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7"/>
  </p:notesMasterIdLst>
  <p:sldIdLst>
    <p:sldId id="256" r:id="rId3"/>
    <p:sldId id="389" r:id="rId4"/>
    <p:sldId id="390" r:id="rId5"/>
    <p:sldId id="395" r:id="rId6"/>
    <p:sldId id="450" r:id="rId7"/>
    <p:sldId id="451" r:id="rId8"/>
    <p:sldId id="401" r:id="rId9"/>
    <p:sldId id="404" r:id="rId10"/>
    <p:sldId id="405" r:id="rId11"/>
    <p:sldId id="406" r:id="rId12"/>
    <p:sldId id="408" r:id="rId13"/>
    <p:sldId id="430" r:id="rId14"/>
    <p:sldId id="407" r:id="rId15"/>
    <p:sldId id="409" r:id="rId16"/>
    <p:sldId id="410" r:id="rId17"/>
    <p:sldId id="411" r:id="rId18"/>
    <p:sldId id="435" r:id="rId19"/>
    <p:sldId id="285" r:id="rId20"/>
    <p:sldId id="437" r:id="rId21"/>
    <p:sldId id="412" r:id="rId22"/>
    <p:sldId id="295" r:id="rId23"/>
    <p:sldId id="438" r:id="rId24"/>
    <p:sldId id="417" r:id="rId25"/>
    <p:sldId id="418" r:id="rId26"/>
    <p:sldId id="420" r:id="rId27"/>
    <p:sldId id="441" r:id="rId28"/>
    <p:sldId id="446" r:id="rId29"/>
    <p:sldId id="453" r:id="rId30"/>
    <p:sldId id="447" r:id="rId31"/>
    <p:sldId id="302" r:id="rId32"/>
    <p:sldId id="387" r:id="rId33"/>
    <p:sldId id="455" r:id="rId34"/>
    <p:sldId id="456" r:id="rId35"/>
    <p:sldId id="459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546A"/>
    <a:srgbClr val="BCC2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294" y="66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28A42F-21C4-4D1D-83A3-F1D41919956F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65A471-4079-4CF9-BE85-7EDA59279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340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1F272-8F47-9FC8-6D64-5CFF0AC5A5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66CDD5-4129-A043-C1AF-491789818C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42E541-6827-2AC6-BCEF-92BA87841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99D5C-26FC-4CCC-9079-F4B4A15D9361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2077D-A891-0A76-5D5E-685077FC4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D85A2-7C0C-66D7-A8E7-FC8E9FF22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E4A8A-0136-405A-AA4D-FDEA1ADD9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304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F1130-980D-42CC-EF5E-DD657C510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3CCCD4-DF93-C60D-A53C-8CE52A2938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AA460A-1D82-3DDC-8E76-F7B5AB649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99D5C-26FC-4CCC-9079-F4B4A15D9361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B210C-F3AF-77C2-19A1-63A3AF8ED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63EA3A-859D-33D8-C9FF-C9957C571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E4A8A-0136-405A-AA4D-FDEA1ADD9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71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92DD1E-8D6E-AE82-625E-9800EECD53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8A2361-CF87-3759-7FCB-D6F6E2A283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46EC38-1432-EF30-EE33-DDA27766F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99D5C-26FC-4CCC-9079-F4B4A15D9361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A15D0-A2B4-A2DE-525D-C80D06710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B3B3D6-C08C-4E8B-751D-CE9CB05C5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E4A8A-0136-405A-AA4D-FDEA1ADD9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7989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zivanop\Desktop\Hintergründe\PPT VORLAGE HINTERGRUND EUROPA3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80"/>
            <a:ext cx="12192000" cy="6856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59562" y="1670945"/>
            <a:ext cx="9025003" cy="893960"/>
          </a:xfrm>
        </p:spPr>
        <p:txBody>
          <a:bodyPr>
            <a:noAutofit/>
          </a:bodyPr>
          <a:lstStyle>
            <a:lvl1pPr algn="l">
              <a:defRPr sz="72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2159563" y="2564904"/>
            <a:ext cx="7713784" cy="576064"/>
          </a:xfrm>
        </p:spPr>
        <p:txBody>
          <a:bodyPr>
            <a:normAutofit/>
          </a:bodyPr>
          <a:lstStyle>
            <a:lvl1pPr marL="0" indent="0" algn="l">
              <a:buNone/>
              <a:defRPr sz="4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 dirty="0"/>
              <a:t>Untertitel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0" hasCustomPrompt="1"/>
          </p:nvPr>
        </p:nvSpPr>
        <p:spPr>
          <a:xfrm>
            <a:off x="239549" y="404589"/>
            <a:ext cx="1151928" cy="792163"/>
          </a:xfrm>
        </p:spPr>
        <p:txBody>
          <a:bodyPr>
            <a:noAutofit/>
          </a:bodyPr>
          <a:lstStyle>
            <a:lvl1pPr marL="0" indent="0">
              <a:buNone/>
              <a:defRPr sz="1333" baseline="0"/>
            </a:lvl1pPr>
          </a:lstStyle>
          <a:p>
            <a:r>
              <a:rPr lang="de-AT" dirty="0"/>
              <a:t>Optional Logo</a:t>
            </a:r>
          </a:p>
        </p:txBody>
      </p:sp>
    </p:spTree>
    <p:extLst>
      <p:ext uri="{BB962C8B-B14F-4D97-AF65-F5344CB8AC3E}">
        <p14:creationId xmlns:p14="http://schemas.microsoft.com/office/powerpoint/2010/main" val="31173892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sseite Farbe Deut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tzivanop\Desktop\Hintergründe\PPT VORLAGE HINTERGRUND EUROPA320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01"/>
            <a:ext cx="12192000" cy="6856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23392" y="1700808"/>
            <a:ext cx="10657184" cy="4320480"/>
          </a:xfrm>
        </p:spPr>
        <p:txBody>
          <a:bodyPr>
            <a:noAutofit/>
          </a:bodyPr>
          <a:lstStyle>
            <a:lvl1pPr marL="0" indent="0" algn="l">
              <a:buNone/>
              <a:defRPr sz="4267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 dirty="0"/>
              <a:t>Text</a:t>
            </a:r>
          </a:p>
        </p:txBody>
      </p:sp>
      <p:sp>
        <p:nvSpPr>
          <p:cNvPr id="5" name="Titel 1"/>
          <p:cNvSpPr>
            <a:spLocks noGrp="1"/>
          </p:cNvSpPr>
          <p:nvPr>
            <p:ph type="ctrTitle"/>
          </p:nvPr>
        </p:nvSpPr>
        <p:spPr>
          <a:xfrm>
            <a:off x="1487488" y="620692"/>
            <a:ext cx="9025003" cy="648073"/>
          </a:xfrm>
        </p:spPr>
        <p:txBody>
          <a:bodyPr>
            <a:noAutofit/>
          </a:bodyPr>
          <a:lstStyle>
            <a:lvl1pPr algn="ctr">
              <a:defRPr sz="4800" b="1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1361589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sseite Farbe Engli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tzivanop\Desktop\Hintergründe\PPT VORLAGE HINTERGRUND EUROPA330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802"/>
            <a:ext cx="12192000" cy="685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1"/>
          <p:cNvSpPr>
            <a:spLocks noGrp="1"/>
          </p:cNvSpPr>
          <p:nvPr>
            <p:ph type="ctrTitle"/>
          </p:nvPr>
        </p:nvSpPr>
        <p:spPr>
          <a:xfrm>
            <a:off x="623392" y="620692"/>
            <a:ext cx="9025003" cy="648073"/>
          </a:xfrm>
        </p:spPr>
        <p:txBody>
          <a:bodyPr>
            <a:noAutofit/>
          </a:bodyPr>
          <a:lstStyle>
            <a:lvl1pPr algn="l">
              <a:defRPr sz="4800" b="1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AT" dirty="0"/>
          </a:p>
        </p:txBody>
      </p:sp>
      <p:sp>
        <p:nvSpPr>
          <p:cNvPr id="5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23392" y="1700808"/>
            <a:ext cx="10657184" cy="4320480"/>
          </a:xfrm>
        </p:spPr>
        <p:txBody>
          <a:bodyPr>
            <a:noAutofit/>
          </a:bodyPr>
          <a:lstStyle>
            <a:lvl1pPr marL="0" indent="0" algn="l">
              <a:buNone/>
              <a:defRPr sz="4267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6536578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niversität Kap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:\PRESSESTELLE\PowerPointPräsentation\Grafiken\4zu3\PPTs 4zu3\HINTERGRÜNDE\PPT VORLAGE HINTERGRUND5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0" y="-28800"/>
            <a:ext cx="12194480" cy="688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286115" y="476672"/>
            <a:ext cx="11617291" cy="115212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numCol="1" anchor="ctr" anchorCtr="0" compatLnSpc="1">
            <a:prstTxWarp prst="textNoShape">
              <a:avLst/>
            </a:prstTxWarp>
            <a:normAutofit/>
          </a:bodyPr>
          <a:lstStyle>
            <a:lvl1pPr marL="0" algn="l">
              <a:lnSpc>
                <a:spcPct val="80000"/>
              </a:lnSpc>
              <a:defRPr sz="5867"/>
            </a:lvl1pPr>
          </a:lstStyle>
          <a:p>
            <a:pPr marL="0" algn="l">
              <a:lnSpc>
                <a:spcPct val="80000"/>
              </a:lnSpc>
            </a:pPr>
            <a:r>
              <a:rPr lang="de-DE">
                <a:latin typeface="Verdana" pitchFamily="34" charset="0"/>
                <a:ea typeface="Verdana" pitchFamily="34" charset="0"/>
                <a:cs typeface="Verdana" pitchFamily="34" charset="0"/>
                <a:sym typeface="Franklin Gothic Medium" charset="0"/>
              </a:rPr>
              <a:t>Titelmasterformat durch Klicken bearbeiten</a:t>
            </a:r>
            <a:endParaRPr lang="en-US" dirty="0">
              <a:latin typeface="Verdana" pitchFamily="34" charset="0"/>
              <a:ea typeface="Verdana" pitchFamily="34" charset="0"/>
              <a:cs typeface="Verdana" pitchFamily="34" charset="0"/>
              <a:sym typeface="Franklin Gothic Medium" charset="0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idx="10"/>
          </p:nvPr>
        </p:nvSpPr>
        <p:spPr bwMode="auto">
          <a:xfrm>
            <a:off x="335360" y="1988840"/>
            <a:ext cx="11617291" cy="410445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>
              <a:defRPr sz="4533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" name="Textfeld 1"/>
          <p:cNvSpPr txBox="1"/>
          <p:nvPr userDrawn="1"/>
        </p:nvSpPr>
        <p:spPr>
          <a:xfrm>
            <a:off x="10943054" y="6150940"/>
            <a:ext cx="5389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56108E9-0BB1-46BE-B52C-447D2D187DBA}" type="slidenum">
              <a:rPr lang="de-AT" sz="1600" smtClean="0">
                <a:latin typeface="Verdana" pitchFamily="34" charset="0"/>
                <a:ea typeface="Verdana" pitchFamily="34" charset="0"/>
                <a:cs typeface="Verdana" pitchFamily="34" charset="0"/>
              </a:rPr>
              <a:t>‹#›</a:t>
            </a:fld>
            <a:endParaRPr lang="de-AT" sz="1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548789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Universität Inhalts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:\PRESSESTELLE\PowerPointPräsentation\Grafiken\4zu3\PPTs 4zu3\HINTERGRÜNDE\PPT VORLAGE HINTERGRUND15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800"/>
            <a:ext cx="121944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23392" y="1700808"/>
            <a:ext cx="10657184" cy="4320480"/>
          </a:xfrm>
        </p:spPr>
        <p:txBody>
          <a:bodyPr>
            <a:noAutofit/>
          </a:bodyPr>
          <a:lstStyle>
            <a:lvl1pPr marL="0" indent="0" algn="l">
              <a:buNone/>
              <a:defRPr sz="4267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 dirty="0"/>
              <a:t>Text</a:t>
            </a:r>
          </a:p>
        </p:txBody>
      </p:sp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623392" y="620692"/>
            <a:ext cx="9025003" cy="648073"/>
          </a:xfrm>
        </p:spPr>
        <p:txBody>
          <a:bodyPr>
            <a:noAutofit/>
          </a:bodyPr>
          <a:lstStyle>
            <a:lvl1pPr algn="l">
              <a:defRPr sz="4800" b="1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AT" dirty="0"/>
          </a:p>
        </p:txBody>
      </p:sp>
      <p:sp>
        <p:nvSpPr>
          <p:cNvPr id="7" name="Textfeld 6"/>
          <p:cNvSpPr txBox="1"/>
          <p:nvPr userDrawn="1"/>
        </p:nvSpPr>
        <p:spPr>
          <a:xfrm>
            <a:off x="10943054" y="6150940"/>
            <a:ext cx="5389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56108E9-0BB1-46BE-B52C-447D2D187DBA}" type="slidenum">
              <a:rPr lang="de-AT" sz="160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‹#›</a:t>
            </a:fld>
            <a:endParaRPr lang="de-AT" sz="16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0968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WI Tite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tzivanop\Desktop\PPT 16zu9\Hintergründe\PPT VORLAGE HINTERGRUND 3_2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3400"/>
            <a:ext cx="12247327" cy="68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ildplatzhalter 6"/>
          <p:cNvSpPr>
            <a:spLocks noGrp="1"/>
          </p:cNvSpPr>
          <p:nvPr>
            <p:ph type="pic" sz="quarter" idx="10" hasCustomPrompt="1"/>
          </p:nvPr>
        </p:nvSpPr>
        <p:spPr>
          <a:xfrm>
            <a:off x="431571" y="404589"/>
            <a:ext cx="1151928" cy="792163"/>
          </a:xfrm>
        </p:spPr>
        <p:txBody>
          <a:bodyPr>
            <a:noAutofit/>
          </a:bodyPr>
          <a:lstStyle>
            <a:lvl1pPr marL="0" indent="0">
              <a:buNone/>
              <a:defRPr sz="1333" baseline="0"/>
            </a:lvl1pPr>
          </a:lstStyle>
          <a:p>
            <a:r>
              <a:rPr lang="de-AT" dirty="0"/>
              <a:t>Optional Logo</a:t>
            </a:r>
          </a:p>
        </p:txBody>
      </p:sp>
    </p:spTree>
    <p:extLst>
      <p:ext uri="{BB962C8B-B14F-4D97-AF65-F5344CB8AC3E}">
        <p14:creationId xmlns:p14="http://schemas.microsoft.com/office/powerpoint/2010/main" val="1271053935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WI Tite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tzivanop\Desktop\PPT 16zu9\Hintergründe\PPT VORLAGE HINTERGRUND EUROPA33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800"/>
            <a:ext cx="12247327" cy="68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ildplatzhalter 6"/>
          <p:cNvSpPr>
            <a:spLocks noGrp="1"/>
          </p:cNvSpPr>
          <p:nvPr>
            <p:ph type="pic" sz="quarter" idx="10" hasCustomPrompt="1"/>
          </p:nvPr>
        </p:nvSpPr>
        <p:spPr>
          <a:xfrm>
            <a:off x="431571" y="404589"/>
            <a:ext cx="1151928" cy="792163"/>
          </a:xfrm>
        </p:spPr>
        <p:txBody>
          <a:bodyPr>
            <a:noAutofit/>
          </a:bodyPr>
          <a:lstStyle>
            <a:lvl1pPr marL="0" indent="0">
              <a:buNone/>
              <a:defRPr sz="1333" baseline="0"/>
            </a:lvl1pPr>
          </a:lstStyle>
          <a:p>
            <a:r>
              <a:rPr lang="de-AT" dirty="0"/>
              <a:t>Optional Logo</a:t>
            </a:r>
          </a:p>
        </p:txBody>
      </p:sp>
    </p:spTree>
    <p:extLst>
      <p:ext uri="{BB962C8B-B14F-4D97-AF65-F5344CB8AC3E}">
        <p14:creationId xmlns:p14="http://schemas.microsoft.com/office/powerpoint/2010/main" val="1433875347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WI Kap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P:\PRESSESTELLE\PowerPointPräsentation\Grafiken\4zu3\PPTs 4zu3\HINTERGRÜNDE\PPT VORLAGE HINTERGRUND7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98" y="-5808"/>
            <a:ext cx="12245689" cy="688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286115" y="476672"/>
            <a:ext cx="11617291" cy="115212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numCol="1" anchor="ctr" anchorCtr="0" compatLnSpc="1">
            <a:prstTxWarp prst="textNoShape">
              <a:avLst/>
            </a:prstTxWarp>
            <a:normAutofit/>
          </a:bodyPr>
          <a:lstStyle>
            <a:lvl1pPr marL="0" algn="l">
              <a:lnSpc>
                <a:spcPct val="80000"/>
              </a:lnSpc>
              <a:defRPr sz="5867"/>
            </a:lvl1pPr>
          </a:lstStyle>
          <a:p>
            <a:pPr marL="0" algn="l">
              <a:lnSpc>
                <a:spcPct val="80000"/>
              </a:lnSpc>
            </a:pPr>
            <a:r>
              <a:rPr lang="de-DE">
                <a:latin typeface="Verdana" pitchFamily="34" charset="0"/>
                <a:ea typeface="Verdana" pitchFamily="34" charset="0"/>
                <a:cs typeface="Verdana" pitchFamily="34" charset="0"/>
                <a:sym typeface="Franklin Gothic Medium" charset="0"/>
              </a:rPr>
              <a:t>Titelmasterformat durch Klicken bearbeiten</a:t>
            </a:r>
            <a:endParaRPr lang="en-US" dirty="0">
              <a:latin typeface="Verdana" pitchFamily="34" charset="0"/>
              <a:ea typeface="Verdana" pitchFamily="34" charset="0"/>
              <a:cs typeface="Verdana" pitchFamily="34" charset="0"/>
              <a:sym typeface="Franklin Gothic Medium" charset="0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idx="10"/>
          </p:nvPr>
        </p:nvSpPr>
        <p:spPr bwMode="auto">
          <a:xfrm>
            <a:off x="335360" y="1988840"/>
            <a:ext cx="11617291" cy="410445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>
              <a:defRPr sz="4533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" name="Textfeld 1"/>
          <p:cNvSpPr txBox="1"/>
          <p:nvPr userDrawn="1"/>
        </p:nvSpPr>
        <p:spPr>
          <a:xfrm>
            <a:off x="10943054" y="6150940"/>
            <a:ext cx="5389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56108E9-0BB1-46BE-B52C-447D2D187DBA}" type="slidenum">
              <a:rPr lang="de-AT" sz="1600" smtClean="0">
                <a:latin typeface="Verdana" pitchFamily="34" charset="0"/>
                <a:ea typeface="Verdana" pitchFamily="34" charset="0"/>
                <a:cs typeface="Verdana" pitchFamily="34" charset="0"/>
              </a:rPr>
              <a:t>‹#›</a:t>
            </a:fld>
            <a:endParaRPr lang="de-AT" sz="1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023405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F7CF5-26D6-0A1E-6543-39C7D107E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45CDFF-8B0C-473E-9B48-276142BB7E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22F90C-09A1-83B6-5525-58A3A2A08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99D5C-26FC-4CCC-9079-F4B4A15D9361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0FA818-55C6-390F-1BE6-930573B45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1C2655-72DC-3164-951D-0270527C1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E4A8A-0136-405A-AA4D-FDEA1ADD9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6886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WI Inhalts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P:\PRESSESTELLE\PowerPointPräsentation\Grafiken\4zu3\PPTs 4zu3\HINTERGRÜNDE\PPT VORLAGE HINTERGRUND17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00" y="-18000"/>
            <a:ext cx="12245691" cy="688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23392" y="1700808"/>
            <a:ext cx="10657184" cy="4320480"/>
          </a:xfrm>
        </p:spPr>
        <p:txBody>
          <a:bodyPr>
            <a:noAutofit/>
          </a:bodyPr>
          <a:lstStyle>
            <a:lvl1pPr marL="0" indent="0" algn="l">
              <a:buNone/>
              <a:defRPr sz="4267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 dirty="0"/>
              <a:t>Text</a:t>
            </a:r>
          </a:p>
        </p:txBody>
      </p:sp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623392" y="620692"/>
            <a:ext cx="9025003" cy="648073"/>
          </a:xfrm>
        </p:spPr>
        <p:txBody>
          <a:bodyPr>
            <a:noAutofit/>
          </a:bodyPr>
          <a:lstStyle>
            <a:lvl1pPr algn="l">
              <a:defRPr sz="4800" b="1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AT" dirty="0"/>
          </a:p>
        </p:txBody>
      </p:sp>
      <p:sp>
        <p:nvSpPr>
          <p:cNvPr id="7" name="Textfeld 6"/>
          <p:cNvSpPr txBox="1"/>
          <p:nvPr userDrawn="1"/>
        </p:nvSpPr>
        <p:spPr>
          <a:xfrm>
            <a:off x="10943054" y="6150940"/>
            <a:ext cx="5389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56108E9-0BB1-46BE-B52C-447D2D187DBA}" type="slidenum">
              <a:rPr lang="de-AT" sz="160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‹#›</a:t>
            </a:fld>
            <a:endParaRPr lang="de-AT" sz="16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146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620C-8E82-4FCD-BB23-B0AC12D7D866}" type="datetimeFigureOut">
              <a:rPr lang="de-AT" smtClean="0"/>
              <a:t>02.08.2023</a:t>
            </a:fld>
            <a:endParaRPr lang="de-AT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88A6-EA4D-4426-99A4-0E51EB0D5B50}" type="slidenum">
              <a:rPr lang="de-AT" smtClean="0"/>
              <a:t>‹#›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441421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BD4B9-183F-2761-30D0-960F77240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0DE514-44E6-7531-DAD8-795541D417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25991F-E0D1-D788-4CC5-2E0806259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99D5C-26FC-4CCC-9079-F4B4A15D9361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B73B39-7B47-ECB2-F731-CF7DE540A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DF393D-A00C-CA97-C124-4CDE4F096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E4A8A-0136-405A-AA4D-FDEA1ADD9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190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71A4E-B4C9-10E2-3C41-7A5A34EA2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FD2891-13E1-A2CA-23FF-915EEF3373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80B5FE-F6D1-B6A5-87B2-FD83C72618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B89984-03EF-7D12-1A79-96F7DBA53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99D5C-26FC-4CCC-9079-F4B4A15D9361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D090D8-9515-82DE-823D-55BACEB52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28F65-1F05-BD23-2059-7F061E358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E4A8A-0136-405A-AA4D-FDEA1ADD9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766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1D213-1D01-E73E-C439-EDC48A2D7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25525D-7A71-12CA-9B70-52C0501865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D9D404-CD79-D65C-5196-88CFE2D209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3F4BBA-DEBC-0D94-95F3-9DD32B3F74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E7B01B-C596-2DEB-303D-879CB18698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AD4EA7-F50E-E491-5340-8FB70ECBC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99D5C-26FC-4CCC-9079-F4B4A15D9361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F09CEF-77E5-7DAB-031F-90EE1DA3A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77E5E7-A08F-F8AC-BA96-D00D1BCC3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E4A8A-0136-405A-AA4D-FDEA1ADD9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562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26CA5-4864-A52B-5AFE-0242E2D79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B3CEB1-D857-3C75-2718-CA0F1C8E0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99D5C-26FC-4CCC-9079-F4B4A15D9361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2A8B5F-C548-DB73-BFB2-EC2BB4686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97ED46-1A54-944A-797E-B7068C1F9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E4A8A-0136-405A-AA4D-FDEA1ADD9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035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5E8118-F5EA-6527-97B5-7DF1916A3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99D5C-26FC-4CCC-9079-F4B4A15D9361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B785A6-9BFA-850A-5B27-6E441AB6B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275172-4ABB-F1BD-0FF6-5FF5A9B9F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E4A8A-0136-405A-AA4D-FDEA1ADD9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37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ABB15-0EAD-9312-7450-87C51D9BB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8E4440-3A69-26B1-4683-8B7E82DA62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935234-C3E0-338F-91C0-DD9455465F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95A3E8-D11C-7471-0CDB-C344D59A7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99D5C-26FC-4CCC-9079-F4B4A15D9361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D40270-C6EB-BAD8-1DA1-09E919C3D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D48CD2-3486-F1E0-8300-6EB5507B0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E4A8A-0136-405A-AA4D-FDEA1ADD9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876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9534D-F2AC-7EAA-0964-1DE5F02E5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16BE58-0E9C-2905-A7D6-8A1467FD5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786FAE-2BD0-1EA5-51CD-B3B30A46FC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3765BB-4A21-7646-C2C1-AE1BF934B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99D5C-26FC-4CCC-9079-F4B4A15D9361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486E8D-EDDB-5B8B-2B6C-B454E7673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5B77CB-3B85-A357-1EEF-A1DCEBDF0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E4A8A-0136-405A-AA4D-FDEA1ADD9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125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230DB6-6E30-952A-BA09-BD926B9C4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7DDA11-8248-99D4-FBFC-EBC7F46356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8515DF-4686-5DDC-EC1A-D4C1902E81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099D5C-26FC-4CCC-9079-F4B4A15D9361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7F874E-CB5D-D058-7A5D-E4B9F09FC6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636ACB-AFBA-4A16-06E7-3CBA77CF9E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EE4A8A-0136-405A-AA4D-FDEA1ADD9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411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B023BB-B07B-462D-AA1A-C169FE191667}" type="datetime1">
              <a:rPr lang="de-AT" smtClean="0"/>
              <a:t>02.08.2023</a:t>
            </a:fld>
            <a:endParaRPr lang="de-AT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430891-348E-46CC-A8E9-D42585F2C63A}" type="slidenum">
              <a:rPr lang="de-AT" smtClean="0"/>
              <a:t>‹#›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680218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tmp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tm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tmp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tmp"/><Relationship Id="rId2" Type="http://schemas.openxmlformats.org/officeDocument/2006/relationships/image" Target="../media/image87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tmp"/><Relationship Id="rId2" Type="http://schemas.openxmlformats.org/officeDocument/2006/relationships/image" Target="../media/image90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tm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F3EEB-987E-8088-2E6D-2C677A8678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32466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Artificial intelligence and healthcare- what the doctor needs to know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C4D561-EFA7-8F0A-715B-A209793316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605548"/>
          </a:xfrm>
        </p:spPr>
        <p:txBody>
          <a:bodyPr/>
          <a:lstStyle/>
          <a:p>
            <a:r>
              <a:rPr lang="en-US" dirty="0"/>
              <a:t>By </a:t>
            </a:r>
          </a:p>
          <a:p>
            <a:r>
              <a:rPr lang="en-US" sz="4400" b="1" dirty="0"/>
              <a:t>Dimie Ogoina</a:t>
            </a:r>
          </a:p>
          <a:p>
            <a:r>
              <a:rPr lang="en-US" dirty="0"/>
              <a:t>Professor/Consultant Physician</a:t>
            </a:r>
          </a:p>
          <a:p>
            <a:r>
              <a:rPr lang="en-US" dirty="0"/>
              <a:t>Niger Delta University/Niger Delta University Teaching Hospital</a:t>
            </a:r>
          </a:p>
        </p:txBody>
      </p:sp>
    </p:spTree>
    <p:extLst>
      <p:ext uri="{BB962C8B-B14F-4D97-AF65-F5344CB8AC3E}">
        <p14:creationId xmlns:p14="http://schemas.microsoft.com/office/powerpoint/2010/main" val="31608937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01751-3CC6-51FB-3141-3107567C8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11507"/>
          </a:xfrm>
        </p:spPr>
        <p:txBody>
          <a:bodyPr/>
          <a:lstStyle/>
          <a:p>
            <a:r>
              <a:rPr lang="en-US" dirty="0"/>
              <a:t>Data sources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A40B2DD-640C-ECDB-4740-A81FB3D108B3}"/>
              </a:ext>
            </a:extLst>
          </p:cNvPr>
          <p:cNvGrpSpPr/>
          <p:nvPr/>
        </p:nvGrpSpPr>
        <p:grpSpPr>
          <a:xfrm>
            <a:off x="838200" y="1113503"/>
            <a:ext cx="7177533" cy="3266621"/>
            <a:chOff x="853947" y="1076632"/>
            <a:chExt cx="7177533" cy="326662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C2F5F8C-E4A7-2E2F-0D23-3A786A299C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3947" y="1169046"/>
              <a:ext cx="4160044" cy="233615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0FAED73-C345-6633-D2FE-FA17F3C75F60}"/>
                </a:ext>
              </a:extLst>
            </p:cNvPr>
            <p:cNvSpPr txBox="1"/>
            <p:nvPr/>
          </p:nvSpPr>
          <p:spPr>
            <a:xfrm>
              <a:off x="853947" y="3604589"/>
              <a:ext cx="6995160" cy="73866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1400" b="1" u="sng" dirty="0">
                  <a:latin typeface="Abadi" panose="020B0604020104020204" pitchFamily="34" charset="0"/>
                </a:rPr>
                <a:t>Internet of things</a:t>
              </a:r>
            </a:p>
            <a:p>
              <a:r>
                <a:rPr lang="en-US" sz="1400" b="1" dirty="0">
                  <a:latin typeface="Abadi" panose="020B0604020104020204" pitchFamily="34" charset="0"/>
                </a:rPr>
                <a:t>The interconnection via the internet of computing devices embedded in everyday objects, enabling them to send and receive data.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608964D-B80D-C371-CBBC-F519F62187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83530" y="1076632"/>
              <a:ext cx="2647950" cy="2709863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EEF5891-FD4E-E009-A78B-DD38B36350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3450" y="1048529"/>
            <a:ext cx="3549529" cy="28215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0EA5535-FD06-90D4-5CC1-FA9B95DC22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3450" y="4014779"/>
            <a:ext cx="3433171" cy="23322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F7C640E-1DF0-6F95-A0AF-4543E3BAB2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7463" y="4746412"/>
            <a:ext cx="5529551" cy="217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06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15FF1-6E4F-F05F-C392-4F8A2B310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8664"/>
            <a:ext cx="10515600" cy="917985"/>
          </a:xfrm>
        </p:spPr>
        <p:txBody>
          <a:bodyPr/>
          <a:lstStyle/>
          <a:p>
            <a:r>
              <a:rPr lang="en-US" dirty="0"/>
              <a:t>Robots and 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9C76AC-580C-BF54-D516-DA73DEA14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134" y="1297858"/>
            <a:ext cx="5798408" cy="5341477"/>
          </a:xfrm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dirty="0"/>
              <a:t>A robot is a machine—especially one programmable by a computer—capable of carrying out a complex series of actions automatically</a:t>
            </a:r>
          </a:p>
          <a:p>
            <a:endParaRPr lang="en-US" dirty="0"/>
          </a:p>
          <a:p>
            <a:r>
              <a:rPr lang="en-US" dirty="0"/>
              <a:t>AI gives robots the ‘sixth sense’-</a:t>
            </a:r>
          </a:p>
          <a:p>
            <a:pPr lvl="1"/>
            <a:r>
              <a:rPr lang="en-US" dirty="0"/>
              <a:t>Autonomous thinking</a:t>
            </a:r>
          </a:p>
          <a:p>
            <a:pPr lvl="1"/>
            <a:r>
              <a:rPr lang="en-US" dirty="0"/>
              <a:t>Ability to learn and make decisions</a:t>
            </a:r>
          </a:p>
          <a:p>
            <a:pPr lvl="1"/>
            <a:r>
              <a:rPr lang="en-US" dirty="0"/>
              <a:t>Perceive the environment</a:t>
            </a:r>
          </a:p>
          <a:p>
            <a:pPr lvl="1"/>
            <a:r>
              <a:rPr lang="en-US" dirty="0"/>
              <a:t>Mobility</a:t>
            </a:r>
          </a:p>
          <a:p>
            <a:pPr lvl="1"/>
            <a:r>
              <a:rPr lang="en-US" dirty="0"/>
              <a:t>Determine the emotions of people </a:t>
            </a:r>
          </a:p>
          <a:p>
            <a:pPr lvl="1"/>
            <a:r>
              <a:rPr lang="en-US" dirty="0"/>
              <a:t>Engage in human-like conversations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24D8076-A894-AE7A-B32A-1F441D86F0DD}"/>
              </a:ext>
            </a:extLst>
          </p:cNvPr>
          <p:cNvGrpSpPr/>
          <p:nvPr/>
        </p:nvGrpSpPr>
        <p:grpSpPr>
          <a:xfrm>
            <a:off x="6617313" y="1691939"/>
            <a:ext cx="5312657" cy="4423106"/>
            <a:chOff x="6617313" y="1691939"/>
            <a:chExt cx="5312657" cy="442310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80FC5BD-3849-926E-C869-42EABBB853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17313" y="1691939"/>
              <a:ext cx="5312657" cy="3707485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72EB75E-7732-61A5-0ECF-5A289115A22F}"/>
                </a:ext>
              </a:extLst>
            </p:cNvPr>
            <p:cNvSpPr/>
            <p:nvPr/>
          </p:nvSpPr>
          <p:spPr>
            <a:xfrm>
              <a:off x="7038605" y="5284048"/>
              <a:ext cx="4470070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Intelligent robots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608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2E8E3-7D74-EA7D-8609-6BB853E18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99023"/>
            <a:ext cx="10515600" cy="741004"/>
          </a:xfrm>
        </p:spPr>
        <p:txBody>
          <a:bodyPr/>
          <a:lstStyle/>
          <a:p>
            <a:r>
              <a:rPr lang="en-US" dirty="0"/>
              <a:t>AI, augmented reality and virtual reality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C0F07F-C2FD-74D9-1579-EA0C70284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24117"/>
            <a:ext cx="6147546" cy="5220928"/>
          </a:xfrm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en-US" dirty="0"/>
              <a:t>Virtual reality is the use of computer technology to create simulated environments</a:t>
            </a:r>
          </a:p>
          <a:p>
            <a:endParaRPr lang="en-US" dirty="0"/>
          </a:p>
          <a:p>
            <a:r>
              <a:rPr lang="en-US" dirty="0"/>
              <a:t>Augmented reality is an interactive experience in which a real-world environment is enhanced with computer-generated visual elements, sounds, and other stimuli</a:t>
            </a:r>
          </a:p>
          <a:p>
            <a:endParaRPr lang="en-US" dirty="0"/>
          </a:p>
          <a:p>
            <a:r>
              <a:rPr lang="en-US" dirty="0"/>
              <a:t>AI, has the ability to create realistic and interactive virtual environments that can transport users to entirely new worlds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C13E3B2-E41C-99F4-D5F7-CDD5A3D63927}"/>
              </a:ext>
            </a:extLst>
          </p:cNvPr>
          <p:cNvGrpSpPr/>
          <p:nvPr/>
        </p:nvGrpSpPr>
        <p:grpSpPr>
          <a:xfrm>
            <a:off x="7496717" y="985091"/>
            <a:ext cx="4218798" cy="2930759"/>
            <a:chOff x="7393478" y="1150375"/>
            <a:chExt cx="4218798" cy="293075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DC7629A-41C9-DC92-066E-C16E3D914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93478" y="1150375"/>
              <a:ext cx="4218798" cy="246909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36AC9E4-E082-0CE4-F04D-8CE12EC4FAA2}"/>
                </a:ext>
              </a:extLst>
            </p:cNvPr>
            <p:cNvSpPr txBox="1"/>
            <p:nvPr/>
          </p:nvSpPr>
          <p:spPr>
            <a:xfrm>
              <a:off x="8775128" y="3619469"/>
              <a:ext cx="219767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/>
                <a:t>Virtual reality 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3AC4111-4930-E7A3-8E16-10886DD039E6}"/>
              </a:ext>
            </a:extLst>
          </p:cNvPr>
          <p:cNvGrpSpPr/>
          <p:nvPr/>
        </p:nvGrpSpPr>
        <p:grpSpPr>
          <a:xfrm>
            <a:off x="7244223" y="3915850"/>
            <a:ext cx="4723785" cy="2762641"/>
            <a:chOff x="7140985" y="4051044"/>
            <a:chExt cx="4723785" cy="276264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3CC8490-980E-EAA6-4419-0A29066DF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40985" y="4051044"/>
              <a:ext cx="4723785" cy="236189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1EA8CCD-F507-DE2B-D283-F59AC70BBA08}"/>
                </a:ext>
              </a:extLst>
            </p:cNvPr>
            <p:cNvSpPr txBox="1"/>
            <p:nvPr/>
          </p:nvSpPr>
          <p:spPr>
            <a:xfrm>
              <a:off x="8775127" y="6413575"/>
              <a:ext cx="257867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dirty="0"/>
                <a:t>Augmented reality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2752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3959F-9F6C-FB58-C647-8E63DBF91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3236"/>
          </a:xfrm>
        </p:spPr>
        <p:txBody>
          <a:bodyPr/>
          <a:lstStyle/>
          <a:p>
            <a:r>
              <a:rPr lang="en-US" dirty="0"/>
              <a:t>Applications of AI in healthcare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714BEB4-0EF8-F0F7-8BF6-0570C513DBC5}"/>
              </a:ext>
            </a:extLst>
          </p:cNvPr>
          <p:cNvSpPr/>
          <p:nvPr/>
        </p:nvSpPr>
        <p:spPr>
          <a:xfrm>
            <a:off x="838200" y="1869161"/>
            <a:ext cx="2444055" cy="1466433"/>
          </a:xfrm>
          <a:custGeom>
            <a:avLst/>
            <a:gdLst>
              <a:gd name="connsiteX0" fmla="*/ 0 w 2444055"/>
              <a:gd name="connsiteY0" fmla="*/ 0 h 1466433"/>
              <a:gd name="connsiteX1" fmla="*/ 2444055 w 2444055"/>
              <a:gd name="connsiteY1" fmla="*/ 0 h 1466433"/>
              <a:gd name="connsiteX2" fmla="*/ 2444055 w 2444055"/>
              <a:gd name="connsiteY2" fmla="*/ 1466433 h 1466433"/>
              <a:gd name="connsiteX3" fmla="*/ 0 w 2444055"/>
              <a:gd name="connsiteY3" fmla="*/ 1466433 h 1466433"/>
              <a:gd name="connsiteX4" fmla="*/ 0 w 2444055"/>
              <a:gd name="connsiteY4" fmla="*/ 0 h 1466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4055" h="1466433">
                <a:moveTo>
                  <a:pt x="0" y="0"/>
                </a:moveTo>
                <a:lnTo>
                  <a:pt x="2444055" y="0"/>
                </a:lnTo>
                <a:lnTo>
                  <a:pt x="2444055" y="1466433"/>
                </a:lnTo>
                <a:lnTo>
                  <a:pt x="0" y="146643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0490" tIns="110490" rIns="110490" bIns="110490" numCol="1" spcCol="1270" anchor="ctr" anchorCtr="0">
            <a:noAutofit/>
          </a:bodyPr>
          <a:lstStyle/>
          <a:p>
            <a:pPr marL="0" lvl="0" indent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900" kern="1200"/>
              <a:t>Disease prevention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B1F55A1-97AE-0BCA-BCB6-C2D6BCA1DA36}"/>
              </a:ext>
            </a:extLst>
          </p:cNvPr>
          <p:cNvSpPr/>
          <p:nvPr/>
        </p:nvSpPr>
        <p:spPr>
          <a:xfrm>
            <a:off x="3526661" y="1869161"/>
            <a:ext cx="2444055" cy="1466433"/>
          </a:xfrm>
          <a:custGeom>
            <a:avLst/>
            <a:gdLst>
              <a:gd name="connsiteX0" fmla="*/ 0 w 2444055"/>
              <a:gd name="connsiteY0" fmla="*/ 0 h 1466433"/>
              <a:gd name="connsiteX1" fmla="*/ 2444055 w 2444055"/>
              <a:gd name="connsiteY1" fmla="*/ 0 h 1466433"/>
              <a:gd name="connsiteX2" fmla="*/ 2444055 w 2444055"/>
              <a:gd name="connsiteY2" fmla="*/ 1466433 h 1466433"/>
              <a:gd name="connsiteX3" fmla="*/ 0 w 2444055"/>
              <a:gd name="connsiteY3" fmla="*/ 1466433 h 1466433"/>
              <a:gd name="connsiteX4" fmla="*/ 0 w 2444055"/>
              <a:gd name="connsiteY4" fmla="*/ 0 h 1466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4055" h="1466433">
                <a:moveTo>
                  <a:pt x="0" y="0"/>
                </a:moveTo>
                <a:lnTo>
                  <a:pt x="2444055" y="0"/>
                </a:lnTo>
                <a:lnTo>
                  <a:pt x="2444055" y="1466433"/>
                </a:lnTo>
                <a:lnTo>
                  <a:pt x="0" y="146643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0490" tIns="110490" rIns="110490" bIns="110490" numCol="1" spcCol="1270" anchor="ctr" anchorCtr="0">
            <a:noAutofit/>
          </a:bodyPr>
          <a:lstStyle/>
          <a:p>
            <a:pPr marL="0" lvl="0" indent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900" kern="1200" dirty="0"/>
              <a:t>Disease diagnosis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16E36AF-4380-A3F8-A5A4-D5912882B6D1}"/>
              </a:ext>
            </a:extLst>
          </p:cNvPr>
          <p:cNvSpPr/>
          <p:nvPr/>
        </p:nvSpPr>
        <p:spPr>
          <a:xfrm>
            <a:off x="6215122" y="1869161"/>
            <a:ext cx="2444055" cy="1466433"/>
          </a:xfrm>
          <a:custGeom>
            <a:avLst/>
            <a:gdLst>
              <a:gd name="connsiteX0" fmla="*/ 0 w 2444055"/>
              <a:gd name="connsiteY0" fmla="*/ 0 h 1466433"/>
              <a:gd name="connsiteX1" fmla="*/ 2444055 w 2444055"/>
              <a:gd name="connsiteY1" fmla="*/ 0 h 1466433"/>
              <a:gd name="connsiteX2" fmla="*/ 2444055 w 2444055"/>
              <a:gd name="connsiteY2" fmla="*/ 1466433 h 1466433"/>
              <a:gd name="connsiteX3" fmla="*/ 0 w 2444055"/>
              <a:gd name="connsiteY3" fmla="*/ 1466433 h 1466433"/>
              <a:gd name="connsiteX4" fmla="*/ 0 w 2444055"/>
              <a:gd name="connsiteY4" fmla="*/ 0 h 1466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4055" h="1466433">
                <a:moveTo>
                  <a:pt x="0" y="0"/>
                </a:moveTo>
                <a:lnTo>
                  <a:pt x="2444055" y="0"/>
                </a:lnTo>
                <a:lnTo>
                  <a:pt x="2444055" y="1466433"/>
                </a:lnTo>
                <a:lnTo>
                  <a:pt x="0" y="146643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0490" tIns="110490" rIns="110490" bIns="110490" numCol="1" spcCol="1270" anchor="ctr" anchorCtr="0">
            <a:noAutofit/>
          </a:bodyPr>
          <a:lstStyle/>
          <a:p>
            <a:pPr marL="0" lvl="0" indent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900" kern="1200"/>
              <a:t>Disease treatment and monitoring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188D5C1-FD85-BDCF-FD20-26BCB8111366}"/>
              </a:ext>
            </a:extLst>
          </p:cNvPr>
          <p:cNvSpPr/>
          <p:nvPr/>
        </p:nvSpPr>
        <p:spPr>
          <a:xfrm>
            <a:off x="8903583" y="1869161"/>
            <a:ext cx="2444055" cy="1466433"/>
          </a:xfrm>
          <a:custGeom>
            <a:avLst/>
            <a:gdLst>
              <a:gd name="connsiteX0" fmla="*/ 0 w 2444055"/>
              <a:gd name="connsiteY0" fmla="*/ 0 h 1466433"/>
              <a:gd name="connsiteX1" fmla="*/ 2444055 w 2444055"/>
              <a:gd name="connsiteY1" fmla="*/ 0 h 1466433"/>
              <a:gd name="connsiteX2" fmla="*/ 2444055 w 2444055"/>
              <a:gd name="connsiteY2" fmla="*/ 1466433 h 1466433"/>
              <a:gd name="connsiteX3" fmla="*/ 0 w 2444055"/>
              <a:gd name="connsiteY3" fmla="*/ 1466433 h 1466433"/>
              <a:gd name="connsiteX4" fmla="*/ 0 w 2444055"/>
              <a:gd name="connsiteY4" fmla="*/ 0 h 1466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4055" h="1466433">
                <a:moveTo>
                  <a:pt x="0" y="0"/>
                </a:moveTo>
                <a:lnTo>
                  <a:pt x="2444055" y="0"/>
                </a:lnTo>
                <a:lnTo>
                  <a:pt x="2444055" y="1466433"/>
                </a:lnTo>
                <a:lnTo>
                  <a:pt x="0" y="146643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0490" tIns="110490" rIns="110490" bIns="110490" numCol="1" spcCol="1270" anchor="ctr" anchorCtr="0">
            <a:noAutofit/>
          </a:bodyPr>
          <a:lstStyle/>
          <a:p>
            <a:pPr marL="0" lvl="0" indent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900" kern="1200" dirty="0"/>
              <a:t>Care delivery support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97594E42-3566-2DE4-BD62-67C562F33106}"/>
              </a:ext>
            </a:extLst>
          </p:cNvPr>
          <p:cNvSpPr/>
          <p:nvPr/>
        </p:nvSpPr>
        <p:spPr>
          <a:xfrm>
            <a:off x="1569629" y="1384394"/>
            <a:ext cx="742950" cy="59243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9C01F60-5904-2765-9825-4A644DD39F60}"/>
              </a:ext>
            </a:extLst>
          </p:cNvPr>
          <p:cNvSpPr/>
          <p:nvPr/>
        </p:nvSpPr>
        <p:spPr>
          <a:xfrm>
            <a:off x="4493656" y="1384394"/>
            <a:ext cx="742950" cy="59243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B9AC7C10-BD04-D422-3AD2-7E211AEAF29F}"/>
              </a:ext>
            </a:extLst>
          </p:cNvPr>
          <p:cNvSpPr/>
          <p:nvPr/>
        </p:nvSpPr>
        <p:spPr>
          <a:xfrm>
            <a:off x="7055733" y="1384394"/>
            <a:ext cx="742950" cy="59243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9A469B52-585B-C11F-B019-E9D6ADB60CB9}"/>
              </a:ext>
            </a:extLst>
          </p:cNvPr>
          <p:cNvSpPr/>
          <p:nvPr/>
        </p:nvSpPr>
        <p:spPr>
          <a:xfrm>
            <a:off x="9636860" y="1384394"/>
            <a:ext cx="742950" cy="59243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A139AAE-C2D5-B517-E38B-7FDA597BCE9D}"/>
              </a:ext>
            </a:extLst>
          </p:cNvPr>
          <p:cNvSpPr/>
          <p:nvPr/>
        </p:nvSpPr>
        <p:spPr>
          <a:xfrm>
            <a:off x="719077" y="4600129"/>
            <a:ext cx="2444055" cy="1466433"/>
          </a:xfrm>
          <a:custGeom>
            <a:avLst/>
            <a:gdLst>
              <a:gd name="connsiteX0" fmla="*/ 0 w 2444055"/>
              <a:gd name="connsiteY0" fmla="*/ 0 h 1466433"/>
              <a:gd name="connsiteX1" fmla="*/ 2444055 w 2444055"/>
              <a:gd name="connsiteY1" fmla="*/ 0 h 1466433"/>
              <a:gd name="connsiteX2" fmla="*/ 2444055 w 2444055"/>
              <a:gd name="connsiteY2" fmla="*/ 1466433 h 1466433"/>
              <a:gd name="connsiteX3" fmla="*/ 0 w 2444055"/>
              <a:gd name="connsiteY3" fmla="*/ 1466433 h 1466433"/>
              <a:gd name="connsiteX4" fmla="*/ 0 w 2444055"/>
              <a:gd name="connsiteY4" fmla="*/ 0 h 1466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4055" h="1466433">
                <a:moveTo>
                  <a:pt x="0" y="0"/>
                </a:moveTo>
                <a:lnTo>
                  <a:pt x="2444055" y="0"/>
                </a:lnTo>
                <a:lnTo>
                  <a:pt x="2444055" y="1466433"/>
                </a:lnTo>
                <a:lnTo>
                  <a:pt x="0" y="146643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0490" tIns="110490" rIns="110490" bIns="110490" numCol="1" spcCol="1270" anchor="ctr" anchorCtr="0">
            <a:noAutofit/>
          </a:bodyPr>
          <a:lstStyle/>
          <a:p>
            <a:pPr marL="0" lvl="0" indent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900" kern="1200"/>
              <a:t>Healthcare administration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AE4B69D-51CF-4155-E27C-2E44AA7D2D85}"/>
              </a:ext>
            </a:extLst>
          </p:cNvPr>
          <p:cNvSpPr/>
          <p:nvPr/>
        </p:nvSpPr>
        <p:spPr>
          <a:xfrm>
            <a:off x="3407538" y="4600129"/>
            <a:ext cx="2444055" cy="1466433"/>
          </a:xfrm>
          <a:custGeom>
            <a:avLst/>
            <a:gdLst>
              <a:gd name="connsiteX0" fmla="*/ 0 w 2444055"/>
              <a:gd name="connsiteY0" fmla="*/ 0 h 1466433"/>
              <a:gd name="connsiteX1" fmla="*/ 2444055 w 2444055"/>
              <a:gd name="connsiteY1" fmla="*/ 0 h 1466433"/>
              <a:gd name="connsiteX2" fmla="*/ 2444055 w 2444055"/>
              <a:gd name="connsiteY2" fmla="*/ 1466433 h 1466433"/>
              <a:gd name="connsiteX3" fmla="*/ 0 w 2444055"/>
              <a:gd name="connsiteY3" fmla="*/ 1466433 h 1466433"/>
              <a:gd name="connsiteX4" fmla="*/ 0 w 2444055"/>
              <a:gd name="connsiteY4" fmla="*/ 0 h 1466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4055" h="1466433">
                <a:moveTo>
                  <a:pt x="0" y="0"/>
                </a:moveTo>
                <a:lnTo>
                  <a:pt x="2444055" y="0"/>
                </a:lnTo>
                <a:lnTo>
                  <a:pt x="2444055" y="1466433"/>
                </a:lnTo>
                <a:lnTo>
                  <a:pt x="0" y="146643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0490" tIns="110490" rIns="110490" bIns="110490" numCol="1" spcCol="1270" anchor="ctr" anchorCtr="0">
            <a:noAutofit/>
          </a:bodyPr>
          <a:lstStyle/>
          <a:p>
            <a:pPr marL="0" lvl="0" indent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900" kern="1200"/>
              <a:t>Patient engagement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549DE5A-8CC3-1B5F-F072-653C23A39063}"/>
              </a:ext>
            </a:extLst>
          </p:cNvPr>
          <p:cNvSpPr/>
          <p:nvPr/>
        </p:nvSpPr>
        <p:spPr>
          <a:xfrm>
            <a:off x="6095999" y="4600129"/>
            <a:ext cx="2444055" cy="1466433"/>
          </a:xfrm>
          <a:custGeom>
            <a:avLst/>
            <a:gdLst>
              <a:gd name="connsiteX0" fmla="*/ 0 w 2444055"/>
              <a:gd name="connsiteY0" fmla="*/ 0 h 1466433"/>
              <a:gd name="connsiteX1" fmla="*/ 2444055 w 2444055"/>
              <a:gd name="connsiteY1" fmla="*/ 0 h 1466433"/>
              <a:gd name="connsiteX2" fmla="*/ 2444055 w 2444055"/>
              <a:gd name="connsiteY2" fmla="*/ 1466433 h 1466433"/>
              <a:gd name="connsiteX3" fmla="*/ 0 w 2444055"/>
              <a:gd name="connsiteY3" fmla="*/ 1466433 h 1466433"/>
              <a:gd name="connsiteX4" fmla="*/ 0 w 2444055"/>
              <a:gd name="connsiteY4" fmla="*/ 0 h 1466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4055" h="1466433">
                <a:moveTo>
                  <a:pt x="0" y="0"/>
                </a:moveTo>
                <a:lnTo>
                  <a:pt x="2444055" y="0"/>
                </a:lnTo>
                <a:lnTo>
                  <a:pt x="2444055" y="1466433"/>
                </a:lnTo>
                <a:lnTo>
                  <a:pt x="0" y="146643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0490" tIns="110490" rIns="110490" bIns="110490" numCol="1" spcCol="1270" anchor="ctr" anchorCtr="0">
            <a:noAutofit/>
          </a:bodyPr>
          <a:lstStyle/>
          <a:p>
            <a:pPr marL="0" lvl="0" indent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900" kern="1200"/>
              <a:t>Research and development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B963D52-CFC6-7574-0367-374D3C68988A}"/>
              </a:ext>
            </a:extLst>
          </p:cNvPr>
          <p:cNvSpPr/>
          <p:nvPr/>
        </p:nvSpPr>
        <p:spPr>
          <a:xfrm>
            <a:off x="8784460" y="4600129"/>
            <a:ext cx="2444055" cy="1466433"/>
          </a:xfrm>
          <a:custGeom>
            <a:avLst/>
            <a:gdLst>
              <a:gd name="connsiteX0" fmla="*/ 0 w 2444055"/>
              <a:gd name="connsiteY0" fmla="*/ 0 h 1466433"/>
              <a:gd name="connsiteX1" fmla="*/ 2444055 w 2444055"/>
              <a:gd name="connsiteY1" fmla="*/ 0 h 1466433"/>
              <a:gd name="connsiteX2" fmla="*/ 2444055 w 2444055"/>
              <a:gd name="connsiteY2" fmla="*/ 1466433 h 1466433"/>
              <a:gd name="connsiteX3" fmla="*/ 0 w 2444055"/>
              <a:gd name="connsiteY3" fmla="*/ 1466433 h 1466433"/>
              <a:gd name="connsiteX4" fmla="*/ 0 w 2444055"/>
              <a:gd name="connsiteY4" fmla="*/ 0 h 1466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4055" h="1466433">
                <a:moveTo>
                  <a:pt x="0" y="0"/>
                </a:moveTo>
                <a:lnTo>
                  <a:pt x="2444055" y="0"/>
                </a:lnTo>
                <a:lnTo>
                  <a:pt x="2444055" y="1466433"/>
                </a:lnTo>
                <a:lnTo>
                  <a:pt x="0" y="146643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0490" tIns="110490" rIns="110490" bIns="110490" numCol="1" spcCol="1270" anchor="ctr" anchorCtr="0">
            <a:noAutofit/>
          </a:bodyPr>
          <a:lstStyle/>
          <a:p>
            <a:pPr marL="0" lvl="0" indent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900" kern="1200" dirty="0"/>
              <a:t>Medical education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56C36B19-95B3-2521-8F1C-F11D928CDA8A}"/>
              </a:ext>
            </a:extLst>
          </p:cNvPr>
          <p:cNvSpPr/>
          <p:nvPr/>
        </p:nvSpPr>
        <p:spPr>
          <a:xfrm>
            <a:off x="1569629" y="4121995"/>
            <a:ext cx="742950" cy="59243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5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3BBB17EF-CCE9-FA4C-E208-89C6E9FB9300}"/>
              </a:ext>
            </a:extLst>
          </p:cNvPr>
          <p:cNvSpPr/>
          <p:nvPr/>
        </p:nvSpPr>
        <p:spPr>
          <a:xfrm>
            <a:off x="4311892" y="4121995"/>
            <a:ext cx="742950" cy="59243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6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B484CBDF-FDDD-077B-50F8-6AD4B924E825}"/>
              </a:ext>
            </a:extLst>
          </p:cNvPr>
          <p:cNvSpPr/>
          <p:nvPr/>
        </p:nvSpPr>
        <p:spPr>
          <a:xfrm>
            <a:off x="6958905" y="4121995"/>
            <a:ext cx="742950" cy="59243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7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F6C7C5AC-EEA9-4512-32E9-D613CB3A2BA3}"/>
              </a:ext>
            </a:extLst>
          </p:cNvPr>
          <p:cNvSpPr/>
          <p:nvPr/>
        </p:nvSpPr>
        <p:spPr>
          <a:xfrm>
            <a:off x="9624968" y="4121995"/>
            <a:ext cx="742950" cy="59243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78296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animBg="1"/>
      <p:bldP spid="9" grpId="1" animBg="1"/>
      <p:bldP spid="10" grpId="1" animBg="1"/>
      <p:bldP spid="11" grpId="1" animBg="1"/>
      <p:bldP spid="44" grpId="1" animBg="1"/>
      <p:bldP spid="45" grpId="1" animBg="1"/>
      <p:bldP spid="46" grpId="1" animBg="1"/>
      <p:bldP spid="47" grpId="1" animBg="1"/>
      <p:bldP spid="13" grpId="1" animBg="1"/>
      <p:bldP spid="14" grpId="1" animBg="1"/>
      <p:bldP spid="15" grpId="1" animBg="1"/>
      <p:bldP spid="16" grpId="1" animBg="1"/>
      <p:bldP spid="48" grpId="1" animBg="1"/>
      <p:bldP spid="49" grpId="1" animBg="1"/>
      <p:bldP spid="50" grpId="1" animBg="1"/>
      <p:bldP spid="5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CF035-F7B0-459D-E094-B1E179EA2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441723" cy="785249"/>
          </a:xfrm>
        </p:spPr>
        <p:txBody>
          <a:bodyPr>
            <a:normAutofit fontScale="90000"/>
          </a:bodyPr>
          <a:lstStyle/>
          <a:p>
            <a:r>
              <a:rPr lang="en-US" dirty="0"/>
              <a:t>Disease prevention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936B97-41F0-977C-13DD-CAC3102549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722" y="1499816"/>
            <a:ext cx="3680452" cy="2421389"/>
          </a:xfrm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/>
          <a:lstStyle/>
          <a:p>
            <a:r>
              <a:rPr lang="en-US" dirty="0"/>
              <a:t>Health and environmental risk identification</a:t>
            </a:r>
          </a:p>
          <a:p>
            <a:r>
              <a:rPr lang="en-US" dirty="0"/>
              <a:t>Fitness and wellness</a:t>
            </a:r>
          </a:p>
          <a:p>
            <a:r>
              <a:rPr lang="en-US" dirty="0"/>
              <a:t>Nutrition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704C14D-CFF5-7856-12EF-ECEFE39E413D}"/>
              </a:ext>
            </a:extLst>
          </p:cNvPr>
          <p:cNvGrpSpPr/>
          <p:nvPr/>
        </p:nvGrpSpPr>
        <p:grpSpPr>
          <a:xfrm>
            <a:off x="9112311" y="280944"/>
            <a:ext cx="2629256" cy="2452272"/>
            <a:chOff x="8028227" y="345240"/>
            <a:chExt cx="3844225" cy="3448496"/>
          </a:xfrm>
        </p:grpSpPr>
        <p:pic>
          <p:nvPicPr>
            <p:cNvPr id="9" name="Picture 8" descr="A person holding a bowl of food in front of a refrigerator&#10;&#10;Description automatically generated">
              <a:extLst>
                <a:ext uri="{FF2B5EF4-FFF2-40B4-BE49-F238E27FC236}">
                  <a16:creationId xmlns:a16="http://schemas.microsoft.com/office/drawing/2014/main" id="{0C1B952D-48F8-3EF8-B910-1D96CBEA3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227" y="345240"/>
              <a:ext cx="3844225" cy="296076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8375EDC-07DA-AB53-F09B-AB0463AB02DA}"/>
                </a:ext>
              </a:extLst>
            </p:cNvPr>
            <p:cNvSpPr txBox="1"/>
            <p:nvPr/>
          </p:nvSpPr>
          <p:spPr>
            <a:xfrm>
              <a:off x="8028227" y="3274365"/>
              <a:ext cx="3844224" cy="5193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 err="1"/>
                <a:t>Youniq</a:t>
              </a:r>
              <a:r>
                <a:rPr lang="en-US" b="1" dirty="0"/>
                <a:t> nutrition app app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7CEE8DA-70C2-3532-A5FF-A1D0650BB99A}"/>
              </a:ext>
            </a:extLst>
          </p:cNvPr>
          <p:cNvGrpSpPr/>
          <p:nvPr/>
        </p:nvGrpSpPr>
        <p:grpSpPr>
          <a:xfrm>
            <a:off x="9036112" y="4700499"/>
            <a:ext cx="2847319" cy="2138645"/>
            <a:chOff x="8816296" y="3625334"/>
            <a:chExt cx="3125552" cy="229078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5770FAA-E9DE-1ED9-251C-554D4B29D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16296" y="3625334"/>
              <a:ext cx="3125552" cy="195347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7F55B1-2C2F-2D37-9965-9851431577A9}"/>
                </a:ext>
              </a:extLst>
            </p:cNvPr>
            <p:cNvSpPr txBox="1"/>
            <p:nvPr/>
          </p:nvSpPr>
          <p:spPr>
            <a:xfrm>
              <a:off x="9744996" y="5487544"/>
              <a:ext cx="1817739" cy="4285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dirty="0" err="1"/>
                <a:t>FitnessAI</a:t>
              </a:r>
              <a:endParaRPr lang="en-US" sz="2000" b="1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B70BCD3-0289-04E8-2E3E-23648F6562CE}"/>
              </a:ext>
            </a:extLst>
          </p:cNvPr>
          <p:cNvGrpSpPr/>
          <p:nvPr/>
        </p:nvGrpSpPr>
        <p:grpSpPr>
          <a:xfrm>
            <a:off x="5542759" y="365125"/>
            <a:ext cx="3125552" cy="2344893"/>
            <a:chOff x="5045751" y="757749"/>
            <a:chExt cx="3554362" cy="246419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0295C86-7951-B339-6AC5-4995FA75E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45751" y="757749"/>
              <a:ext cx="3554362" cy="1999329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10BC0D5-ECBE-E9D4-59F1-9FDBDEF9A0F6}"/>
                </a:ext>
              </a:extLst>
            </p:cNvPr>
            <p:cNvSpPr txBox="1"/>
            <p:nvPr/>
          </p:nvSpPr>
          <p:spPr>
            <a:xfrm>
              <a:off x="5103350" y="2801474"/>
              <a:ext cx="3496763" cy="4204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dirty="0"/>
                <a:t>Sister Agnes- ANC AI app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2D4B613-E55C-8C27-450A-3D60D66040C1}"/>
              </a:ext>
            </a:extLst>
          </p:cNvPr>
          <p:cNvGrpSpPr/>
          <p:nvPr/>
        </p:nvGrpSpPr>
        <p:grpSpPr>
          <a:xfrm>
            <a:off x="9244782" y="2756140"/>
            <a:ext cx="2315496" cy="1803994"/>
            <a:chOff x="5147374" y="3634894"/>
            <a:chExt cx="2868710" cy="2703653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740D852-A6D6-5B4A-66B7-7D826B57C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83286" y="3634894"/>
              <a:ext cx="2286000" cy="2286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41273C3-2E6D-42D8-C0A8-B401562A0DAE}"/>
                </a:ext>
              </a:extLst>
            </p:cNvPr>
            <p:cNvSpPr txBox="1"/>
            <p:nvPr/>
          </p:nvSpPr>
          <p:spPr>
            <a:xfrm>
              <a:off x="5147374" y="5831155"/>
              <a:ext cx="2868710" cy="50739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1600" b="1" i="0" dirty="0">
                  <a:solidFill>
                    <a:srgbClr val="202124"/>
                  </a:solidFill>
                  <a:effectLst/>
                  <a:latin typeface="Google Sans Display"/>
                </a:rPr>
                <a:t>Ada – check your health</a:t>
              </a:r>
              <a:endParaRPr lang="en-US" sz="1600" b="1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8AF2611-5EE4-6C22-1725-0987E5AE5ABE}"/>
              </a:ext>
            </a:extLst>
          </p:cNvPr>
          <p:cNvGrpSpPr/>
          <p:nvPr/>
        </p:nvGrpSpPr>
        <p:grpSpPr>
          <a:xfrm>
            <a:off x="5487546" y="2870328"/>
            <a:ext cx="3125552" cy="3768761"/>
            <a:chOff x="5486315" y="2985528"/>
            <a:chExt cx="3125552" cy="376876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6E42552-E20E-5444-47A5-2314358CFC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86315" y="2985528"/>
              <a:ext cx="3125552" cy="3125552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5E2192F-EA8A-1855-6094-32FCC71D00DD}"/>
                </a:ext>
              </a:extLst>
            </p:cNvPr>
            <p:cNvSpPr txBox="1"/>
            <p:nvPr/>
          </p:nvSpPr>
          <p:spPr>
            <a:xfrm>
              <a:off x="5536965" y="6046403"/>
              <a:ext cx="307490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dirty="0"/>
                <a:t>Using AI to assess risk of water pollution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1410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53922-7D39-ACF2-3128-637C0BE72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677163" cy="770501"/>
          </a:xfrm>
        </p:spPr>
        <p:txBody>
          <a:bodyPr>
            <a:noAutofit/>
          </a:bodyPr>
          <a:lstStyle/>
          <a:p>
            <a:r>
              <a:rPr lang="en-US" sz="3600" dirty="0"/>
              <a:t>Disease diagnosis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D00F6B-94EE-F560-6A76-DA0A4C0FFE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348" y="1471664"/>
            <a:ext cx="4105836" cy="2558083"/>
          </a:xfrm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sz="2400" dirty="0"/>
              <a:t>Early detection and diagnosis </a:t>
            </a:r>
          </a:p>
          <a:p>
            <a:r>
              <a:rPr lang="en-US" sz="2400" dirty="0"/>
              <a:t>Automated image analysis</a:t>
            </a:r>
          </a:p>
          <a:p>
            <a:r>
              <a:rPr lang="en-US" sz="2400" dirty="0"/>
              <a:t>Diseases</a:t>
            </a:r>
          </a:p>
          <a:p>
            <a:pPr lvl="1"/>
            <a:r>
              <a:rPr lang="en-US" sz="2000" dirty="0"/>
              <a:t>Tuberculosis, COVID-19, cancers, diabetic retinopathy, AMR, skin disease cardiac diseases</a:t>
            </a:r>
          </a:p>
        </p:txBody>
      </p:sp>
      <p:pic>
        <p:nvPicPr>
          <p:cNvPr id="5" name="Picture 4" descr="A collage of images of various diseases&#10;&#10;Description automatically generated">
            <a:extLst>
              <a:ext uri="{FF2B5EF4-FFF2-40B4-BE49-F238E27FC236}">
                <a16:creationId xmlns:a16="http://schemas.microsoft.com/office/drawing/2014/main" id="{EE2D4628-7D28-E3F5-EDCA-3E1D7EB1D8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970" y="1089567"/>
            <a:ext cx="3147019" cy="2160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407430-8BFE-1C59-6402-A874549A419D}"/>
              </a:ext>
            </a:extLst>
          </p:cNvPr>
          <p:cNvSpPr txBox="1"/>
          <p:nvPr/>
        </p:nvSpPr>
        <p:spPr>
          <a:xfrm>
            <a:off x="8030611" y="6517838"/>
            <a:ext cx="381363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J Ambient </a:t>
            </a:r>
            <a:r>
              <a:rPr lang="en-US" sz="1200" dirty="0" err="1"/>
              <a:t>Intell</a:t>
            </a:r>
            <a:r>
              <a:rPr lang="en-US" sz="1200" dirty="0"/>
              <a:t> </a:t>
            </a:r>
            <a:r>
              <a:rPr lang="en-US" sz="1200" dirty="0" err="1"/>
              <a:t>Humaniz</a:t>
            </a:r>
            <a:r>
              <a:rPr lang="en-US" sz="1200" dirty="0"/>
              <a:t> </a:t>
            </a:r>
            <a:r>
              <a:rPr lang="en-US" sz="1200" dirty="0" err="1"/>
              <a:t>Comput</a:t>
            </a:r>
            <a:r>
              <a:rPr lang="en-US" sz="1200" dirty="0"/>
              <a:t>. 2023;14(7):8459-8486.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AFA6C71-5AF4-274C-14CE-AD2BB7B38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094" y="4106635"/>
            <a:ext cx="3285292" cy="19208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B0BA994-188F-EC94-2DF1-FD4CC12511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0131" y="1411779"/>
            <a:ext cx="4016832" cy="203611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B9406C7-B60A-8B07-8DF2-013142F9DA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9153" y="3991367"/>
            <a:ext cx="2103989" cy="2036118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B3369F30-AC6A-03CA-7A2A-F6E2665E9D89}"/>
              </a:ext>
            </a:extLst>
          </p:cNvPr>
          <p:cNvGrpSpPr/>
          <p:nvPr/>
        </p:nvGrpSpPr>
        <p:grpSpPr>
          <a:xfrm>
            <a:off x="3609795" y="4193611"/>
            <a:ext cx="2935384" cy="2228628"/>
            <a:chOff x="3609795" y="4305905"/>
            <a:chExt cx="2935384" cy="222862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8701552-7B55-C27A-1D4E-D429FF96F9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85929" y="4305905"/>
              <a:ext cx="2526336" cy="192085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D0C97F9-B657-3C5B-988F-24C11649ED76}"/>
                </a:ext>
              </a:extLst>
            </p:cNvPr>
            <p:cNvSpPr txBox="1"/>
            <p:nvPr/>
          </p:nvSpPr>
          <p:spPr>
            <a:xfrm>
              <a:off x="3609795" y="6226756"/>
              <a:ext cx="293538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400" b="1" dirty="0" err="1"/>
                <a:t>Mpox</a:t>
              </a:r>
              <a:r>
                <a:rPr lang="fr-FR" sz="1400" b="1" dirty="0"/>
                <a:t> AI </a:t>
              </a:r>
              <a:r>
                <a:rPr lang="fr-FR" sz="1400" b="1" dirty="0" err="1"/>
                <a:t>lesion</a:t>
              </a:r>
              <a:r>
                <a:rPr lang="fr-FR" sz="1400" b="1" dirty="0"/>
                <a:t> </a:t>
              </a:r>
              <a:r>
                <a:rPr lang="fr-FR" sz="1400" b="1" dirty="0" err="1"/>
                <a:t>predictions</a:t>
              </a:r>
              <a:r>
                <a:rPr lang="fr-FR" sz="1400" b="1" dirty="0"/>
                <a:t> on photos</a:t>
              </a:r>
              <a:endParaRPr lang="en-US" sz="1400" b="1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E59B840-33AB-89AF-0164-8068BB79E19E}"/>
              </a:ext>
            </a:extLst>
          </p:cNvPr>
          <p:cNvGrpSpPr/>
          <p:nvPr/>
        </p:nvGrpSpPr>
        <p:grpSpPr>
          <a:xfrm>
            <a:off x="8916963" y="4076750"/>
            <a:ext cx="3162855" cy="2148708"/>
            <a:chOff x="8916963" y="4189044"/>
            <a:chExt cx="3162855" cy="214870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758ED68-BF47-594C-F998-0C851486C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16963" y="4189044"/>
              <a:ext cx="3059034" cy="1865353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ACAA315-8E3B-F4B8-D69A-BCD271B0433F}"/>
                </a:ext>
              </a:extLst>
            </p:cNvPr>
            <p:cNvSpPr txBox="1"/>
            <p:nvPr/>
          </p:nvSpPr>
          <p:spPr>
            <a:xfrm>
              <a:off x="9020783" y="6029975"/>
              <a:ext cx="305903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 dirty="0"/>
                <a:t>Antibiotic Susceptibility with AI.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356D63A6-F3C2-5787-7330-CC629BCE9225}"/>
              </a:ext>
            </a:extLst>
          </p:cNvPr>
          <p:cNvSpPr txBox="1"/>
          <p:nvPr/>
        </p:nvSpPr>
        <p:spPr>
          <a:xfrm>
            <a:off x="3569991" y="6629675"/>
            <a:ext cx="419115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The Journal of Investigative Dermatology. 2023 Feb;143(2):347-350</a:t>
            </a:r>
          </a:p>
        </p:txBody>
      </p:sp>
    </p:spTree>
    <p:extLst>
      <p:ext uri="{BB962C8B-B14F-4D97-AF65-F5344CB8AC3E}">
        <p14:creationId xmlns:p14="http://schemas.microsoft.com/office/powerpoint/2010/main" val="552276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08220-DB09-05C5-A4AC-A74B5ECD8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2893"/>
            <a:ext cx="6541168" cy="652514"/>
          </a:xfrm>
        </p:spPr>
        <p:txBody>
          <a:bodyPr>
            <a:noAutofit/>
          </a:bodyPr>
          <a:lstStyle/>
          <a:p>
            <a:r>
              <a:rPr lang="en-US" sz="3600" dirty="0"/>
              <a:t>Disease treatment and monitoring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1AD5E-38FC-E4BF-2878-18B925CE06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135626"/>
            <a:ext cx="4972665" cy="5383161"/>
          </a:xfrm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Precision medicine</a:t>
            </a:r>
          </a:p>
          <a:p>
            <a:pPr>
              <a:lnSpc>
                <a:spcPct val="150000"/>
              </a:lnSpc>
            </a:pPr>
            <a:r>
              <a:rPr lang="en-US" dirty="0"/>
              <a:t>Treatment design</a:t>
            </a:r>
          </a:p>
          <a:p>
            <a:pPr>
              <a:lnSpc>
                <a:spcPct val="150000"/>
              </a:lnSpc>
            </a:pPr>
            <a:r>
              <a:rPr lang="en-US" dirty="0"/>
              <a:t>Prognosis</a:t>
            </a:r>
          </a:p>
          <a:p>
            <a:pPr>
              <a:lnSpc>
                <a:spcPct val="150000"/>
              </a:lnSpc>
            </a:pPr>
            <a:r>
              <a:rPr lang="en-US" dirty="0"/>
              <a:t>Health monitoring </a:t>
            </a:r>
          </a:p>
          <a:p>
            <a:pPr>
              <a:lnSpc>
                <a:spcPct val="150000"/>
              </a:lnSpc>
            </a:pPr>
            <a:r>
              <a:rPr lang="en-US" dirty="0"/>
              <a:t>Patient adherence</a:t>
            </a:r>
          </a:p>
          <a:p>
            <a:pPr>
              <a:lnSpc>
                <a:spcPct val="150000"/>
              </a:lnSpc>
            </a:pPr>
            <a:r>
              <a:rPr lang="en-US" dirty="0"/>
              <a:t>Robot-assisted surgery</a:t>
            </a:r>
          </a:p>
          <a:p>
            <a:pPr>
              <a:lnSpc>
                <a:spcPct val="150000"/>
              </a:lnSpc>
            </a:pPr>
            <a:r>
              <a:rPr lang="en-US" dirty="0"/>
              <a:t>Robot assisted therapy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06382D8-6390-3F44-F9CB-500403A49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1292" y="673455"/>
            <a:ext cx="4313217" cy="28317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4064ECA-0722-CBA7-2E47-97A388C169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1292" y="3823362"/>
            <a:ext cx="4595424" cy="283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09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B1758-8399-0D8E-257A-ED4637D7A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5906"/>
            <a:ext cx="10515600" cy="788304"/>
          </a:xfrm>
        </p:spPr>
        <p:txBody>
          <a:bodyPr/>
          <a:lstStyle/>
          <a:p>
            <a:r>
              <a:rPr lang="en-US" dirty="0"/>
              <a:t>Patient adherence using AI robots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EB1BF3-1865-0B02-0CDC-E3F68610EA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331496"/>
            <a:ext cx="5257800" cy="5161380"/>
          </a:xfrm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normAutofit lnSpcReduction="10000"/>
          </a:bodyPr>
          <a:lstStyle/>
          <a:p>
            <a:r>
              <a:rPr lang="en-US" dirty="0" err="1"/>
              <a:t>Pillo</a:t>
            </a:r>
            <a:r>
              <a:rPr lang="en-US" dirty="0"/>
              <a:t> is an automated medication dispenser that can deliver personalized support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The device uses voice commands and an AI to engage patients and remind them of their treatment plans</a:t>
            </a:r>
          </a:p>
          <a:p>
            <a:endParaRPr lang="en-US" dirty="0"/>
          </a:p>
          <a:p>
            <a:r>
              <a:rPr lang="en-US" dirty="0" err="1"/>
              <a:t>Pillo</a:t>
            </a:r>
            <a:r>
              <a:rPr lang="en-US" dirty="0"/>
              <a:t> can deliver audio- or video-based health content and connect patients and their caregivers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00E9B3C-7B7A-C932-C363-34D997FC0605}"/>
              </a:ext>
            </a:extLst>
          </p:cNvPr>
          <p:cNvGrpSpPr/>
          <p:nvPr/>
        </p:nvGrpSpPr>
        <p:grpSpPr>
          <a:xfrm>
            <a:off x="6545180" y="1589771"/>
            <a:ext cx="5257800" cy="3415485"/>
            <a:chOff x="6545180" y="1589771"/>
            <a:chExt cx="5257800" cy="341548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D3FFEEF-83B2-7F00-1203-3987763B9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45180" y="1589771"/>
              <a:ext cx="5257800" cy="295382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B4EFFCF-3451-6982-7ED7-F023C967119B}"/>
                </a:ext>
              </a:extLst>
            </p:cNvPr>
            <p:cNvSpPr txBox="1"/>
            <p:nvPr/>
          </p:nvSpPr>
          <p:spPr>
            <a:xfrm>
              <a:off x="6545180" y="4543591"/>
              <a:ext cx="50546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/>
                <a:t>Pillo</a:t>
              </a:r>
              <a:r>
                <a:rPr lang="en-US" sz="2400" b="1" dirty="0"/>
                <a:t>-automated medication dispenser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800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B9E5B-35CA-1773-A895-785A0E1EE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495" y="277951"/>
            <a:ext cx="8756547" cy="629486"/>
          </a:xfrm>
        </p:spPr>
        <p:txBody>
          <a:bodyPr>
            <a:normAutofit fontScale="90000"/>
          </a:bodyPr>
          <a:lstStyle/>
          <a:p>
            <a:r>
              <a:rPr lang="en-US" dirty="0"/>
              <a:t>AI, robotics and the surgeon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8D60AC-F706-B8B4-51F4-144C3D5C7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074" y="1125061"/>
            <a:ext cx="4180848" cy="5544431"/>
          </a:xfrm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dirty="0"/>
              <a:t>Surgical assistance</a:t>
            </a:r>
          </a:p>
          <a:p>
            <a:pPr lvl="1"/>
            <a:r>
              <a:rPr lang="en-US" dirty="0"/>
              <a:t>a robotic “hand” can access hard-to-reach areas while minimizing risk</a:t>
            </a:r>
          </a:p>
          <a:p>
            <a:pPr lvl="1"/>
            <a:r>
              <a:rPr lang="en-US" dirty="0"/>
              <a:t>make surgery more accurate and less risky</a:t>
            </a:r>
          </a:p>
          <a:p>
            <a:r>
              <a:rPr lang="en-US" dirty="0"/>
              <a:t>Remote surgery</a:t>
            </a:r>
          </a:p>
          <a:p>
            <a:endParaRPr lang="en-US" dirty="0"/>
          </a:p>
          <a:p>
            <a:r>
              <a:rPr lang="en-US" dirty="0"/>
              <a:t>Operative analysis</a:t>
            </a:r>
          </a:p>
          <a:p>
            <a:endParaRPr lang="en-US" dirty="0"/>
          </a:p>
          <a:p>
            <a:r>
              <a:rPr lang="en-US" dirty="0"/>
              <a:t>Surgical planning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085E69-DFDB-5650-6991-82EDED5A7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6863" y="4027731"/>
            <a:ext cx="3244069" cy="207892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BF138D2-FBEB-21F5-AF11-818F3BF0E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8768" y="3897275"/>
            <a:ext cx="3198491" cy="233983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94022AA-9385-2BF5-B63A-04FBEBEC47FB}"/>
              </a:ext>
            </a:extLst>
          </p:cNvPr>
          <p:cNvGrpSpPr/>
          <p:nvPr/>
        </p:nvGrpSpPr>
        <p:grpSpPr>
          <a:xfrm>
            <a:off x="5250526" y="1283362"/>
            <a:ext cx="3354974" cy="2522292"/>
            <a:chOff x="5250526" y="1283362"/>
            <a:chExt cx="3354974" cy="252229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949D678-F9B2-6563-207F-8E63662578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50526" y="1283362"/>
              <a:ext cx="3354974" cy="223798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5B7C0CF-3771-8772-EB8F-B5F9C08B1D9F}"/>
                </a:ext>
              </a:extLst>
            </p:cNvPr>
            <p:cNvSpPr txBox="1"/>
            <p:nvPr/>
          </p:nvSpPr>
          <p:spPr>
            <a:xfrm>
              <a:off x="5461698" y="3467100"/>
              <a:ext cx="293263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1" dirty="0"/>
                <a:t>Robots as surgical assistance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2222ABD-714A-978B-C25C-691020A2E9FA}"/>
              </a:ext>
            </a:extLst>
          </p:cNvPr>
          <p:cNvGrpSpPr/>
          <p:nvPr/>
        </p:nvGrpSpPr>
        <p:grpSpPr>
          <a:xfrm>
            <a:off x="8806862" y="1400594"/>
            <a:ext cx="3244069" cy="2191790"/>
            <a:chOff x="8741930" y="1489961"/>
            <a:chExt cx="3244069" cy="219179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C37C5D0-306B-C8F5-6D82-B333A6AC2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41930" y="1489961"/>
              <a:ext cx="3244069" cy="182478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175FF2A-7929-EF1E-5C37-221370548BD8}"/>
                </a:ext>
              </a:extLst>
            </p:cNvPr>
            <p:cNvSpPr txBox="1"/>
            <p:nvPr/>
          </p:nvSpPr>
          <p:spPr>
            <a:xfrm>
              <a:off x="9417866" y="3373974"/>
              <a:ext cx="229235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 dirty="0"/>
                <a:t>Robots in dentistry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1391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B97C9-71A2-8B04-F887-CA988B2AB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635931" cy="1325563"/>
          </a:xfrm>
        </p:spPr>
        <p:txBody>
          <a:bodyPr/>
          <a:lstStyle/>
          <a:p>
            <a:r>
              <a:rPr lang="en-US" dirty="0"/>
              <a:t>Surgical planning using virtual </a:t>
            </a:r>
            <a:r>
              <a:rPr lang="en-US" dirty="0" err="1"/>
              <a:t>reality+AI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199505-F115-1CA2-E99F-156E1DD5B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4194" y="829378"/>
            <a:ext cx="4311310" cy="34203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51B6C1-AE63-C868-BB92-4C30445F6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344993"/>
            <a:ext cx="5635931" cy="28342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DEB161-2333-D5DF-E216-BDB951951E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1977" y="4547636"/>
            <a:ext cx="3135743" cy="19452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F5875D-7ED8-3034-38E4-0D75E48C1151}"/>
              </a:ext>
            </a:extLst>
          </p:cNvPr>
          <p:cNvSpPr txBox="1"/>
          <p:nvPr/>
        </p:nvSpPr>
        <p:spPr>
          <a:xfrm>
            <a:off x="838200" y="5197089"/>
            <a:ext cx="60984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Brazilian twins who were joined at the head have been successfully separated with the help of virtual reality.(2022)</a:t>
            </a:r>
          </a:p>
        </p:txBody>
      </p:sp>
    </p:spTree>
    <p:extLst>
      <p:ext uri="{BB962C8B-B14F-4D97-AF65-F5344CB8AC3E}">
        <p14:creationId xmlns:p14="http://schemas.microsoft.com/office/powerpoint/2010/main" val="801680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EB56E-D8F2-ABC4-2908-17ACC0FB2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3236"/>
          </a:xfrm>
        </p:spPr>
        <p:txBody>
          <a:bodyPr/>
          <a:lstStyle/>
          <a:p>
            <a:r>
              <a:rPr lang="en-US" dirty="0"/>
              <a:t>Outline of 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440EB0-AFBC-92F5-EFDA-657F68E360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5844"/>
            <a:ext cx="10515600" cy="5077029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Definitions</a:t>
            </a:r>
          </a:p>
          <a:p>
            <a:pPr>
              <a:lnSpc>
                <a:spcPct val="150000"/>
              </a:lnSpc>
            </a:pPr>
            <a:r>
              <a:rPr lang="en-US" dirty="0"/>
              <a:t>Historical background</a:t>
            </a:r>
          </a:p>
          <a:p>
            <a:pPr>
              <a:lnSpc>
                <a:spcPct val="150000"/>
              </a:lnSpc>
            </a:pPr>
            <a:r>
              <a:rPr lang="en-US" dirty="0"/>
              <a:t>Components of AI</a:t>
            </a:r>
          </a:p>
          <a:p>
            <a:pPr>
              <a:lnSpc>
                <a:spcPct val="150000"/>
              </a:lnSpc>
            </a:pPr>
            <a:r>
              <a:rPr lang="en-US" dirty="0"/>
              <a:t>Applications of AI in healthcare</a:t>
            </a:r>
          </a:p>
          <a:p>
            <a:pPr>
              <a:lnSpc>
                <a:spcPct val="150000"/>
              </a:lnSpc>
            </a:pPr>
            <a:r>
              <a:rPr lang="en-US" dirty="0"/>
              <a:t>Challenges and potential threats of AI</a:t>
            </a:r>
          </a:p>
          <a:p>
            <a:pPr>
              <a:lnSpc>
                <a:spcPct val="150000"/>
              </a:lnSpc>
            </a:pPr>
            <a:r>
              <a:rPr lang="en-US" dirty="0"/>
              <a:t>Recommendations </a:t>
            </a:r>
          </a:p>
          <a:p>
            <a:pPr>
              <a:lnSpc>
                <a:spcPct val="150000"/>
              </a:lnSpc>
            </a:pPr>
            <a:r>
              <a:rPr lang="en-US" dirty="0"/>
              <a:t>Conclusion </a:t>
            </a:r>
          </a:p>
        </p:txBody>
      </p:sp>
    </p:spTree>
    <p:extLst>
      <p:ext uri="{BB962C8B-B14F-4D97-AF65-F5344CB8AC3E}">
        <p14:creationId xmlns:p14="http://schemas.microsoft.com/office/powerpoint/2010/main" val="2608179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3E480-68E7-EB5F-3500-733DA4C34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77" y="291364"/>
            <a:ext cx="5113420" cy="507071"/>
          </a:xfrm>
        </p:spPr>
        <p:txBody>
          <a:bodyPr>
            <a:normAutofit fontScale="90000"/>
          </a:bodyPr>
          <a:lstStyle/>
          <a:p>
            <a:r>
              <a:rPr lang="en-US" dirty="0"/>
              <a:t>Care delivery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1DE477-8A27-D0F7-5413-FA9A085D7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877" y="1206185"/>
            <a:ext cx="5113420" cy="2398615"/>
          </a:xfrm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normAutofit lnSpcReduction="10000"/>
          </a:bodyPr>
          <a:lstStyle/>
          <a:p>
            <a:r>
              <a:rPr lang="en-US" dirty="0"/>
              <a:t>Clinical workflows</a:t>
            </a:r>
          </a:p>
          <a:p>
            <a:pPr lvl="1"/>
            <a:r>
              <a:rPr lang="en-US" dirty="0"/>
              <a:t>Writing of patient notes</a:t>
            </a:r>
          </a:p>
          <a:p>
            <a:r>
              <a:rPr lang="en-US" dirty="0"/>
              <a:t>Virtual nurses</a:t>
            </a:r>
          </a:p>
          <a:p>
            <a:r>
              <a:rPr lang="en-US" dirty="0"/>
              <a:t>Care coordination</a:t>
            </a:r>
          </a:p>
          <a:p>
            <a:r>
              <a:rPr lang="en-US" dirty="0"/>
              <a:t>Dosage error reduction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CC3C25-4BF5-2D73-AC72-91D044E5C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7263" y="3604801"/>
            <a:ext cx="5113421" cy="30220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08434F-74F3-59FD-9134-DFB954BDD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694" y="3975836"/>
            <a:ext cx="3505786" cy="25908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BA4B94C-E051-E0F4-3F95-6A7E0E4E300E}"/>
              </a:ext>
            </a:extLst>
          </p:cNvPr>
          <p:cNvGrpSpPr/>
          <p:nvPr/>
        </p:nvGrpSpPr>
        <p:grpSpPr>
          <a:xfrm>
            <a:off x="7479654" y="406965"/>
            <a:ext cx="3743869" cy="3022035"/>
            <a:chOff x="7222980" y="291364"/>
            <a:chExt cx="3821986" cy="324521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0873F52-43D0-C111-50BD-A374BA912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22980" y="291364"/>
              <a:ext cx="3821986" cy="302203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C6B2E82-821B-B1E3-9F06-36C933024654}"/>
                </a:ext>
              </a:extLst>
            </p:cNvPr>
            <p:cNvSpPr txBox="1"/>
            <p:nvPr/>
          </p:nvSpPr>
          <p:spPr>
            <a:xfrm>
              <a:off x="7447569" y="3167249"/>
              <a:ext cx="3048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/>
              <a:r>
                <a:rPr lang="en-US" b="1" dirty="0"/>
                <a:t>Writing of patient notes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7561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C1FD4-0C59-7208-D5C3-174E584C4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46332"/>
          </a:xfrm>
        </p:spPr>
        <p:txBody>
          <a:bodyPr>
            <a:normAutofit fontScale="90000"/>
          </a:bodyPr>
          <a:lstStyle/>
          <a:p>
            <a:r>
              <a:rPr lang="en-US" dirty="0"/>
              <a:t>Virtual health assistants</a:t>
            </a:r>
          </a:p>
        </p:txBody>
      </p:sp>
      <p:pic>
        <p:nvPicPr>
          <p:cNvPr id="5" name="Content Placeholder 4" descr="A computer and phone with a medical application&#10;&#10;Description automatically generated">
            <a:extLst>
              <a:ext uri="{FF2B5EF4-FFF2-40B4-BE49-F238E27FC236}">
                <a16:creationId xmlns:a16="http://schemas.microsoft.com/office/drawing/2014/main" id="{BEFC6333-D1F6-5662-B725-05A53D16F5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12" y="1413791"/>
            <a:ext cx="6607274" cy="4351338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1DB9BC-129C-8809-0AA9-6A88006C2339}"/>
              </a:ext>
            </a:extLst>
          </p:cNvPr>
          <p:cNvSpPr txBox="1"/>
          <p:nvPr/>
        </p:nvSpPr>
        <p:spPr>
          <a:xfrm>
            <a:off x="1029928" y="6042026"/>
            <a:ext cx="60984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https://pharmaphorum.com/news/sensely-mayo-clinic-develop-virtual-doctor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195585-A8D1-5D85-3A90-25D860A389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3061" y="2621932"/>
            <a:ext cx="3192842" cy="19350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315E57-8ED4-4530-24DE-7481A5F9E5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7978" y="4976029"/>
            <a:ext cx="3313404" cy="1619887"/>
          </a:xfrm>
          <a:prstGeom prst="rect">
            <a:avLst/>
          </a:prstGeom>
        </p:spPr>
      </p:pic>
      <p:pic>
        <p:nvPicPr>
          <p:cNvPr id="3" name="Content Placeholder 4" descr="A person looking at a phone&#10;&#10;Description automatically generated">
            <a:extLst>
              <a:ext uri="{FF2B5EF4-FFF2-40B4-BE49-F238E27FC236}">
                <a16:creationId xmlns:a16="http://schemas.microsoft.com/office/drawing/2014/main" id="{945E5DA9-F4E8-7B3B-9C67-9ED1AFF6ED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061" y="456358"/>
            <a:ext cx="2802675" cy="191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26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A87A5-51C5-A00A-7388-D07989B97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9084"/>
            <a:ext cx="10515600" cy="773864"/>
          </a:xfrm>
        </p:spPr>
        <p:txBody>
          <a:bodyPr/>
          <a:lstStyle/>
          <a:p>
            <a:r>
              <a:rPr lang="en-US" dirty="0"/>
              <a:t>AI and electronic health records- Smart EHR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93B013-4DDB-789C-37BB-2C36C80C8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3322"/>
            <a:ext cx="5851358" cy="5178704"/>
          </a:xfrm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Telemedicine</a:t>
            </a:r>
          </a:p>
          <a:p>
            <a:pPr>
              <a:lnSpc>
                <a:spcPct val="150000"/>
              </a:lnSpc>
            </a:pPr>
            <a:r>
              <a:rPr lang="en-US" dirty="0"/>
              <a:t>Voice commands</a:t>
            </a:r>
          </a:p>
          <a:p>
            <a:pPr>
              <a:lnSpc>
                <a:spcPct val="150000"/>
              </a:lnSpc>
            </a:pPr>
            <a:r>
              <a:rPr lang="en-US" dirty="0"/>
              <a:t>Ability to create reports</a:t>
            </a:r>
          </a:p>
          <a:p>
            <a:pPr>
              <a:lnSpc>
                <a:spcPct val="150000"/>
              </a:lnSpc>
            </a:pPr>
            <a:r>
              <a:rPr lang="en-US" dirty="0"/>
              <a:t>Patient access</a:t>
            </a:r>
          </a:p>
          <a:p>
            <a:pPr>
              <a:lnSpc>
                <a:spcPct val="150000"/>
              </a:lnSpc>
            </a:pPr>
            <a:r>
              <a:rPr lang="en-US" dirty="0"/>
              <a:t>Connected to Internet of Things</a:t>
            </a:r>
          </a:p>
          <a:p>
            <a:pPr>
              <a:lnSpc>
                <a:spcPct val="150000"/>
              </a:lnSpc>
            </a:pPr>
            <a:r>
              <a:rPr lang="en-US" dirty="0"/>
              <a:t>Automatic disease ICD coding</a:t>
            </a:r>
          </a:p>
          <a:p>
            <a:pPr>
              <a:lnSpc>
                <a:spcPct val="150000"/>
              </a:lnSpc>
            </a:pPr>
            <a:r>
              <a:rPr lang="en-US" dirty="0"/>
              <a:t>Differential diagnosis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175E9F-60ED-277B-33DC-84D8FAC0B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7549" y="1443322"/>
            <a:ext cx="3806251" cy="2537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A696DC-0D45-99B2-5417-01E20C8AAD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691" r="27189"/>
          <a:stretch/>
        </p:blipFill>
        <p:spPr>
          <a:xfrm>
            <a:off x="7806358" y="4285154"/>
            <a:ext cx="3288631" cy="210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1305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61132-7C00-162E-EA8D-4B6E34B7B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3048"/>
          </a:xfrm>
        </p:spPr>
        <p:txBody>
          <a:bodyPr/>
          <a:lstStyle/>
          <a:p>
            <a:r>
              <a:rPr lang="en-US" dirty="0"/>
              <a:t>Healthcare administration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7FFF3F-F0EC-5C85-AFCE-B27ABCFA7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386348"/>
            <a:ext cx="5899483" cy="4896465"/>
          </a:xfrm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normAutofit fontScale="85000" lnSpcReduction="20000"/>
          </a:bodyPr>
          <a:lstStyle/>
          <a:p>
            <a:r>
              <a:rPr lang="en-US" dirty="0"/>
              <a:t>Customer acquisition and relationship management</a:t>
            </a:r>
          </a:p>
          <a:p>
            <a:endParaRPr lang="en-US" sz="200" dirty="0"/>
          </a:p>
          <a:p>
            <a:r>
              <a:rPr lang="en-US" dirty="0"/>
              <a:t>Clinical insights and risk analysis</a:t>
            </a:r>
          </a:p>
          <a:p>
            <a:endParaRPr lang="en-US" sz="200" dirty="0"/>
          </a:p>
          <a:p>
            <a:r>
              <a:rPr lang="en-US" dirty="0"/>
              <a:t>Healthcare system analysis</a:t>
            </a:r>
          </a:p>
          <a:p>
            <a:pPr marL="0" indent="0">
              <a:buNone/>
            </a:pPr>
            <a:endParaRPr lang="en-US" sz="200" dirty="0"/>
          </a:p>
          <a:p>
            <a:r>
              <a:rPr lang="en-US" dirty="0"/>
              <a:t>Health benefits administration</a:t>
            </a:r>
          </a:p>
          <a:p>
            <a:endParaRPr lang="en-US" sz="400" dirty="0"/>
          </a:p>
          <a:p>
            <a:r>
              <a:rPr lang="en-US" dirty="0"/>
              <a:t>Data infrastructure and interoperability</a:t>
            </a:r>
          </a:p>
          <a:p>
            <a:endParaRPr lang="en-US" sz="200" dirty="0"/>
          </a:p>
          <a:p>
            <a:r>
              <a:rPr lang="en-US" dirty="0"/>
              <a:t>Patient data management</a:t>
            </a:r>
          </a:p>
          <a:p>
            <a:endParaRPr lang="en-US" sz="100" dirty="0"/>
          </a:p>
          <a:p>
            <a:r>
              <a:rPr lang="en-US" dirty="0"/>
              <a:t>Cybersecurity and fraud detection</a:t>
            </a:r>
          </a:p>
          <a:p>
            <a:endParaRPr lang="en-US" sz="100" dirty="0"/>
          </a:p>
          <a:p>
            <a:r>
              <a:rPr lang="en-US" dirty="0"/>
              <a:t>Quality management and reporting</a:t>
            </a:r>
          </a:p>
          <a:p>
            <a:endParaRPr lang="en-US" sz="100" dirty="0"/>
          </a:p>
          <a:p>
            <a:r>
              <a:rPr lang="en-US" b="1" dirty="0"/>
              <a:t>Billing and payment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551B36-D8D5-A5C2-5744-7911D6AAD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6066" y="513103"/>
            <a:ext cx="4384843" cy="24664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EBCC8A-B7DB-9F6F-57AF-DCB7503E5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4330" y="3233179"/>
            <a:ext cx="3729469" cy="311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8526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61132-7C00-162E-EA8D-4B6E34B7B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6525126" cy="713048"/>
          </a:xfrm>
        </p:spPr>
        <p:txBody>
          <a:bodyPr/>
          <a:lstStyle/>
          <a:p>
            <a:r>
              <a:rPr lang="en-US" dirty="0"/>
              <a:t>Research and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7FFF3F-F0EC-5C85-AFCE-B27ABCFA7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2526" y="1315451"/>
            <a:ext cx="5133474" cy="2847812"/>
          </a:xfrm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normAutofit fontScale="85000" lnSpcReduction="20000"/>
          </a:bodyPr>
          <a:lstStyle/>
          <a:p>
            <a:r>
              <a:rPr lang="en-US" dirty="0"/>
              <a:t>Research reading, writing and referencing </a:t>
            </a:r>
          </a:p>
          <a:p>
            <a:endParaRPr lang="en-US" sz="300" dirty="0"/>
          </a:p>
          <a:p>
            <a:r>
              <a:rPr lang="en-US" dirty="0"/>
              <a:t>Clinical trials</a:t>
            </a:r>
          </a:p>
          <a:p>
            <a:endParaRPr lang="en-US" sz="500" dirty="0"/>
          </a:p>
          <a:p>
            <a:r>
              <a:rPr lang="en-US" dirty="0"/>
              <a:t>Drug development </a:t>
            </a:r>
          </a:p>
          <a:p>
            <a:endParaRPr lang="en-US" sz="500" dirty="0"/>
          </a:p>
          <a:p>
            <a:r>
              <a:rPr lang="en-US" dirty="0"/>
              <a:t>Genetic research</a:t>
            </a:r>
          </a:p>
          <a:p>
            <a:endParaRPr lang="en-US" sz="800" dirty="0"/>
          </a:p>
          <a:p>
            <a:r>
              <a:rPr lang="en-US" dirty="0"/>
              <a:t>Device development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471D2A-D47A-1FB8-8841-9D50A8156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7382" y="4324401"/>
            <a:ext cx="2836418" cy="23721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7A3293-3938-D3C6-4779-A24D77B456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5081" y="365126"/>
            <a:ext cx="4310246" cy="3798137"/>
          </a:xfrm>
          <a:prstGeom prst="rect">
            <a:avLst/>
          </a:prstGeom>
        </p:spPr>
      </p:pic>
      <p:pic>
        <p:nvPicPr>
          <p:cNvPr id="11" name="Picture 10" descr="A screenshot of a web page&#10;&#10;Description automatically generated">
            <a:extLst>
              <a:ext uri="{FF2B5EF4-FFF2-40B4-BE49-F238E27FC236}">
                <a16:creationId xmlns:a16="http://schemas.microsoft.com/office/drawing/2014/main" id="{E99426F2-49C7-5B90-BA31-D1940A1FB9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361" y="4400540"/>
            <a:ext cx="5988058" cy="229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0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6702D-3409-8781-EAE6-B4987FB02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864" y="270041"/>
            <a:ext cx="4776536" cy="821991"/>
          </a:xfrm>
        </p:spPr>
        <p:txBody>
          <a:bodyPr/>
          <a:lstStyle/>
          <a:p>
            <a:r>
              <a:rPr lang="en-US" dirty="0"/>
              <a:t>Medical education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DBB7C5-0C6E-D08D-30DF-FEC5A67FB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67326"/>
            <a:ext cx="5755105" cy="3096127"/>
          </a:xfrm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en-US" dirty="0"/>
              <a:t>Used in curriculum development and analysis, learning, and assessment</a:t>
            </a:r>
          </a:p>
          <a:p>
            <a:endParaRPr lang="en-US" sz="1200" dirty="0"/>
          </a:p>
          <a:p>
            <a:r>
              <a:rPr lang="en-US" dirty="0"/>
              <a:t>Areas </a:t>
            </a:r>
          </a:p>
          <a:p>
            <a:pPr lvl="1"/>
            <a:r>
              <a:rPr lang="en-US" dirty="0"/>
              <a:t>AI tutor</a:t>
            </a:r>
          </a:p>
          <a:p>
            <a:pPr lvl="1"/>
            <a:r>
              <a:rPr lang="en-US" dirty="0"/>
              <a:t>AI examiner</a:t>
            </a:r>
          </a:p>
          <a:p>
            <a:pPr lvl="1"/>
            <a:r>
              <a:rPr lang="en-US" dirty="0"/>
              <a:t>AI-based simulations</a:t>
            </a:r>
          </a:p>
          <a:p>
            <a:pPr lvl="1"/>
            <a:r>
              <a:rPr lang="en-US" dirty="0"/>
              <a:t>Virtual patients</a:t>
            </a:r>
          </a:p>
          <a:p>
            <a:pPr lvl="1"/>
            <a:r>
              <a:rPr lang="en-US" dirty="0"/>
              <a:t>Robotic patients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F7F695-C89E-831E-2F0C-0D2F325BCA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5220" y="270041"/>
            <a:ext cx="3664669" cy="33418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8087E3-2EF8-ACD5-FC52-3FFEE8898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2538" y="3987060"/>
            <a:ext cx="4197935" cy="23602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5168EF-DF59-D524-9868-708BC4209F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1141" y="4694989"/>
            <a:ext cx="4288207" cy="179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277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C5D9A-CE83-685A-2722-89D5506E7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002161" cy="662781"/>
          </a:xfrm>
        </p:spPr>
        <p:txBody>
          <a:bodyPr>
            <a:normAutofit fontScale="90000"/>
          </a:bodyPr>
          <a:lstStyle/>
          <a:p>
            <a:r>
              <a:rPr lang="en-US" dirty="0"/>
              <a:t>Chatbot and healthcare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03E3DE-880D-EFFF-4AB8-43C547A869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732" y="1386492"/>
            <a:ext cx="5002161" cy="4691857"/>
          </a:xfrm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dirty="0"/>
              <a:t>A chatbot is a computer program used to simulate conversations with human users. </a:t>
            </a:r>
          </a:p>
          <a:p>
            <a:r>
              <a:rPr lang="en-US" dirty="0"/>
              <a:t>Applications</a:t>
            </a:r>
          </a:p>
          <a:p>
            <a:pPr lvl="1"/>
            <a:r>
              <a:rPr lang="en-US" dirty="0"/>
              <a:t>Health education</a:t>
            </a:r>
          </a:p>
          <a:p>
            <a:pPr lvl="1"/>
            <a:r>
              <a:rPr lang="en-US" dirty="0"/>
              <a:t>Medical education</a:t>
            </a:r>
          </a:p>
          <a:p>
            <a:pPr lvl="1"/>
            <a:r>
              <a:rPr lang="en-US" dirty="0"/>
              <a:t>Research </a:t>
            </a:r>
          </a:p>
          <a:p>
            <a:pPr lvl="1"/>
            <a:r>
              <a:rPr lang="en-US" dirty="0"/>
              <a:t>Patient care</a:t>
            </a:r>
          </a:p>
          <a:p>
            <a:pPr lvl="1"/>
            <a:r>
              <a:rPr lang="en-US" dirty="0"/>
              <a:t>Clinical diagnosis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8D4084-A2A5-C448-195A-08A903A79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7735" y="553056"/>
            <a:ext cx="2743200" cy="16668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4116A5-37D1-4B3E-97C1-B23D70FE1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2960" y="2628900"/>
            <a:ext cx="2847975" cy="1600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DA5EB9-649F-F4B0-8040-6BB2BEAFB7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3435" y="4892675"/>
            <a:ext cx="2857500" cy="1600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BE54DB-BF08-B9DE-B6E7-657F0640D9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1621" y="4574382"/>
            <a:ext cx="2352675" cy="1943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A580A4-5C9B-4B28-333E-DE7E779FC0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1225" y="514955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897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D42CB8-D9A5-991C-02A3-8B7324CF7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726115"/>
          </a:xfrm>
        </p:spPr>
        <p:txBody>
          <a:bodyPr>
            <a:normAutofit/>
          </a:bodyPr>
          <a:lstStyle/>
          <a:p>
            <a:r>
              <a:rPr lang="en-US" sz="4000"/>
              <a:t>Key challenges and risks of Artificial Intelligence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7EC6C949-EDF3-5C77-6580-5F41CA745E33}"/>
              </a:ext>
            </a:extLst>
          </p:cNvPr>
          <p:cNvSpPr/>
          <p:nvPr/>
        </p:nvSpPr>
        <p:spPr>
          <a:xfrm>
            <a:off x="837958" y="1887810"/>
            <a:ext cx="1617389" cy="970433"/>
          </a:xfrm>
          <a:custGeom>
            <a:avLst/>
            <a:gdLst>
              <a:gd name="connsiteX0" fmla="*/ 0 w 1617389"/>
              <a:gd name="connsiteY0" fmla="*/ 0 h 970433"/>
              <a:gd name="connsiteX1" fmla="*/ 1617389 w 1617389"/>
              <a:gd name="connsiteY1" fmla="*/ 0 h 970433"/>
              <a:gd name="connsiteX2" fmla="*/ 1617389 w 1617389"/>
              <a:gd name="connsiteY2" fmla="*/ 970433 h 970433"/>
              <a:gd name="connsiteX3" fmla="*/ 0 w 1617389"/>
              <a:gd name="connsiteY3" fmla="*/ 970433 h 970433"/>
              <a:gd name="connsiteX4" fmla="*/ 0 w 1617389"/>
              <a:gd name="connsiteY4" fmla="*/ 0 h 970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7389" h="970433">
                <a:moveTo>
                  <a:pt x="0" y="0"/>
                </a:moveTo>
                <a:lnTo>
                  <a:pt x="1617389" y="0"/>
                </a:lnTo>
                <a:lnTo>
                  <a:pt x="1617389" y="970433"/>
                </a:lnTo>
                <a:lnTo>
                  <a:pt x="0" y="97043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 dirty="0"/>
              <a:t>Quality representative data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66EEB9B-1F0C-B1CF-8CDD-8876B95C9F1E}"/>
              </a:ext>
            </a:extLst>
          </p:cNvPr>
          <p:cNvSpPr/>
          <p:nvPr/>
        </p:nvSpPr>
        <p:spPr>
          <a:xfrm>
            <a:off x="2617087" y="1887810"/>
            <a:ext cx="1617389" cy="970433"/>
          </a:xfrm>
          <a:custGeom>
            <a:avLst/>
            <a:gdLst>
              <a:gd name="connsiteX0" fmla="*/ 0 w 1617389"/>
              <a:gd name="connsiteY0" fmla="*/ 0 h 970433"/>
              <a:gd name="connsiteX1" fmla="*/ 1617389 w 1617389"/>
              <a:gd name="connsiteY1" fmla="*/ 0 h 970433"/>
              <a:gd name="connsiteX2" fmla="*/ 1617389 w 1617389"/>
              <a:gd name="connsiteY2" fmla="*/ 970433 h 970433"/>
              <a:gd name="connsiteX3" fmla="*/ 0 w 1617389"/>
              <a:gd name="connsiteY3" fmla="*/ 970433 h 970433"/>
              <a:gd name="connsiteX4" fmla="*/ 0 w 1617389"/>
              <a:gd name="connsiteY4" fmla="*/ 0 h 970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7389" h="970433">
                <a:moveTo>
                  <a:pt x="0" y="0"/>
                </a:moveTo>
                <a:lnTo>
                  <a:pt x="1617389" y="0"/>
                </a:lnTo>
                <a:lnTo>
                  <a:pt x="1617389" y="970433"/>
                </a:lnTo>
                <a:lnTo>
                  <a:pt x="0" y="97043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 dirty="0"/>
              <a:t>Lack of Transparency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D55C8F7-3F79-6D1E-7E8C-AB54E1163812}"/>
              </a:ext>
            </a:extLst>
          </p:cNvPr>
          <p:cNvSpPr/>
          <p:nvPr/>
        </p:nvSpPr>
        <p:spPr>
          <a:xfrm>
            <a:off x="4396215" y="1887810"/>
            <a:ext cx="1617389" cy="970433"/>
          </a:xfrm>
          <a:custGeom>
            <a:avLst/>
            <a:gdLst>
              <a:gd name="connsiteX0" fmla="*/ 0 w 1617389"/>
              <a:gd name="connsiteY0" fmla="*/ 0 h 970433"/>
              <a:gd name="connsiteX1" fmla="*/ 1617389 w 1617389"/>
              <a:gd name="connsiteY1" fmla="*/ 0 h 970433"/>
              <a:gd name="connsiteX2" fmla="*/ 1617389 w 1617389"/>
              <a:gd name="connsiteY2" fmla="*/ 970433 h 970433"/>
              <a:gd name="connsiteX3" fmla="*/ 0 w 1617389"/>
              <a:gd name="connsiteY3" fmla="*/ 970433 h 970433"/>
              <a:gd name="connsiteX4" fmla="*/ 0 w 1617389"/>
              <a:gd name="connsiteY4" fmla="*/ 0 h 970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7389" h="970433">
                <a:moveTo>
                  <a:pt x="0" y="0"/>
                </a:moveTo>
                <a:lnTo>
                  <a:pt x="1617389" y="0"/>
                </a:lnTo>
                <a:lnTo>
                  <a:pt x="1617389" y="970433"/>
                </a:lnTo>
                <a:lnTo>
                  <a:pt x="0" y="97043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 dirty="0"/>
              <a:t>Bias and Discrimination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00B5909-EAD8-3EA6-D961-3FD638AF0FEA}"/>
              </a:ext>
            </a:extLst>
          </p:cNvPr>
          <p:cNvSpPr/>
          <p:nvPr/>
        </p:nvSpPr>
        <p:spPr>
          <a:xfrm>
            <a:off x="6175344" y="1887810"/>
            <a:ext cx="1617389" cy="970433"/>
          </a:xfrm>
          <a:custGeom>
            <a:avLst/>
            <a:gdLst>
              <a:gd name="connsiteX0" fmla="*/ 0 w 1617389"/>
              <a:gd name="connsiteY0" fmla="*/ 0 h 970433"/>
              <a:gd name="connsiteX1" fmla="*/ 1617389 w 1617389"/>
              <a:gd name="connsiteY1" fmla="*/ 0 h 970433"/>
              <a:gd name="connsiteX2" fmla="*/ 1617389 w 1617389"/>
              <a:gd name="connsiteY2" fmla="*/ 970433 h 970433"/>
              <a:gd name="connsiteX3" fmla="*/ 0 w 1617389"/>
              <a:gd name="connsiteY3" fmla="*/ 970433 h 970433"/>
              <a:gd name="connsiteX4" fmla="*/ 0 w 1617389"/>
              <a:gd name="connsiteY4" fmla="*/ 0 h 970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7389" h="970433">
                <a:moveTo>
                  <a:pt x="0" y="0"/>
                </a:moveTo>
                <a:lnTo>
                  <a:pt x="1617389" y="0"/>
                </a:lnTo>
                <a:lnTo>
                  <a:pt x="1617389" y="970433"/>
                </a:lnTo>
                <a:lnTo>
                  <a:pt x="0" y="97043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 dirty="0"/>
              <a:t>Privacy Concerns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BF84E1A-2324-03F2-EE7A-129D4C77B5C8}"/>
              </a:ext>
            </a:extLst>
          </p:cNvPr>
          <p:cNvSpPr/>
          <p:nvPr/>
        </p:nvSpPr>
        <p:spPr>
          <a:xfrm>
            <a:off x="7954473" y="1887810"/>
            <a:ext cx="1617389" cy="970433"/>
          </a:xfrm>
          <a:custGeom>
            <a:avLst/>
            <a:gdLst>
              <a:gd name="connsiteX0" fmla="*/ 0 w 1617389"/>
              <a:gd name="connsiteY0" fmla="*/ 0 h 970433"/>
              <a:gd name="connsiteX1" fmla="*/ 1617389 w 1617389"/>
              <a:gd name="connsiteY1" fmla="*/ 0 h 970433"/>
              <a:gd name="connsiteX2" fmla="*/ 1617389 w 1617389"/>
              <a:gd name="connsiteY2" fmla="*/ 970433 h 970433"/>
              <a:gd name="connsiteX3" fmla="*/ 0 w 1617389"/>
              <a:gd name="connsiteY3" fmla="*/ 970433 h 970433"/>
              <a:gd name="connsiteX4" fmla="*/ 0 w 1617389"/>
              <a:gd name="connsiteY4" fmla="*/ 0 h 970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7389" h="970433">
                <a:moveTo>
                  <a:pt x="0" y="0"/>
                </a:moveTo>
                <a:lnTo>
                  <a:pt x="1617389" y="0"/>
                </a:lnTo>
                <a:lnTo>
                  <a:pt x="1617389" y="970433"/>
                </a:lnTo>
                <a:lnTo>
                  <a:pt x="0" y="97043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 dirty="0"/>
              <a:t>Ethical Dilemmas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211C950-B619-BAC4-9BCC-329321DE1718}"/>
              </a:ext>
            </a:extLst>
          </p:cNvPr>
          <p:cNvSpPr/>
          <p:nvPr/>
        </p:nvSpPr>
        <p:spPr>
          <a:xfrm>
            <a:off x="9733601" y="1887810"/>
            <a:ext cx="1617389" cy="970433"/>
          </a:xfrm>
          <a:custGeom>
            <a:avLst/>
            <a:gdLst>
              <a:gd name="connsiteX0" fmla="*/ 0 w 1617389"/>
              <a:gd name="connsiteY0" fmla="*/ 0 h 970433"/>
              <a:gd name="connsiteX1" fmla="*/ 1617389 w 1617389"/>
              <a:gd name="connsiteY1" fmla="*/ 0 h 970433"/>
              <a:gd name="connsiteX2" fmla="*/ 1617389 w 1617389"/>
              <a:gd name="connsiteY2" fmla="*/ 970433 h 970433"/>
              <a:gd name="connsiteX3" fmla="*/ 0 w 1617389"/>
              <a:gd name="connsiteY3" fmla="*/ 970433 h 970433"/>
              <a:gd name="connsiteX4" fmla="*/ 0 w 1617389"/>
              <a:gd name="connsiteY4" fmla="*/ 0 h 970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7389" h="970433">
                <a:moveTo>
                  <a:pt x="0" y="0"/>
                </a:moveTo>
                <a:lnTo>
                  <a:pt x="1617389" y="0"/>
                </a:lnTo>
                <a:lnTo>
                  <a:pt x="1617389" y="970433"/>
                </a:lnTo>
                <a:lnTo>
                  <a:pt x="0" y="97043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/>
              <a:t>Security Risks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ADE1C37-2B48-CA96-301C-50237158612A}"/>
              </a:ext>
            </a:extLst>
          </p:cNvPr>
          <p:cNvSpPr/>
          <p:nvPr/>
        </p:nvSpPr>
        <p:spPr>
          <a:xfrm>
            <a:off x="837958" y="3019983"/>
            <a:ext cx="1617389" cy="970433"/>
          </a:xfrm>
          <a:custGeom>
            <a:avLst/>
            <a:gdLst>
              <a:gd name="connsiteX0" fmla="*/ 0 w 1617389"/>
              <a:gd name="connsiteY0" fmla="*/ 0 h 970433"/>
              <a:gd name="connsiteX1" fmla="*/ 1617389 w 1617389"/>
              <a:gd name="connsiteY1" fmla="*/ 0 h 970433"/>
              <a:gd name="connsiteX2" fmla="*/ 1617389 w 1617389"/>
              <a:gd name="connsiteY2" fmla="*/ 970433 h 970433"/>
              <a:gd name="connsiteX3" fmla="*/ 0 w 1617389"/>
              <a:gd name="connsiteY3" fmla="*/ 970433 h 970433"/>
              <a:gd name="connsiteX4" fmla="*/ 0 w 1617389"/>
              <a:gd name="connsiteY4" fmla="*/ 0 h 970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7389" h="970433">
                <a:moveTo>
                  <a:pt x="0" y="0"/>
                </a:moveTo>
                <a:lnTo>
                  <a:pt x="1617389" y="0"/>
                </a:lnTo>
                <a:lnTo>
                  <a:pt x="1617389" y="970433"/>
                </a:lnTo>
                <a:lnTo>
                  <a:pt x="0" y="97043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 dirty="0"/>
              <a:t>Concentration of Power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D159E8B-FF45-27EB-47DB-E0FBF8803883}"/>
              </a:ext>
            </a:extLst>
          </p:cNvPr>
          <p:cNvSpPr/>
          <p:nvPr/>
        </p:nvSpPr>
        <p:spPr>
          <a:xfrm>
            <a:off x="2617087" y="3019983"/>
            <a:ext cx="1617389" cy="970433"/>
          </a:xfrm>
          <a:custGeom>
            <a:avLst/>
            <a:gdLst>
              <a:gd name="connsiteX0" fmla="*/ 0 w 1617389"/>
              <a:gd name="connsiteY0" fmla="*/ 0 h 970433"/>
              <a:gd name="connsiteX1" fmla="*/ 1617389 w 1617389"/>
              <a:gd name="connsiteY1" fmla="*/ 0 h 970433"/>
              <a:gd name="connsiteX2" fmla="*/ 1617389 w 1617389"/>
              <a:gd name="connsiteY2" fmla="*/ 970433 h 970433"/>
              <a:gd name="connsiteX3" fmla="*/ 0 w 1617389"/>
              <a:gd name="connsiteY3" fmla="*/ 970433 h 970433"/>
              <a:gd name="connsiteX4" fmla="*/ 0 w 1617389"/>
              <a:gd name="connsiteY4" fmla="*/ 0 h 970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7389" h="970433">
                <a:moveTo>
                  <a:pt x="0" y="0"/>
                </a:moveTo>
                <a:lnTo>
                  <a:pt x="1617389" y="0"/>
                </a:lnTo>
                <a:lnTo>
                  <a:pt x="1617389" y="970433"/>
                </a:lnTo>
                <a:lnTo>
                  <a:pt x="0" y="97043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 dirty="0"/>
              <a:t>Dependence on AI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D13F164-C2A1-2CA9-D1AF-8C27776DBC89}"/>
              </a:ext>
            </a:extLst>
          </p:cNvPr>
          <p:cNvSpPr/>
          <p:nvPr/>
        </p:nvSpPr>
        <p:spPr>
          <a:xfrm>
            <a:off x="4396215" y="3019983"/>
            <a:ext cx="1617389" cy="970433"/>
          </a:xfrm>
          <a:custGeom>
            <a:avLst/>
            <a:gdLst>
              <a:gd name="connsiteX0" fmla="*/ 0 w 1617389"/>
              <a:gd name="connsiteY0" fmla="*/ 0 h 970433"/>
              <a:gd name="connsiteX1" fmla="*/ 1617389 w 1617389"/>
              <a:gd name="connsiteY1" fmla="*/ 0 h 970433"/>
              <a:gd name="connsiteX2" fmla="*/ 1617389 w 1617389"/>
              <a:gd name="connsiteY2" fmla="*/ 970433 h 970433"/>
              <a:gd name="connsiteX3" fmla="*/ 0 w 1617389"/>
              <a:gd name="connsiteY3" fmla="*/ 970433 h 970433"/>
              <a:gd name="connsiteX4" fmla="*/ 0 w 1617389"/>
              <a:gd name="connsiteY4" fmla="*/ 0 h 970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7389" h="970433">
                <a:moveTo>
                  <a:pt x="0" y="0"/>
                </a:moveTo>
                <a:lnTo>
                  <a:pt x="1617389" y="0"/>
                </a:lnTo>
                <a:lnTo>
                  <a:pt x="1617389" y="970433"/>
                </a:lnTo>
                <a:lnTo>
                  <a:pt x="0" y="97043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 dirty="0"/>
              <a:t>Job Displacement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3136E6C-360E-DC45-7ACA-EA113C9408EF}"/>
              </a:ext>
            </a:extLst>
          </p:cNvPr>
          <p:cNvSpPr/>
          <p:nvPr/>
        </p:nvSpPr>
        <p:spPr>
          <a:xfrm>
            <a:off x="6175344" y="3019983"/>
            <a:ext cx="1617389" cy="970433"/>
          </a:xfrm>
          <a:custGeom>
            <a:avLst/>
            <a:gdLst>
              <a:gd name="connsiteX0" fmla="*/ 0 w 1617389"/>
              <a:gd name="connsiteY0" fmla="*/ 0 h 970433"/>
              <a:gd name="connsiteX1" fmla="*/ 1617389 w 1617389"/>
              <a:gd name="connsiteY1" fmla="*/ 0 h 970433"/>
              <a:gd name="connsiteX2" fmla="*/ 1617389 w 1617389"/>
              <a:gd name="connsiteY2" fmla="*/ 970433 h 970433"/>
              <a:gd name="connsiteX3" fmla="*/ 0 w 1617389"/>
              <a:gd name="connsiteY3" fmla="*/ 970433 h 970433"/>
              <a:gd name="connsiteX4" fmla="*/ 0 w 1617389"/>
              <a:gd name="connsiteY4" fmla="*/ 0 h 970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7389" h="970433">
                <a:moveTo>
                  <a:pt x="0" y="0"/>
                </a:moveTo>
                <a:lnTo>
                  <a:pt x="1617389" y="0"/>
                </a:lnTo>
                <a:lnTo>
                  <a:pt x="1617389" y="970433"/>
                </a:lnTo>
                <a:lnTo>
                  <a:pt x="0" y="97043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/>
              <a:t>Economic Inequality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8106E7E-3B1C-1280-B597-C28CC2C2943B}"/>
              </a:ext>
            </a:extLst>
          </p:cNvPr>
          <p:cNvSpPr/>
          <p:nvPr/>
        </p:nvSpPr>
        <p:spPr>
          <a:xfrm>
            <a:off x="7954473" y="3019983"/>
            <a:ext cx="1617389" cy="970433"/>
          </a:xfrm>
          <a:custGeom>
            <a:avLst/>
            <a:gdLst>
              <a:gd name="connsiteX0" fmla="*/ 0 w 1617389"/>
              <a:gd name="connsiteY0" fmla="*/ 0 h 970433"/>
              <a:gd name="connsiteX1" fmla="*/ 1617389 w 1617389"/>
              <a:gd name="connsiteY1" fmla="*/ 0 h 970433"/>
              <a:gd name="connsiteX2" fmla="*/ 1617389 w 1617389"/>
              <a:gd name="connsiteY2" fmla="*/ 970433 h 970433"/>
              <a:gd name="connsiteX3" fmla="*/ 0 w 1617389"/>
              <a:gd name="connsiteY3" fmla="*/ 970433 h 970433"/>
              <a:gd name="connsiteX4" fmla="*/ 0 w 1617389"/>
              <a:gd name="connsiteY4" fmla="*/ 0 h 970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7389" h="970433">
                <a:moveTo>
                  <a:pt x="0" y="0"/>
                </a:moveTo>
                <a:lnTo>
                  <a:pt x="1617389" y="0"/>
                </a:lnTo>
                <a:lnTo>
                  <a:pt x="1617389" y="970433"/>
                </a:lnTo>
                <a:lnTo>
                  <a:pt x="0" y="97043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 dirty="0"/>
              <a:t>Legal and Regulatory Challenges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C1AADE5-3CE4-20FF-0B9D-276970D5A015}"/>
              </a:ext>
            </a:extLst>
          </p:cNvPr>
          <p:cNvSpPr/>
          <p:nvPr/>
        </p:nvSpPr>
        <p:spPr>
          <a:xfrm>
            <a:off x="9733601" y="3019983"/>
            <a:ext cx="1617389" cy="970433"/>
          </a:xfrm>
          <a:custGeom>
            <a:avLst/>
            <a:gdLst>
              <a:gd name="connsiteX0" fmla="*/ 0 w 1617389"/>
              <a:gd name="connsiteY0" fmla="*/ 0 h 970433"/>
              <a:gd name="connsiteX1" fmla="*/ 1617389 w 1617389"/>
              <a:gd name="connsiteY1" fmla="*/ 0 h 970433"/>
              <a:gd name="connsiteX2" fmla="*/ 1617389 w 1617389"/>
              <a:gd name="connsiteY2" fmla="*/ 970433 h 970433"/>
              <a:gd name="connsiteX3" fmla="*/ 0 w 1617389"/>
              <a:gd name="connsiteY3" fmla="*/ 970433 h 970433"/>
              <a:gd name="connsiteX4" fmla="*/ 0 w 1617389"/>
              <a:gd name="connsiteY4" fmla="*/ 0 h 970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7389" h="970433">
                <a:moveTo>
                  <a:pt x="0" y="0"/>
                </a:moveTo>
                <a:lnTo>
                  <a:pt x="1617389" y="0"/>
                </a:lnTo>
                <a:lnTo>
                  <a:pt x="1617389" y="970433"/>
                </a:lnTo>
                <a:lnTo>
                  <a:pt x="0" y="97043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/>
              <a:t>AI Arms Race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254E7B1-0A23-A78C-E070-31DA5582BDAB}"/>
              </a:ext>
            </a:extLst>
          </p:cNvPr>
          <p:cNvSpPr/>
          <p:nvPr/>
        </p:nvSpPr>
        <p:spPr>
          <a:xfrm>
            <a:off x="2617087" y="4152155"/>
            <a:ext cx="1617389" cy="970433"/>
          </a:xfrm>
          <a:custGeom>
            <a:avLst/>
            <a:gdLst>
              <a:gd name="connsiteX0" fmla="*/ 0 w 1617389"/>
              <a:gd name="connsiteY0" fmla="*/ 0 h 970433"/>
              <a:gd name="connsiteX1" fmla="*/ 1617389 w 1617389"/>
              <a:gd name="connsiteY1" fmla="*/ 0 h 970433"/>
              <a:gd name="connsiteX2" fmla="*/ 1617389 w 1617389"/>
              <a:gd name="connsiteY2" fmla="*/ 970433 h 970433"/>
              <a:gd name="connsiteX3" fmla="*/ 0 w 1617389"/>
              <a:gd name="connsiteY3" fmla="*/ 970433 h 970433"/>
              <a:gd name="connsiteX4" fmla="*/ 0 w 1617389"/>
              <a:gd name="connsiteY4" fmla="*/ 0 h 970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7389" h="970433">
                <a:moveTo>
                  <a:pt x="0" y="0"/>
                </a:moveTo>
                <a:lnTo>
                  <a:pt x="1617389" y="0"/>
                </a:lnTo>
                <a:lnTo>
                  <a:pt x="1617389" y="970433"/>
                </a:lnTo>
                <a:lnTo>
                  <a:pt x="0" y="97043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 dirty="0"/>
              <a:t>Loss of Human Connection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0EFC6BC-D53C-7B33-DF35-CC0EB28DEEFB}"/>
              </a:ext>
            </a:extLst>
          </p:cNvPr>
          <p:cNvSpPr/>
          <p:nvPr/>
        </p:nvSpPr>
        <p:spPr>
          <a:xfrm>
            <a:off x="4396215" y="4152155"/>
            <a:ext cx="1617389" cy="970433"/>
          </a:xfrm>
          <a:custGeom>
            <a:avLst/>
            <a:gdLst>
              <a:gd name="connsiteX0" fmla="*/ 0 w 1617389"/>
              <a:gd name="connsiteY0" fmla="*/ 0 h 970433"/>
              <a:gd name="connsiteX1" fmla="*/ 1617389 w 1617389"/>
              <a:gd name="connsiteY1" fmla="*/ 0 h 970433"/>
              <a:gd name="connsiteX2" fmla="*/ 1617389 w 1617389"/>
              <a:gd name="connsiteY2" fmla="*/ 970433 h 970433"/>
              <a:gd name="connsiteX3" fmla="*/ 0 w 1617389"/>
              <a:gd name="connsiteY3" fmla="*/ 970433 h 970433"/>
              <a:gd name="connsiteX4" fmla="*/ 0 w 1617389"/>
              <a:gd name="connsiteY4" fmla="*/ 0 h 970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7389" h="970433">
                <a:moveTo>
                  <a:pt x="0" y="0"/>
                </a:moveTo>
                <a:lnTo>
                  <a:pt x="1617389" y="0"/>
                </a:lnTo>
                <a:lnTo>
                  <a:pt x="1617389" y="970433"/>
                </a:lnTo>
                <a:lnTo>
                  <a:pt x="0" y="97043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/>
              <a:t>Misinformation and Manipulation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C5D0046-4536-4C97-A4FB-8EA461D2B84C}"/>
              </a:ext>
            </a:extLst>
          </p:cNvPr>
          <p:cNvSpPr/>
          <p:nvPr/>
        </p:nvSpPr>
        <p:spPr>
          <a:xfrm>
            <a:off x="6175344" y="4152155"/>
            <a:ext cx="1617389" cy="970433"/>
          </a:xfrm>
          <a:custGeom>
            <a:avLst/>
            <a:gdLst>
              <a:gd name="connsiteX0" fmla="*/ 0 w 1617389"/>
              <a:gd name="connsiteY0" fmla="*/ 0 h 970433"/>
              <a:gd name="connsiteX1" fmla="*/ 1617389 w 1617389"/>
              <a:gd name="connsiteY1" fmla="*/ 0 h 970433"/>
              <a:gd name="connsiteX2" fmla="*/ 1617389 w 1617389"/>
              <a:gd name="connsiteY2" fmla="*/ 970433 h 970433"/>
              <a:gd name="connsiteX3" fmla="*/ 0 w 1617389"/>
              <a:gd name="connsiteY3" fmla="*/ 970433 h 970433"/>
              <a:gd name="connsiteX4" fmla="*/ 0 w 1617389"/>
              <a:gd name="connsiteY4" fmla="*/ 0 h 970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7389" h="970433">
                <a:moveTo>
                  <a:pt x="0" y="0"/>
                </a:moveTo>
                <a:lnTo>
                  <a:pt x="1617389" y="0"/>
                </a:lnTo>
                <a:lnTo>
                  <a:pt x="1617389" y="970433"/>
                </a:lnTo>
                <a:lnTo>
                  <a:pt x="0" y="97043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 dirty="0"/>
              <a:t>Unintended Consequences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6B43FFAA-D22E-99FB-CBEE-5615E2B19B0E}"/>
              </a:ext>
            </a:extLst>
          </p:cNvPr>
          <p:cNvSpPr/>
          <p:nvPr/>
        </p:nvSpPr>
        <p:spPr>
          <a:xfrm>
            <a:off x="7954473" y="4152155"/>
            <a:ext cx="1617389" cy="970433"/>
          </a:xfrm>
          <a:custGeom>
            <a:avLst/>
            <a:gdLst>
              <a:gd name="connsiteX0" fmla="*/ 0 w 1617389"/>
              <a:gd name="connsiteY0" fmla="*/ 0 h 970433"/>
              <a:gd name="connsiteX1" fmla="*/ 1617389 w 1617389"/>
              <a:gd name="connsiteY1" fmla="*/ 0 h 970433"/>
              <a:gd name="connsiteX2" fmla="*/ 1617389 w 1617389"/>
              <a:gd name="connsiteY2" fmla="*/ 970433 h 970433"/>
              <a:gd name="connsiteX3" fmla="*/ 0 w 1617389"/>
              <a:gd name="connsiteY3" fmla="*/ 970433 h 970433"/>
              <a:gd name="connsiteX4" fmla="*/ 0 w 1617389"/>
              <a:gd name="connsiteY4" fmla="*/ 0 h 970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7389" h="970433">
                <a:moveTo>
                  <a:pt x="0" y="0"/>
                </a:moveTo>
                <a:lnTo>
                  <a:pt x="1617389" y="0"/>
                </a:lnTo>
                <a:lnTo>
                  <a:pt x="1617389" y="970433"/>
                </a:lnTo>
                <a:lnTo>
                  <a:pt x="0" y="97043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/>
              <a:t>Existential Risks</a:t>
            </a:r>
          </a:p>
        </p:txBody>
      </p:sp>
    </p:spTree>
    <p:extLst>
      <p:ext uri="{BB962C8B-B14F-4D97-AF65-F5344CB8AC3E}">
        <p14:creationId xmlns:p14="http://schemas.microsoft.com/office/powerpoint/2010/main" val="1944758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9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19F32F-0866-4603-945A-6E2F0C4CD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440" y="237912"/>
            <a:ext cx="11043120" cy="875253"/>
          </a:xfrm>
        </p:spPr>
        <p:txBody>
          <a:bodyPr>
            <a:noAutofit/>
          </a:bodyPr>
          <a:lstStyle/>
          <a:p>
            <a:pPr algn="ctr"/>
            <a:r>
              <a:rPr lang="en-US" sz="3400" dirty="0"/>
              <a:t>AI implementation challenges in resource-constrained settings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4372D0-AC1F-3C71-2BC2-566644FEC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522" y="1578721"/>
            <a:ext cx="1725318" cy="19996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F12397-B482-E67A-242C-56175D439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5965" y="4225132"/>
            <a:ext cx="1853345" cy="17984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7AB7E4-6FBC-745E-6259-EDE5AA6665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4695" y="4526669"/>
            <a:ext cx="1554615" cy="18045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EA4EBF-60CA-4577-D23C-8A8F12A500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8363" y="1580071"/>
            <a:ext cx="2168551" cy="18106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18EF45-8122-6298-1BBD-D68F935B7E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9467" y="1552717"/>
            <a:ext cx="2725148" cy="17984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A2D30F-DE81-E3B8-DEA4-36EC64B296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05937" y="1664048"/>
            <a:ext cx="1682642" cy="1841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DF4395-F574-838E-D67F-71084EDCE7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1018" y="4166357"/>
            <a:ext cx="1566808" cy="1877731"/>
          </a:xfrm>
          <a:prstGeom prst="rect">
            <a:avLst/>
          </a:prstGeom>
        </p:spPr>
      </p:pic>
      <p:pic>
        <p:nvPicPr>
          <p:cNvPr id="37" name="Picture 51">
            <a:extLst>
              <a:ext uri="{FF2B5EF4-FFF2-40B4-BE49-F238E27FC236}">
                <a16:creationId xmlns:a16="http://schemas.microsoft.com/office/drawing/2014/main" id="{500AD70A-9FB7-D32D-6F1E-9AA582A3FB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23040" y="4166357"/>
            <a:ext cx="3158002" cy="179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8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FF8F6-94AE-687A-FA51-B55562AE4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0341"/>
            <a:ext cx="10515600" cy="929148"/>
          </a:xfrm>
        </p:spPr>
        <p:txBody>
          <a:bodyPr>
            <a:normAutofit/>
          </a:bodyPr>
          <a:lstStyle/>
          <a:p>
            <a:r>
              <a:rPr lang="en-US" dirty="0"/>
              <a:t>AI and global peace and security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DA0D4909-2596-5640-8D06-FB5E5BE284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71" y="1912617"/>
            <a:ext cx="5284695" cy="1951459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D35CD1-896C-F153-4743-BE9623508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4414" y="1512303"/>
            <a:ext cx="4602631" cy="43428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A5008B-788E-40BE-8B3F-96DA98371A27}"/>
              </a:ext>
            </a:extLst>
          </p:cNvPr>
          <p:cNvSpPr txBox="1"/>
          <p:nvPr/>
        </p:nvSpPr>
        <p:spPr>
          <a:xfrm>
            <a:off x="732066" y="4931778"/>
            <a:ext cx="480173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Artificial Intelligence: Opportunities and Risks for International Peace and Security - Security Council, 9381st Meeting-18 Jul 2023</a:t>
            </a:r>
          </a:p>
        </p:txBody>
      </p:sp>
    </p:spTree>
    <p:extLst>
      <p:ext uri="{BB962C8B-B14F-4D97-AF65-F5344CB8AC3E}">
        <p14:creationId xmlns:p14="http://schemas.microsoft.com/office/powerpoint/2010/main" val="354391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9813C-B391-5AD2-2CEB-ABA442F1B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6793"/>
            <a:ext cx="10515600" cy="888488"/>
          </a:xfrm>
        </p:spPr>
        <p:txBody>
          <a:bodyPr/>
          <a:lstStyle/>
          <a:p>
            <a:r>
              <a:rPr lang="en-US" dirty="0"/>
              <a:t>What is artificial intelligence (AI)?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1C145-BE7A-8F50-DE9E-112BC28E0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2102"/>
            <a:ext cx="6978445" cy="5279105"/>
          </a:xfrm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normAutofit fontScale="85000" lnSpcReduction="10000"/>
          </a:bodyPr>
          <a:lstStyle/>
          <a:p>
            <a:r>
              <a:rPr lang="en-US" dirty="0"/>
              <a:t>“Artificial intelligence” generally refers to the performance by computer programs of tasks that are commonly associated with intelligent beings</a:t>
            </a:r>
          </a:p>
          <a:p>
            <a:endParaRPr lang="en-US" dirty="0"/>
          </a:p>
          <a:p>
            <a:r>
              <a:rPr lang="en-US" dirty="0"/>
              <a:t>AI is defined as the automation of activities associated with human thinking such as decision-making, problem-solving, and learning</a:t>
            </a:r>
          </a:p>
          <a:p>
            <a:endParaRPr lang="en-US" dirty="0"/>
          </a:p>
          <a:p>
            <a:r>
              <a:rPr lang="en-US" dirty="0"/>
              <a:t>AI is the ability of computer algorithms to approximate conclusions based solely on input data</a:t>
            </a:r>
          </a:p>
          <a:p>
            <a:endParaRPr lang="en-US" dirty="0"/>
          </a:p>
          <a:p>
            <a:r>
              <a:rPr lang="en-US" dirty="0"/>
              <a:t>An AI system is a machine-based system that can, for a given set of human-defined objectives, make predictions, recommendations, or decisions influencing real or virtual environments. (OECD)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5064A0C-62F1-25D7-F18C-787F9ED6938E}"/>
              </a:ext>
            </a:extLst>
          </p:cNvPr>
          <p:cNvGrpSpPr/>
          <p:nvPr/>
        </p:nvGrpSpPr>
        <p:grpSpPr>
          <a:xfrm>
            <a:off x="8250676" y="1811578"/>
            <a:ext cx="3743268" cy="3146442"/>
            <a:chOff x="8250676" y="1811578"/>
            <a:chExt cx="3743268" cy="314644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6840695-FE75-5EBB-4847-025C60F5B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50676" y="1811578"/>
              <a:ext cx="3743268" cy="261541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A30E6B0-6958-DE4C-3374-9BA0636B8F5B}"/>
                </a:ext>
              </a:extLst>
            </p:cNvPr>
            <p:cNvSpPr txBox="1"/>
            <p:nvPr/>
          </p:nvSpPr>
          <p:spPr>
            <a:xfrm>
              <a:off x="8250676" y="4434800"/>
              <a:ext cx="374326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 err="1"/>
                <a:t>Source:https</a:t>
              </a:r>
              <a:r>
                <a:rPr lang="en-US" sz="1400" dirty="0"/>
                <a:t>://corporatefinanceinstitute.com/resources/data-science/artificial-intelligence-ai/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56B69DA-EB0D-96F0-E605-4614A9B39923}"/>
              </a:ext>
            </a:extLst>
          </p:cNvPr>
          <p:cNvSpPr txBox="1"/>
          <p:nvPr/>
        </p:nvSpPr>
        <p:spPr>
          <a:xfrm>
            <a:off x="4182397" y="6436541"/>
            <a:ext cx="32212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https://oecd.ai/en/ai-principles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906F15-49C2-58C9-28CC-4B1551E9A94C}"/>
              </a:ext>
            </a:extLst>
          </p:cNvPr>
          <p:cNvSpPr txBox="1"/>
          <p:nvPr/>
        </p:nvSpPr>
        <p:spPr>
          <a:xfrm>
            <a:off x="8248218" y="6549341"/>
            <a:ext cx="389418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OECD-</a:t>
            </a:r>
            <a:r>
              <a:rPr lang="en-US" sz="1100" dirty="0" err="1"/>
              <a:t>Organisation</a:t>
            </a:r>
            <a:r>
              <a:rPr lang="en-US" sz="1100" dirty="0"/>
              <a:t> for Economic Co-operation and Development</a:t>
            </a:r>
          </a:p>
        </p:txBody>
      </p:sp>
    </p:spTree>
    <p:extLst>
      <p:ext uri="{BB962C8B-B14F-4D97-AF65-F5344CB8AC3E}">
        <p14:creationId xmlns:p14="http://schemas.microsoft.com/office/powerpoint/2010/main" val="3400895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9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43865-BD20-A477-7950-F33579F2C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7734"/>
            <a:ext cx="10515600" cy="945847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Ensuring AI works for the public interest in all countries (WHO’s recommendation)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D73E5B-A2DF-BF1A-041F-0A90ED2146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710813"/>
            <a:ext cx="6098458" cy="4483510"/>
          </a:xfrm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en-US" dirty="0"/>
              <a:t>The six guiding principles for use of AI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Protect human autonomy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Promote human well-being and safety and the public interest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Ensure transparency, </a:t>
            </a:r>
            <a:r>
              <a:rPr lang="en-US" dirty="0" err="1"/>
              <a:t>explainability</a:t>
            </a:r>
            <a:r>
              <a:rPr lang="en-US" dirty="0"/>
              <a:t> and intelligibility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Foster responsibility and accountability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Ensure inclusiveness and equity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Promote AI that is responsive and sustainable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545445-5665-03B7-D774-1B9A1A05E140}"/>
              </a:ext>
            </a:extLst>
          </p:cNvPr>
          <p:cNvSpPr txBox="1"/>
          <p:nvPr/>
        </p:nvSpPr>
        <p:spPr>
          <a:xfrm>
            <a:off x="2503539" y="6376467"/>
            <a:ext cx="6098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https://www.who.int/publications/i/item/9789240029200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8B7C3C-099A-0911-D9ED-B7D951157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6105" y="1846182"/>
            <a:ext cx="3961800" cy="378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786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0E4E4-3BCD-9D1F-BD1C-398539D81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6159"/>
          </a:xfrm>
        </p:spPr>
        <p:txBody>
          <a:bodyPr/>
          <a:lstStyle/>
          <a:p>
            <a:r>
              <a:rPr lang="en-US" dirty="0"/>
              <a:t>Adoption of AI by medical professionals</a:t>
            </a:r>
          </a:p>
        </p:txBody>
      </p:sp>
      <p:pic>
        <p:nvPicPr>
          <p:cNvPr id="5" name="Content Placeholder 4" descr="A close-up of a person touching a screen&#10;&#10;Description automatically generated">
            <a:extLst>
              <a:ext uri="{FF2B5EF4-FFF2-40B4-BE49-F238E27FC236}">
                <a16:creationId xmlns:a16="http://schemas.microsoft.com/office/drawing/2014/main" id="{21FFB56E-385B-A9B2-DDD8-4562DCD1D9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72511"/>
            <a:ext cx="5961542" cy="3491331"/>
          </a:xfr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D9A1CB71-8113-9281-71CC-EFED26AA03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006" y="1572511"/>
            <a:ext cx="4784196" cy="20468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AE85C1-BE61-28F2-4784-5491274F6C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3006" y="3940602"/>
            <a:ext cx="4784196" cy="83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209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313D0-A143-ECBA-3E23-6C110CB6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0888579" cy="725738"/>
          </a:xfrm>
        </p:spPr>
        <p:txBody>
          <a:bodyPr>
            <a:normAutofit/>
          </a:bodyPr>
          <a:lstStyle/>
          <a:p>
            <a:r>
              <a:rPr lang="en-US" sz="3400" dirty="0"/>
              <a:t>Implementing AI in the health sector in Nigeria- Way forward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316372-C92A-95EC-DC24-EB385F652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7746"/>
            <a:ext cx="5842819" cy="5065127"/>
          </a:xfrm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Policy and legislation</a:t>
            </a:r>
          </a:p>
          <a:p>
            <a:pPr>
              <a:lnSpc>
                <a:spcPct val="110000"/>
              </a:lnSpc>
            </a:pPr>
            <a:r>
              <a:rPr lang="en-US" sz="3200" dirty="0"/>
              <a:t>Improve knowledge and awareness among practitioners</a:t>
            </a:r>
          </a:p>
          <a:p>
            <a:pPr>
              <a:lnSpc>
                <a:spcPct val="110000"/>
              </a:lnSpc>
            </a:pPr>
            <a:r>
              <a:rPr lang="en-US" sz="3200" dirty="0"/>
              <a:t>Improve knowledge and awareness among patients and populations</a:t>
            </a:r>
          </a:p>
          <a:p>
            <a:pPr>
              <a:lnSpc>
                <a:spcPct val="120000"/>
              </a:lnSpc>
            </a:pPr>
            <a:r>
              <a:rPr lang="en-US" sz="3200" dirty="0"/>
              <a:t>Digital education among practitioners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Investments and funding </a:t>
            </a:r>
          </a:p>
          <a:p>
            <a:pPr>
              <a:lnSpc>
                <a:spcPct val="150000"/>
              </a:lnSpc>
            </a:pPr>
            <a:endParaRPr lang="en-US" sz="3200" dirty="0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0940BB02-9B22-6A24-FBD4-728796D8CC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132" y="1269652"/>
            <a:ext cx="4693646" cy="149343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D12802C-1BB9-D289-41BE-B691A50966F7}"/>
              </a:ext>
            </a:extLst>
          </p:cNvPr>
          <p:cNvGrpSpPr/>
          <p:nvPr/>
        </p:nvGrpSpPr>
        <p:grpSpPr>
          <a:xfrm>
            <a:off x="6995470" y="3469068"/>
            <a:ext cx="4731308" cy="2472374"/>
            <a:chOff x="6995470" y="3469068"/>
            <a:chExt cx="4731308" cy="2472374"/>
          </a:xfrm>
        </p:grpSpPr>
        <p:pic>
          <p:nvPicPr>
            <p:cNvPr id="7" name="Picture 6" descr="A close-up of a logo&#10;&#10;Description automatically generated">
              <a:extLst>
                <a:ext uri="{FF2B5EF4-FFF2-40B4-BE49-F238E27FC236}">
                  <a16:creationId xmlns:a16="http://schemas.microsoft.com/office/drawing/2014/main" id="{2C68EAE0-38D2-0F0A-336C-3411123A1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5470" y="3962568"/>
              <a:ext cx="4731308" cy="1978874"/>
            </a:xfrm>
            <a:prstGeom prst="rect">
              <a:avLst/>
            </a:prstGeom>
          </p:spPr>
        </p:pic>
        <p:pic>
          <p:nvPicPr>
            <p:cNvPr id="11" name="Picture 10" descr="A red and yellow logo&#10;&#10;Description automatically generated">
              <a:extLst>
                <a:ext uri="{FF2B5EF4-FFF2-40B4-BE49-F238E27FC236}">
                  <a16:creationId xmlns:a16="http://schemas.microsoft.com/office/drawing/2014/main" id="{E947B7A4-B869-DBFC-C05F-D090E0D27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0144" y="3469068"/>
              <a:ext cx="1676634" cy="5334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18859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A64E530A-371D-7C05-8FDA-DA5604062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2445"/>
            <a:ext cx="10515600" cy="816756"/>
          </a:xfrm>
        </p:spPr>
        <p:txBody>
          <a:bodyPr>
            <a:normAutofit fontScale="90000"/>
          </a:bodyPr>
          <a:lstStyle/>
          <a:p>
            <a:r>
              <a:rPr lang="en-US" sz="6000" u="sng" dirty="0"/>
              <a:t>The future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1DEE378-8372-D91F-02B7-FBB4EA0A24D6}"/>
              </a:ext>
            </a:extLst>
          </p:cNvPr>
          <p:cNvGrpSpPr/>
          <p:nvPr/>
        </p:nvGrpSpPr>
        <p:grpSpPr>
          <a:xfrm>
            <a:off x="838200" y="1718552"/>
            <a:ext cx="5596613" cy="4223001"/>
            <a:chOff x="5976724" y="1953962"/>
            <a:chExt cx="5596613" cy="422300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4F258DF-5D15-151E-0CEF-5F5B2A6C6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76724" y="1953962"/>
              <a:ext cx="5596613" cy="376765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49D8696-5D28-FA72-A837-A52A3CFA50FF}"/>
                </a:ext>
              </a:extLst>
            </p:cNvPr>
            <p:cNvSpPr txBox="1"/>
            <p:nvPr/>
          </p:nvSpPr>
          <p:spPr>
            <a:xfrm>
              <a:off x="6545179" y="5807631"/>
              <a:ext cx="461611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Nigeria’s first human-like robot Dec 2022</a:t>
              </a:r>
            </a:p>
          </p:txBody>
        </p:sp>
      </p:grpSp>
      <p:pic>
        <p:nvPicPr>
          <p:cNvPr id="16" name="Picture 9">
            <a:extLst>
              <a:ext uri="{FF2B5EF4-FFF2-40B4-BE49-F238E27FC236}">
                <a16:creationId xmlns:a16="http://schemas.microsoft.com/office/drawing/2014/main" id="{12576F73-553A-3D40-8498-D0DCFBF49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3556" y="1769452"/>
            <a:ext cx="3525385" cy="417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5238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85E0A23-EE93-306B-512B-C9DE162179C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748506" y="2486025"/>
            <a:ext cx="8374062" cy="98107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7200" dirty="0"/>
              <a:t>Thank you for listening</a:t>
            </a:r>
          </a:p>
        </p:txBody>
      </p:sp>
    </p:spTree>
    <p:extLst>
      <p:ext uri="{BB962C8B-B14F-4D97-AF65-F5344CB8AC3E}">
        <p14:creationId xmlns:p14="http://schemas.microsoft.com/office/powerpoint/2010/main" val="24123144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04661-602D-BAF8-8806-7ED21253C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975555" cy="696759"/>
          </a:xfrm>
        </p:spPr>
        <p:txBody>
          <a:bodyPr/>
          <a:lstStyle/>
          <a:p>
            <a:r>
              <a:rPr lang="en-US" dirty="0"/>
              <a:t>Historical background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0FA279-334C-8D1A-8917-540035D2E6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39680"/>
            <a:ext cx="7074310" cy="5153195"/>
          </a:xfrm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normAutofit fontScale="92500"/>
          </a:bodyPr>
          <a:lstStyle/>
          <a:p>
            <a:r>
              <a:rPr lang="en-US" sz="3200" dirty="0"/>
              <a:t>Began in antiquity, with myths, stories and rumors of artificial beings</a:t>
            </a:r>
          </a:p>
          <a:p>
            <a:endParaRPr lang="en-US" sz="1600" dirty="0"/>
          </a:p>
          <a:p>
            <a:r>
              <a:rPr lang="en-US" sz="3200" dirty="0"/>
              <a:t>Birth of artificial intelligence (1952–1956)</a:t>
            </a:r>
          </a:p>
          <a:p>
            <a:pPr lvl="1"/>
            <a:r>
              <a:rPr lang="en-US" sz="2800" dirty="0"/>
              <a:t>The field of artificial intelligence research was founded as an academic discipline in 1956</a:t>
            </a:r>
          </a:p>
          <a:p>
            <a:pPr lvl="1"/>
            <a:endParaRPr lang="en-US" sz="1400" dirty="0"/>
          </a:p>
          <a:p>
            <a:r>
              <a:rPr lang="en-US" sz="3200" dirty="0"/>
              <a:t>The historical timelines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800" dirty="0"/>
              <a:t>The optimism (1956-1970)</a:t>
            </a:r>
          </a:p>
          <a:p>
            <a:pPr lvl="1">
              <a:buFont typeface="+mj-lt"/>
              <a:buAutoNum type="arabicPeriod"/>
            </a:pPr>
            <a:endParaRPr lang="en-US" sz="1400" dirty="0"/>
          </a:p>
          <a:p>
            <a:pPr marL="914400" lvl="1" indent="-457200">
              <a:buFont typeface="+mj-lt"/>
              <a:buAutoNum type="arabicPeriod"/>
            </a:pPr>
            <a:r>
              <a:rPr lang="en-US" sz="2800" dirty="0"/>
              <a:t>First AI winter (1974–1980)-Limited computer power and lack of data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9F5B04B-C10E-3C81-2CC6-8238A5918395}"/>
              </a:ext>
            </a:extLst>
          </p:cNvPr>
          <p:cNvGrpSpPr/>
          <p:nvPr/>
        </p:nvGrpSpPr>
        <p:grpSpPr>
          <a:xfrm>
            <a:off x="7907939" y="1339680"/>
            <a:ext cx="3917015" cy="1940228"/>
            <a:chOff x="7704803" y="87330"/>
            <a:chExt cx="4487197" cy="208149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17B9FCD-1519-E3B4-DC85-CCA9BDB00B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38679" y="87330"/>
              <a:ext cx="4237245" cy="172049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4639A4F-FB13-E842-6AFF-80F703C07451}"/>
                </a:ext>
              </a:extLst>
            </p:cNvPr>
            <p:cNvSpPr txBox="1"/>
            <p:nvPr/>
          </p:nvSpPr>
          <p:spPr>
            <a:xfrm>
              <a:off x="7704803" y="1830274"/>
              <a:ext cx="448719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0" i="0" dirty="0">
                  <a:effectLst/>
                  <a:latin typeface="Arial" panose="020B0604020202020204" pitchFamily="34" charset="0"/>
                </a:rPr>
                <a:t>The </a:t>
              </a:r>
              <a:r>
                <a:rPr lang="en-US" sz="1600" dirty="0">
                  <a:latin typeface="Arial" panose="020B0604020202020204" pitchFamily="34" charset="0"/>
                </a:rPr>
                <a:t>IBM 702</a:t>
              </a:r>
              <a:r>
                <a:rPr lang="en-US" sz="1600" b="0" i="0" dirty="0">
                  <a:effectLst/>
                  <a:latin typeface="Arial" panose="020B0604020202020204" pitchFamily="34" charset="0"/>
                </a:rPr>
                <a:t> a computer used in mid-50s</a:t>
              </a:r>
              <a:endParaRPr lang="en-US" sz="1600"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8864E27-8944-802D-062A-FCF32929271E}"/>
              </a:ext>
            </a:extLst>
          </p:cNvPr>
          <p:cNvSpPr txBox="1"/>
          <p:nvPr/>
        </p:nvSpPr>
        <p:spPr>
          <a:xfrm>
            <a:off x="7926230" y="3763994"/>
            <a:ext cx="3898724" cy="17543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1958, H. A. Simon and Allen Newell: "within ten years a digital computer will be the world's chess champion" and "within ten years a digital computer will discover and prove an important new mathematical theorem.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1FB6A3-A477-B0A8-3543-EF09C0E326E3}"/>
              </a:ext>
            </a:extLst>
          </p:cNvPr>
          <p:cNvSpPr txBox="1"/>
          <p:nvPr/>
        </p:nvSpPr>
        <p:spPr>
          <a:xfrm>
            <a:off x="288298" y="6508819"/>
            <a:ext cx="116154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https://en.wikipedia.org/wiki/History_of_artificial_intelligence#:~:text=In%20the%201940s%20and%2050s,an%20academic%20discipline%20in%201956.</a:t>
            </a:r>
          </a:p>
        </p:txBody>
      </p:sp>
    </p:spTree>
    <p:extLst>
      <p:ext uri="{BB962C8B-B14F-4D97-AF65-F5344CB8AC3E}">
        <p14:creationId xmlns:p14="http://schemas.microsoft.com/office/powerpoint/2010/main" val="313564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55A1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12" grpId="0" animBg="1"/>
      <p:bldP spid="12" grpId="2"/>
      <p:bldP spid="12" grpId="3" animBg="1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04661-602D-BAF8-8806-7ED21253C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0" y="288926"/>
            <a:ext cx="5975555" cy="696759"/>
          </a:xfrm>
        </p:spPr>
        <p:txBody>
          <a:bodyPr/>
          <a:lstStyle/>
          <a:p>
            <a:r>
              <a:rPr lang="en-US" dirty="0"/>
              <a:t>Historical background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0FA279-334C-8D1A-8917-540035D2E6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3825" y="1319858"/>
            <a:ext cx="6882290" cy="5174814"/>
          </a:xfrm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en-US" sz="3600" dirty="0"/>
              <a:t>The historical timelines</a:t>
            </a:r>
          </a:p>
          <a:p>
            <a:pPr marL="914400" lvl="1" indent="-457200">
              <a:buFont typeface="+mj-lt"/>
              <a:buAutoNum type="arabicPeriod" startAt="3"/>
            </a:pPr>
            <a:r>
              <a:rPr lang="en-US" sz="3200" dirty="0"/>
              <a:t>Boom (1980–1987)-</a:t>
            </a:r>
          </a:p>
          <a:p>
            <a:pPr lvl="2"/>
            <a:r>
              <a:rPr lang="en-US" sz="2800" dirty="0"/>
              <a:t>Rise of expert systems</a:t>
            </a:r>
          </a:p>
          <a:p>
            <a:pPr lvl="1">
              <a:buFont typeface="+mj-lt"/>
              <a:buAutoNum type="arabicPeriod" startAt="3"/>
            </a:pPr>
            <a:endParaRPr lang="en-US" sz="900" dirty="0"/>
          </a:p>
          <a:p>
            <a:pPr marL="914400" lvl="1" indent="-457200">
              <a:buFont typeface="+mj-lt"/>
              <a:buAutoNum type="arabicPeriod" startAt="3"/>
            </a:pPr>
            <a:r>
              <a:rPr lang="en-US" sz="3200" dirty="0"/>
              <a:t>Bust: second AI winter (1987–1993)-</a:t>
            </a:r>
          </a:p>
          <a:p>
            <a:pPr lvl="2"/>
            <a:r>
              <a:rPr lang="en-US" sz="2800" dirty="0"/>
              <a:t>Failure of workable solutions</a:t>
            </a:r>
          </a:p>
          <a:p>
            <a:pPr marL="914400" lvl="1" indent="-457200">
              <a:buFont typeface="+mj-lt"/>
              <a:buAutoNum type="arabicPeriod" startAt="3"/>
            </a:pPr>
            <a:endParaRPr lang="en-US" sz="1100" dirty="0"/>
          </a:p>
          <a:p>
            <a:pPr marL="914400" lvl="1" indent="-457200">
              <a:buFont typeface="+mj-lt"/>
              <a:buAutoNum type="arabicPeriod" startAt="3"/>
            </a:pPr>
            <a:r>
              <a:rPr lang="en-US" sz="3200" dirty="0"/>
              <a:t>AI (1993–2011)- the reawakening- </a:t>
            </a:r>
          </a:p>
          <a:p>
            <a:pPr lvl="2"/>
            <a:r>
              <a:rPr lang="en-US" sz="2800" dirty="0"/>
              <a:t>Increasing computer power and task-focused systems</a:t>
            </a:r>
          </a:p>
          <a:p>
            <a:pPr lvl="2"/>
            <a:endParaRPr lang="en-US" sz="2800" dirty="0"/>
          </a:p>
          <a:p>
            <a:pPr marL="914400" lvl="1" indent="-457200">
              <a:buFont typeface="+mj-lt"/>
              <a:buAutoNum type="arabicPeriod" startAt="3"/>
            </a:pPr>
            <a:r>
              <a:rPr lang="en-US" sz="3200" dirty="0"/>
              <a:t>2011-present-deep learning &amp; ML era, large language models</a:t>
            </a:r>
          </a:p>
          <a:p>
            <a:pPr lvl="2"/>
            <a:r>
              <a:rPr lang="en-US" sz="2800" dirty="0"/>
              <a:t>Models such as GPT-3 released by OpenAI in 2020, and Gato released by DeepMind in 2022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A85D892-4635-20DC-80D1-B2B2B74721E6}"/>
              </a:ext>
            </a:extLst>
          </p:cNvPr>
          <p:cNvGrpSpPr/>
          <p:nvPr/>
        </p:nvGrpSpPr>
        <p:grpSpPr>
          <a:xfrm>
            <a:off x="7966432" y="2177154"/>
            <a:ext cx="3387368" cy="2487158"/>
            <a:chOff x="7966432" y="2177154"/>
            <a:chExt cx="3387368" cy="248715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89A06D1-933D-CAFC-09BD-0EE875BEA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66432" y="2177154"/>
              <a:ext cx="3387368" cy="213027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65450DB-6037-A10C-7FF5-1C948C324E2C}"/>
                </a:ext>
              </a:extLst>
            </p:cNvPr>
            <p:cNvSpPr txBox="1"/>
            <p:nvPr/>
          </p:nvSpPr>
          <p:spPr>
            <a:xfrm>
              <a:off x="8701119" y="4294980"/>
              <a:ext cx="2312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Self driving cars (2005)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CC676AC-66D2-3DC5-B2CD-E5C9F3E6FE22}"/>
              </a:ext>
            </a:extLst>
          </p:cNvPr>
          <p:cNvGrpSpPr/>
          <p:nvPr/>
        </p:nvGrpSpPr>
        <p:grpSpPr>
          <a:xfrm>
            <a:off x="7966432" y="4651860"/>
            <a:ext cx="3486852" cy="2142730"/>
            <a:chOff x="7966432" y="4651860"/>
            <a:chExt cx="3486852" cy="214273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684E4CA-6CC5-69B3-5778-0FC89ACB52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24440" y="4651860"/>
              <a:ext cx="3071352" cy="184281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3030DDE-17E0-11AB-9B03-69E009022886}"/>
                </a:ext>
              </a:extLst>
            </p:cNvPr>
            <p:cNvSpPr txBox="1"/>
            <p:nvPr/>
          </p:nvSpPr>
          <p:spPr>
            <a:xfrm>
              <a:off x="7966432" y="6425258"/>
              <a:ext cx="34868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IBM Watson wins quiz game (2011)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9A2D1BC-884E-46DF-4217-A5EA4F5608A3}"/>
              </a:ext>
            </a:extLst>
          </p:cNvPr>
          <p:cNvGrpSpPr/>
          <p:nvPr/>
        </p:nvGrpSpPr>
        <p:grpSpPr>
          <a:xfrm>
            <a:off x="8270898" y="176472"/>
            <a:ext cx="3082902" cy="1933253"/>
            <a:chOff x="8270898" y="176472"/>
            <a:chExt cx="3082902" cy="1933253"/>
          </a:xfrm>
        </p:grpSpPr>
        <p:pic>
          <p:nvPicPr>
            <p:cNvPr id="12" name="Picture 7">
              <a:extLst>
                <a:ext uri="{FF2B5EF4-FFF2-40B4-BE49-F238E27FC236}">
                  <a16:creationId xmlns:a16="http://schemas.microsoft.com/office/drawing/2014/main" id="{86AD7CFE-08FD-D3EF-779D-6D8910387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11788" y="176472"/>
              <a:ext cx="2501695" cy="167679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FBE63BC-3400-E558-7D2C-422B45700A2B}"/>
                </a:ext>
              </a:extLst>
            </p:cNvPr>
            <p:cNvSpPr txBox="1"/>
            <p:nvPr/>
          </p:nvSpPr>
          <p:spPr>
            <a:xfrm>
              <a:off x="8270898" y="1832726"/>
              <a:ext cx="3082902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/>
                <a:t>Deep Blue defeat chess world champion 1997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452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04661-602D-BAF8-8806-7ED21253C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0" y="288926"/>
            <a:ext cx="7772399" cy="696759"/>
          </a:xfrm>
        </p:spPr>
        <p:txBody>
          <a:bodyPr>
            <a:normAutofit/>
          </a:bodyPr>
          <a:lstStyle/>
          <a:p>
            <a:r>
              <a:rPr lang="en-US" dirty="0"/>
              <a:t>Historical background (3)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1D808A9-3F62-A6E9-96B2-936DA5C99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6676" y="1372909"/>
            <a:ext cx="5797798" cy="495038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8B49810-A146-737B-AC09-5DBF90E09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001" y="1372909"/>
            <a:ext cx="5620999" cy="367011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B3B576C-747D-779C-E291-5DAE964DAF42}"/>
              </a:ext>
            </a:extLst>
          </p:cNvPr>
          <p:cNvSpPr txBox="1"/>
          <p:nvPr/>
        </p:nvSpPr>
        <p:spPr>
          <a:xfrm>
            <a:off x="475001" y="6469618"/>
            <a:ext cx="38290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Source: N Engl J Med 2023;388:1201-8.</a:t>
            </a:r>
          </a:p>
        </p:txBody>
      </p:sp>
    </p:spTree>
    <p:extLst>
      <p:ext uri="{BB962C8B-B14F-4D97-AF65-F5344CB8AC3E}">
        <p14:creationId xmlns:p14="http://schemas.microsoft.com/office/powerpoint/2010/main" val="2919747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AC9DE9-A05E-76AC-A459-A89E11368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786" y="196158"/>
            <a:ext cx="10515600" cy="960121"/>
          </a:xfrm>
        </p:spPr>
        <p:txBody>
          <a:bodyPr>
            <a:normAutofit/>
          </a:bodyPr>
          <a:lstStyle/>
          <a:p>
            <a:pPr algn="ctr"/>
            <a:r>
              <a:rPr lang="en-US" sz="5200" dirty="0"/>
              <a:t>Components of AI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6053252-9EB1-BC1A-25D3-87A306BD0A34}"/>
              </a:ext>
            </a:extLst>
          </p:cNvPr>
          <p:cNvGrpSpPr/>
          <p:nvPr/>
        </p:nvGrpSpPr>
        <p:grpSpPr>
          <a:xfrm>
            <a:off x="1547110" y="2143605"/>
            <a:ext cx="1264141" cy="1264141"/>
            <a:chOff x="1547110" y="2143605"/>
            <a:chExt cx="1264141" cy="1264141"/>
          </a:xfrm>
        </p:grpSpPr>
        <p:sp>
          <p:nvSpPr>
            <p:cNvPr id="5" name="Rectangle: Diagonal Corners Rounded 4">
              <a:extLst>
                <a:ext uri="{FF2B5EF4-FFF2-40B4-BE49-F238E27FC236}">
                  <a16:creationId xmlns:a16="http://schemas.microsoft.com/office/drawing/2014/main" id="{DD2AC3B4-369E-3A9F-008A-F0BB4A7F97CF}"/>
                </a:ext>
              </a:extLst>
            </p:cNvPr>
            <p:cNvSpPr/>
            <p:nvPr/>
          </p:nvSpPr>
          <p:spPr>
            <a:xfrm>
              <a:off x="1547110" y="2143605"/>
              <a:ext cx="1264141" cy="1264141"/>
            </a:xfrm>
            <a:prstGeom prst="round2DiagRect">
              <a:avLst>
                <a:gd name="adj1" fmla="val 29727"/>
                <a:gd name="adj2" fmla="val 0"/>
              </a:avLst>
            </a:prstGeom>
          </p:spPr>
          <p:style>
            <a:lnRef idx="0">
              <a:schemeClr val="lt2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7" name="Rectangle 6" descr="Database">
              <a:extLst>
                <a:ext uri="{FF2B5EF4-FFF2-40B4-BE49-F238E27FC236}">
                  <a16:creationId xmlns:a16="http://schemas.microsoft.com/office/drawing/2014/main" id="{05D12415-43E6-7449-815E-3A542EEFC7CF}"/>
                </a:ext>
              </a:extLst>
            </p:cNvPr>
            <p:cNvSpPr/>
            <p:nvPr/>
          </p:nvSpPr>
          <p:spPr>
            <a:xfrm>
              <a:off x="1816518" y="2413013"/>
              <a:ext cx="725326" cy="725326"/>
            </a:xfrm>
            <a:prstGeom prst="rect">
              <a:avLst/>
            </a:prstGeo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E226494-C780-FB5C-259F-4ECFAA98B262}"/>
              </a:ext>
            </a:extLst>
          </p:cNvPr>
          <p:cNvSpPr/>
          <p:nvPr/>
        </p:nvSpPr>
        <p:spPr>
          <a:xfrm>
            <a:off x="1143000" y="3801496"/>
            <a:ext cx="2072362" cy="720000"/>
          </a:xfrm>
          <a:custGeom>
            <a:avLst/>
            <a:gdLst>
              <a:gd name="connsiteX0" fmla="*/ 0 w 2072362"/>
              <a:gd name="connsiteY0" fmla="*/ 0 h 720000"/>
              <a:gd name="connsiteX1" fmla="*/ 2072362 w 2072362"/>
              <a:gd name="connsiteY1" fmla="*/ 0 h 720000"/>
              <a:gd name="connsiteX2" fmla="*/ 2072362 w 2072362"/>
              <a:gd name="connsiteY2" fmla="*/ 720000 h 720000"/>
              <a:gd name="connsiteX3" fmla="*/ 0 w 2072362"/>
              <a:gd name="connsiteY3" fmla="*/ 720000 h 720000"/>
              <a:gd name="connsiteX4" fmla="*/ 0 w 2072362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2362" h="720000">
                <a:moveTo>
                  <a:pt x="0" y="0"/>
                </a:moveTo>
                <a:lnTo>
                  <a:pt x="2072362" y="0"/>
                </a:lnTo>
                <a:lnTo>
                  <a:pt x="2072362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2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dk2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dk2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 cap="all"/>
            </a:pPr>
            <a:r>
              <a:rPr lang="en-US" sz="2400" kern="1200" dirty="0"/>
              <a:t>Input data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527C292-1F5C-70C0-E1E2-E1529EA9311C}"/>
              </a:ext>
            </a:extLst>
          </p:cNvPr>
          <p:cNvGrpSpPr/>
          <p:nvPr/>
        </p:nvGrpSpPr>
        <p:grpSpPr>
          <a:xfrm>
            <a:off x="3982136" y="2143605"/>
            <a:ext cx="1264141" cy="1264141"/>
            <a:chOff x="3982136" y="2143605"/>
            <a:chExt cx="1264141" cy="1264141"/>
          </a:xfrm>
        </p:grpSpPr>
        <p:sp>
          <p:nvSpPr>
            <p:cNvPr id="13" name="Rectangle: Diagonal Corners Rounded 12">
              <a:extLst>
                <a:ext uri="{FF2B5EF4-FFF2-40B4-BE49-F238E27FC236}">
                  <a16:creationId xmlns:a16="http://schemas.microsoft.com/office/drawing/2014/main" id="{36D8B2C4-8F2A-843E-FE25-35F4360D4A82}"/>
                </a:ext>
              </a:extLst>
            </p:cNvPr>
            <p:cNvSpPr/>
            <p:nvPr/>
          </p:nvSpPr>
          <p:spPr>
            <a:xfrm>
              <a:off x="3982136" y="2143605"/>
              <a:ext cx="1264141" cy="1264141"/>
            </a:xfrm>
            <a:prstGeom prst="round2DiagRect">
              <a:avLst>
                <a:gd name="adj1" fmla="val 29727"/>
                <a:gd name="adj2" fmla="val 0"/>
              </a:avLst>
            </a:prstGeom>
          </p:spPr>
          <p:style>
            <a:lnRef idx="0">
              <a:schemeClr val="lt2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15" name="Rectangle 14" descr="Robot">
              <a:extLst>
                <a:ext uri="{FF2B5EF4-FFF2-40B4-BE49-F238E27FC236}">
                  <a16:creationId xmlns:a16="http://schemas.microsoft.com/office/drawing/2014/main" id="{E09D7F9E-EFA9-924A-2402-FAA2361C9FC9}"/>
                </a:ext>
              </a:extLst>
            </p:cNvPr>
            <p:cNvSpPr/>
            <p:nvPr/>
          </p:nvSpPr>
          <p:spPr>
            <a:xfrm>
              <a:off x="4251544" y="2413013"/>
              <a:ext cx="725326" cy="725326"/>
            </a:xfrm>
            <a:prstGeom prst="rect">
              <a:avLst/>
            </a:pr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B8AC6903-0E80-3841-456F-3C420C70CC65}"/>
              </a:ext>
            </a:extLst>
          </p:cNvPr>
          <p:cNvSpPr/>
          <p:nvPr/>
        </p:nvSpPr>
        <p:spPr>
          <a:xfrm>
            <a:off x="3578026" y="3801496"/>
            <a:ext cx="2072362" cy="720000"/>
          </a:xfrm>
          <a:custGeom>
            <a:avLst/>
            <a:gdLst>
              <a:gd name="connsiteX0" fmla="*/ 0 w 2072362"/>
              <a:gd name="connsiteY0" fmla="*/ 0 h 720000"/>
              <a:gd name="connsiteX1" fmla="*/ 2072362 w 2072362"/>
              <a:gd name="connsiteY1" fmla="*/ 0 h 720000"/>
              <a:gd name="connsiteX2" fmla="*/ 2072362 w 2072362"/>
              <a:gd name="connsiteY2" fmla="*/ 720000 h 720000"/>
              <a:gd name="connsiteX3" fmla="*/ 0 w 2072362"/>
              <a:gd name="connsiteY3" fmla="*/ 720000 h 720000"/>
              <a:gd name="connsiteX4" fmla="*/ 0 w 2072362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2362" h="720000">
                <a:moveTo>
                  <a:pt x="0" y="0"/>
                </a:moveTo>
                <a:lnTo>
                  <a:pt x="2072362" y="0"/>
                </a:lnTo>
                <a:lnTo>
                  <a:pt x="2072362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2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dk2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dk2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 cap="all"/>
            </a:pPr>
            <a:r>
              <a:rPr lang="en-US" sz="2400" kern="1200" dirty="0"/>
              <a:t>Algorithms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1040676-538D-17C5-EFB3-D6A884CFCFB3}"/>
              </a:ext>
            </a:extLst>
          </p:cNvPr>
          <p:cNvGrpSpPr/>
          <p:nvPr/>
        </p:nvGrpSpPr>
        <p:grpSpPr>
          <a:xfrm>
            <a:off x="6609602" y="2163396"/>
            <a:ext cx="1264141" cy="1264141"/>
            <a:chOff x="6609602" y="2163396"/>
            <a:chExt cx="1264141" cy="1264141"/>
          </a:xfrm>
        </p:grpSpPr>
        <p:sp>
          <p:nvSpPr>
            <p:cNvPr id="18" name="Rectangle: Diagonal Corners Rounded 17">
              <a:extLst>
                <a:ext uri="{FF2B5EF4-FFF2-40B4-BE49-F238E27FC236}">
                  <a16:creationId xmlns:a16="http://schemas.microsoft.com/office/drawing/2014/main" id="{DB7AA639-298A-B11B-ADCF-047DAA03F2CB}"/>
                </a:ext>
              </a:extLst>
            </p:cNvPr>
            <p:cNvSpPr/>
            <p:nvPr/>
          </p:nvSpPr>
          <p:spPr>
            <a:xfrm>
              <a:off x="6609602" y="2163396"/>
              <a:ext cx="1264141" cy="1264141"/>
            </a:xfrm>
            <a:prstGeom prst="round2DiagRect">
              <a:avLst>
                <a:gd name="adj1" fmla="val 29727"/>
                <a:gd name="adj2" fmla="val 0"/>
              </a:avLst>
            </a:prstGeom>
          </p:spPr>
          <p:style>
            <a:lnRef idx="0">
              <a:schemeClr val="lt2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25" name="Rectangle 24" descr="User">
              <a:extLst>
                <a:ext uri="{FF2B5EF4-FFF2-40B4-BE49-F238E27FC236}">
                  <a16:creationId xmlns:a16="http://schemas.microsoft.com/office/drawing/2014/main" id="{ED6A2663-4309-4101-0DE5-61DF9A3B06D9}"/>
                </a:ext>
              </a:extLst>
            </p:cNvPr>
            <p:cNvSpPr/>
            <p:nvPr/>
          </p:nvSpPr>
          <p:spPr>
            <a:xfrm>
              <a:off x="6879009" y="2432804"/>
              <a:ext cx="725326" cy="725326"/>
            </a:xfrm>
            <a:prstGeom prst="rect">
              <a:avLst/>
            </a:pr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B10C1057-FE09-F104-292E-76CA43CF9053}"/>
              </a:ext>
            </a:extLst>
          </p:cNvPr>
          <p:cNvSpPr/>
          <p:nvPr/>
        </p:nvSpPr>
        <p:spPr>
          <a:xfrm>
            <a:off x="6005322" y="3837526"/>
            <a:ext cx="2457241" cy="640836"/>
          </a:xfrm>
          <a:custGeom>
            <a:avLst/>
            <a:gdLst>
              <a:gd name="connsiteX0" fmla="*/ 0 w 2457241"/>
              <a:gd name="connsiteY0" fmla="*/ 0 h 640836"/>
              <a:gd name="connsiteX1" fmla="*/ 2457241 w 2457241"/>
              <a:gd name="connsiteY1" fmla="*/ 0 h 640836"/>
              <a:gd name="connsiteX2" fmla="*/ 2457241 w 2457241"/>
              <a:gd name="connsiteY2" fmla="*/ 640836 h 640836"/>
              <a:gd name="connsiteX3" fmla="*/ 0 w 2457241"/>
              <a:gd name="connsiteY3" fmla="*/ 640836 h 640836"/>
              <a:gd name="connsiteX4" fmla="*/ 0 w 2457241"/>
              <a:gd name="connsiteY4" fmla="*/ 0 h 64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57241" h="640836">
                <a:moveTo>
                  <a:pt x="0" y="0"/>
                </a:moveTo>
                <a:lnTo>
                  <a:pt x="2457241" y="0"/>
                </a:lnTo>
                <a:lnTo>
                  <a:pt x="2457241" y="640836"/>
                </a:lnTo>
                <a:lnTo>
                  <a:pt x="0" y="64083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2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dk2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dk2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 cap="all"/>
            </a:pPr>
            <a:r>
              <a:rPr lang="en-US" sz="2400" kern="1200" dirty="0"/>
              <a:t>Model creation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8F364DE-5686-BB0F-F386-1816197F411A}"/>
              </a:ext>
            </a:extLst>
          </p:cNvPr>
          <p:cNvGrpSpPr/>
          <p:nvPr/>
        </p:nvGrpSpPr>
        <p:grpSpPr>
          <a:xfrm>
            <a:off x="9461307" y="2143605"/>
            <a:ext cx="1264141" cy="1264141"/>
            <a:chOff x="9461307" y="2143605"/>
            <a:chExt cx="1264141" cy="1264141"/>
          </a:xfrm>
        </p:grpSpPr>
        <p:sp>
          <p:nvSpPr>
            <p:cNvPr id="27" name="Rectangle: Diagonal Corners Rounded 26">
              <a:extLst>
                <a:ext uri="{FF2B5EF4-FFF2-40B4-BE49-F238E27FC236}">
                  <a16:creationId xmlns:a16="http://schemas.microsoft.com/office/drawing/2014/main" id="{3611A446-3E04-DD63-1377-32D0D336A6DA}"/>
                </a:ext>
              </a:extLst>
            </p:cNvPr>
            <p:cNvSpPr/>
            <p:nvPr/>
          </p:nvSpPr>
          <p:spPr>
            <a:xfrm>
              <a:off x="9461307" y="2143605"/>
              <a:ext cx="1264141" cy="1264141"/>
            </a:xfrm>
            <a:prstGeom prst="round2DiagRect">
              <a:avLst>
                <a:gd name="adj1" fmla="val 29727"/>
                <a:gd name="adj2" fmla="val 0"/>
              </a:avLst>
            </a:prstGeom>
          </p:spPr>
          <p:style>
            <a:lnRef idx="0">
              <a:schemeClr val="lt2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28" name="Rectangle 27" descr="Document">
              <a:extLst>
                <a:ext uri="{FF2B5EF4-FFF2-40B4-BE49-F238E27FC236}">
                  <a16:creationId xmlns:a16="http://schemas.microsoft.com/office/drawing/2014/main" id="{A1627EC4-AFEF-B62D-8FEC-79B49C91B566}"/>
                </a:ext>
              </a:extLst>
            </p:cNvPr>
            <p:cNvSpPr/>
            <p:nvPr/>
          </p:nvSpPr>
          <p:spPr>
            <a:xfrm>
              <a:off x="9730715" y="2413013"/>
              <a:ext cx="725326" cy="725326"/>
            </a:xfrm>
            <a:prstGeom prst="rect">
              <a:avLst/>
            </a:prstGeom>
            <a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D37599FF-0030-9A84-24C7-287BA291E9EE}"/>
              </a:ext>
            </a:extLst>
          </p:cNvPr>
          <p:cNvSpPr/>
          <p:nvPr/>
        </p:nvSpPr>
        <p:spPr>
          <a:xfrm>
            <a:off x="8832957" y="3801496"/>
            <a:ext cx="2520842" cy="720000"/>
          </a:xfrm>
          <a:custGeom>
            <a:avLst/>
            <a:gdLst>
              <a:gd name="connsiteX0" fmla="*/ 0 w 2520842"/>
              <a:gd name="connsiteY0" fmla="*/ 0 h 720000"/>
              <a:gd name="connsiteX1" fmla="*/ 2520842 w 2520842"/>
              <a:gd name="connsiteY1" fmla="*/ 0 h 720000"/>
              <a:gd name="connsiteX2" fmla="*/ 2520842 w 2520842"/>
              <a:gd name="connsiteY2" fmla="*/ 720000 h 720000"/>
              <a:gd name="connsiteX3" fmla="*/ 0 w 2520842"/>
              <a:gd name="connsiteY3" fmla="*/ 720000 h 720000"/>
              <a:gd name="connsiteX4" fmla="*/ 0 w 2520842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842" h="720000">
                <a:moveTo>
                  <a:pt x="0" y="0"/>
                </a:moveTo>
                <a:lnTo>
                  <a:pt x="2520842" y="0"/>
                </a:lnTo>
                <a:lnTo>
                  <a:pt x="2520842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2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dk2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dk2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 cap="all"/>
            </a:pPr>
            <a:r>
              <a:rPr lang="en-US" sz="2400" kern="1200" dirty="0"/>
              <a:t>External output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10B8693-C691-9BED-9361-CDF532DBEF93}"/>
              </a:ext>
            </a:extLst>
          </p:cNvPr>
          <p:cNvCxnSpPr/>
          <p:nvPr/>
        </p:nvCxnSpPr>
        <p:spPr>
          <a:xfrm>
            <a:off x="2788429" y="2905438"/>
            <a:ext cx="109728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0AAAD65-D341-4300-54F2-B976969A2D88}"/>
              </a:ext>
            </a:extLst>
          </p:cNvPr>
          <p:cNvCxnSpPr/>
          <p:nvPr/>
        </p:nvCxnSpPr>
        <p:spPr>
          <a:xfrm>
            <a:off x="5439205" y="2905438"/>
            <a:ext cx="109728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05CE8C7-65A0-D338-FF45-4ACF26F58A74}"/>
              </a:ext>
            </a:extLst>
          </p:cNvPr>
          <p:cNvCxnSpPr/>
          <p:nvPr/>
        </p:nvCxnSpPr>
        <p:spPr>
          <a:xfrm>
            <a:off x="8138160" y="2905438"/>
            <a:ext cx="109728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DCCD36FD-187D-812E-AD3A-FF62DD84FBDA}"/>
              </a:ext>
            </a:extLst>
          </p:cNvPr>
          <p:cNvSpPr/>
          <p:nvPr/>
        </p:nvSpPr>
        <p:spPr>
          <a:xfrm>
            <a:off x="1904408" y="4787323"/>
            <a:ext cx="118788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Big data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240B919-D759-71B7-A8D2-6D000754340E}"/>
              </a:ext>
            </a:extLst>
          </p:cNvPr>
          <p:cNvSpPr/>
          <p:nvPr/>
        </p:nvSpPr>
        <p:spPr>
          <a:xfrm>
            <a:off x="3270873" y="4787323"/>
            <a:ext cx="313552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Machine learning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Deep learning</a:t>
            </a:r>
          </a:p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Neural networks</a:t>
            </a:r>
          </a:p>
          <a:p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Natural language processing </a:t>
            </a:r>
            <a:endParaRPr 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722A281-2370-8408-2175-C3E0335165BB}"/>
              </a:ext>
            </a:extLst>
          </p:cNvPr>
          <p:cNvSpPr/>
          <p:nvPr/>
        </p:nvSpPr>
        <p:spPr>
          <a:xfrm>
            <a:off x="6415007" y="4787323"/>
            <a:ext cx="227179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Learning methods</a:t>
            </a:r>
          </a:p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Supervised</a:t>
            </a:r>
          </a:p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Unsupervised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Reinforcement</a:t>
            </a:r>
            <a:endParaRPr 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BF4B939-8199-F5EF-5B7C-A737ED15F4B8}"/>
              </a:ext>
            </a:extLst>
          </p:cNvPr>
          <p:cNvSpPr/>
          <p:nvPr/>
        </p:nvSpPr>
        <p:spPr>
          <a:xfrm>
            <a:off x="8960603" y="4809741"/>
            <a:ext cx="227179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Outputs</a:t>
            </a:r>
          </a:p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Classification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Prediction</a:t>
            </a:r>
          </a:p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Prescribe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148C60A-F249-1675-29A0-C18573377B50}"/>
              </a:ext>
            </a:extLst>
          </p:cNvPr>
          <p:cNvGrpSpPr/>
          <p:nvPr/>
        </p:nvGrpSpPr>
        <p:grpSpPr>
          <a:xfrm>
            <a:off x="2498352" y="4112599"/>
            <a:ext cx="7530967" cy="760540"/>
            <a:chOff x="2498352" y="4112599"/>
            <a:chExt cx="7530967" cy="760540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0EF49C2A-F75E-2DE0-314C-DD4BE41B3BD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132592" y="4478359"/>
              <a:ext cx="731520" cy="0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BC0FC79C-D233-128C-676E-C8CD1EC28FC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612508" y="4492869"/>
              <a:ext cx="731520" cy="0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FD381150-2463-C728-229E-93A8B99EDBA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092424" y="4507379"/>
              <a:ext cx="731520" cy="0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6BAC5735-5FE9-B3BB-C13E-6426E9F5840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9663559" y="4478359"/>
              <a:ext cx="731520" cy="0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990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7" grpId="0"/>
      <p:bldP spid="17" grpId="1"/>
      <p:bldP spid="26" grpId="0"/>
      <p:bldP spid="26" grpId="1"/>
      <p:bldP spid="29" grpId="0"/>
      <p:bldP spid="29" grpId="1"/>
      <p:bldP spid="12" grpId="0"/>
      <p:bldP spid="14" grpId="0"/>
      <p:bldP spid="16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E8DD4-91CC-43AC-DFD5-7A92E9E43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0997"/>
          </a:xfrm>
        </p:spPr>
        <p:txBody>
          <a:bodyPr/>
          <a:lstStyle/>
          <a:p>
            <a:r>
              <a:rPr lang="en-US" dirty="0"/>
              <a:t>Artificial intelligence process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E9D4EA5C-9FB8-CACD-29EC-ABF30EAFE1A1}"/>
              </a:ext>
            </a:extLst>
          </p:cNvPr>
          <p:cNvSpPr/>
          <p:nvPr/>
        </p:nvSpPr>
        <p:spPr>
          <a:xfrm>
            <a:off x="3079732" y="3025459"/>
            <a:ext cx="484885" cy="91440"/>
          </a:xfrm>
          <a:custGeom>
            <a:avLst/>
            <a:gdLst>
              <a:gd name="connsiteX0" fmla="*/ 0 w 484885"/>
              <a:gd name="connsiteY0" fmla="*/ 45720 h 91440"/>
              <a:gd name="connsiteX1" fmla="*/ 484885 w 484885"/>
              <a:gd name="connsiteY1" fmla="*/ 45720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84885" h="91440">
                <a:moveTo>
                  <a:pt x="0" y="45720"/>
                </a:moveTo>
                <a:lnTo>
                  <a:pt x="484885" y="45720"/>
                </a:lnTo>
              </a:path>
            </a:pathLst>
          </a:custGeom>
          <a:noFill/>
          <a:ln w="57150">
            <a:tailEnd type="arrow"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2255" tIns="43142" rIns="242256" bIns="43144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500" kern="120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C08042A-C6AF-9FEA-204E-D2072AEAE497}"/>
              </a:ext>
            </a:extLst>
          </p:cNvPr>
          <p:cNvSpPr/>
          <p:nvPr/>
        </p:nvSpPr>
        <p:spPr>
          <a:xfrm>
            <a:off x="840292" y="2398807"/>
            <a:ext cx="2241239" cy="1344743"/>
          </a:xfrm>
          <a:custGeom>
            <a:avLst/>
            <a:gdLst>
              <a:gd name="connsiteX0" fmla="*/ 0 w 2241239"/>
              <a:gd name="connsiteY0" fmla="*/ 0 h 1344743"/>
              <a:gd name="connsiteX1" fmla="*/ 2241239 w 2241239"/>
              <a:gd name="connsiteY1" fmla="*/ 0 h 1344743"/>
              <a:gd name="connsiteX2" fmla="*/ 2241239 w 2241239"/>
              <a:gd name="connsiteY2" fmla="*/ 1344743 h 1344743"/>
              <a:gd name="connsiteX3" fmla="*/ 0 w 2241239"/>
              <a:gd name="connsiteY3" fmla="*/ 1344743 h 1344743"/>
              <a:gd name="connsiteX4" fmla="*/ 0 w 2241239"/>
              <a:gd name="connsiteY4" fmla="*/ 0 h 1344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1239" h="1344743">
                <a:moveTo>
                  <a:pt x="0" y="0"/>
                </a:moveTo>
                <a:lnTo>
                  <a:pt x="2241239" y="0"/>
                </a:lnTo>
                <a:lnTo>
                  <a:pt x="2241239" y="1344743"/>
                </a:lnTo>
                <a:lnTo>
                  <a:pt x="0" y="134474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9823" tIns="115278" rIns="109823" bIns="115278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/>
              <a:t>Data collection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8F2D012-354D-4EF3-F207-F5EF84A62393}"/>
              </a:ext>
            </a:extLst>
          </p:cNvPr>
          <p:cNvSpPr/>
          <p:nvPr/>
        </p:nvSpPr>
        <p:spPr>
          <a:xfrm>
            <a:off x="5836457" y="3025459"/>
            <a:ext cx="484885" cy="91440"/>
          </a:xfrm>
          <a:custGeom>
            <a:avLst/>
            <a:gdLst>
              <a:gd name="connsiteX0" fmla="*/ 0 w 484885"/>
              <a:gd name="connsiteY0" fmla="*/ 45720 h 91440"/>
              <a:gd name="connsiteX1" fmla="*/ 484885 w 484885"/>
              <a:gd name="connsiteY1" fmla="*/ 45720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84885" h="91440">
                <a:moveTo>
                  <a:pt x="0" y="45720"/>
                </a:moveTo>
                <a:lnTo>
                  <a:pt x="484885" y="45720"/>
                </a:lnTo>
              </a:path>
            </a:pathLst>
          </a:custGeom>
          <a:noFill/>
          <a:ln w="57150">
            <a:tailEnd type="arrow"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2255" tIns="43142" rIns="242256" bIns="43144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500" kern="120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28E1EEF3-6A18-1AB6-23CE-47B40994BAB2}"/>
              </a:ext>
            </a:extLst>
          </p:cNvPr>
          <p:cNvSpPr/>
          <p:nvPr/>
        </p:nvSpPr>
        <p:spPr>
          <a:xfrm>
            <a:off x="3597017" y="2398807"/>
            <a:ext cx="2241239" cy="1344743"/>
          </a:xfrm>
          <a:custGeom>
            <a:avLst/>
            <a:gdLst>
              <a:gd name="connsiteX0" fmla="*/ 0 w 2241239"/>
              <a:gd name="connsiteY0" fmla="*/ 0 h 1344743"/>
              <a:gd name="connsiteX1" fmla="*/ 2241239 w 2241239"/>
              <a:gd name="connsiteY1" fmla="*/ 0 h 1344743"/>
              <a:gd name="connsiteX2" fmla="*/ 2241239 w 2241239"/>
              <a:gd name="connsiteY2" fmla="*/ 1344743 h 1344743"/>
              <a:gd name="connsiteX3" fmla="*/ 0 w 2241239"/>
              <a:gd name="connsiteY3" fmla="*/ 1344743 h 1344743"/>
              <a:gd name="connsiteX4" fmla="*/ 0 w 2241239"/>
              <a:gd name="connsiteY4" fmla="*/ 0 h 1344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1239" h="1344743">
                <a:moveTo>
                  <a:pt x="0" y="0"/>
                </a:moveTo>
                <a:lnTo>
                  <a:pt x="2241239" y="0"/>
                </a:lnTo>
                <a:lnTo>
                  <a:pt x="2241239" y="1344743"/>
                </a:lnTo>
                <a:lnTo>
                  <a:pt x="0" y="134474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9823" tIns="115278" rIns="109823" bIns="115278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/>
              <a:t>Data preprocessing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F1B832A-58DC-B0EB-D732-2F366E492102}"/>
              </a:ext>
            </a:extLst>
          </p:cNvPr>
          <p:cNvSpPr/>
          <p:nvPr/>
        </p:nvSpPr>
        <p:spPr>
          <a:xfrm>
            <a:off x="8593182" y="3025459"/>
            <a:ext cx="484885" cy="91440"/>
          </a:xfrm>
          <a:custGeom>
            <a:avLst/>
            <a:gdLst>
              <a:gd name="connsiteX0" fmla="*/ 0 w 484885"/>
              <a:gd name="connsiteY0" fmla="*/ 45720 h 91440"/>
              <a:gd name="connsiteX1" fmla="*/ 484885 w 484885"/>
              <a:gd name="connsiteY1" fmla="*/ 45720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84885" h="91440">
                <a:moveTo>
                  <a:pt x="0" y="45720"/>
                </a:moveTo>
                <a:lnTo>
                  <a:pt x="484885" y="45720"/>
                </a:lnTo>
              </a:path>
            </a:pathLst>
          </a:custGeom>
          <a:noFill/>
          <a:ln w="57150">
            <a:tailEnd type="arrow"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2255" tIns="43142" rIns="242256" bIns="43144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500" kern="120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9B80606-8106-1A04-FA26-C128AB78F031}"/>
              </a:ext>
            </a:extLst>
          </p:cNvPr>
          <p:cNvSpPr/>
          <p:nvPr/>
        </p:nvSpPr>
        <p:spPr>
          <a:xfrm>
            <a:off x="6353742" y="2398807"/>
            <a:ext cx="2241239" cy="1344743"/>
          </a:xfrm>
          <a:custGeom>
            <a:avLst/>
            <a:gdLst>
              <a:gd name="connsiteX0" fmla="*/ 0 w 2241239"/>
              <a:gd name="connsiteY0" fmla="*/ 0 h 1344743"/>
              <a:gd name="connsiteX1" fmla="*/ 2241239 w 2241239"/>
              <a:gd name="connsiteY1" fmla="*/ 0 h 1344743"/>
              <a:gd name="connsiteX2" fmla="*/ 2241239 w 2241239"/>
              <a:gd name="connsiteY2" fmla="*/ 1344743 h 1344743"/>
              <a:gd name="connsiteX3" fmla="*/ 0 w 2241239"/>
              <a:gd name="connsiteY3" fmla="*/ 1344743 h 1344743"/>
              <a:gd name="connsiteX4" fmla="*/ 0 w 2241239"/>
              <a:gd name="connsiteY4" fmla="*/ 0 h 1344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1239" h="1344743">
                <a:moveTo>
                  <a:pt x="0" y="0"/>
                </a:moveTo>
                <a:lnTo>
                  <a:pt x="2241239" y="0"/>
                </a:lnTo>
                <a:lnTo>
                  <a:pt x="2241239" y="1344743"/>
                </a:lnTo>
                <a:lnTo>
                  <a:pt x="0" y="134474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9823" tIns="115278" rIns="109823" bIns="115278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/>
              <a:t>Model selection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2CB974D-9206-639B-EBAD-7509D0707BB4}"/>
              </a:ext>
            </a:extLst>
          </p:cNvPr>
          <p:cNvSpPr/>
          <p:nvPr/>
        </p:nvSpPr>
        <p:spPr>
          <a:xfrm>
            <a:off x="1960912" y="3741751"/>
            <a:ext cx="8270175" cy="484885"/>
          </a:xfrm>
          <a:custGeom>
            <a:avLst/>
            <a:gdLst>
              <a:gd name="connsiteX0" fmla="*/ 8270175 w 8270175"/>
              <a:gd name="connsiteY0" fmla="*/ 0 h 484885"/>
              <a:gd name="connsiteX1" fmla="*/ 8270175 w 8270175"/>
              <a:gd name="connsiteY1" fmla="*/ 259542 h 484885"/>
              <a:gd name="connsiteX2" fmla="*/ 0 w 8270175"/>
              <a:gd name="connsiteY2" fmla="*/ 259542 h 484885"/>
              <a:gd name="connsiteX3" fmla="*/ 0 w 8270175"/>
              <a:gd name="connsiteY3" fmla="*/ 484885 h 484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70175" h="484885">
                <a:moveTo>
                  <a:pt x="8270175" y="0"/>
                </a:moveTo>
                <a:lnTo>
                  <a:pt x="8270175" y="259542"/>
                </a:lnTo>
                <a:lnTo>
                  <a:pt x="0" y="259542"/>
                </a:lnTo>
                <a:lnTo>
                  <a:pt x="0" y="484885"/>
                </a:lnTo>
              </a:path>
            </a:pathLst>
          </a:custGeom>
          <a:noFill/>
          <a:ln w="57150">
            <a:tailEnd type="arrow"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940632" tIns="239865" rIns="3940632" bIns="239866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500" kern="120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7779F44-8F42-5988-B953-306F100920F1}"/>
              </a:ext>
            </a:extLst>
          </p:cNvPr>
          <p:cNvSpPr/>
          <p:nvPr/>
        </p:nvSpPr>
        <p:spPr>
          <a:xfrm>
            <a:off x="9110467" y="2398807"/>
            <a:ext cx="2241239" cy="1344743"/>
          </a:xfrm>
          <a:custGeom>
            <a:avLst/>
            <a:gdLst>
              <a:gd name="connsiteX0" fmla="*/ 0 w 2241239"/>
              <a:gd name="connsiteY0" fmla="*/ 0 h 1344743"/>
              <a:gd name="connsiteX1" fmla="*/ 2241239 w 2241239"/>
              <a:gd name="connsiteY1" fmla="*/ 0 h 1344743"/>
              <a:gd name="connsiteX2" fmla="*/ 2241239 w 2241239"/>
              <a:gd name="connsiteY2" fmla="*/ 1344743 h 1344743"/>
              <a:gd name="connsiteX3" fmla="*/ 0 w 2241239"/>
              <a:gd name="connsiteY3" fmla="*/ 1344743 h 1344743"/>
              <a:gd name="connsiteX4" fmla="*/ 0 w 2241239"/>
              <a:gd name="connsiteY4" fmla="*/ 0 h 1344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1239" h="1344743">
                <a:moveTo>
                  <a:pt x="0" y="0"/>
                </a:moveTo>
                <a:lnTo>
                  <a:pt x="2241239" y="0"/>
                </a:lnTo>
                <a:lnTo>
                  <a:pt x="2241239" y="1344743"/>
                </a:lnTo>
                <a:lnTo>
                  <a:pt x="0" y="134474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9823" tIns="115278" rIns="109823" bIns="115278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/>
              <a:t>Training the model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984A1566-E64B-2BD1-9DC1-25FB034E5AE2}"/>
              </a:ext>
            </a:extLst>
          </p:cNvPr>
          <p:cNvSpPr/>
          <p:nvPr/>
        </p:nvSpPr>
        <p:spPr>
          <a:xfrm>
            <a:off x="3079732" y="4885688"/>
            <a:ext cx="484885" cy="91440"/>
          </a:xfrm>
          <a:custGeom>
            <a:avLst/>
            <a:gdLst>
              <a:gd name="connsiteX0" fmla="*/ 0 w 484885"/>
              <a:gd name="connsiteY0" fmla="*/ 45720 h 91440"/>
              <a:gd name="connsiteX1" fmla="*/ 484885 w 484885"/>
              <a:gd name="connsiteY1" fmla="*/ 45720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84885" h="91440">
                <a:moveTo>
                  <a:pt x="0" y="45720"/>
                </a:moveTo>
                <a:lnTo>
                  <a:pt x="484885" y="45720"/>
                </a:lnTo>
              </a:path>
            </a:pathLst>
          </a:custGeom>
          <a:noFill/>
          <a:ln w="57150">
            <a:tailEnd type="arrow"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2255" tIns="43143" rIns="242256" bIns="43143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500" kern="120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E8998D9-B878-71B9-187F-9F5EE30C0D81}"/>
              </a:ext>
            </a:extLst>
          </p:cNvPr>
          <p:cNvSpPr/>
          <p:nvPr/>
        </p:nvSpPr>
        <p:spPr>
          <a:xfrm>
            <a:off x="840292" y="4259036"/>
            <a:ext cx="2241239" cy="1344743"/>
          </a:xfrm>
          <a:custGeom>
            <a:avLst/>
            <a:gdLst>
              <a:gd name="connsiteX0" fmla="*/ 0 w 2241239"/>
              <a:gd name="connsiteY0" fmla="*/ 0 h 1344743"/>
              <a:gd name="connsiteX1" fmla="*/ 2241239 w 2241239"/>
              <a:gd name="connsiteY1" fmla="*/ 0 h 1344743"/>
              <a:gd name="connsiteX2" fmla="*/ 2241239 w 2241239"/>
              <a:gd name="connsiteY2" fmla="*/ 1344743 h 1344743"/>
              <a:gd name="connsiteX3" fmla="*/ 0 w 2241239"/>
              <a:gd name="connsiteY3" fmla="*/ 1344743 h 1344743"/>
              <a:gd name="connsiteX4" fmla="*/ 0 w 2241239"/>
              <a:gd name="connsiteY4" fmla="*/ 0 h 1344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1239" h="1344743">
                <a:moveTo>
                  <a:pt x="0" y="0"/>
                </a:moveTo>
                <a:lnTo>
                  <a:pt x="2241239" y="0"/>
                </a:lnTo>
                <a:lnTo>
                  <a:pt x="2241239" y="1344743"/>
                </a:lnTo>
                <a:lnTo>
                  <a:pt x="0" y="134474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9823" tIns="115278" rIns="109823" bIns="115278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/>
              <a:t>Testing and evaluation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DF57546-0FB1-99FF-C3E1-8B45000E7914}"/>
              </a:ext>
            </a:extLst>
          </p:cNvPr>
          <p:cNvSpPr/>
          <p:nvPr/>
        </p:nvSpPr>
        <p:spPr>
          <a:xfrm>
            <a:off x="5836457" y="4885688"/>
            <a:ext cx="484885" cy="91440"/>
          </a:xfrm>
          <a:custGeom>
            <a:avLst/>
            <a:gdLst>
              <a:gd name="connsiteX0" fmla="*/ 0 w 484885"/>
              <a:gd name="connsiteY0" fmla="*/ 45720 h 91440"/>
              <a:gd name="connsiteX1" fmla="*/ 484885 w 484885"/>
              <a:gd name="connsiteY1" fmla="*/ 45720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84885" h="91440">
                <a:moveTo>
                  <a:pt x="0" y="45720"/>
                </a:moveTo>
                <a:lnTo>
                  <a:pt x="484885" y="45720"/>
                </a:lnTo>
              </a:path>
            </a:pathLst>
          </a:custGeom>
          <a:noFill/>
          <a:ln w="57150">
            <a:tailEnd type="arrow"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2255" tIns="43143" rIns="242256" bIns="43143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500" kern="120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932EC372-4C18-CDA6-B2E3-9061E4822CD4}"/>
              </a:ext>
            </a:extLst>
          </p:cNvPr>
          <p:cNvSpPr/>
          <p:nvPr/>
        </p:nvSpPr>
        <p:spPr>
          <a:xfrm>
            <a:off x="3597017" y="4259036"/>
            <a:ext cx="2241239" cy="1344743"/>
          </a:xfrm>
          <a:custGeom>
            <a:avLst/>
            <a:gdLst>
              <a:gd name="connsiteX0" fmla="*/ 0 w 2241239"/>
              <a:gd name="connsiteY0" fmla="*/ 0 h 1344743"/>
              <a:gd name="connsiteX1" fmla="*/ 2241239 w 2241239"/>
              <a:gd name="connsiteY1" fmla="*/ 0 h 1344743"/>
              <a:gd name="connsiteX2" fmla="*/ 2241239 w 2241239"/>
              <a:gd name="connsiteY2" fmla="*/ 1344743 h 1344743"/>
              <a:gd name="connsiteX3" fmla="*/ 0 w 2241239"/>
              <a:gd name="connsiteY3" fmla="*/ 1344743 h 1344743"/>
              <a:gd name="connsiteX4" fmla="*/ 0 w 2241239"/>
              <a:gd name="connsiteY4" fmla="*/ 0 h 1344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1239" h="1344743">
                <a:moveTo>
                  <a:pt x="0" y="0"/>
                </a:moveTo>
                <a:lnTo>
                  <a:pt x="2241239" y="0"/>
                </a:lnTo>
                <a:lnTo>
                  <a:pt x="2241239" y="1344743"/>
                </a:lnTo>
                <a:lnTo>
                  <a:pt x="0" y="134474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9823" tIns="115278" rIns="109823" bIns="115278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/>
              <a:t>Model optimization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534DF3B1-1E63-EFC8-C5CD-004E79025407}"/>
              </a:ext>
            </a:extLst>
          </p:cNvPr>
          <p:cNvSpPr/>
          <p:nvPr/>
        </p:nvSpPr>
        <p:spPr>
          <a:xfrm>
            <a:off x="8593182" y="4885688"/>
            <a:ext cx="484885" cy="91440"/>
          </a:xfrm>
          <a:custGeom>
            <a:avLst/>
            <a:gdLst>
              <a:gd name="connsiteX0" fmla="*/ 0 w 484885"/>
              <a:gd name="connsiteY0" fmla="*/ 45720 h 91440"/>
              <a:gd name="connsiteX1" fmla="*/ 484885 w 484885"/>
              <a:gd name="connsiteY1" fmla="*/ 45720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84885" h="91440">
                <a:moveTo>
                  <a:pt x="0" y="45720"/>
                </a:moveTo>
                <a:lnTo>
                  <a:pt x="484885" y="45720"/>
                </a:lnTo>
              </a:path>
            </a:pathLst>
          </a:custGeom>
          <a:noFill/>
          <a:ln w="57150">
            <a:tailEnd type="arrow"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2255" tIns="43143" rIns="242256" bIns="43143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500" kern="120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AC07E19-0A76-9059-5C5F-C2DE364EBFA8}"/>
              </a:ext>
            </a:extLst>
          </p:cNvPr>
          <p:cNvSpPr/>
          <p:nvPr/>
        </p:nvSpPr>
        <p:spPr>
          <a:xfrm>
            <a:off x="6353742" y="4259036"/>
            <a:ext cx="2241239" cy="1344743"/>
          </a:xfrm>
          <a:custGeom>
            <a:avLst/>
            <a:gdLst>
              <a:gd name="connsiteX0" fmla="*/ 0 w 2241239"/>
              <a:gd name="connsiteY0" fmla="*/ 0 h 1344743"/>
              <a:gd name="connsiteX1" fmla="*/ 2241239 w 2241239"/>
              <a:gd name="connsiteY1" fmla="*/ 0 h 1344743"/>
              <a:gd name="connsiteX2" fmla="*/ 2241239 w 2241239"/>
              <a:gd name="connsiteY2" fmla="*/ 1344743 h 1344743"/>
              <a:gd name="connsiteX3" fmla="*/ 0 w 2241239"/>
              <a:gd name="connsiteY3" fmla="*/ 1344743 h 1344743"/>
              <a:gd name="connsiteX4" fmla="*/ 0 w 2241239"/>
              <a:gd name="connsiteY4" fmla="*/ 0 h 1344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1239" h="1344743">
                <a:moveTo>
                  <a:pt x="0" y="0"/>
                </a:moveTo>
                <a:lnTo>
                  <a:pt x="2241239" y="0"/>
                </a:lnTo>
                <a:lnTo>
                  <a:pt x="2241239" y="1344743"/>
                </a:lnTo>
                <a:lnTo>
                  <a:pt x="0" y="134474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9823" tIns="115278" rIns="109823" bIns="115278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/>
              <a:t>Deployment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034E6F27-9961-9C74-2C26-5F1B9142DE76}"/>
              </a:ext>
            </a:extLst>
          </p:cNvPr>
          <p:cNvSpPr/>
          <p:nvPr/>
        </p:nvSpPr>
        <p:spPr>
          <a:xfrm>
            <a:off x="9110467" y="4259036"/>
            <a:ext cx="2241239" cy="1344743"/>
          </a:xfrm>
          <a:custGeom>
            <a:avLst/>
            <a:gdLst>
              <a:gd name="connsiteX0" fmla="*/ 0 w 2241239"/>
              <a:gd name="connsiteY0" fmla="*/ 0 h 1344743"/>
              <a:gd name="connsiteX1" fmla="*/ 2241239 w 2241239"/>
              <a:gd name="connsiteY1" fmla="*/ 0 h 1344743"/>
              <a:gd name="connsiteX2" fmla="*/ 2241239 w 2241239"/>
              <a:gd name="connsiteY2" fmla="*/ 1344743 h 1344743"/>
              <a:gd name="connsiteX3" fmla="*/ 0 w 2241239"/>
              <a:gd name="connsiteY3" fmla="*/ 1344743 h 1344743"/>
              <a:gd name="connsiteX4" fmla="*/ 0 w 2241239"/>
              <a:gd name="connsiteY4" fmla="*/ 0 h 1344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1239" h="1344743">
                <a:moveTo>
                  <a:pt x="0" y="0"/>
                </a:moveTo>
                <a:lnTo>
                  <a:pt x="2241239" y="0"/>
                </a:lnTo>
                <a:lnTo>
                  <a:pt x="2241239" y="1344743"/>
                </a:lnTo>
                <a:lnTo>
                  <a:pt x="0" y="134474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9823" tIns="115278" rIns="109823" bIns="115278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/>
              <a:t>Continuous learning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6ED4BB-819B-A95F-A98B-9FD04BF57827}"/>
              </a:ext>
            </a:extLst>
          </p:cNvPr>
          <p:cNvSpPr txBox="1"/>
          <p:nvPr/>
        </p:nvSpPr>
        <p:spPr>
          <a:xfrm>
            <a:off x="838199" y="1808672"/>
            <a:ext cx="22147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Abadi" panose="020B0604020104020204" pitchFamily="34" charset="0"/>
              </a:rPr>
              <a:t> Text, numbers, images, video, or audio.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C7FF25-8FF0-0A15-47A5-CC1D110D296C}"/>
              </a:ext>
            </a:extLst>
          </p:cNvPr>
          <p:cNvSpPr txBox="1"/>
          <p:nvPr/>
        </p:nvSpPr>
        <p:spPr>
          <a:xfrm>
            <a:off x="3742404" y="1916393"/>
            <a:ext cx="19062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Abadi" panose="020B0604020104020204" pitchFamily="34" charset="0"/>
              </a:rPr>
              <a:t>Noise removal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234E60-70F4-C9A0-AC15-68E74C352F57}"/>
              </a:ext>
            </a:extLst>
          </p:cNvPr>
          <p:cNvSpPr txBox="1"/>
          <p:nvPr/>
        </p:nvSpPr>
        <p:spPr>
          <a:xfrm>
            <a:off x="6338122" y="1639394"/>
            <a:ext cx="22147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Abadi" panose="020B0604020104020204" pitchFamily="34" charset="0"/>
              </a:rPr>
              <a:t>Algorithms: Machine learning, deep neural networks, or hybrid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552D19-FC7C-0E71-FE51-F6574CD576E4}"/>
              </a:ext>
            </a:extLst>
          </p:cNvPr>
          <p:cNvSpPr txBox="1"/>
          <p:nvPr/>
        </p:nvSpPr>
        <p:spPr>
          <a:xfrm>
            <a:off x="8999581" y="1825625"/>
            <a:ext cx="26989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Abadi" panose="020B0604020104020204" pitchFamily="34" charset="0"/>
              </a:rPr>
              <a:t>Trained to identify patterns, classify and predict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E2B15F-F64B-FB25-16E3-697B47F9D28C}"/>
              </a:ext>
            </a:extLst>
          </p:cNvPr>
          <p:cNvSpPr txBox="1"/>
          <p:nvPr/>
        </p:nvSpPr>
        <p:spPr>
          <a:xfrm>
            <a:off x="838199" y="5617754"/>
            <a:ext cx="21735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Abadi" panose="020B0604020104020204" pitchFamily="34" charset="0"/>
              </a:rPr>
              <a:t>Validate for accuracy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D6135C-74D7-D304-2984-09C2662342D8}"/>
              </a:ext>
            </a:extLst>
          </p:cNvPr>
          <p:cNvSpPr txBox="1"/>
          <p:nvPr/>
        </p:nvSpPr>
        <p:spPr>
          <a:xfrm>
            <a:off x="3608744" y="5620630"/>
            <a:ext cx="248725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Abadi" panose="020B0604020104020204" pitchFamily="34" charset="0"/>
              </a:rPr>
              <a:t>Fine tunning, regularization model parameters and algorithms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7EC2799-E74B-3612-497E-E472C039AE81}"/>
              </a:ext>
            </a:extLst>
          </p:cNvPr>
          <p:cNvSpPr txBox="1"/>
          <p:nvPr/>
        </p:nvSpPr>
        <p:spPr>
          <a:xfrm>
            <a:off x="6323373" y="5617754"/>
            <a:ext cx="24682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Abadi" panose="020B0604020104020204" pitchFamily="34" charset="0"/>
              </a:rPr>
              <a:t>Integrating model into new or existing systems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C0807BF-749A-00F5-7EBD-06E98F284631}"/>
              </a:ext>
            </a:extLst>
          </p:cNvPr>
          <p:cNvSpPr txBox="1"/>
          <p:nvPr/>
        </p:nvSpPr>
        <p:spPr>
          <a:xfrm>
            <a:off x="9018951" y="5697574"/>
            <a:ext cx="24682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Abadi" panose="020B0604020104020204" pitchFamily="34" charset="0"/>
              </a:rPr>
              <a:t> Reinforcement learning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A3DF063-CEF9-2F25-2124-B57297CD78AC}"/>
              </a:ext>
            </a:extLst>
          </p:cNvPr>
          <p:cNvSpPr txBox="1"/>
          <p:nvPr/>
        </p:nvSpPr>
        <p:spPr>
          <a:xfrm>
            <a:off x="3288893" y="6524311"/>
            <a:ext cx="60984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https://www.upwork.com/resources/how-does-ai-work</a:t>
            </a:r>
          </a:p>
        </p:txBody>
      </p:sp>
    </p:spTree>
    <p:extLst>
      <p:ext uri="{BB962C8B-B14F-4D97-AF65-F5344CB8AC3E}">
        <p14:creationId xmlns:p14="http://schemas.microsoft.com/office/powerpoint/2010/main" val="146388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2" grpId="0" animBg="1"/>
      <p:bldP spid="19" grpId="0" animBg="1"/>
      <p:bldP spid="23" grpId="0" animBg="1"/>
      <p:bldP spid="25" grpId="0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2B8FF-C2EE-91D1-34E2-8EB2AD5C9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3664"/>
            <a:ext cx="10515600" cy="814746"/>
          </a:xfrm>
        </p:spPr>
        <p:txBody>
          <a:bodyPr/>
          <a:lstStyle/>
          <a:p>
            <a:r>
              <a:rPr lang="en-US" dirty="0"/>
              <a:t>Sources/Types of data for 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E4BD6-B7BC-4856-E9CD-417F438990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6350"/>
            <a:ext cx="10515600" cy="5307986"/>
          </a:xfrm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dirty="0"/>
              <a:t>Historical/Archived data</a:t>
            </a:r>
          </a:p>
          <a:p>
            <a:pPr lvl="1"/>
            <a:r>
              <a:rPr lang="en-US" dirty="0"/>
              <a:t>Internet-based data</a:t>
            </a:r>
          </a:p>
          <a:p>
            <a:pPr lvl="1"/>
            <a:r>
              <a:rPr lang="en-US" dirty="0"/>
              <a:t>Research and public generated data</a:t>
            </a:r>
          </a:p>
          <a:p>
            <a:pPr lvl="1"/>
            <a:r>
              <a:rPr lang="en-US" dirty="0"/>
              <a:t>Expert data</a:t>
            </a:r>
          </a:p>
          <a:p>
            <a:pPr lvl="1"/>
            <a:r>
              <a:rPr lang="en-US" dirty="0"/>
              <a:t>Textbooks and other literary repositories </a:t>
            </a:r>
          </a:p>
          <a:p>
            <a:pPr lvl="1"/>
            <a:r>
              <a:rPr lang="en-US" dirty="0"/>
              <a:t>Videos, audios, images</a:t>
            </a:r>
          </a:p>
          <a:p>
            <a:pPr lvl="1"/>
            <a:endParaRPr lang="en-US" dirty="0"/>
          </a:p>
          <a:p>
            <a:r>
              <a:rPr lang="en-US" dirty="0"/>
              <a:t>Real time data</a:t>
            </a:r>
          </a:p>
          <a:p>
            <a:pPr lvl="1"/>
            <a:r>
              <a:rPr lang="en-US" dirty="0"/>
              <a:t>Data from senses- touch, see, ear, smell and taste</a:t>
            </a:r>
          </a:p>
          <a:p>
            <a:pPr lvl="1"/>
            <a:r>
              <a:rPr lang="en-US" dirty="0"/>
              <a:t>Speech, text, video, image</a:t>
            </a:r>
          </a:p>
          <a:p>
            <a:pPr lvl="1"/>
            <a:r>
              <a:rPr lang="en-US" dirty="0"/>
              <a:t>Biological data from human body-e.g., human genome data</a:t>
            </a:r>
          </a:p>
          <a:p>
            <a:pPr lvl="1"/>
            <a:r>
              <a:rPr lang="en-US" dirty="0"/>
              <a:t>Data from the physical environment- e.g., temperature, location, air quality etc.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898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PT_Vorlage_REWI_16zu9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4021</TotalTime>
  <Words>1398</Words>
  <Application>Microsoft Office PowerPoint</Application>
  <PresentationFormat>Widescreen</PresentationFormat>
  <Paragraphs>290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Abadi</vt:lpstr>
      <vt:lpstr>Arial</vt:lpstr>
      <vt:lpstr>Calibri</vt:lpstr>
      <vt:lpstr>Calibri Light</vt:lpstr>
      <vt:lpstr>Google Sans Display</vt:lpstr>
      <vt:lpstr>Verdana</vt:lpstr>
      <vt:lpstr>Office Theme</vt:lpstr>
      <vt:lpstr>PPT_Vorlage_REWI_16zu9</vt:lpstr>
      <vt:lpstr>Artificial intelligence and healthcare- what the doctor needs to know</vt:lpstr>
      <vt:lpstr>Outline of presentation</vt:lpstr>
      <vt:lpstr>What is artificial intelligence (AI)?</vt:lpstr>
      <vt:lpstr>Historical background (1)</vt:lpstr>
      <vt:lpstr>Historical background (2)</vt:lpstr>
      <vt:lpstr>Historical background (3)</vt:lpstr>
      <vt:lpstr>Components of AI</vt:lpstr>
      <vt:lpstr>Artificial intelligence process</vt:lpstr>
      <vt:lpstr>Sources/Types of data for AI</vt:lpstr>
      <vt:lpstr>Data sources </vt:lpstr>
      <vt:lpstr>Robots and AI</vt:lpstr>
      <vt:lpstr>AI, augmented reality and virtual reality</vt:lpstr>
      <vt:lpstr>Applications of AI in healthcare</vt:lpstr>
      <vt:lpstr>Disease prevention</vt:lpstr>
      <vt:lpstr>Disease diagnosis </vt:lpstr>
      <vt:lpstr>Disease treatment and monitoring</vt:lpstr>
      <vt:lpstr>Patient adherence using AI robots</vt:lpstr>
      <vt:lpstr>AI, robotics and the surgeon</vt:lpstr>
      <vt:lpstr>Surgical planning using virtual reality+AI</vt:lpstr>
      <vt:lpstr>Care delivery support</vt:lpstr>
      <vt:lpstr>Virtual health assistants</vt:lpstr>
      <vt:lpstr>AI and electronic health records- Smart EHR</vt:lpstr>
      <vt:lpstr>Healthcare administration</vt:lpstr>
      <vt:lpstr>Research and development</vt:lpstr>
      <vt:lpstr>Medical education</vt:lpstr>
      <vt:lpstr>Chatbot and healthcare</vt:lpstr>
      <vt:lpstr>Key challenges and risks of Artificial Intelligence</vt:lpstr>
      <vt:lpstr>AI implementation challenges in resource-constrained settings</vt:lpstr>
      <vt:lpstr>AI and global peace and security</vt:lpstr>
      <vt:lpstr>Ensuring AI works for the public interest in all countries (WHO’s recommendation)</vt:lpstr>
      <vt:lpstr>Adoption of AI by medical professionals</vt:lpstr>
      <vt:lpstr>Implementing AI in the health sector in Nigeria- Way forward</vt:lpstr>
      <vt:lpstr>The future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Artificial intelligence and healthcare- what the doctor needs to know</dc:title>
  <dc:creator>Dimie</dc:creator>
  <cp:lastModifiedBy>Dimie</cp:lastModifiedBy>
  <cp:revision>231</cp:revision>
  <dcterms:created xsi:type="dcterms:W3CDTF">2023-07-05T13:05:53Z</dcterms:created>
  <dcterms:modified xsi:type="dcterms:W3CDTF">2023-08-03T00:00:52Z</dcterms:modified>
</cp:coreProperties>
</file>