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73" r:id="rId6"/>
    <p:sldId id="260" r:id="rId7"/>
    <p:sldId id="261" r:id="rId8"/>
    <p:sldId id="262" r:id="rId9"/>
    <p:sldId id="270" r:id="rId10"/>
    <p:sldId id="268" r:id="rId11"/>
    <p:sldId id="269" r:id="rId12"/>
    <p:sldId id="263" r:id="rId13"/>
    <p:sldId id="272" r:id="rId14"/>
    <p:sldId id="264" r:id="rId15"/>
    <p:sldId id="265" r:id="rId16"/>
    <p:sldId id="271" r:id="rId17"/>
    <p:sldId id="266"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434" autoAdjust="0"/>
  </p:normalViewPr>
  <p:slideViewPr>
    <p:cSldViewPr snapToGrid="0">
      <p:cViewPr varScale="1">
        <p:scale>
          <a:sx n="94" d="100"/>
          <a:sy n="94" d="100"/>
        </p:scale>
        <p:origin x="78" y="7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2A82C-034D-48DD-8459-3D5A888A9E08}"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C066F-8E99-4A80-A0C3-694551AF81EF}" type="slidenum">
              <a:rPr lang="en-US" smtClean="0"/>
              <a:t>‹#›</a:t>
            </a:fld>
            <a:endParaRPr lang="en-US"/>
          </a:p>
        </p:txBody>
      </p:sp>
    </p:spTree>
    <p:extLst>
      <p:ext uri="{BB962C8B-B14F-4D97-AF65-F5344CB8AC3E}">
        <p14:creationId xmlns:p14="http://schemas.microsoft.com/office/powerpoint/2010/main" val="367494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C066F-8E99-4A80-A0C3-694551AF81EF}" type="slidenum">
              <a:rPr lang="en-US" smtClean="0"/>
              <a:t>14</a:t>
            </a:fld>
            <a:endParaRPr lang="en-US"/>
          </a:p>
        </p:txBody>
      </p:sp>
    </p:spTree>
    <p:extLst>
      <p:ext uri="{BB962C8B-B14F-4D97-AF65-F5344CB8AC3E}">
        <p14:creationId xmlns:p14="http://schemas.microsoft.com/office/powerpoint/2010/main" val="294657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9489" y="1786597"/>
            <a:ext cx="11648049" cy="2813538"/>
          </a:xfrm>
          <a:prstGeom prst="rect">
            <a:avLst/>
          </a:prstGeom>
        </p:spPr>
      </p:pic>
    </p:spTree>
    <p:extLst>
      <p:ext uri="{BB962C8B-B14F-4D97-AF65-F5344CB8AC3E}">
        <p14:creationId xmlns:p14="http://schemas.microsoft.com/office/powerpoint/2010/main" val="319080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ACF7-D339-41C7-9A91-F2F12E9A64C0}"/>
              </a:ext>
            </a:extLst>
          </p:cNvPr>
          <p:cNvSpPr>
            <a:spLocks noGrp="1"/>
          </p:cNvSpPr>
          <p:nvPr>
            <p:ph type="ctrTitle"/>
          </p:nvPr>
        </p:nvSpPr>
        <p:spPr>
          <a:xfrm>
            <a:off x="1507067" y="1710268"/>
            <a:ext cx="7766936" cy="779714"/>
          </a:xfrm>
        </p:spPr>
        <p:txBody>
          <a:bodyPr/>
          <a:lstStyle/>
          <a:p>
            <a:pPr algn="ctr"/>
            <a:r>
              <a:rPr lang="en-US" sz="3600" dirty="0"/>
              <a:t>FUNDING AND FINANCE</a:t>
            </a:r>
          </a:p>
        </p:txBody>
      </p:sp>
      <p:sp>
        <p:nvSpPr>
          <p:cNvPr id="3" name="Subtitle 2">
            <a:extLst>
              <a:ext uri="{FF2B5EF4-FFF2-40B4-BE49-F238E27FC236}">
                <a16:creationId xmlns:a16="http://schemas.microsoft.com/office/drawing/2014/main" id="{7C54839C-6DB0-480F-BB51-EA35E3761EE7}"/>
              </a:ext>
            </a:extLst>
          </p:cNvPr>
          <p:cNvSpPr>
            <a:spLocks noGrp="1"/>
          </p:cNvSpPr>
          <p:nvPr>
            <p:ph type="subTitle" idx="1"/>
          </p:nvPr>
        </p:nvSpPr>
        <p:spPr>
          <a:xfrm>
            <a:off x="1507067" y="2629996"/>
            <a:ext cx="7766936" cy="3784872"/>
          </a:xfrm>
        </p:spPr>
        <p:txBody>
          <a:bodyPr/>
          <a:lstStyle/>
          <a:p>
            <a:pPr algn="just"/>
            <a:r>
              <a:rPr lang="en-US" b="1" u="sng" dirty="0"/>
              <a:t>FUNDING </a:t>
            </a:r>
          </a:p>
          <a:p>
            <a:pPr marL="285750" indent="-285750" algn="just">
              <a:buFont typeface="Wingdings" panose="05000000000000000000" pitchFamily="2" charset="2"/>
              <a:buChar char="Ø"/>
            </a:pPr>
            <a:r>
              <a:rPr lang="en-US" dirty="0"/>
              <a:t>2% 0F CONSOLIDATED SALARY OF ALL PUBLIC SERVANTS (INCLUDING CIVIL SERVANTS, POLITICAL OFFICE HOLDERS, AND RETIREES OF THE STATE AND LGAs)</a:t>
            </a:r>
          </a:p>
          <a:p>
            <a:pPr marL="285750" indent="-285750" algn="just">
              <a:buFont typeface="Wingdings" panose="05000000000000000000" pitchFamily="2" charset="2"/>
              <a:buChar char="Ø"/>
            </a:pPr>
            <a:r>
              <a:rPr lang="en-US" dirty="0"/>
              <a:t>A FIXED AMOUNT PAID AS PREMIUM PER PARTICIPANT BY THE INFORMAL SECTOR</a:t>
            </a:r>
          </a:p>
          <a:p>
            <a:pPr marL="285750" indent="-285750" algn="just">
              <a:buFont typeface="Wingdings" panose="05000000000000000000" pitchFamily="2" charset="2"/>
              <a:buChar char="Ø"/>
            </a:pPr>
            <a:r>
              <a:rPr lang="en-US" dirty="0"/>
              <a:t>5% OF IGR BY THE STATE</a:t>
            </a:r>
          </a:p>
          <a:p>
            <a:pPr marL="285750" indent="-285750" algn="just">
              <a:buFont typeface="Wingdings" panose="05000000000000000000" pitchFamily="2" charset="2"/>
              <a:buChar char="Ø"/>
            </a:pPr>
            <a:endParaRPr lang="en-US" dirty="0"/>
          </a:p>
          <a:p>
            <a:pPr algn="just"/>
            <a:r>
              <a:rPr lang="en-US" b="1" u="sng" dirty="0"/>
              <a:t>FINANCE</a:t>
            </a:r>
          </a:p>
          <a:p>
            <a:pPr marL="285750" indent="-285750" algn="just">
              <a:buFont typeface="Wingdings" panose="05000000000000000000" pitchFamily="2" charset="2"/>
              <a:buChar char="Ø"/>
            </a:pPr>
            <a:r>
              <a:rPr lang="en-US" dirty="0"/>
              <a:t>AS SUMMARIZED IN THE FOLLOWING SLIDES</a:t>
            </a:r>
          </a:p>
        </p:txBody>
      </p:sp>
      <p:pic>
        <p:nvPicPr>
          <p:cNvPr id="4" name="Picture 3">
            <a:extLst>
              <a:ext uri="{FF2B5EF4-FFF2-40B4-BE49-F238E27FC236}">
                <a16:creationId xmlns:a16="http://schemas.microsoft.com/office/drawing/2014/main" id="{D5C45024-FBF2-42F0-BB07-E2134C62FAD0}"/>
              </a:ext>
            </a:extLst>
          </p:cNvPr>
          <p:cNvPicPr>
            <a:picLocks noChangeAspect="1"/>
          </p:cNvPicPr>
          <p:nvPr/>
        </p:nvPicPr>
        <p:blipFill>
          <a:blip r:embed="rId2"/>
          <a:stretch>
            <a:fillRect/>
          </a:stretch>
        </p:blipFill>
        <p:spPr>
          <a:xfrm>
            <a:off x="1946960" y="239152"/>
            <a:ext cx="6564843" cy="1406769"/>
          </a:xfrm>
          <a:prstGeom prst="rect">
            <a:avLst/>
          </a:prstGeom>
        </p:spPr>
      </p:pic>
    </p:spTree>
    <p:extLst>
      <p:ext uri="{BB962C8B-B14F-4D97-AF65-F5344CB8AC3E}">
        <p14:creationId xmlns:p14="http://schemas.microsoft.com/office/powerpoint/2010/main" val="90163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CBBD-76CA-4AF0-9C2E-8A711CFD0086}"/>
              </a:ext>
            </a:extLst>
          </p:cNvPr>
          <p:cNvSpPr>
            <a:spLocks noGrp="1"/>
          </p:cNvSpPr>
          <p:nvPr>
            <p:ph type="ctrTitle"/>
          </p:nvPr>
        </p:nvSpPr>
        <p:spPr>
          <a:xfrm>
            <a:off x="1507067" y="1710268"/>
            <a:ext cx="7766936" cy="821917"/>
          </a:xfrm>
        </p:spPr>
        <p:txBody>
          <a:bodyPr/>
          <a:lstStyle/>
          <a:p>
            <a:pPr algn="ctr"/>
            <a:r>
              <a:rPr lang="en-US" sz="3600" dirty="0"/>
              <a:t>DATA AND STATISTICS</a:t>
            </a:r>
          </a:p>
        </p:txBody>
      </p:sp>
      <p:sp>
        <p:nvSpPr>
          <p:cNvPr id="3" name="Subtitle 2">
            <a:extLst>
              <a:ext uri="{FF2B5EF4-FFF2-40B4-BE49-F238E27FC236}">
                <a16:creationId xmlns:a16="http://schemas.microsoft.com/office/drawing/2014/main" id="{15CA0A07-6F57-4888-9F32-1090542DB0B0}"/>
              </a:ext>
            </a:extLst>
          </p:cNvPr>
          <p:cNvSpPr>
            <a:spLocks noGrp="1"/>
          </p:cNvSpPr>
          <p:nvPr>
            <p:ph type="subTitle" idx="1"/>
          </p:nvPr>
        </p:nvSpPr>
        <p:spPr>
          <a:xfrm>
            <a:off x="1223890" y="2532185"/>
            <a:ext cx="8468750" cy="4086663"/>
          </a:xfrm>
        </p:spPr>
        <p:txBody>
          <a:bodyPr>
            <a:normAutofit/>
          </a:bodyPr>
          <a:lstStyle/>
          <a:p>
            <a:pPr marL="285750" indent="-285750" algn="just">
              <a:buFont typeface="Wingdings" panose="05000000000000000000" pitchFamily="2" charset="2"/>
              <a:buChar char="Ø"/>
            </a:pPr>
            <a:r>
              <a:rPr lang="en-US" b="1" u="sng" dirty="0"/>
              <a:t>COMMENCEMENT:</a:t>
            </a:r>
          </a:p>
          <a:p>
            <a:pPr marL="285750" indent="-285750" algn="just">
              <a:buFont typeface="Wingdings" panose="05000000000000000000" pitchFamily="2" charset="2"/>
              <a:buChar char="Ø"/>
            </a:pPr>
            <a:r>
              <a:rPr lang="en-US" b="1" dirty="0"/>
              <a:t>ACCREDITATION OF HOSPITALS – JULY/AUGUST, 2017</a:t>
            </a:r>
          </a:p>
          <a:p>
            <a:pPr marL="285750" indent="-285750" algn="just">
              <a:buFont typeface="Wingdings" panose="05000000000000000000" pitchFamily="2" charset="2"/>
              <a:buChar char="Ø"/>
            </a:pPr>
            <a:r>
              <a:rPr lang="en-US" b="1" dirty="0"/>
              <a:t>NO OF HOSPITALS – 66 to now 87 (Private 49, Public 38)</a:t>
            </a:r>
          </a:p>
          <a:p>
            <a:pPr marL="285750" indent="-285750" algn="just">
              <a:buFont typeface="Wingdings" panose="05000000000000000000" pitchFamily="2" charset="2"/>
              <a:buChar char="Ø"/>
            </a:pPr>
            <a:r>
              <a:rPr lang="en-US" b="1" dirty="0"/>
              <a:t>PRESENT NUMBER 109, PRIMARY 79</a:t>
            </a:r>
          </a:p>
          <a:p>
            <a:pPr marL="285750" indent="-285750" algn="just">
              <a:buFont typeface="Wingdings" panose="05000000000000000000" pitchFamily="2" charset="2"/>
              <a:buChar char="Ø"/>
            </a:pPr>
            <a:r>
              <a:rPr lang="en-US" b="1" dirty="0"/>
              <a:t>ENROLLMENT – 15/08/2017</a:t>
            </a:r>
          </a:p>
          <a:p>
            <a:pPr marL="285750" indent="-285750" algn="just">
              <a:buFont typeface="Wingdings" panose="05000000000000000000" pitchFamily="2" charset="2"/>
              <a:buChar char="Ø"/>
            </a:pPr>
            <a:r>
              <a:rPr lang="en-US" b="1" dirty="0"/>
              <a:t>NO. OF ENROLLEES – 121,273, VPP – 23,346</a:t>
            </a:r>
          </a:p>
          <a:p>
            <a:pPr marL="285750" indent="-285750" algn="just">
              <a:buFont typeface="Wingdings" panose="05000000000000000000" pitchFamily="2" charset="2"/>
              <a:buChar char="Ø"/>
            </a:pPr>
            <a:r>
              <a:rPr lang="en-US" b="1" dirty="0"/>
              <a:t>ACCESS TO CARE – 14/09/2017</a:t>
            </a:r>
          </a:p>
          <a:p>
            <a:pPr marL="285750" indent="-285750" algn="just">
              <a:buFont typeface="Wingdings" panose="05000000000000000000" pitchFamily="2" charset="2"/>
              <a:buChar char="Ø"/>
            </a:pPr>
            <a:r>
              <a:rPr lang="en-US" b="1" dirty="0"/>
              <a:t>NO. OF HOSPITAL ATTENDANCE – 885,700 (secondary cases 174,709)</a:t>
            </a:r>
          </a:p>
          <a:p>
            <a:pPr marL="285750" indent="-285750" algn="just">
              <a:buFont typeface="Wingdings" panose="05000000000000000000" pitchFamily="2" charset="2"/>
              <a:buChar char="Ø"/>
            </a:pPr>
            <a:r>
              <a:rPr lang="en-US" b="1" dirty="0"/>
              <a:t>NO. OF SURGERIES – 6,239</a:t>
            </a:r>
          </a:p>
          <a:p>
            <a:pPr marL="285750" indent="-285750" algn="just">
              <a:buFont typeface="Wingdings" panose="05000000000000000000" pitchFamily="2" charset="2"/>
              <a:buChar char="Ø"/>
            </a:pPr>
            <a:r>
              <a:rPr lang="en-US" b="1" dirty="0"/>
              <a:t>TOTAL AMOUNT PAID TO HOSPITALS AS AT Dec, 2022 – 4,318,369,951.67</a:t>
            </a:r>
          </a:p>
        </p:txBody>
      </p:sp>
      <p:pic>
        <p:nvPicPr>
          <p:cNvPr id="4" name="Picture 3">
            <a:extLst>
              <a:ext uri="{FF2B5EF4-FFF2-40B4-BE49-F238E27FC236}">
                <a16:creationId xmlns:a16="http://schemas.microsoft.com/office/drawing/2014/main" id="{2C8281AA-B2AE-4F14-AF0D-7FEAFEE23112}"/>
              </a:ext>
            </a:extLst>
          </p:cNvPr>
          <p:cNvPicPr>
            <a:picLocks noChangeAspect="1"/>
          </p:cNvPicPr>
          <p:nvPr/>
        </p:nvPicPr>
        <p:blipFill>
          <a:blip r:embed="rId2"/>
          <a:stretch>
            <a:fillRect/>
          </a:stretch>
        </p:blipFill>
        <p:spPr>
          <a:xfrm>
            <a:off x="1946960" y="239152"/>
            <a:ext cx="6564843" cy="1406769"/>
          </a:xfrm>
          <a:prstGeom prst="rect">
            <a:avLst/>
          </a:prstGeom>
        </p:spPr>
      </p:pic>
    </p:spTree>
    <p:extLst>
      <p:ext uri="{BB962C8B-B14F-4D97-AF65-F5344CB8AC3E}">
        <p14:creationId xmlns:p14="http://schemas.microsoft.com/office/powerpoint/2010/main" val="277858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15FF17-06B9-8E6F-3574-B934266C1676}"/>
              </a:ext>
            </a:extLst>
          </p:cNvPr>
          <p:cNvGraphicFramePr>
            <a:graphicFrameLocks noGrp="1"/>
          </p:cNvGraphicFramePr>
          <p:nvPr>
            <p:extLst>
              <p:ext uri="{D42A27DB-BD31-4B8C-83A1-F6EECF244321}">
                <p14:modId xmlns:p14="http://schemas.microsoft.com/office/powerpoint/2010/main" val="4027126894"/>
              </p:ext>
            </p:extLst>
          </p:nvPr>
        </p:nvGraphicFramePr>
        <p:xfrm>
          <a:off x="406400" y="969328"/>
          <a:ext cx="10337799" cy="5025076"/>
        </p:xfrm>
        <a:graphic>
          <a:graphicData uri="http://schemas.openxmlformats.org/drawingml/2006/table">
            <a:tbl>
              <a:tblPr>
                <a:tableStyleId>{5C22544A-7EE6-4342-B048-85BDC9FD1C3A}</a:tableStyleId>
              </a:tblPr>
              <a:tblGrid>
                <a:gridCol w="776027">
                  <a:extLst>
                    <a:ext uri="{9D8B030D-6E8A-4147-A177-3AD203B41FA5}">
                      <a16:colId xmlns:a16="http://schemas.microsoft.com/office/drawing/2014/main" val="3510373277"/>
                    </a:ext>
                  </a:extLst>
                </a:gridCol>
                <a:gridCol w="1399621">
                  <a:extLst>
                    <a:ext uri="{9D8B030D-6E8A-4147-A177-3AD203B41FA5}">
                      <a16:colId xmlns:a16="http://schemas.microsoft.com/office/drawing/2014/main" val="2916847461"/>
                    </a:ext>
                  </a:extLst>
                </a:gridCol>
                <a:gridCol w="1399621">
                  <a:extLst>
                    <a:ext uri="{9D8B030D-6E8A-4147-A177-3AD203B41FA5}">
                      <a16:colId xmlns:a16="http://schemas.microsoft.com/office/drawing/2014/main" val="3833011421"/>
                    </a:ext>
                  </a:extLst>
                </a:gridCol>
                <a:gridCol w="1399621">
                  <a:extLst>
                    <a:ext uri="{9D8B030D-6E8A-4147-A177-3AD203B41FA5}">
                      <a16:colId xmlns:a16="http://schemas.microsoft.com/office/drawing/2014/main" val="4069405166"/>
                    </a:ext>
                  </a:extLst>
                </a:gridCol>
                <a:gridCol w="1538199">
                  <a:extLst>
                    <a:ext uri="{9D8B030D-6E8A-4147-A177-3AD203B41FA5}">
                      <a16:colId xmlns:a16="http://schemas.microsoft.com/office/drawing/2014/main" val="1309267334"/>
                    </a:ext>
                  </a:extLst>
                </a:gridCol>
                <a:gridCol w="1953928">
                  <a:extLst>
                    <a:ext uri="{9D8B030D-6E8A-4147-A177-3AD203B41FA5}">
                      <a16:colId xmlns:a16="http://schemas.microsoft.com/office/drawing/2014/main" val="128490774"/>
                    </a:ext>
                  </a:extLst>
                </a:gridCol>
                <a:gridCol w="1870782">
                  <a:extLst>
                    <a:ext uri="{9D8B030D-6E8A-4147-A177-3AD203B41FA5}">
                      <a16:colId xmlns:a16="http://schemas.microsoft.com/office/drawing/2014/main" val="2800499009"/>
                    </a:ext>
                  </a:extLst>
                </a:gridCol>
              </a:tblGrid>
              <a:tr h="481015">
                <a:tc gridSpan="7">
                  <a:txBody>
                    <a:bodyPr/>
                    <a:lstStyle/>
                    <a:p>
                      <a:pPr algn="ctr" fontAlgn="ctr"/>
                      <a:r>
                        <a:rPr lang="en-US" sz="1500" u="none" strike="noStrike">
                          <a:effectLst/>
                        </a:rPr>
                        <a:t>BAYELSA HEALTH INSURANCE SCHEME</a:t>
                      </a:r>
                      <a:endParaRPr lang="en-US" sz="1500" b="1" i="0" u="none" strike="noStrike">
                        <a:solidFill>
                          <a:srgbClr val="000000"/>
                        </a:solidFill>
                        <a:effectLst/>
                        <a:latin typeface="Calibri" panose="020F0502020204030204" pitchFamily="34" charset="0"/>
                      </a:endParaRPr>
                    </a:p>
                  </a:txBody>
                  <a:tcPr marL="3953" marR="3953" marT="39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1527994"/>
                  </a:ext>
                </a:extLst>
              </a:tr>
              <a:tr h="573124">
                <a:tc gridSpan="7">
                  <a:txBody>
                    <a:bodyPr/>
                    <a:lstStyle/>
                    <a:p>
                      <a:pPr algn="ctr" fontAlgn="ctr"/>
                      <a:r>
                        <a:rPr lang="en-US" sz="1200" u="none" strike="noStrike">
                          <a:effectLst/>
                        </a:rPr>
                        <a:t>SUMMARY OF 2022 OPERATIONS</a:t>
                      </a:r>
                      <a:endParaRPr lang="en-US" sz="1200" b="1" i="0" u="none" strike="noStrike">
                        <a:solidFill>
                          <a:srgbClr val="000000"/>
                        </a:solidFill>
                        <a:effectLst/>
                        <a:latin typeface="Calibri" panose="020F0502020204030204" pitchFamily="34" charset="0"/>
                      </a:endParaRPr>
                    </a:p>
                  </a:txBody>
                  <a:tcPr marL="3953" marR="3953" marT="395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958226"/>
                  </a:ext>
                </a:extLst>
              </a:tr>
              <a:tr h="491249">
                <a:tc>
                  <a:txBody>
                    <a:bodyPr/>
                    <a:lstStyle/>
                    <a:p>
                      <a:pPr algn="ctr" fontAlgn="ctr"/>
                      <a:r>
                        <a:rPr lang="en-US" sz="1200" u="none" strike="noStrike">
                          <a:effectLst/>
                        </a:rPr>
                        <a:t>S/N</a:t>
                      </a:r>
                      <a:endParaRPr lang="en-US" sz="1200" b="1" i="0" u="none" strike="noStrike">
                        <a:solidFill>
                          <a:srgbClr val="000000"/>
                        </a:solidFill>
                        <a:effectLst/>
                        <a:latin typeface="Calibri" panose="020F0502020204030204" pitchFamily="34" charset="0"/>
                      </a:endParaRPr>
                    </a:p>
                  </a:txBody>
                  <a:tcPr marL="3953" marR="3953" marT="3953" marB="0" anchor="ctr"/>
                </a:tc>
                <a:tc>
                  <a:txBody>
                    <a:bodyPr/>
                    <a:lstStyle/>
                    <a:p>
                      <a:pPr algn="ctr" fontAlgn="ctr"/>
                      <a:r>
                        <a:rPr lang="en-US" sz="1200" u="none" strike="noStrike">
                          <a:effectLst/>
                        </a:rPr>
                        <a:t>MONTHS</a:t>
                      </a:r>
                      <a:endParaRPr lang="en-US" sz="1200" b="1" i="0" u="none" strike="noStrike">
                        <a:solidFill>
                          <a:srgbClr val="000000"/>
                        </a:solidFill>
                        <a:effectLst/>
                        <a:latin typeface="Calibri" panose="020F0502020204030204" pitchFamily="34" charset="0"/>
                      </a:endParaRPr>
                    </a:p>
                  </a:txBody>
                  <a:tcPr marL="3953" marR="3953" marT="3953" marB="0" anchor="ctr"/>
                </a:tc>
                <a:tc>
                  <a:txBody>
                    <a:bodyPr/>
                    <a:lstStyle/>
                    <a:p>
                      <a:pPr algn="ctr" fontAlgn="ctr"/>
                      <a:r>
                        <a:rPr lang="en-US" sz="1200" u="none" strike="noStrike">
                          <a:effectLst/>
                        </a:rPr>
                        <a:t>NO. OF REG.</a:t>
                      </a:r>
                      <a:endParaRPr lang="en-US" sz="1200" b="1" i="0" u="none" strike="noStrike">
                        <a:solidFill>
                          <a:srgbClr val="000000"/>
                        </a:solidFill>
                        <a:effectLst/>
                        <a:latin typeface="Calibri" panose="020F0502020204030204" pitchFamily="34" charset="0"/>
                      </a:endParaRPr>
                    </a:p>
                  </a:txBody>
                  <a:tcPr marL="3953" marR="3953" marT="3953" marB="0" anchor="ctr"/>
                </a:tc>
                <a:tc>
                  <a:txBody>
                    <a:bodyPr/>
                    <a:lstStyle/>
                    <a:p>
                      <a:pPr algn="ctr" fontAlgn="ctr"/>
                      <a:r>
                        <a:rPr lang="en-US" sz="1200" u="none" strike="noStrike">
                          <a:effectLst/>
                        </a:rPr>
                        <a:t>HOSPITAL ATTENDANCE</a:t>
                      </a:r>
                      <a:endParaRPr lang="en-US" sz="1200" b="1" i="0" u="none" strike="noStrike">
                        <a:solidFill>
                          <a:srgbClr val="000000"/>
                        </a:solidFill>
                        <a:effectLst/>
                        <a:latin typeface="Calibri" panose="020F0502020204030204" pitchFamily="34" charset="0"/>
                      </a:endParaRPr>
                    </a:p>
                  </a:txBody>
                  <a:tcPr marL="3953" marR="3953" marT="3953" marB="0" anchor="ctr"/>
                </a:tc>
                <a:tc>
                  <a:txBody>
                    <a:bodyPr/>
                    <a:lstStyle/>
                    <a:p>
                      <a:pPr algn="ctr" fontAlgn="ctr"/>
                      <a:r>
                        <a:rPr lang="en-US" sz="1200" u="none" strike="noStrike">
                          <a:effectLst/>
                        </a:rPr>
                        <a:t>SECONDARY CASES</a:t>
                      </a:r>
                      <a:endParaRPr lang="en-US" sz="1200" b="1" i="0" u="none" strike="noStrike">
                        <a:solidFill>
                          <a:srgbClr val="000000"/>
                        </a:solidFill>
                        <a:effectLst/>
                        <a:latin typeface="Calibri" panose="020F0502020204030204" pitchFamily="34" charset="0"/>
                      </a:endParaRPr>
                    </a:p>
                  </a:txBody>
                  <a:tcPr marL="3953" marR="3953" marT="3953" marB="0" anchor="ctr"/>
                </a:tc>
                <a:tc>
                  <a:txBody>
                    <a:bodyPr/>
                    <a:lstStyle/>
                    <a:p>
                      <a:pPr algn="ctr" fontAlgn="ctr"/>
                      <a:r>
                        <a:rPr lang="en-US" sz="1200" u="none" strike="noStrike">
                          <a:effectLst/>
                        </a:rPr>
                        <a:t>CAPITATION</a:t>
                      </a:r>
                      <a:endParaRPr lang="en-US" sz="1200" b="1" i="0" u="none" strike="noStrike">
                        <a:solidFill>
                          <a:srgbClr val="000000"/>
                        </a:solidFill>
                        <a:effectLst/>
                        <a:latin typeface="Calibri" panose="020F0502020204030204" pitchFamily="34" charset="0"/>
                      </a:endParaRPr>
                    </a:p>
                  </a:txBody>
                  <a:tcPr marL="3953" marR="3953" marT="3953" marB="0" anchor="ctr"/>
                </a:tc>
                <a:tc>
                  <a:txBody>
                    <a:bodyPr/>
                    <a:lstStyle/>
                    <a:p>
                      <a:pPr algn="ctr" fontAlgn="ctr"/>
                      <a:r>
                        <a:rPr lang="en-US" sz="1200" u="none" strike="noStrike">
                          <a:effectLst/>
                        </a:rPr>
                        <a:t>FEES FOR SERVICE</a:t>
                      </a:r>
                      <a:endParaRPr lang="en-US" sz="1200" b="1" i="0" u="none" strike="noStrike">
                        <a:solidFill>
                          <a:srgbClr val="000000"/>
                        </a:solidFill>
                        <a:effectLst/>
                        <a:latin typeface="Calibri" panose="020F0502020204030204" pitchFamily="34" charset="0"/>
                      </a:endParaRPr>
                    </a:p>
                  </a:txBody>
                  <a:tcPr marL="3953" marR="3953" marT="3953" marB="0" anchor="ctr"/>
                </a:tc>
                <a:extLst>
                  <a:ext uri="{0D108BD9-81ED-4DB2-BD59-A6C34878D82A}">
                    <a16:rowId xmlns:a16="http://schemas.microsoft.com/office/drawing/2014/main" val="4241798875"/>
                  </a:ext>
                </a:extLst>
              </a:tr>
              <a:tr h="245625">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Jan-22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120,698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16,898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5,323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48,279,200.00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34,136,927.50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1091239276"/>
                  </a:ext>
                </a:extLst>
              </a:tr>
              <a:tr h="245625">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Feb-22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120,917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16,651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3,373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48,366,800.00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38,294,546.50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2130066773"/>
                  </a:ext>
                </a:extLst>
              </a:tr>
              <a:tr h="245625">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Mar-22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120,957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18,253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3,590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60,478,500.00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36,028,014.19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3617854688"/>
                  </a:ext>
                </a:extLst>
              </a:tr>
              <a:tr h="245625">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Apr-22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121,152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17,901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3,452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60,566,000.00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45,037,907.20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3041123839"/>
                  </a:ext>
                </a:extLst>
              </a:tr>
              <a:tr h="245625">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May-22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120,926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18,587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3,638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60,463,000.00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19,850,230.16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776956355"/>
                  </a:ext>
                </a:extLst>
              </a:tr>
              <a:tr h="245625">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Jun-22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120,860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18,357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3,981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60,430,000.00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33,855,698.82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2994285594"/>
                  </a:ext>
                </a:extLst>
              </a:tr>
              <a:tr h="245625">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Jul-22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120,795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18,635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3,771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60,397,500.00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43,684,138.20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3454323111"/>
                  </a:ext>
                </a:extLst>
              </a:tr>
              <a:tr h="245625">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Aug-22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121,158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18,327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4,003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60,569,000.00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38,523,306.10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2953793177"/>
                  </a:ext>
                </a:extLst>
              </a:tr>
              <a:tr h="245625">
                <a:tc>
                  <a:txBody>
                    <a:bodyPr/>
                    <a:lstStyle/>
                    <a:p>
                      <a:pPr algn="ctr" fontAlgn="ctr"/>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Sep-22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121,255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18,056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3,956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60,627,500.00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40,246,912.14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1757792051"/>
                  </a:ext>
                </a:extLst>
              </a:tr>
              <a:tr h="245625">
                <a:tc>
                  <a:txBody>
                    <a:bodyPr/>
                    <a:lstStyle/>
                    <a:p>
                      <a:pPr algn="ctr" fontAlgn="ctr"/>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Oct-22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121,355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14,044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2,915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60,677,500.00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44,738,203.17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1512287017"/>
                  </a:ext>
                </a:extLst>
              </a:tr>
              <a:tr h="245625">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Nov-22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121,226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17,186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3,662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60,613,000.00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46,494,756.88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3907367149"/>
                  </a:ext>
                </a:extLst>
              </a:tr>
              <a:tr h="245625">
                <a:tc>
                  <a:txBody>
                    <a:bodyPr/>
                    <a:lstStyle/>
                    <a:p>
                      <a:pPr algn="ctr" fontAlgn="ctr"/>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r" fontAlgn="ctr"/>
                      <a:r>
                        <a:rPr lang="en-US" sz="1200" u="none" strike="noStrike">
                          <a:effectLst/>
                        </a:rPr>
                        <a:t>Dec-22</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121,273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15,673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ctr"/>
                      <a:r>
                        <a:rPr lang="en-US" sz="1200" u="none" strike="noStrike">
                          <a:effectLst/>
                        </a:rPr>
                        <a:t>                        3,090 </a:t>
                      </a:r>
                      <a:endParaRPr lang="en-US" sz="1200" b="0" i="0" u="none" strike="noStrike">
                        <a:solidFill>
                          <a:srgbClr val="000000"/>
                        </a:solidFill>
                        <a:effectLst/>
                        <a:latin typeface="Calibri" panose="020F0502020204030204" pitchFamily="34" charset="0"/>
                      </a:endParaRPr>
                    </a:p>
                  </a:txBody>
                  <a:tcPr marL="3953" marR="3953" marT="3953" marB="0" anchor="ctr"/>
                </a:tc>
                <a:tc>
                  <a:txBody>
                    <a:bodyPr/>
                    <a:lstStyle/>
                    <a:p>
                      <a:pPr algn="l" fontAlgn="b"/>
                      <a:r>
                        <a:rPr lang="en-US" sz="1200" u="none" strike="noStrike">
                          <a:effectLst/>
                        </a:rPr>
                        <a:t>                 60,636,500.00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41,613,509.61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3332496086"/>
                  </a:ext>
                </a:extLst>
              </a:tr>
              <a:tr h="245625">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2655394515"/>
                  </a:ext>
                </a:extLst>
              </a:tr>
              <a:tr h="286563">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300" u="none" strike="noStrike">
                          <a:effectLst/>
                        </a:rPr>
                        <a:t>TOTAL</a:t>
                      </a:r>
                      <a:endParaRPr lang="en-US" sz="1300" b="1"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300" u="none" strike="noStrike" dirty="0">
                          <a:effectLst/>
                        </a:rPr>
                        <a:t>       </a:t>
                      </a:r>
                      <a:endParaRPr lang="en-US" sz="1300" b="1" i="0" u="none" strike="noStrike" dirty="0">
                        <a:solidFill>
                          <a:srgbClr val="000000"/>
                        </a:solidFill>
                        <a:effectLst/>
                        <a:latin typeface="Calibri" panose="020F0502020204030204" pitchFamily="34" charset="0"/>
                      </a:endParaRPr>
                    </a:p>
                  </a:txBody>
                  <a:tcPr marL="3953" marR="3953" marT="3953" marB="0" anchor="b"/>
                </a:tc>
                <a:tc>
                  <a:txBody>
                    <a:bodyPr/>
                    <a:lstStyle/>
                    <a:p>
                      <a:pPr algn="l" fontAlgn="b"/>
                      <a:r>
                        <a:rPr lang="en-US" sz="1300" u="none" strike="noStrike">
                          <a:effectLst/>
                        </a:rPr>
                        <a:t>          208,568 </a:t>
                      </a:r>
                      <a:endParaRPr lang="en-US" sz="1300" b="1"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300" u="none" strike="noStrike">
                          <a:effectLst/>
                        </a:rPr>
                        <a:t>               44,754 </a:t>
                      </a:r>
                      <a:endParaRPr lang="en-US" sz="1300" b="1"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300" u="none" strike="noStrike">
                          <a:effectLst/>
                        </a:rPr>
                        <a:t>       702,104,500.00 </a:t>
                      </a:r>
                      <a:endParaRPr lang="en-US" sz="1300" b="1" i="0" u="none" strike="noStrike">
                        <a:solidFill>
                          <a:srgbClr val="000000"/>
                        </a:solidFill>
                        <a:effectLst/>
                        <a:latin typeface="Calibri" panose="020F0502020204030204" pitchFamily="34" charset="0"/>
                      </a:endParaRPr>
                    </a:p>
                  </a:txBody>
                  <a:tcPr marL="3953" marR="3953" marT="3953" marB="0" anchor="b"/>
                </a:tc>
                <a:tc>
                  <a:txBody>
                    <a:bodyPr/>
                    <a:lstStyle/>
                    <a:p>
                      <a:pPr algn="l" fontAlgn="b"/>
                      <a:r>
                        <a:rPr lang="en-US" sz="1300" u="none" strike="noStrike" dirty="0">
                          <a:effectLst/>
                        </a:rPr>
                        <a:t>      462,504,150.47 </a:t>
                      </a:r>
                      <a:endParaRPr lang="en-US" sz="1300" b="1" i="0" u="none" strike="noStrike" dirty="0">
                        <a:solidFill>
                          <a:srgbClr val="000000"/>
                        </a:solidFill>
                        <a:effectLst/>
                        <a:latin typeface="Calibri" panose="020F0502020204030204" pitchFamily="34" charset="0"/>
                      </a:endParaRPr>
                    </a:p>
                  </a:txBody>
                  <a:tcPr marL="3953" marR="3953" marT="3953" marB="0" anchor="b"/>
                </a:tc>
                <a:extLst>
                  <a:ext uri="{0D108BD9-81ED-4DB2-BD59-A6C34878D82A}">
                    <a16:rowId xmlns:a16="http://schemas.microsoft.com/office/drawing/2014/main" val="3492365851"/>
                  </a:ext>
                </a:extLst>
              </a:tr>
            </a:tbl>
          </a:graphicData>
        </a:graphic>
      </p:graphicFrame>
    </p:spTree>
    <p:extLst>
      <p:ext uri="{BB962C8B-B14F-4D97-AF65-F5344CB8AC3E}">
        <p14:creationId xmlns:p14="http://schemas.microsoft.com/office/powerpoint/2010/main" val="358558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162C244-2761-0017-4730-EE4851D6DA4F}"/>
              </a:ext>
            </a:extLst>
          </p:cNvPr>
          <p:cNvGraphicFramePr>
            <a:graphicFrameLocks noGrp="1"/>
          </p:cNvGraphicFramePr>
          <p:nvPr>
            <p:extLst>
              <p:ext uri="{D42A27DB-BD31-4B8C-83A1-F6EECF244321}">
                <p14:modId xmlns:p14="http://schemas.microsoft.com/office/powerpoint/2010/main" val="3755408259"/>
              </p:ext>
            </p:extLst>
          </p:nvPr>
        </p:nvGraphicFramePr>
        <p:xfrm>
          <a:off x="553720" y="243841"/>
          <a:ext cx="10932153" cy="6578588"/>
        </p:xfrm>
        <a:graphic>
          <a:graphicData uri="http://schemas.openxmlformats.org/drawingml/2006/table">
            <a:tbl>
              <a:tblPr>
                <a:tableStyleId>{5C22544A-7EE6-4342-B048-85BDC9FD1C3A}</a:tableStyleId>
              </a:tblPr>
              <a:tblGrid>
                <a:gridCol w="463554">
                  <a:extLst>
                    <a:ext uri="{9D8B030D-6E8A-4147-A177-3AD203B41FA5}">
                      <a16:colId xmlns:a16="http://schemas.microsoft.com/office/drawing/2014/main" val="2922409774"/>
                    </a:ext>
                  </a:extLst>
                </a:gridCol>
                <a:gridCol w="2198366">
                  <a:extLst>
                    <a:ext uri="{9D8B030D-6E8A-4147-A177-3AD203B41FA5}">
                      <a16:colId xmlns:a16="http://schemas.microsoft.com/office/drawing/2014/main" val="1961105398"/>
                    </a:ext>
                  </a:extLst>
                </a:gridCol>
                <a:gridCol w="640080">
                  <a:extLst>
                    <a:ext uri="{9D8B030D-6E8A-4147-A177-3AD203B41FA5}">
                      <a16:colId xmlns:a16="http://schemas.microsoft.com/office/drawing/2014/main" val="2435896942"/>
                    </a:ext>
                  </a:extLst>
                </a:gridCol>
                <a:gridCol w="695960">
                  <a:extLst>
                    <a:ext uri="{9D8B030D-6E8A-4147-A177-3AD203B41FA5}">
                      <a16:colId xmlns:a16="http://schemas.microsoft.com/office/drawing/2014/main" val="2349069980"/>
                    </a:ext>
                  </a:extLst>
                </a:gridCol>
                <a:gridCol w="614680">
                  <a:extLst>
                    <a:ext uri="{9D8B030D-6E8A-4147-A177-3AD203B41FA5}">
                      <a16:colId xmlns:a16="http://schemas.microsoft.com/office/drawing/2014/main" val="2699855479"/>
                    </a:ext>
                  </a:extLst>
                </a:gridCol>
                <a:gridCol w="711200">
                  <a:extLst>
                    <a:ext uri="{9D8B030D-6E8A-4147-A177-3AD203B41FA5}">
                      <a16:colId xmlns:a16="http://schemas.microsoft.com/office/drawing/2014/main" val="1764465531"/>
                    </a:ext>
                  </a:extLst>
                </a:gridCol>
                <a:gridCol w="635000">
                  <a:extLst>
                    <a:ext uri="{9D8B030D-6E8A-4147-A177-3AD203B41FA5}">
                      <a16:colId xmlns:a16="http://schemas.microsoft.com/office/drawing/2014/main" val="3514668454"/>
                    </a:ext>
                  </a:extLst>
                </a:gridCol>
                <a:gridCol w="767080">
                  <a:extLst>
                    <a:ext uri="{9D8B030D-6E8A-4147-A177-3AD203B41FA5}">
                      <a16:colId xmlns:a16="http://schemas.microsoft.com/office/drawing/2014/main" val="1634595994"/>
                    </a:ext>
                  </a:extLst>
                </a:gridCol>
                <a:gridCol w="670560">
                  <a:extLst>
                    <a:ext uri="{9D8B030D-6E8A-4147-A177-3AD203B41FA5}">
                      <a16:colId xmlns:a16="http://schemas.microsoft.com/office/drawing/2014/main" val="1505451656"/>
                    </a:ext>
                  </a:extLst>
                </a:gridCol>
                <a:gridCol w="543560">
                  <a:extLst>
                    <a:ext uri="{9D8B030D-6E8A-4147-A177-3AD203B41FA5}">
                      <a16:colId xmlns:a16="http://schemas.microsoft.com/office/drawing/2014/main" val="8290103"/>
                    </a:ext>
                  </a:extLst>
                </a:gridCol>
                <a:gridCol w="538480">
                  <a:extLst>
                    <a:ext uri="{9D8B030D-6E8A-4147-A177-3AD203B41FA5}">
                      <a16:colId xmlns:a16="http://schemas.microsoft.com/office/drawing/2014/main" val="2689493071"/>
                    </a:ext>
                  </a:extLst>
                </a:gridCol>
                <a:gridCol w="574040">
                  <a:extLst>
                    <a:ext uri="{9D8B030D-6E8A-4147-A177-3AD203B41FA5}">
                      <a16:colId xmlns:a16="http://schemas.microsoft.com/office/drawing/2014/main" val="3678983578"/>
                    </a:ext>
                  </a:extLst>
                </a:gridCol>
                <a:gridCol w="528320">
                  <a:extLst>
                    <a:ext uri="{9D8B030D-6E8A-4147-A177-3AD203B41FA5}">
                      <a16:colId xmlns:a16="http://schemas.microsoft.com/office/drawing/2014/main" val="325449197"/>
                    </a:ext>
                  </a:extLst>
                </a:gridCol>
                <a:gridCol w="472440">
                  <a:extLst>
                    <a:ext uri="{9D8B030D-6E8A-4147-A177-3AD203B41FA5}">
                      <a16:colId xmlns:a16="http://schemas.microsoft.com/office/drawing/2014/main" val="2992834184"/>
                    </a:ext>
                  </a:extLst>
                </a:gridCol>
                <a:gridCol w="878833">
                  <a:extLst>
                    <a:ext uri="{9D8B030D-6E8A-4147-A177-3AD203B41FA5}">
                      <a16:colId xmlns:a16="http://schemas.microsoft.com/office/drawing/2014/main" val="2301219299"/>
                    </a:ext>
                  </a:extLst>
                </a:gridCol>
              </a:tblGrid>
              <a:tr h="1086098">
                <a:tc gridSpan="15">
                  <a:txBody>
                    <a:bodyPr/>
                    <a:lstStyle/>
                    <a:p>
                      <a:pPr algn="ctr" fontAlgn="ctr"/>
                      <a:r>
                        <a:rPr lang="en-US" sz="1200" u="none" strike="noStrike" dirty="0">
                          <a:effectLst/>
                        </a:rPr>
                        <a:t>BAYELSA HEALTH INSURANCE SCHEME</a:t>
                      </a:r>
                      <a:endParaRPr lang="en-US" sz="1200" b="1" i="0" u="none" strike="noStrike" dirty="0">
                        <a:solidFill>
                          <a:srgbClr val="000000"/>
                        </a:solidFill>
                        <a:effectLst/>
                        <a:latin typeface="Calibri" panose="020F0502020204030204" pitchFamily="34" charset="0"/>
                      </a:endParaRPr>
                    </a:p>
                  </a:txBody>
                  <a:tcPr marL="2729" marR="2729" marT="272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6304350"/>
                  </a:ext>
                </a:extLst>
              </a:tr>
              <a:tr h="187280">
                <a:tc gridSpan="15">
                  <a:txBody>
                    <a:bodyPr/>
                    <a:lstStyle/>
                    <a:p>
                      <a:pPr algn="ctr" fontAlgn="ctr"/>
                      <a:r>
                        <a:rPr lang="en-US" sz="1200" u="none" strike="noStrike" dirty="0">
                          <a:effectLst/>
                        </a:rPr>
                        <a:t>YEAR 2022</a:t>
                      </a:r>
                      <a:endParaRPr lang="en-US" sz="1200" b="1" i="0" u="none" strike="noStrike" dirty="0">
                        <a:solidFill>
                          <a:srgbClr val="000000"/>
                        </a:solidFill>
                        <a:effectLst/>
                        <a:latin typeface="Calibri" panose="020F0502020204030204" pitchFamily="34" charset="0"/>
                      </a:endParaRPr>
                    </a:p>
                  </a:txBody>
                  <a:tcPr marL="2729" marR="2729" marT="272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7962571"/>
                  </a:ext>
                </a:extLst>
              </a:tr>
              <a:tr h="187280">
                <a:tc>
                  <a:txBody>
                    <a:bodyPr/>
                    <a:lstStyle/>
                    <a:p>
                      <a:pPr algn="ctr" fontAlgn="ctr"/>
                      <a:r>
                        <a:rPr lang="en-US" sz="1200" u="none" strike="noStrike" dirty="0">
                          <a:effectLst/>
                        </a:rPr>
                        <a:t>S/N</a:t>
                      </a:r>
                      <a:endParaRPr lang="en-US" sz="1200" b="1"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YEAR 2022</a:t>
                      </a:r>
                      <a:endParaRPr lang="en-US" sz="1200" b="1"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JAN</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FEB</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MAR</a:t>
                      </a:r>
                      <a:endParaRPr lang="en-US" sz="1200" b="1"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APR</a:t>
                      </a:r>
                      <a:endParaRPr lang="en-US" sz="1200" b="1"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MAY</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JUN</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JUL</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AUG</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SEP</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OCT</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NOV</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DEC</a:t>
                      </a:r>
                      <a:endParaRPr lang="en-US" sz="1200" b="1"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TOTAL</a:t>
                      </a:r>
                      <a:endParaRPr lang="en-US" sz="1200" b="1" i="0" u="none" strike="noStrike">
                        <a:solidFill>
                          <a:srgbClr val="000000"/>
                        </a:solidFill>
                        <a:effectLst/>
                        <a:latin typeface="Calibri" panose="020F0502020204030204" pitchFamily="34" charset="0"/>
                      </a:endParaRPr>
                    </a:p>
                  </a:txBody>
                  <a:tcPr marL="2729" marR="2729" marT="2729" marB="0" anchor="ctr"/>
                </a:tc>
                <a:extLst>
                  <a:ext uri="{0D108BD9-81ED-4DB2-BD59-A6C34878D82A}">
                    <a16:rowId xmlns:a16="http://schemas.microsoft.com/office/drawing/2014/main" val="2834908267"/>
                  </a:ext>
                </a:extLst>
              </a:tr>
              <a:tr h="187280">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MYOMECTOMY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15</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14</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168</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03760265"/>
                  </a:ext>
                </a:extLst>
              </a:tr>
              <a:tr h="371808">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HERNIORAPH/HYDROCELECTOMY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15</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161</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3843441650"/>
                  </a:ext>
                </a:extLst>
              </a:tr>
              <a:tr h="187280">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ICT SCAN</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4c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2c</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4c</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13c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12c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12c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13c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15c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15c</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98c</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227485438"/>
                  </a:ext>
                </a:extLst>
              </a:tr>
              <a:tr h="187280">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APPENDECTOMY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196</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355229722"/>
                  </a:ext>
                </a:extLst>
              </a:tr>
              <a:tr h="187280">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CEASERIAN SECTION</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28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37</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393</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858287084"/>
                  </a:ext>
                </a:extLst>
              </a:tr>
              <a:tr h="187280">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MRI</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6m</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8m</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14m</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2678231505"/>
                  </a:ext>
                </a:extLst>
              </a:tr>
              <a:tr h="187280">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LAPAROTOMY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84</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4222799709"/>
                  </a:ext>
                </a:extLst>
              </a:tr>
              <a:tr h="187280">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ORIF</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64</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29592714"/>
                  </a:ext>
                </a:extLst>
              </a:tr>
              <a:tr h="187280">
                <a:tc>
                  <a:txBody>
                    <a:bodyPr/>
                    <a:lstStyle/>
                    <a:p>
                      <a:pPr algn="ctr" fontAlgn="ctr"/>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CATARACT EXTRACTION</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77</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2336152"/>
                  </a:ext>
                </a:extLst>
              </a:tr>
              <a:tr h="187280">
                <a:tc>
                  <a:txBody>
                    <a:bodyPr/>
                    <a:lstStyle/>
                    <a:p>
                      <a:pPr algn="ctr" fontAlgn="ctr"/>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MASTECTOMY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60</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446363968"/>
                  </a:ext>
                </a:extLst>
              </a:tr>
              <a:tr h="187280">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PROSTATECTOMY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50</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948929953"/>
                  </a:ext>
                </a:extLst>
              </a:tr>
              <a:tr h="187280">
                <a:tc>
                  <a:txBody>
                    <a:bodyPr/>
                    <a:lstStyle/>
                    <a:p>
                      <a:pPr algn="ctr" fontAlgn="ctr"/>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TONSILECTOMY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34</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7786384"/>
                  </a:ext>
                </a:extLst>
              </a:tr>
              <a:tr h="187280">
                <a:tc>
                  <a:txBody>
                    <a:bodyPr/>
                    <a:lstStyle/>
                    <a:p>
                      <a:pPr algn="ctr" fontAlgn="ctr"/>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HAEMORROIDECTHOMY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l" fontAlgn="ctr"/>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2980261950"/>
                  </a:ext>
                </a:extLst>
              </a:tr>
              <a:tr h="187280">
                <a:tc>
                  <a:txBody>
                    <a:bodyPr/>
                    <a:lstStyle/>
                    <a:p>
                      <a:pPr algn="ctr" fontAlgn="ctr"/>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FISTULECTOMY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805606554"/>
                  </a:ext>
                </a:extLst>
              </a:tr>
              <a:tr h="371808">
                <a:tc>
                  <a:txBody>
                    <a:bodyPr/>
                    <a:lstStyle/>
                    <a:p>
                      <a:pPr algn="ctr" fontAlgn="ctr"/>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URETHROPLASTY /URETHROTOMY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251299142"/>
                  </a:ext>
                </a:extLst>
              </a:tr>
              <a:tr h="187280">
                <a:tc>
                  <a:txBody>
                    <a:bodyPr/>
                    <a:lstStyle/>
                    <a:p>
                      <a:pPr algn="ctr" fontAlgn="ctr"/>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OCHIDECTOMY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26</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818367999"/>
                  </a:ext>
                </a:extLst>
              </a:tr>
              <a:tr h="187280">
                <a:tc>
                  <a:txBody>
                    <a:bodyPr/>
                    <a:lstStyle/>
                    <a:p>
                      <a:pPr algn="ctr" fontAlgn="ctr"/>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HYSTERECTOMY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35</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45410857"/>
                  </a:ext>
                </a:extLst>
              </a:tr>
              <a:tr h="187280">
                <a:tc>
                  <a:txBody>
                    <a:bodyPr/>
                    <a:lstStyle/>
                    <a:p>
                      <a:pPr algn="ctr" fontAlgn="ctr"/>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THYROIDECTOMY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609792424"/>
                  </a:ext>
                </a:extLst>
              </a:tr>
              <a:tr h="187280">
                <a:tc>
                  <a:txBody>
                    <a:bodyPr/>
                    <a:lstStyle/>
                    <a:p>
                      <a:pPr algn="ctr" fontAlgn="ctr"/>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AMPUTATION</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383073346"/>
                  </a:ext>
                </a:extLst>
              </a:tr>
              <a:tr h="187280">
                <a:tc>
                  <a:txBody>
                    <a:bodyPr/>
                    <a:lstStyle/>
                    <a:p>
                      <a:pPr algn="ctr" fontAlgn="ctr"/>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NEPHROUTOTHOMY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3279220242"/>
                  </a:ext>
                </a:extLst>
              </a:tr>
              <a:tr h="187280">
                <a:tc>
                  <a:txBody>
                    <a:bodyPr/>
                    <a:lstStyle/>
                    <a:p>
                      <a:pPr algn="ctr" fontAlgn="ctr"/>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SEQUESTRECTOMY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295534469"/>
                  </a:ext>
                </a:extLst>
              </a:tr>
              <a:tr h="187280">
                <a:tc>
                  <a:txBody>
                    <a:bodyPr/>
                    <a:lstStyle/>
                    <a:p>
                      <a:pPr algn="ctr" fontAlgn="ctr"/>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PTERIGIUM</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78</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3276045870"/>
                  </a:ext>
                </a:extLst>
              </a:tr>
              <a:tr h="187280">
                <a:tc>
                  <a:txBody>
                    <a:bodyPr/>
                    <a:lstStyle/>
                    <a:p>
                      <a:pPr algn="ctr" fontAlgn="ctr"/>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LUMPECTOMY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99</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2042751186"/>
                  </a:ext>
                </a:extLst>
              </a:tr>
              <a:tr h="187280">
                <a:tc>
                  <a:txBody>
                    <a:bodyPr/>
                    <a:lstStyle/>
                    <a:p>
                      <a:pPr algn="ctr" fontAlgn="ctr"/>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l" fontAlgn="b"/>
                      <a:r>
                        <a:rPr lang="en-US" sz="1200" u="none" strike="noStrike" dirty="0">
                          <a:effectLst/>
                        </a:rPr>
                        <a:t>MAMOGRAPHY</a:t>
                      </a:r>
                      <a:endParaRPr lang="en-US" sz="1200" b="0" i="0" u="none" strike="noStrike" dirty="0">
                        <a:solidFill>
                          <a:srgbClr val="000000"/>
                        </a:solidFill>
                        <a:effectLst/>
                        <a:latin typeface="Calibri" panose="020F0502020204030204" pitchFamily="34" charset="0"/>
                      </a:endParaRPr>
                    </a:p>
                  </a:txBody>
                  <a:tcPr marL="2729" marR="2729" marT="2729" marB="0" anchor="b"/>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ctr"/>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215247011"/>
                  </a:ext>
                </a:extLst>
              </a:tr>
              <a:tr h="254154">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2729" marR="2729" marT="2729" marB="0" anchor="b"/>
                </a:tc>
                <a:tc>
                  <a:txBody>
                    <a:bodyPr/>
                    <a:lstStyle/>
                    <a:p>
                      <a:pPr algn="l" fontAlgn="b"/>
                      <a:r>
                        <a:rPr lang="en-US" sz="1200" u="none" strike="noStrike" dirty="0">
                          <a:effectLst/>
                        </a:rPr>
                        <a:t>TOTAL</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101</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a:effectLst/>
                        </a:rPr>
                        <a:t>121</a:t>
                      </a:r>
                      <a:endParaRPr lang="en-US" sz="1200" b="1" i="0" u="none" strike="noStrike">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124</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140</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163</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157</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132</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158</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135</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142</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152</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r" fontAlgn="b"/>
                      <a:r>
                        <a:rPr lang="en-US" sz="1200" u="none" strike="noStrike" dirty="0">
                          <a:effectLst/>
                        </a:rPr>
                        <a:t>130</a:t>
                      </a:r>
                      <a:endParaRPr lang="en-US" sz="1200" b="1" i="0" u="none" strike="noStrike" dirty="0">
                        <a:solidFill>
                          <a:srgbClr val="000000"/>
                        </a:solidFill>
                        <a:effectLst/>
                        <a:latin typeface="Calibri" panose="020F0502020204030204" pitchFamily="34" charset="0"/>
                      </a:endParaRPr>
                    </a:p>
                  </a:txBody>
                  <a:tcPr marL="2729" marR="2729" marT="2729" marB="0" anchor="b"/>
                </a:tc>
                <a:tc>
                  <a:txBody>
                    <a:bodyPr/>
                    <a:lstStyle/>
                    <a:p>
                      <a:pPr algn="l" fontAlgn="b"/>
                      <a:r>
                        <a:rPr lang="en-US" sz="1200" u="none" strike="noStrike" dirty="0">
                          <a:effectLst/>
                        </a:rPr>
                        <a:t>        1,655 </a:t>
                      </a:r>
                      <a:endParaRPr lang="en-US" sz="1200" b="1" i="0" u="none" strike="noStrike" dirty="0">
                        <a:solidFill>
                          <a:srgbClr val="000000"/>
                        </a:solidFill>
                        <a:effectLst/>
                        <a:latin typeface="Calibri" panose="020F0502020204030204" pitchFamily="34" charset="0"/>
                      </a:endParaRPr>
                    </a:p>
                  </a:txBody>
                  <a:tcPr marL="2729" marR="2729" marT="2729" marB="0" anchor="b"/>
                </a:tc>
                <a:extLst>
                  <a:ext uri="{0D108BD9-81ED-4DB2-BD59-A6C34878D82A}">
                    <a16:rowId xmlns:a16="http://schemas.microsoft.com/office/drawing/2014/main" val="1563334182"/>
                  </a:ext>
                </a:extLst>
              </a:tr>
            </a:tbl>
          </a:graphicData>
        </a:graphic>
      </p:graphicFrame>
    </p:spTree>
    <p:extLst>
      <p:ext uri="{BB962C8B-B14F-4D97-AF65-F5344CB8AC3E}">
        <p14:creationId xmlns:p14="http://schemas.microsoft.com/office/powerpoint/2010/main" val="234643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8F4FCF8-B6F5-7D36-4507-52CD0E8BC3AA}"/>
              </a:ext>
            </a:extLst>
          </p:cNvPr>
          <p:cNvGraphicFramePr>
            <a:graphicFrameLocks noGrp="1"/>
          </p:cNvGraphicFramePr>
          <p:nvPr>
            <p:extLst>
              <p:ext uri="{D42A27DB-BD31-4B8C-83A1-F6EECF244321}">
                <p14:modId xmlns:p14="http://schemas.microsoft.com/office/powerpoint/2010/main" val="4074179094"/>
              </p:ext>
            </p:extLst>
          </p:nvPr>
        </p:nvGraphicFramePr>
        <p:xfrm>
          <a:off x="142240" y="147320"/>
          <a:ext cx="11866896" cy="6670027"/>
        </p:xfrm>
        <a:graphic>
          <a:graphicData uri="http://schemas.openxmlformats.org/drawingml/2006/table">
            <a:tbl>
              <a:tblPr>
                <a:tableStyleId>{5C22544A-7EE6-4342-B048-85BDC9FD1C3A}</a:tableStyleId>
              </a:tblPr>
              <a:tblGrid>
                <a:gridCol w="257561">
                  <a:extLst>
                    <a:ext uri="{9D8B030D-6E8A-4147-A177-3AD203B41FA5}">
                      <a16:colId xmlns:a16="http://schemas.microsoft.com/office/drawing/2014/main" val="760734977"/>
                    </a:ext>
                  </a:extLst>
                </a:gridCol>
                <a:gridCol w="467426">
                  <a:extLst>
                    <a:ext uri="{9D8B030D-6E8A-4147-A177-3AD203B41FA5}">
                      <a16:colId xmlns:a16="http://schemas.microsoft.com/office/drawing/2014/main" val="2968361808"/>
                    </a:ext>
                  </a:extLst>
                </a:gridCol>
                <a:gridCol w="572354">
                  <a:extLst>
                    <a:ext uri="{9D8B030D-6E8A-4147-A177-3AD203B41FA5}">
                      <a16:colId xmlns:a16="http://schemas.microsoft.com/office/drawing/2014/main" val="1342511614"/>
                    </a:ext>
                  </a:extLst>
                </a:gridCol>
                <a:gridCol w="639131">
                  <a:extLst>
                    <a:ext uri="{9D8B030D-6E8A-4147-A177-3AD203B41FA5}">
                      <a16:colId xmlns:a16="http://schemas.microsoft.com/office/drawing/2014/main" val="1446260030"/>
                    </a:ext>
                  </a:extLst>
                </a:gridCol>
                <a:gridCol w="524660">
                  <a:extLst>
                    <a:ext uri="{9D8B030D-6E8A-4147-A177-3AD203B41FA5}">
                      <a16:colId xmlns:a16="http://schemas.microsoft.com/office/drawing/2014/main" val="3053546331"/>
                    </a:ext>
                  </a:extLst>
                </a:gridCol>
                <a:gridCol w="286180">
                  <a:extLst>
                    <a:ext uri="{9D8B030D-6E8A-4147-A177-3AD203B41FA5}">
                      <a16:colId xmlns:a16="http://schemas.microsoft.com/office/drawing/2014/main" val="2729318849"/>
                    </a:ext>
                  </a:extLst>
                </a:gridCol>
                <a:gridCol w="286180">
                  <a:extLst>
                    <a:ext uri="{9D8B030D-6E8A-4147-A177-3AD203B41FA5}">
                      <a16:colId xmlns:a16="http://schemas.microsoft.com/office/drawing/2014/main" val="1058283887"/>
                    </a:ext>
                  </a:extLst>
                </a:gridCol>
                <a:gridCol w="286180">
                  <a:extLst>
                    <a:ext uri="{9D8B030D-6E8A-4147-A177-3AD203B41FA5}">
                      <a16:colId xmlns:a16="http://schemas.microsoft.com/office/drawing/2014/main" val="688586642"/>
                    </a:ext>
                  </a:extLst>
                </a:gridCol>
                <a:gridCol w="286180">
                  <a:extLst>
                    <a:ext uri="{9D8B030D-6E8A-4147-A177-3AD203B41FA5}">
                      <a16:colId xmlns:a16="http://schemas.microsoft.com/office/drawing/2014/main" val="1074416132"/>
                    </a:ext>
                  </a:extLst>
                </a:gridCol>
                <a:gridCol w="419726">
                  <a:extLst>
                    <a:ext uri="{9D8B030D-6E8A-4147-A177-3AD203B41FA5}">
                      <a16:colId xmlns:a16="http://schemas.microsoft.com/office/drawing/2014/main" val="2416418422"/>
                    </a:ext>
                  </a:extLst>
                </a:gridCol>
                <a:gridCol w="286180">
                  <a:extLst>
                    <a:ext uri="{9D8B030D-6E8A-4147-A177-3AD203B41FA5}">
                      <a16:colId xmlns:a16="http://schemas.microsoft.com/office/drawing/2014/main" val="2568748816"/>
                    </a:ext>
                  </a:extLst>
                </a:gridCol>
                <a:gridCol w="286180">
                  <a:extLst>
                    <a:ext uri="{9D8B030D-6E8A-4147-A177-3AD203B41FA5}">
                      <a16:colId xmlns:a16="http://schemas.microsoft.com/office/drawing/2014/main" val="3829818846"/>
                    </a:ext>
                  </a:extLst>
                </a:gridCol>
                <a:gridCol w="286180">
                  <a:extLst>
                    <a:ext uri="{9D8B030D-6E8A-4147-A177-3AD203B41FA5}">
                      <a16:colId xmlns:a16="http://schemas.microsoft.com/office/drawing/2014/main" val="2166482841"/>
                    </a:ext>
                  </a:extLst>
                </a:gridCol>
                <a:gridCol w="429269">
                  <a:extLst>
                    <a:ext uri="{9D8B030D-6E8A-4147-A177-3AD203B41FA5}">
                      <a16:colId xmlns:a16="http://schemas.microsoft.com/office/drawing/2014/main" val="1570089273"/>
                    </a:ext>
                  </a:extLst>
                </a:gridCol>
                <a:gridCol w="286180">
                  <a:extLst>
                    <a:ext uri="{9D8B030D-6E8A-4147-A177-3AD203B41FA5}">
                      <a16:colId xmlns:a16="http://schemas.microsoft.com/office/drawing/2014/main" val="1180666206"/>
                    </a:ext>
                  </a:extLst>
                </a:gridCol>
                <a:gridCol w="286180">
                  <a:extLst>
                    <a:ext uri="{9D8B030D-6E8A-4147-A177-3AD203B41FA5}">
                      <a16:colId xmlns:a16="http://schemas.microsoft.com/office/drawing/2014/main" val="3147068738"/>
                    </a:ext>
                  </a:extLst>
                </a:gridCol>
                <a:gridCol w="286180">
                  <a:extLst>
                    <a:ext uri="{9D8B030D-6E8A-4147-A177-3AD203B41FA5}">
                      <a16:colId xmlns:a16="http://schemas.microsoft.com/office/drawing/2014/main" val="1347401844"/>
                    </a:ext>
                  </a:extLst>
                </a:gridCol>
                <a:gridCol w="286180">
                  <a:extLst>
                    <a:ext uri="{9D8B030D-6E8A-4147-A177-3AD203B41FA5}">
                      <a16:colId xmlns:a16="http://schemas.microsoft.com/office/drawing/2014/main" val="2112472057"/>
                    </a:ext>
                  </a:extLst>
                </a:gridCol>
                <a:gridCol w="286180">
                  <a:extLst>
                    <a:ext uri="{9D8B030D-6E8A-4147-A177-3AD203B41FA5}">
                      <a16:colId xmlns:a16="http://schemas.microsoft.com/office/drawing/2014/main" val="2813453805"/>
                    </a:ext>
                  </a:extLst>
                </a:gridCol>
                <a:gridCol w="286180">
                  <a:extLst>
                    <a:ext uri="{9D8B030D-6E8A-4147-A177-3AD203B41FA5}">
                      <a16:colId xmlns:a16="http://schemas.microsoft.com/office/drawing/2014/main" val="2700712889"/>
                    </a:ext>
                  </a:extLst>
                </a:gridCol>
                <a:gridCol w="286180">
                  <a:extLst>
                    <a:ext uri="{9D8B030D-6E8A-4147-A177-3AD203B41FA5}">
                      <a16:colId xmlns:a16="http://schemas.microsoft.com/office/drawing/2014/main" val="1098004975"/>
                    </a:ext>
                  </a:extLst>
                </a:gridCol>
                <a:gridCol w="286180">
                  <a:extLst>
                    <a:ext uri="{9D8B030D-6E8A-4147-A177-3AD203B41FA5}">
                      <a16:colId xmlns:a16="http://schemas.microsoft.com/office/drawing/2014/main" val="428345849"/>
                    </a:ext>
                  </a:extLst>
                </a:gridCol>
                <a:gridCol w="286180">
                  <a:extLst>
                    <a:ext uri="{9D8B030D-6E8A-4147-A177-3AD203B41FA5}">
                      <a16:colId xmlns:a16="http://schemas.microsoft.com/office/drawing/2014/main" val="673971437"/>
                    </a:ext>
                  </a:extLst>
                </a:gridCol>
                <a:gridCol w="286180">
                  <a:extLst>
                    <a:ext uri="{9D8B030D-6E8A-4147-A177-3AD203B41FA5}">
                      <a16:colId xmlns:a16="http://schemas.microsoft.com/office/drawing/2014/main" val="2959666375"/>
                    </a:ext>
                  </a:extLst>
                </a:gridCol>
                <a:gridCol w="286180">
                  <a:extLst>
                    <a:ext uri="{9D8B030D-6E8A-4147-A177-3AD203B41FA5}">
                      <a16:colId xmlns:a16="http://schemas.microsoft.com/office/drawing/2014/main" val="4072712272"/>
                    </a:ext>
                  </a:extLst>
                </a:gridCol>
                <a:gridCol w="286180">
                  <a:extLst>
                    <a:ext uri="{9D8B030D-6E8A-4147-A177-3AD203B41FA5}">
                      <a16:colId xmlns:a16="http://schemas.microsoft.com/office/drawing/2014/main" val="2075112625"/>
                    </a:ext>
                  </a:extLst>
                </a:gridCol>
                <a:gridCol w="286180">
                  <a:extLst>
                    <a:ext uri="{9D8B030D-6E8A-4147-A177-3AD203B41FA5}">
                      <a16:colId xmlns:a16="http://schemas.microsoft.com/office/drawing/2014/main" val="1202472914"/>
                    </a:ext>
                  </a:extLst>
                </a:gridCol>
                <a:gridCol w="286180">
                  <a:extLst>
                    <a:ext uri="{9D8B030D-6E8A-4147-A177-3AD203B41FA5}">
                      <a16:colId xmlns:a16="http://schemas.microsoft.com/office/drawing/2014/main" val="465956672"/>
                    </a:ext>
                  </a:extLst>
                </a:gridCol>
                <a:gridCol w="286180">
                  <a:extLst>
                    <a:ext uri="{9D8B030D-6E8A-4147-A177-3AD203B41FA5}">
                      <a16:colId xmlns:a16="http://schemas.microsoft.com/office/drawing/2014/main" val="483264655"/>
                    </a:ext>
                  </a:extLst>
                </a:gridCol>
                <a:gridCol w="457885">
                  <a:extLst>
                    <a:ext uri="{9D8B030D-6E8A-4147-A177-3AD203B41FA5}">
                      <a16:colId xmlns:a16="http://schemas.microsoft.com/office/drawing/2014/main" val="3063618848"/>
                    </a:ext>
                  </a:extLst>
                </a:gridCol>
                <a:gridCol w="915773">
                  <a:extLst>
                    <a:ext uri="{9D8B030D-6E8A-4147-A177-3AD203B41FA5}">
                      <a16:colId xmlns:a16="http://schemas.microsoft.com/office/drawing/2014/main" val="1735712987"/>
                    </a:ext>
                  </a:extLst>
                </a:gridCol>
                <a:gridCol w="887151">
                  <a:extLst>
                    <a:ext uri="{9D8B030D-6E8A-4147-A177-3AD203B41FA5}">
                      <a16:colId xmlns:a16="http://schemas.microsoft.com/office/drawing/2014/main" val="3950787517"/>
                    </a:ext>
                  </a:extLst>
                </a:gridCol>
              </a:tblGrid>
              <a:tr h="505099">
                <a:tc>
                  <a:txBody>
                    <a:bodyPr/>
                    <a:lstStyle/>
                    <a:p>
                      <a:pPr algn="ctr" fontAlgn="ctr"/>
                      <a:r>
                        <a:rPr lang="en-US" sz="600" u="none" strike="noStrike">
                          <a:effectLst/>
                        </a:rPr>
                        <a:t>S/N</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MONTHS/ YEARS</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NO. OF REG. ENROLLEES</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HOSPITAL ATTENDANCE</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PRE-AUTH CODE</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b"/>
                      <a:r>
                        <a:rPr lang="en-US" sz="600" u="none" strike="noStrike">
                          <a:effectLst/>
                        </a:rPr>
                        <a:t>MYOMECTOMY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HERNIORAPH/HYDROCELECTOMY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ICT SCAN</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APPENDECTOMY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CEASERIAN SECTION</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MRI</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LAPAROTOMY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ORIF</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CATARACT EXTRACTION</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MASTECTOMY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PROSTATECTOMY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TONSILECTOMY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HAEMORROIDECTHOMY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FISTULECTOMY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URETHROPLASTY /URETHROTOMY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OCHIDECTOMY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HYSTERECTOMY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THYROIDECTOMY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AMPUTATION</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NEPHROUTOTHOMY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SEQUESTRECTOMY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PTERIGIUM</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LUMPECTOMY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b"/>
                      <a:r>
                        <a:rPr lang="en-US" sz="600" u="none" strike="noStrike">
                          <a:effectLst/>
                        </a:rPr>
                        <a:t>MAMOGRAPHY</a:t>
                      </a:r>
                      <a:endParaRPr lang="en-US" sz="600" b="1" i="0" u="none" strike="noStrike">
                        <a:solidFill>
                          <a:srgbClr val="000000"/>
                        </a:solidFill>
                        <a:effectLst/>
                        <a:latin typeface="Calibri" panose="020F0502020204030204" pitchFamily="34" charset="0"/>
                      </a:endParaRPr>
                    </a:p>
                  </a:txBody>
                  <a:tcPr marL="1007" marR="1007" marT="1007" marB="0" vert="vert270" anchor="b"/>
                </a:tc>
                <a:tc>
                  <a:txBody>
                    <a:bodyPr/>
                    <a:lstStyle/>
                    <a:p>
                      <a:pPr algn="ctr" fontAlgn="ctr"/>
                      <a:r>
                        <a:rPr lang="en-US" sz="600" u="none" strike="noStrike">
                          <a:effectLst/>
                        </a:rPr>
                        <a:t>TOTAL SURGERIES</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TOTAL CAPITATION</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TOTAL FEE FOR SERVICE</a:t>
                      </a:r>
                      <a:endParaRPr lang="en-US" sz="600" b="1"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46781229"/>
                  </a:ext>
                </a:extLst>
              </a:tr>
              <a:tr h="93408">
                <a:tc>
                  <a:txBody>
                    <a:bodyPr/>
                    <a:lstStyle/>
                    <a:p>
                      <a:pPr algn="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Sep-17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8,463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3,385,200.00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37,025.00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699942573"/>
                  </a:ext>
                </a:extLst>
              </a:tr>
              <a:tr h="93408">
                <a:tc>
                  <a:txBody>
                    <a:bodyPr/>
                    <a:lstStyle/>
                    <a:p>
                      <a:pPr algn="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Oct-17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17,638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903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7,055,200.00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905,832.00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458332508"/>
                  </a:ext>
                </a:extLst>
              </a:tr>
              <a:tr h="93408">
                <a:tc>
                  <a:txBody>
                    <a:bodyPr/>
                    <a:lstStyle/>
                    <a:p>
                      <a:pPr algn="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Nov-17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24,723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1,918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409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9,889,200.00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2,270,009.00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67789878"/>
                  </a:ext>
                </a:extLst>
              </a:tr>
              <a:tr h="93408">
                <a:tc>
                  <a:txBody>
                    <a:bodyPr/>
                    <a:lstStyle/>
                    <a:p>
                      <a:pPr algn="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Dec-17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27,554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2,500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522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11,021,600.00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3,346,547.00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906097504"/>
                  </a:ext>
                </a:extLst>
              </a:tr>
              <a:tr h="93408">
                <a:tc>
                  <a:txBody>
                    <a:bodyPr/>
                    <a:lstStyle/>
                    <a:p>
                      <a:pPr algn="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Jan-18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31,037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3,520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769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12,414,800.00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6,125,657.00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568159347"/>
                  </a:ext>
                </a:extLst>
              </a:tr>
              <a:tr h="93408">
                <a:tc>
                  <a:txBody>
                    <a:bodyPr/>
                    <a:lstStyle/>
                    <a:p>
                      <a:pPr algn="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Feb-18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40,775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3,903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796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16,310,000.00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5,670,772.50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727932206"/>
                  </a:ext>
                </a:extLst>
              </a:tr>
              <a:tr h="93408">
                <a:tc>
                  <a:txBody>
                    <a:bodyPr/>
                    <a:lstStyle/>
                    <a:p>
                      <a:pPr algn="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Mar-18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51,464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5,468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1,116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20,585,600.00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7,271,864.00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602726156"/>
                  </a:ext>
                </a:extLst>
              </a:tr>
              <a:tr h="93408">
                <a:tc>
                  <a:txBody>
                    <a:bodyPr/>
                    <a:lstStyle/>
                    <a:p>
                      <a:pPr algn="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Apr-18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68,206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5,677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1,327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27,282,400.00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10,442,789.00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768135822"/>
                  </a:ext>
                </a:extLst>
              </a:tr>
              <a:tr h="93408">
                <a:tc>
                  <a:txBody>
                    <a:bodyPr/>
                    <a:lstStyle/>
                    <a:p>
                      <a:pPr algn="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May-18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80,852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6,764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1,371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32,340,800.00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12,932,385.00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655491467"/>
                  </a:ext>
                </a:extLst>
              </a:tr>
              <a:tr h="93408">
                <a:tc>
                  <a:txBody>
                    <a:bodyPr/>
                    <a:lstStyle/>
                    <a:p>
                      <a:pPr algn="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Jun-18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94,729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9,239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1,893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37,891,600.00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15,745,851.50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945553300"/>
                  </a:ext>
                </a:extLst>
              </a:tr>
              <a:tr h="93408">
                <a:tc>
                  <a:txBody>
                    <a:bodyPr/>
                    <a:lstStyle/>
                    <a:p>
                      <a:pPr algn="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Jul-18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101,490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12,762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2,591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40,596,000.00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18,901,398.00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687106186"/>
                  </a:ext>
                </a:extLst>
              </a:tr>
              <a:tr h="93408">
                <a:tc>
                  <a:txBody>
                    <a:bodyPr/>
                    <a:lstStyle/>
                    <a:p>
                      <a:pPr algn="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Aug-18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102,874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13,430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2,653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41,149,600.00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18,657,152.00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302766175"/>
                  </a:ext>
                </a:extLst>
              </a:tr>
              <a:tr h="93408">
                <a:tc>
                  <a:txBody>
                    <a:bodyPr/>
                    <a:lstStyle/>
                    <a:p>
                      <a:pPr algn="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Sep-18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104,678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13,473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2,913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41,871,200.00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18,735,248.50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625593276"/>
                  </a:ext>
                </a:extLst>
              </a:tr>
              <a:tr h="93408">
                <a:tc>
                  <a:txBody>
                    <a:bodyPr/>
                    <a:lstStyle/>
                    <a:p>
                      <a:pPr algn="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Oct-18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105,842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15,114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2,186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42,336,800.00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23,376,478.00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754332273"/>
                  </a:ext>
                </a:extLst>
              </a:tr>
              <a:tr h="93408">
                <a:tc>
                  <a:txBody>
                    <a:bodyPr/>
                    <a:lstStyle/>
                    <a:p>
                      <a:pPr algn="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Nov-18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106,596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15,450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2,665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42,638,400.00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19,191,443.50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045566581"/>
                  </a:ext>
                </a:extLst>
              </a:tr>
              <a:tr h="93408">
                <a:tc>
                  <a:txBody>
                    <a:bodyPr/>
                    <a:lstStyle/>
                    <a:p>
                      <a:pPr algn="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Dec-18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107,520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13,594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1,905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43,008,000.00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14,101,265.00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132604081"/>
                  </a:ext>
                </a:extLst>
              </a:tr>
              <a:tr h="93408">
                <a:tc>
                  <a:txBody>
                    <a:bodyPr/>
                    <a:lstStyle/>
                    <a:p>
                      <a:pPr algn="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Jan-19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107,940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12,280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2,266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43,176,000.00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19,444,380.00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383915484"/>
                  </a:ext>
                </a:extLst>
              </a:tr>
              <a:tr h="93408">
                <a:tc>
                  <a:txBody>
                    <a:bodyPr/>
                    <a:lstStyle/>
                    <a:p>
                      <a:pPr algn="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Feb-19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108,207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12,017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2,461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43,282,800.00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15,052,792.00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574542836"/>
                  </a:ext>
                </a:extLst>
              </a:tr>
              <a:tr h="93408">
                <a:tc>
                  <a:txBody>
                    <a:bodyPr/>
                    <a:lstStyle/>
                    <a:p>
                      <a:pPr algn="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Mar-19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108,517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12,544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2,580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43,406,800.00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19,025,224.50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743432929"/>
                  </a:ext>
                </a:extLst>
              </a:tr>
              <a:tr h="93408">
                <a:tc>
                  <a:txBody>
                    <a:bodyPr/>
                    <a:lstStyle/>
                    <a:p>
                      <a:pPr algn="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Apr-19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109,252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14,298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2,809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43,700,800.00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23,544,827.00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786076882"/>
                  </a:ext>
                </a:extLst>
              </a:tr>
              <a:tr h="93408">
                <a:tc>
                  <a:txBody>
                    <a:bodyPr/>
                    <a:lstStyle/>
                    <a:p>
                      <a:pPr algn="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May-19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109,725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17,030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3,009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43,890,000.00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21,581,753.00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825216878"/>
                  </a:ext>
                </a:extLst>
              </a:tr>
              <a:tr h="93408">
                <a:tc>
                  <a:txBody>
                    <a:bodyPr/>
                    <a:lstStyle/>
                    <a:p>
                      <a:pPr algn="r" fontAlgn="ctr"/>
                      <a:r>
                        <a:rPr lang="en-US" sz="600" u="none" strike="noStrike">
                          <a:effectLst/>
                        </a:rPr>
                        <a:t>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Jun-19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110,390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15,194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2,907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44,156,000.00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21,583,814.50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76951383"/>
                  </a:ext>
                </a:extLst>
              </a:tr>
              <a:tr h="93408">
                <a:tc>
                  <a:txBody>
                    <a:bodyPr/>
                    <a:lstStyle/>
                    <a:p>
                      <a:pPr algn="r" fontAlgn="ctr"/>
                      <a:r>
                        <a:rPr lang="en-US" sz="600" u="none" strike="noStrike">
                          <a:effectLst/>
                        </a:rPr>
                        <a:t>23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Jul-19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110,984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18,436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3,090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44,393,600.00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24,995,727.50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8206543"/>
                  </a:ext>
                </a:extLst>
              </a:tr>
              <a:tr h="93408">
                <a:tc>
                  <a:txBody>
                    <a:bodyPr/>
                    <a:lstStyle/>
                    <a:p>
                      <a:pPr algn="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Aug-19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111,542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16,756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3,202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44,616,800.00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22,203,854.00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165630931"/>
                  </a:ext>
                </a:extLst>
              </a:tr>
              <a:tr h="93408">
                <a:tc>
                  <a:txBody>
                    <a:bodyPr/>
                    <a:lstStyle/>
                    <a:p>
                      <a:pPr algn="r" fontAlgn="ctr"/>
                      <a:r>
                        <a:rPr lang="en-US" sz="600" u="none" strike="noStrike">
                          <a:effectLst/>
                        </a:rPr>
                        <a:t>25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Sep-19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112,238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16,592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2,989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44,895,200.00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24,145,259.55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978355081"/>
                  </a:ext>
                </a:extLst>
              </a:tr>
              <a:tr h="93408">
                <a:tc>
                  <a:txBody>
                    <a:bodyPr/>
                    <a:lstStyle/>
                    <a:p>
                      <a:pPr algn="r" fontAlgn="ctr"/>
                      <a:r>
                        <a:rPr lang="en-US" sz="600" u="none" strike="noStrike">
                          <a:effectLst/>
                        </a:rPr>
                        <a:t>26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Oct-19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112,749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19,541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3,603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45,099,600.00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23,899,741.00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819071765"/>
                  </a:ext>
                </a:extLst>
              </a:tr>
              <a:tr h="93408">
                <a:tc>
                  <a:txBody>
                    <a:bodyPr/>
                    <a:lstStyle/>
                    <a:p>
                      <a:pPr algn="r" fontAlgn="ctr"/>
                      <a:r>
                        <a:rPr lang="en-US" sz="600" u="none" strike="noStrike">
                          <a:effectLst/>
                        </a:rPr>
                        <a:t>27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Nov-19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113,424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15,511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2,543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45,369,600.00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26,208,734.00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860656944"/>
                  </a:ext>
                </a:extLst>
              </a:tr>
              <a:tr h="93408">
                <a:tc>
                  <a:txBody>
                    <a:bodyPr/>
                    <a:lstStyle/>
                    <a:p>
                      <a:pPr algn="r" fontAlgn="ctr"/>
                      <a:r>
                        <a:rPr lang="en-US" sz="600" u="none" strike="noStrike">
                          <a:effectLst/>
                        </a:rPr>
                        <a:t>28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Dec-19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113,843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14,586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2,334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45,537,200.00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23,816,284.50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594320609"/>
                  </a:ext>
                </a:extLst>
              </a:tr>
              <a:tr h="93408">
                <a:tc>
                  <a:txBody>
                    <a:bodyPr/>
                    <a:lstStyle/>
                    <a:p>
                      <a:pPr algn="r" fontAlgn="ctr"/>
                      <a:r>
                        <a:rPr lang="en-US" sz="600" u="none" strike="noStrike">
                          <a:effectLst/>
                        </a:rPr>
                        <a:t>29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Jan-20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114,010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14,801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2,806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45,604,000.00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21,648,424.00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591451587"/>
                  </a:ext>
                </a:extLst>
              </a:tr>
              <a:tr h="93408">
                <a:tc>
                  <a:txBody>
                    <a:bodyPr/>
                    <a:lstStyle/>
                    <a:p>
                      <a:pPr algn="r" fontAlgn="ctr"/>
                      <a:r>
                        <a:rPr lang="en-US" sz="600" u="none" strike="noStrike">
                          <a:effectLst/>
                        </a:rPr>
                        <a:t>30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Feb-20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114,314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13,189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2,624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45,725,600.00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20,455,936.50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051875359"/>
                  </a:ext>
                </a:extLst>
              </a:tr>
              <a:tr h="93408">
                <a:tc>
                  <a:txBody>
                    <a:bodyPr/>
                    <a:lstStyle/>
                    <a:p>
                      <a:pPr algn="r" fontAlgn="ctr"/>
                      <a:r>
                        <a:rPr lang="en-US" sz="600" u="none" strike="noStrike">
                          <a:effectLst/>
                        </a:rPr>
                        <a:t>31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Mar-20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114,866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14,470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2,725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45,946,400.00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20,782,121.50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102328945"/>
                  </a:ext>
                </a:extLst>
              </a:tr>
              <a:tr h="93408">
                <a:tc>
                  <a:txBody>
                    <a:bodyPr/>
                    <a:lstStyle/>
                    <a:p>
                      <a:pPr algn="r" fontAlgn="ctr"/>
                      <a:r>
                        <a:rPr lang="en-US" sz="600" u="none" strike="noStrike">
                          <a:effectLst/>
                        </a:rPr>
                        <a:t>32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Apr-20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114,459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13,412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2,288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45,783,600.00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16,817,208.50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988564801"/>
                  </a:ext>
                </a:extLst>
              </a:tr>
              <a:tr h="93408">
                <a:tc>
                  <a:txBody>
                    <a:bodyPr/>
                    <a:lstStyle/>
                    <a:p>
                      <a:pPr algn="r" fontAlgn="ctr"/>
                      <a:r>
                        <a:rPr lang="en-US" sz="600" u="none" strike="noStrike">
                          <a:effectLst/>
                        </a:rPr>
                        <a:t>33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May-20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114,464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13,663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2,140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45,785,600.00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20,496,198.05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329402911"/>
                  </a:ext>
                </a:extLst>
              </a:tr>
              <a:tr h="93408">
                <a:tc>
                  <a:txBody>
                    <a:bodyPr/>
                    <a:lstStyle/>
                    <a:p>
                      <a:pPr algn="r" fontAlgn="ctr"/>
                      <a:r>
                        <a:rPr lang="en-US" sz="600" u="none" strike="noStrike">
                          <a:effectLst/>
                        </a:rPr>
                        <a:t>34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Jun-20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114,401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14,800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2,520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45,760,400.00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18,379,580.05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355920567"/>
                  </a:ext>
                </a:extLst>
              </a:tr>
              <a:tr h="93408">
                <a:tc>
                  <a:txBody>
                    <a:bodyPr/>
                    <a:lstStyle/>
                    <a:p>
                      <a:pPr algn="r" fontAlgn="ctr"/>
                      <a:r>
                        <a:rPr lang="en-US" sz="600" u="none" strike="noStrike">
                          <a:effectLst/>
                        </a:rPr>
                        <a:t>35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Jul-20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114,684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12,948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2,429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45,873,600.00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17,900,730.00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62659837"/>
                  </a:ext>
                </a:extLst>
              </a:tr>
              <a:tr h="93408">
                <a:tc>
                  <a:txBody>
                    <a:bodyPr/>
                    <a:lstStyle/>
                    <a:p>
                      <a:pPr algn="r" fontAlgn="ctr"/>
                      <a:r>
                        <a:rPr lang="en-US" sz="600" u="none" strike="noStrike">
                          <a:effectLst/>
                        </a:rPr>
                        <a:t>36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Aug-20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114,861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12,510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2,394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45,944,400.00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18,654,023.50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382874568"/>
                  </a:ext>
                </a:extLst>
              </a:tr>
              <a:tr h="93408">
                <a:tc>
                  <a:txBody>
                    <a:bodyPr/>
                    <a:lstStyle/>
                    <a:p>
                      <a:pPr algn="r" fontAlgn="ctr"/>
                      <a:r>
                        <a:rPr lang="en-US" sz="600" u="none" strike="noStrike">
                          <a:effectLst/>
                        </a:rPr>
                        <a:t>37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Sep-20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115,129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15,368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2,895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46,051,600.00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23,167,297.00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110215018"/>
                  </a:ext>
                </a:extLst>
              </a:tr>
              <a:tr h="93408">
                <a:tc>
                  <a:txBody>
                    <a:bodyPr/>
                    <a:lstStyle/>
                    <a:p>
                      <a:pPr algn="r" fontAlgn="ctr"/>
                      <a:r>
                        <a:rPr lang="en-US" sz="600" u="none" strike="noStrike">
                          <a:effectLst/>
                        </a:rPr>
                        <a:t>38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Oct-20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115,517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17,409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3,403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46,206,800.00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24,168,411.00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479730729"/>
                  </a:ext>
                </a:extLst>
              </a:tr>
              <a:tr h="93408">
                <a:tc>
                  <a:txBody>
                    <a:bodyPr/>
                    <a:lstStyle/>
                    <a:p>
                      <a:pPr algn="r" fontAlgn="ctr"/>
                      <a:r>
                        <a:rPr lang="en-US" sz="600" u="none" strike="noStrike">
                          <a:effectLst/>
                        </a:rPr>
                        <a:t>39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Nov-20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116,220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17,822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3,807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46,488,000.00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26,006,765.50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375912618"/>
                  </a:ext>
                </a:extLst>
              </a:tr>
              <a:tr h="93408">
                <a:tc>
                  <a:txBody>
                    <a:bodyPr/>
                    <a:lstStyle/>
                    <a:p>
                      <a:pPr algn="r" fontAlgn="ctr"/>
                      <a:r>
                        <a:rPr lang="en-US" sz="600" u="none" strike="noStrike">
                          <a:effectLst/>
                        </a:rPr>
                        <a:t>40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Dec-20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116,766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16,955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3,052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46,706,400.00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22,265,885.00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600492818"/>
                  </a:ext>
                </a:extLst>
              </a:tr>
              <a:tr h="93408">
                <a:tc>
                  <a:txBody>
                    <a:bodyPr/>
                    <a:lstStyle/>
                    <a:p>
                      <a:pPr algn="r" fontAlgn="ctr"/>
                      <a:r>
                        <a:rPr lang="en-US" sz="600" u="none" strike="noStrike">
                          <a:effectLst/>
                        </a:rPr>
                        <a:t>41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Jan-21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116,936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16,057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3,202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46,774,400.00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25,522,328.00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822482900"/>
                  </a:ext>
                </a:extLst>
              </a:tr>
              <a:tr h="93408">
                <a:tc>
                  <a:txBody>
                    <a:bodyPr/>
                    <a:lstStyle/>
                    <a:p>
                      <a:pPr algn="r" fontAlgn="ctr"/>
                      <a:r>
                        <a:rPr lang="en-US" sz="600" u="none" strike="noStrike">
                          <a:effectLst/>
                        </a:rPr>
                        <a:t>42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Feb-21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117,471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14,868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3,055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46,988,400.00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25,915,338.00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03757531"/>
                  </a:ext>
                </a:extLst>
              </a:tr>
              <a:tr h="93408">
                <a:tc>
                  <a:txBody>
                    <a:bodyPr/>
                    <a:lstStyle/>
                    <a:p>
                      <a:pPr algn="r" fontAlgn="ctr"/>
                      <a:r>
                        <a:rPr lang="en-US" sz="600" u="none" strike="noStrike">
                          <a:effectLst/>
                        </a:rPr>
                        <a:t>43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Mar-21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118,018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13,421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3,574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47,207,200.00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21,493,236.50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489092981"/>
                  </a:ext>
                </a:extLst>
              </a:tr>
              <a:tr h="93408">
                <a:tc>
                  <a:txBody>
                    <a:bodyPr/>
                    <a:lstStyle/>
                    <a:p>
                      <a:pPr algn="r" fontAlgn="ctr"/>
                      <a:r>
                        <a:rPr lang="en-US" sz="600" u="none" strike="noStrike">
                          <a:effectLst/>
                        </a:rPr>
                        <a:t>44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Apr-21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118,271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3,304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47,308,400.00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29,375,453.55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889248275"/>
                  </a:ext>
                </a:extLst>
              </a:tr>
              <a:tr h="93408">
                <a:tc>
                  <a:txBody>
                    <a:bodyPr/>
                    <a:lstStyle/>
                    <a:p>
                      <a:pPr algn="r" fontAlgn="ctr"/>
                      <a:r>
                        <a:rPr lang="en-US" sz="600" u="none" strike="noStrike">
                          <a:effectLst/>
                        </a:rPr>
                        <a:t>45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May-21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119,067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14,725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3,477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47,626,800.00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26,891,366.00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937611660"/>
                  </a:ext>
                </a:extLst>
              </a:tr>
              <a:tr h="93408">
                <a:tc>
                  <a:txBody>
                    <a:bodyPr/>
                    <a:lstStyle/>
                    <a:p>
                      <a:pPr algn="r" fontAlgn="ctr"/>
                      <a:r>
                        <a:rPr lang="en-US" sz="600" u="none" strike="noStrike">
                          <a:effectLst/>
                        </a:rPr>
                        <a:t>46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Jun-21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119,342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15,330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3,350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47,736,800.00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31,609,281.00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910715205"/>
                  </a:ext>
                </a:extLst>
              </a:tr>
              <a:tr h="93408">
                <a:tc>
                  <a:txBody>
                    <a:bodyPr/>
                    <a:lstStyle/>
                    <a:p>
                      <a:pPr algn="r" fontAlgn="ctr"/>
                      <a:r>
                        <a:rPr lang="en-US" sz="600" u="none" strike="noStrike">
                          <a:effectLst/>
                        </a:rPr>
                        <a:t>47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Jul-21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119,571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20,022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3,633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47,828,400.00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35,199,810.00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479697331"/>
                  </a:ext>
                </a:extLst>
              </a:tr>
              <a:tr h="93408">
                <a:tc>
                  <a:txBody>
                    <a:bodyPr/>
                    <a:lstStyle/>
                    <a:p>
                      <a:pPr algn="r" fontAlgn="ctr"/>
                      <a:r>
                        <a:rPr lang="en-US" sz="600" u="none" strike="noStrike">
                          <a:effectLst/>
                        </a:rPr>
                        <a:t>48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Aug-21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120,118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16,430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3,534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48,075,200.00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28,786,458.00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4079313424"/>
                  </a:ext>
                </a:extLst>
              </a:tr>
              <a:tr h="93408">
                <a:tc>
                  <a:txBody>
                    <a:bodyPr/>
                    <a:lstStyle/>
                    <a:p>
                      <a:pPr algn="r" fontAlgn="ctr"/>
                      <a:r>
                        <a:rPr lang="en-US" sz="600" u="none" strike="noStrike">
                          <a:effectLst/>
                        </a:rPr>
                        <a:t>49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Sep-21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120,378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15,804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3,127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48,151,600.00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57,263,487.50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876498643"/>
                  </a:ext>
                </a:extLst>
              </a:tr>
              <a:tr h="93408">
                <a:tc>
                  <a:txBody>
                    <a:bodyPr/>
                    <a:lstStyle/>
                    <a:p>
                      <a:pPr algn="r" fontAlgn="ctr"/>
                      <a:r>
                        <a:rPr lang="en-US" sz="600" u="none" strike="noStrike">
                          <a:effectLst/>
                        </a:rPr>
                        <a:t>50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Oct-21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120,442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15,486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3,409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48,176,800.00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27,833,001.00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542278154"/>
                  </a:ext>
                </a:extLst>
              </a:tr>
              <a:tr h="93408">
                <a:tc>
                  <a:txBody>
                    <a:bodyPr/>
                    <a:lstStyle/>
                    <a:p>
                      <a:pPr algn="r" fontAlgn="ctr"/>
                      <a:r>
                        <a:rPr lang="en-US" sz="600" u="none" strike="noStrike">
                          <a:effectLst/>
                        </a:rPr>
                        <a:t>51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Nov-21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120,380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17,407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3,327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48,152,000.00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36,707,410.50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44200141"/>
                  </a:ext>
                </a:extLst>
              </a:tr>
              <a:tr h="93408">
                <a:tc>
                  <a:txBody>
                    <a:bodyPr/>
                    <a:lstStyle/>
                    <a:p>
                      <a:pPr algn="r" fontAlgn="ctr"/>
                      <a:r>
                        <a:rPr lang="en-US" sz="600" u="none" strike="noStrike">
                          <a:effectLst/>
                        </a:rPr>
                        <a:t>52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Dec-21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120,721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17,602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2,815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48,288,400.00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27,715,842.00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095254252"/>
                  </a:ext>
                </a:extLst>
              </a:tr>
              <a:tr h="93408">
                <a:tc>
                  <a:txBody>
                    <a:bodyPr/>
                    <a:lstStyle/>
                    <a:p>
                      <a:pPr algn="r" fontAlgn="ctr"/>
                      <a:r>
                        <a:rPr lang="en-US" sz="600" u="none" strike="noStrike">
                          <a:effectLst/>
                        </a:rPr>
                        <a:t>53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Jan-22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120,698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16,898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5,323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48,279,200.00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34,136,927.50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337267855"/>
                  </a:ext>
                </a:extLst>
              </a:tr>
              <a:tr h="93408">
                <a:tc>
                  <a:txBody>
                    <a:bodyPr/>
                    <a:lstStyle/>
                    <a:p>
                      <a:pPr algn="r" fontAlgn="ctr"/>
                      <a:r>
                        <a:rPr lang="en-US" sz="600" u="none" strike="noStrike">
                          <a:effectLst/>
                        </a:rPr>
                        <a:t>54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Feb-22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120,917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16,651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3,373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48,366,800.00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38,294,546.50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093669911"/>
                  </a:ext>
                </a:extLst>
              </a:tr>
              <a:tr h="93408">
                <a:tc>
                  <a:txBody>
                    <a:bodyPr/>
                    <a:lstStyle/>
                    <a:p>
                      <a:pPr algn="r" fontAlgn="ctr"/>
                      <a:r>
                        <a:rPr lang="en-US" sz="600" u="none" strike="noStrike">
                          <a:effectLst/>
                        </a:rPr>
                        <a:t>55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Mar-22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120,957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18,253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3,590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60,478,500.00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36,028,014.19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790438867"/>
                  </a:ext>
                </a:extLst>
              </a:tr>
              <a:tr h="93408">
                <a:tc>
                  <a:txBody>
                    <a:bodyPr/>
                    <a:lstStyle/>
                    <a:p>
                      <a:pPr algn="r" fontAlgn="ctr"/>
                      <a:r>
                        <a:rPr lang="en-US" sz="600" u="none" strike="noStrike">
                          <a:effectLst/>
                        </a:rPr>
                        <a:t>56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Apr-22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121,152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17,901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3,452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60,566,000.00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45,037,907.20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092280872"/>
                  </a:ext>
                </a:extLst>
              </a:tr>
              <a:tr h="93408">
                <a:tc>
                  <a:txBody>
                    <a:bodyPr/>
                    <a:lstStyle/>
                    <a:p>
                      <a:pPr algn="r" fontAlgn="ctr"/>
                      <a:r>
                        <a:rPr lang="en-US" sz="600" u="none" strike="noStrike">
                          <a:effectLst/>
                        </a:rPr>
                        <a:t>57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May-22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120,926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18,587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3,638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60,463,000.00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19,850,230.16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256406068"/>
                  </a:ext>
                </a:extLst>
              </a:tr>
              <a:tr h="93408">
                <a:tc>
                  <a:txBody>
                    <a:bodyPr/>
                    <a:lstStyle/>
                    <a:p>
                      <a:pPr algn="r" fontAlgn="ctr"/>
                      <a:r>
                        <a:rPr lang="en-US" sz="600" u="none" strike="noStrike">
                          <a:effectLst/>
                        </a:rPr>
                        <a:t>58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Jun-22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120,860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18,357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3,981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60,430,000.00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33,855,698.82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140874397"/>
                  </a:ext>
                </a:extLst>
              </a:tr>
              <a:tr h="93408">
                <a:tc>
                  <a:txBody>
                    <a:bodyPr/>
                    <a:lstStyle/>
                    <a:p>
                      <a:pPr algn="r" fontAlgn="ctr"/>
                      <a:r>
                        <a:rPr lang="en-US" sz="600" u="none" strike="noStrike">
                          <a:effectLst/>
                        </a:rPr>
                        <a:t>59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Jul-22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120,795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18,635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3,771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60,397,500.00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43,684,138.20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033811674"/>
                  </a:ext>
                </a:extLst>
              </a:tr>
              <a:tr h="93408">
                <a:tc>
                  <a:txBody>
                    <a:bodyPr/>
                    <a:lstStyle/>
                    <a:p>
                      <a:pPr algn="r" fontAlgn="ctr"/>
                      <a:r>
                        <a:rPr lang="en-US" sz="600" u="none" strike="noStrike">
                          <a:effectLst/>
                        </a:rPr>
                        <a:t>60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Aug-22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121,158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18,327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4,003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9</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60,569,000.00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38,523,306.10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4088030281"/>
                  </a:ext>
                </a:extLst>
              </a:tr>
              <a:tr h="93408">
                <a:tc>
                  <a:txBody>
                    <a:bodyPr/>
                    <a:lstStyle/>
                    <a:p>
                      <a:pPr algn="r" fontAlgn="ctr"/>
                      <a:r>
                        <a:rPr lang="en-US" sz="600" u="none" strike="noStrike">
                          <a:effectLst/>
                        </a:rPr>
                        <a:t>61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Sep-22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121,255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18,056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3,956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60,627,500.00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40,246,912.14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663147360"/>
                  </a:ext>
                </a:extLst>
              </a:tr>
              <a:tr h="93408">
                <a:tc>
                  <a:txBody>
                    <a:bodyPr/>
                    <a:lstStyle/>
                    <a:p>
                      <a:pPr algn="r" fontAlgn="ctr"/>
                      <a:r>
                        <a:rPr lang="en-US" sz="600" u="none" strike="noStrike">
                          <a:effectLst/>
                        </a:rPr>
                        <a:t>62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Oct-22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121,355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14,044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2,915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60,677,500.00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44,738,203.17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011203724"/>
                  </a:ext>
                </a:extLst>
              </a:tr>
              <a:tr h="93408">
                <a:tc>
                  <a:txBody>
                    <a:bodyPr/>
                    <a:lstStyle/>
                    <a:p>
                      <a:pPr algn="r" fontAlgn="ctr"/>
                      <a:r>
                        <a:rPr lang="en-US" sz="600" u="none" strike="noStrike">
                          <a:effectLst/>
                        </a:rPr>
                        <a:t>63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Nov-22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121,226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17,186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3,662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17</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60,613,000.00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46,494,756.88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666496332"/>
                  </a:ext>
                </a:extLst>
              </a:tr>
              <a:tr h="93408">
                <a:tc>
                  <a:txBody>
                    <a:bodyPr/>
                    <a:lstStyle/>
                    <a:p>
                      <a:pPr algn="r" fontAlgn="ctr"/>
                      <a:r>
                        <a:rPr lang="en-US" sz="600" u="none" strike="noStrike">
                          <a:effectLst/>
                        </a:rPr>
                        <a:t>64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r" fontAlgn="ctr"/>
                      <a:r>
                        <a:rPr lang="en-US" sz="600" u="none" strike="noStrike">
                          <a:effectLst/>
                        </a:rPr>
                        <a:t>Dec-22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121,273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15,673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3,090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15</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4</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3</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2</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8</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6</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130</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60,636,500.00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41,613,509.61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2972407408"/>
                  </a:ext>
                </a:extLst>
              </a:tr>
              <a:tr h="93408">
                <a:tc>
                  <a:txBody>
                    <a:bodyPr/>
                    <a:lstStyle/>
                    <a:p>
                      <a:pPr algn="l"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a:t>
                      </a:r>
                      <a:endParaRPr lang="en-US" sz="600" b="0" i="0" u="none" strike="noStrike">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1122270516"/>
                  </a:ext>
                </a:extLst>
              </a:tr>
              <a:tr h="93408">
                <a:tc>
                  <a:txBody>
                    <a:bodyPr/>
                    <a:lstStyle/>
                    <a:p>
                      <a:pPr algn="l" fontAlgn="ctr"/>
                      <a:r>
                        <a:rPr lang="en-US" sz="600" u="none" strike="noStrike">
                          <a:effectLst/>
                        </a:rPr>
                        <a:t>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TOTAL</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885,700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174,709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801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923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561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831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1,488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176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305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236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347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154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151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179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109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51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35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73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120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59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49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14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18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145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151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65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ctr" fontAlgn="ctr"/>
                      <a:r>
                        <a:rPr lang="en-US" sz="600" u="none" strike="noStrike">
                          <a:effectLst/>
                        </a:rPr>
                        <a:t>      6,239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a:effectLst/>
                        </a:rPr>
                        <a:t>    2,787,596,100.00 </a:t>
                      </a:r>
                      <a:endParaRPr lang="en-US" sz="600" b="1" i="0" u="none" strike="noStrike">
                        <a:solidFill>
                          <a:srgbClr val="000000"/>
                        </a:solidFill>
                        <a:effectLst/>
                        <a:latin typeface="Calibri" panose="020F0502020204030204" pitchFamily="34" charset="0"/>
                      </a:endParaRPr>
                    </a:p>
                  </a:txBody>
                  <a:tcPr marL="1007" marR="1007" marT="1007" marB="0" anchor="ctr"/>
                </a:tc>
                <a:tc>
                  <a:txBody>
                    <a:bodyPr/>
                    <a:lstStyle/>
                    <a:p>
                      <a:pPr algn="l" fontAlgn="ctr"/>
                      <a:r>
                        <a:rPr lang="en-US" sz="600" u="none" strike="noStrike" dirty="0">
                          <a:effectLst/>
                        </a:rPr>
                        <a:t>   1,530,773,851.67 </a:t>
                      </a:r>
                      <a:endParaRPr lang="en-US" sz="600" b="1" i="0" u="none" strike="noStrike" dirty="0">
                        <a:solidFill>
                          <a:srgbClr val="000000"/>
                        </a:solidFill>
                        <a:effectLst/>
                        <a:latin typeface="Calibri" panose="020F0502020204030204" pitchFamily="34" charset="0"/>
                      </a:endParaRPr>
                    </a:p>
                  </a:txBody>
                  <a:tcPr marL="1007" marR="1007" marT="1007" marB="0" anchor="ctr"/>
                </a:tc>
                <a:extLst>
                  <a:ext uri="{0D108BD9-81ED-4DB2-BD59-A6C34878D82A}">
                    <a16:rowId xmlns:a16="http://schemas.microsoft.com/office/drawing/2014/main" val="35336030"/>
                  </a:ext>
                </a:extLst>
              </a:tr>
            </a:tbl>
          </a:graphicData>
        </a:graphic>
      </p:graphicFrame>
    </p:spTree>
    <p:extLst>
      <p:ext uri="{BB962C8B-B14F-4D97-AF65-F5344CB8AC3E}">
        <p14:creationId xmlns:p14="http://schemas.microsoft.com/office/powerpoint/2010/main" val="256581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77080" y="295422"/>
            <a:ext cx="6564842" cy="1378633"/>
          </a:xfrm>
          <a:prstGeom prst="rect">
            <a:avLst/>
          </a:prstGeom>
        </p:spPr>
      </p:pic>
      <p:sp>
        <p:nvSpPr>
          <p:cNvPr id="2" name="Title 1"/>
          <p:cNvSpPr>
            <a:spLocks noGrp="1"/>
          </p:cNvSpPr>
          <p:nvPr>
            <p:ph type="title"/>
          </p:nvPr>
        </p:nvSpPr>
        <p:spPr>
          <a:xfrm>
            <a:off x="677334" y="1856935"/>
            <a:ext cx="8596668" cy="689317"/>
          </a:xfrm>
        </p:spPr>
        <p:txBody>
          <a:bodyPr>
            <a:normAutofit/>
          </a:bodyPr>
          <a:lstStyle/>
          <a:p>
            <a:pPr algn="ctr"/>
            <a:r>
              <a:rPr lang="en-CA" dirty="0"/>
              <a:t>CONCLUSION</a:t>
            </a:r>
          </a:p>
        </p:txBody>
      </p:sp>
      <p:sp>
        <p:nvSpPr>
          <p:cNvPr id="3" name="Content Placeholder 2"/>
          <p:cNvSpPr>
            <a:spLocks noGrp="1"/>
          </p:cNvSpPr>
          <p:nvPr>
            <p:ph idx="1"/>
          </p:nvPr>
        </p:nvSpPr>
        <p:spPr>
          <a:xfrm>
            <a:off x="677334" y="2870201"/>
            <a:ext cx="8596668" cy="3171162"/>
          </a:xfrm>
        </p:spPr>
        <p:txBody>
          <a:bodyPr/>
          <a:lstStyle/>
          <a:p>
            <a:pPr algn="just"/>
            <a:r>
              <a:rPr lang="en-CA" b="1" u="sng" dirty="0"/>
              <a:t>WITHIN THE PERIOD IN REVIEW</a:t>
            </a:r>
          </a:p>
          <a:p>
            <a:pPr algn="just"/>
            <a:r>
              <a:rPr lang="en-CA" dirty="0"/>
              <a:t>BHIS WAS ABLE TO HAVE A OFFICE COMPLEX THAT CAN ACCOMMODATE ALL DEPARTMENTS AND UNITS</a:t>
            </a:r>
          </a:p>
          <a:p>
            <a:pPr algn="just"/>
            <a:r>
              <a:rPr lang="en-CA" dirty="0"/>
              <a:t>INFORMAL SECTOR PROGRAM HAS COMMENCED</a:t>
            </a:r>
          </a:p>
          <a:p>
            <a:pPr algn="just"/>
            <a:r>
              <a:rPr lang="en-CA" dirty="0"/>
              <a:t>VPP IN FULL OPERATION</a:t>
            </a:r>
          </a:p>
          <a:p>
            <a:pPr algn="just"/>
            <a:r>
              <a:rPr lang="en-CA" dirty="0"/>
              <a:t>THE MARKETING AND SALES IS DONE BY MARKETING AGENTS EXTENDING THE REACH TO THE INFORMAL SECTOR.</a:t>
            </a:r>
          </a:p>
        </p:txBody>
      </p:sp>
    </p:spTree>
    <p:extLst>
      <p:ext uri="{BB962C8B-B14F-4D97-AF65-F5344CB8AC3E}">
        <p14:creationId xmlns:p14="http://schemas.microsoft.com/office/powerpoint/2010/main" val="197197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67B9F0-0EC6-03A4-CF88-72E729F67AA1}"/>
              </a:ext>
            </a:extLst>
          </p:cNvPr>
          <p:cNvPicPr>
            <a:picLocks noChangeAspect="1"/>
          </p:cNvPicPr>
          <p:nvPr/>
        </p:nvPicPr>
        <p:blipFill>
          <a:blip r:embed="rId2"/>
          <a:stretch>
            <a:fillRect/>
          </a:stretch>
        </p:blipFill>
        <p:spPr>
          <a:xfrm>
            <a:off x="0" y="0"/>
            <a:ext cx="7350760" cy="6858000"/>
          </a:xfrm>
          <a:prstGeom prst="rect">
            <a:avLst/>
          </a:prstGeom>
        </p:spPr>
      </p:pic>
      <p:pic>
        <p:nvPicPr>
          <p:cNvPr id="8" name="Picture 7">
            <a:extLst>
              <a:ext uri="{FF2B5EF4-FFF2-40B4-BE49-F238E27FC236}">
                <a16:creationId xmlns:a16="http://schemas.microsoft.com/office/drawing/2014/main" id="{262B7627-5780-1511-3917-5BE9AF234067}"/>
              </a:ext>
            </a:extLst>
          </p:cNvPr>
          <p:cNvPicPr>
            <a:picLocks noChangeAspect="1"/>
          </p:cNvPicPr>
          <p:nvPr/>
        </p:nvPicPr>
        <p:blipFill rotWithShape="1">
          <a:blip r:embed="rId3"/>
          <a:srcRect l="19167" r="13000"/>
          <a:stretch/>
        </p:blipFill>
        <p:spPr>
          <a:xfrm>
            <a:off x="7350760" y="0"/>
            <a:ext cx="4841240" cy="6858000"/>
          </a:xfrm>
          <a:prstGeom prst="rect">
            <a:avLst/>
          </a:prstGeom>
        </p:spPr>
      </p:pic>
    </p:spTree>
    <p:extLst>
      <p:ext uri="{BB962C8B-B14F-4D97-AF65-F5344CB8AC3E}">
        <p14:creationId xmlns:p14="http://schemas.microsoft.com/office/powerpoint/2010/main" val="1863080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3232" y="267285"/>
            <a:ext cx="5944872" cy="1392701"/>
          </a:xfrm>
          <a:prstGeom prst="rect">
            <a:avLst/>
          </a:prstGeom>
        </p:spPr>
      </p:pic>
      <p:sp>
        <p:nvSpPr>
          <p:cNvPr id="2" name="Title 1"/>
          <p:cNvSpPr>
            <a:spLocks noGrp="1"/>
          </p:cNvSpPr>
          <p:nvPr>
            <p:ph type="title"/>
          </p:nvPr>
        </p:nvSpPr>
        <p:spPr>
          <a:xfrm>
            <a:off x="677334" y="1913206"/>
            <a:ext cx="8596668" cy="829994"/>
          </a:xfrm>
        </p:spPr>
        <p:txBody>
          <a:bodyPr/>
          <a:lstStyle/>
          <a:p>
            <a:pPr algn="ctr"/>
            <a:r>
              <a:rPr lang="en-CA" dirty="0">
                <a:solidFill>
                  <a:schemeClr val="tx1"/>
                </a:solidFill>
              </a:rPr>
              <a:t>CONCLUSION CONT.</a:t>
            </a:r>
          </a:p>
        </p:txBody>
      </p:sp>
      <p:sp>
        <p:nvSpPr>
          <p:cNvPr id="3" name="Content Placeholder 2"/>
          <p:cNvSpPr>
            <a:spLocks noGrp="1"/>
          </p:cNvSpPr>
          <p:nvPr>
            <p:ph idx="1"/>
          </p:nvPr>
        </p:nvSpPr>
        <p:spPr>
          <a:xfrm>
            <a:off x="677334" y="2616200"/>
            <a:ext cx="8596668" cy="4048759"/>
          </a:xfrm>
        </p:spPr>
        <p:txBody>
          <a:bodyPr/>
          <a:lstStyle/>
          <a:p>
            <a:pPr algn="just"/>
            <a:r>
              <a:rPr lang="en-CA" b="1" u="sng" dirty="0"/>
              <a:t>CHALLENGES</a:t>
            </a:r>
          </a:p>
          <a:p>
            <a:pPr algn="just"/>
            <a:r>
              <a:rPr lang="en-CA" dirty="0"/>
              <a:t>MORAL HARZADS</a:t>
            </a:r>
          </a:p>
          <a:p>
            <a:pPr algn="just"/>
            <a:r>
              <a:rPr lang="en-CA" dirty="0"/>
              <a:t>GOVT, COMMITMENT TO THE EQUITY FUND</a:t>
            </a:r>
          </a:p>
          <a:p>
            <a:pPr algn="just"/>
            <a:r>
              <a:rPr lang="en-CA" dirty="0"/>
              <a:t>ADVERS SELECTION IN THE INFORMAL SECTOR</a:t>
            </a:r>
          </a:p>
          <a:p>
            <a:pPr algn="just"/>
            <a:r>
              <a:rPr lang="en-CA" dirty="0"/>
              <a:t>ABUSE, INDUCEMENT AND MISREPRESENTATION (GAMING)</a:t>
            </a:r>
          </a:p>
          <a:p>
            <a:pPr algn="just"/>
            <a:r>
              <a:rPr lang="en-CA" dirty="0"/>
              <a:t>SOCIETAL ACCEPTABILITY/CULTURAL NORMS</a:t>
            </a:r>
          </a:p>
          <a:p>
            <a:pPr algn="just"/>
            <a:r>
              <a:rPr lang="en-CA" dirty="0"/>
              <a:t>DEMARKETING BY BENEFITING STAKEHOLDERS</a:t>
            </a:r>
          </a:p>
          <a:p>
            <a:pPr algn="just"/>
            <a:r>
              <a:rPr lang="en-CA" dirty="0"/>
              <a:t>UNDUE POLITICAL ENTANGLEMENT</a:t>
            </a:r>
          </a:p>
          <a:p>
            <a:pPr algn="just"/>
            <a:r>
              <a:rPr lang="en-CA" dirty="0"/>
              <a:t>INFLATION AND HIGH COST OF HEALTH TECHNOLOGY AND SKILL</a:t>
            </a:r>
          </a:p>
          <a:p>
            <a:pPr algn="just"/>
            <a:r>
              <a:rPr lang="en-CA"/>
              <a:t>DEFICIENCY IN HEALTH MANPOWER AND HUMAN RESOURCE</a:t>
            </a:r>
            <a:endParaRPr lang="en-CA" dirty="0"/>
          </a:p>
          <a:p>
            <a:pPr algn="just"/>
            <a:endParaRPr lang="en-CA" dirty="0"/>
          </a:p>
        </p:txBody>
      </p:sp>
    </p:spTree>
    <p:extLst>
      <p:ext uri="{BB962C8B-B14F-4D97-AF65-F5344CB8AC3E}">
        <p14:creationId xmlns:p14="http://schemas.microsoft.com/office/powerpoint/2010/main" val="27111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8012" y="407963"/>
            <a:ext cx="8596668" cy="1979637"/>
          </a:xfrm>
          <a:prstGeom prst="rect">
            <a:avLst/>
          </a:prstGeom>
        </p:spPr>
      </p:pic>
      <p:sp>
        <p:nvSpPr>
          <p:cNvPr id="3" name="Text Placeholder 2"/>
          <p:cNvSpPr>
            <a:spLocks noGrp="1"/>
          </p:cNvSpPr>
          <p:nvPr>
            <p:ph type="body" idx="4294967295"/>
          </p:nvPr>
        </p:nvSpPr>
        <p:spPr>
          <a:xfrm>
            <a:off x="1111348" y="3429000"/>
            <a:ext cx="8848578" cy="1041401"/>
          </a:xfrm>
        </p:spPr>
        <p:txBody>
          <a:bodyPr>
            <a:normAutofit/>
          </a:bodyPr>
          <a:lstStyle/>
          <a:p>
            <a:pPr algn="ctr"/>
            <a:r>
              <a:rPr lang="en-CA" sz="4000" b="1" dirty="0"/>
              <a:t>THANK YOU FOR YOUR ATTENTION</a:t>
            </a:r>
          </a:p>
        </p:txBody>
      </p:sp>
    </p:spTree>
    <p:extLst>
      <p:ext uri="{BB962C8B-B14F-4D97-AF65-F5344CB8AC3E}">
        <p14:creationId xmlns:p14="http://schemas.microsoft.com/office/powerpoint/2010/main" val="15029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3754" y="218050"/>
            <a:ext cx="5944872" cy="1413802"/>
          </a:xfrm>
          <a:prstGeom prst="rect">
            <a:avLst/>
          </a:prstGeom>
        </p:spPr>
      </p:pic>
      <p:sp>
        <p:nvSpPr>
          <p:cNvPr id="2" name="Title 1"/>
          <p:cNvSpPr>
            <a:spLocks noGrp="1"/>
          </p:cNvSpPr>
          <p:nvPr>
            <p:ph type="title"/>
          </p:nvPr>
        </p:nvSpPr>
        <p:spPr>
          <a:xfrm>
            <a:off x="677334" y="2096086"/>
            <a:ext cx="8596668" cy="773722"/>
          </a:xfrm>
        </p:spPr>
        <p:txBody>
          <a:bodyPr>
            <a:normAutofit/>
          </a:bodyPr>
          <a:lstStyle/>
          <a:p>
            <a:pPr algn="ctr"/>
            <a:r>
              <a:rPr lang="en-CA" dirty="0"/>
              <a:t>INTODUCTION</a:t>
            </a:r>
          </a:p>
        </p:txBody>
      </p:sp>
      <p:sp>
        <p:nvSpPr>
          <p:cNvPr id="3" name="Content Placeholder 2"/>
          <p:cNvSpPr>
            <a:spLocks noGrp="1"/>
          </p:cNvSpPr>
          <p:nvPr>
            <p:ph idx="1"/>
          </p:nvPr>
        </p:nvSpPr>
        <p:spPr>
          <a:xfrm>
            <a:off x="677333" y="2869807"/>
            <a:ext cx="9338863" cy="3770143"/>
          </a:xfrm>
        </p:spPr>
        <p:txBody>
          <a:bodyPr>
            <a:normAutofit/>
          </a:bodyPr>
          <a:lstStyle/>
          <a:p>
            <a:r>
              <a:rPr lang="en-US" b="1" u="sng" dirty="0"/>
              <a:t>HISTORIC PASPECTIVE AND REGULATORY LAWS:</a:t>
            </a:r>
          </a:p>
          <a:p>
            <a:r>
              <a:rPr lang="en-CA" dirty="0"/>
              <a:t>The first attempt at establishing an Agency for demand side financing was in 2002</a:t>
            </a:r>
          </a:p>
          <a:p>
            <a:r>
              <a:rPr lang="en-US" dirty="0"/>
              <a:t>The Bayelsa Health Insurance Scheme was first established as Bayelsa State Health Services Scheme, based on the Bayelsa State Health Services Scheme Law, 2013, Laws of Bayelsa State</a:t>
            </a:r>
            <a:endParaRPr lang="en-CA" dirty="0"/>
          </a:p>
          <a:p>
            <a:pPr marL="0" indent="0">
              <a:buNone/>
            </a:pPr>
            <a:endParaRPr lang="en-CA" dirty="0"/>
          </a:p>
          <a:p>
            <a:r>
              <a:rPr lang="en-US" dirty="0"/>
              <a:t>This was repealed and re-enacted as Bayelsa Health Insurance Scheme Law, 2019, Laws of Bayelsa State, which makes Health Insurance mandatory to every resident of Bayelsa State, where every other Private health Insurance policy outside the National Health Insurance Scheme and the Bayelsa Health Insurance Scheme is supplementary Health Insurance Policy.</a:t>
            </a:r>
            <a:endParaRPr lang="en-CA" dirty="0"/>
          </a:p>
          <a:p>
            <a:endParaRPr lang="en-CA" dirty="0"/>
          </a:p>
        </p:txBody>
      </p:sp>
    </p:spTree>
    <p:extLst>
      <p:ext uri="{BB962C8B-B14F-4D97-AF65-F5344CB8AC3E}">
        <p14:creationId xmlns:p14="http://schemas.microsoft.com/office/powerpoint/2010/main" val="211319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1457" y="189915"/>
            <a:ext cx="7091047" cy="1554479"/>
          </a:xfrm>
          <a:prstGeom prst="rect">
            <a:avLst/>
          </a:prstGeom>
        </p:spPr>
      </p:pic>
      <p:sp>
        <p:nvSpPr>
          <p:cNvPr id="2" name="Title 1"/>
          <p:cNvSpPr>
            <a:spLocks noGrp="1"/>
          </p:cNvSpPr>
          <p:nvPr>
            <p:ph type="title"/>
          </p:nvPr>
        </p:nvSpPr>
        <p:spPr>
          <a:xfrm>
            <a:off x="677334" y="1744394"/>
            <a:ext cx="8596668" cy="590843"/>
          </a:xfrm>
        </p:spPr>
        <p:txBody>
          <a:bodyPr>
            <a:normAutofit fontScale="90000"/>
          </a:bodyPr>
          <a:lstStyle/>
          <a:p>
            <a:pPr algn="ctr"/>
            <a:r>
              <a:rPr lang="en-CA" dirty="0">
                <a:solidFill>
                  <a:schemeClr val="tx1"/>
                </a:solidFill>
              </a:rPr>
              <a:t>INTRODUCTION CONT.</a:t>
            </a:r>
          </a:p>
        </p:txBody>
      </p:sp>
      <p:sp>
        <p:nvSpPr>
          <p:cNvPr id="3" name="Content Placeholder 2"/>
          <p:cNvSpPr>
            <a:spLocks noGrp="1"/>
          </p:cNvSpPr>
          <p:nvPr>
            <p:ph idx="1"/>
          </p:nvPr>
        </p:nvSpPr>
        <p:spPr>
          <a:xfrm>
            <a:off x="677334" y="2335237"/>
            <a:ext cx="8596668" cy="4332849"/>
          </a:xfrm>
        </p:spPr>
        <p:txBody>
          <a:bodyPr/>
          <a:lstStyle/>
          <a:p>
            <a:pPr algn="just"/>
            <a:r>
              <a:rPr lang="en-US" b="1" u="sng" dirty="0"/>
              <a:t>BAYELSA HEALTH INSURANCE SCHEME IS;</a:t>
            </a:r>
          </a:p>
          <a:p>
            <a:pPr algn="just"/>
            <a:r>
              <a:rPr lang="en-US" dirty="0"/>
              <a:t>A social security program designed to achieve UHC as an enabler for an inclusive social protection system</a:t>
            </a:r>
          </a:p>
          <a:p>
            <a:pPr algn="just"/>
            <a:r>
              <a:rPr lang="en-US" dirty="0"/>
              <a:t>Creating access to quality and essential healthcare services, access to safe, effective, quality and affordable essential medicines and vaccines and financial risk protection for all </a:t>
            </a:r>
            <a:r>
              <a:rPr lang="en-US" dirty="0" err="1"/>
              <a:t>Bayelsans</a:t>
            </a:r>
            <a:endParaRPr lang="en-US" dirty="0"/>
          </a:p>
          <a:p>
            <a:pPr algn="just"/>
            <a:r>
              <a:rPr lang="en-US" dirty="0"/>
              <a:t>Against this background, the State Govt. established BHIS through the BHIS LAW, 2019, laws of Bayelsa State, that makes participation mandatory for every resident of the State.</a:t>
            </a:r>
          </a:p>
          <a:p>
            <a:pPr algn="just"/>
            <a:r>
              <a:rPr lang="en-US" dirty="0"/>
              <a:t>BHIS is authorized to fashion out sustainable and equitable domestic health financing mechanisms and policies that will promote equitable access to and utilization of healthcare services across all income and social strata and health-risk and demographic distribution of the state.</a:t>
            </a:r>
            <a:endParaRPr lang="en-CA" dirty="0"/>
          </a:p>
          <a:p>
            <a:endParaRPr lang="en-CA" dirty="0"/>
          </a:p>
        </p:txBody>
      </p:sp>
    </p:spTree>
    <p:extLst>
      <p:ext uri="{BB962C8B-B14F-4D97-AF65-F5344CB8AC3E}">
        <p14:creationId xmlns:p14="http://schemas.microsoft.com/office/powerpoint/2010/main" val="274118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3232" y="253218"/>
            <a:ext cx="6564842" cy="1434905"/>
          </a:xfrm>
          <a:prstGeom prst="rect">
            <a:avLst/>
          </a:prstGeom>
        </p:spPr>
      </p:pic>
      <p:sp>
        <p:nvSpPr>
          <p:cNvPr id="2" name="Title 1"/>
          <p:cNvSpPr>
            <a:spLocks noGrp="1"/>
          </p:cNvSpPr>
          <p:nvPr>
            <p:ph type="title"/>
          </p:nvPr>
        </p:nvSpPr>
        <p:spPr>
          <a:xfrm>
            <a:off x="677334" y="1786597"/>
            <a:ext cx="8596668" cy="520505"/>
          </a:xfrm>
        </p:spPr>
        <p:txBody>
          <a:bodyPr>
            <a:normAutofit fontScale="90000"/>
          </a:bodyPr>
          <a:lstStyle/>
          <a:p>
            <a:pPr algn="ctr"/>
            <a:r>
              <a:rPr lang="en-CA" b="1" dirty="0">
                <a:solidFill>
                  <a:schemeClr val="tx1"/>
                </a:solidFill>
              </a:rPr>
              <a:t>INTRODUCTION CONT.</a:t>
            </a:r>
          </a:p>
        </p:txBody>
      </p:sp>
      <p:sp>
        <p:nvSpPr>
          <p:cNvPr id="3" name="Content Placeholder 2"/>
          <p:cNvSpPr>
            <a:spLocks noGrp="1"/>
          </p:cNvSpPr>
          <p:nvPr>
            <p:ph idx="1"/>
          </p:nvPr>
        </p:nvSpPr>
        <p:spPr>
          <a:xfrm>
            <a:off x="677334" y="2405576"/>
            <a:ext cx="8596668" cy="4332849"/>
          </a:xfrm>
        </p:spPr>
        <p:txBody>
          <a:bodyPr>
            <a:normAutofit/>
          </a:bodyPr>
          <a:lstStyle/>
          <a:p>
            <a:pPr algn="just"/>
            <a:r>
              <a:rPr lang="en-US" dirty="0"/>
              <a:t>BHIS is created to be a single publicly owned and administered strategic purchaser of healthcare services in the state.</a:t>
            </a:r>
          </a:p>
          <a:p>
            <a:pPr algn="just"/>
            <a:r>
              <a:rPr lang="en-US" b="1" u="sng" dirty="0"/>
              <a:t>MANDATE</a:t>
            </a:r>
          </a:p>
          <a:p>
            <a:pPr algn="just"/>
            <a:r>
              <a:rPr lang="en-US" dirty="0"/>
              <a:t>To ensure that all residents of Bayelsa State have access to needed healthcare services that are available, accessible, affordable, effective, efficient and of good quality.</a:t>
            </a:r>
          </a:p>
          <a:p>
            <a:pPr algn="just"/>
            <a:r>
              <a:rPr lang="en-US" b="1" u="sng" dirty="0"/>
              <a:t>THE AIM</a:t>
            </a:r>
          </a:p>
          <a:p>
            <a:pPr algn="just"/>
            <a:r>
              <a:rPr lang="en-US" dirty="0"/>
              <a:t>Have a unified purchasing system of health services in Bayelsa State that will guarantee and offer all </a:t>
            </a:r>
            <a:r>
              <a:rPr lang="en-US" dirty="0" err="1"/>
              <a:t>Bayelsans</a:t>
            </a:r>
            <a:r>
              <a:rPr lang="en-US" dirty="0"/>
              <a:t> of all socio-economic classes easy access to needed medical care that is available, affordable and most importantly of good quality without driving them into financial hardship.</a:t>
            </a:r>
          </a:p>
          <a:p>
            <a:pPr marL="0" indent="0" algn="just">
              <a:buNone/>
            </a:pPr>
            <a:endParaRPr lang="en-CA" dirty="0"/>
          </a:p>
        </p:txBody>
      </p:sp>
    </p:spTree>
    <p:extLst>
      <p:ext uri="{BB962C8B-B14F-4D97-AF65-F5344CB8AC3E}">
        <p14:creationId xmlns:p14="http://schemas.microsoft.com/office/powerpoint/2010/main" val="117080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548370-EB82-D6E0-FDCE-0746A9BBD9D1}"/>
              </a:ext>
            </a:extLst>
          </p:cNvPr>
          <p:cNvSpPr>
            <a:spLocks noGrp="1"/>
          </p:cNvSpPr>
          <p:nvPr>
            <p:ph idx="1"/>
          </p:nvPr>
        </p:nvSpPr>
        <p:spPr/>
        <p:txBody>
          <a:bodyPr/>
          <a:lstStyle/>
          <a:p>
            <a:r>
              <a:rPr lang="en-US" sz="1800" b="1" u="sng" dirty="0">
                <a:solidFill>
                  <a:srgbClr val="000000"/>
                </a:solidFill>
                <a:effectLst/>
                <a:latin typeface="Calibri" panose="020F0502020204030204" pitchFamily="34" charset="0"/>
                <a:ea typeface="Calibri" panose="020F0502020204030204" pitchFamily="34" charset="0"/>
              </a:rPr>
              <a:t>OBJECTIVES</a:t>
            </a:r>
          </a:p>
          <a:p>
            <a:r>
              <a:rPr lang="en-US" sz="1800" dirty="0">
                <a:solidFill>
                  <a:srgbClr val="000000"/>
                </a:solidFill>
                <a:effectLst/>
                <a:latin typeface="Calibri" panose="020F0502020204030204" pitchFamily="34" charset="0"/>
                <a:ea typeface="Calibri" panose="020F0502020204030204" pitchFamily="34" charset="0"/>
              </a:rPr>
              <a:t>To provide quality health care without payment at the point of access;</a:t>
            </a:r>
          </a:p>
          <a:p>
            <a:r>
              <a:rPr lang="en-US" sz="1800" dirty="0">
                <a:solidFill>
                  <a:srgbClr val="000000"/>
                </a:solidFill>
                <a:effectLst/>
                <a:latin typeface="Calibri" panose="020F0502020204030204" pitchFamily="34" charset="0"/>
                <a:ea typeface="Calibri" panose="020F0502020204030204" pitchFamily="34" charset="0"/>
              </a:rPr>
              <a:t>Provide and maintain accessible healthcare delivery system;</a:t>
            </a:r>
          </a:p>
          <a:p>
            <a:r>
              <a:rPr lang="en-US"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Provide, Promote and Maintain affordable healthcare services; </a:t>
            </a:r>
          </a:p>
          <a:p>
            <a:r>
              <a:rPr lang="en-US"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Provide and maintain functional and professionally satisfactory healthcare delivery system; </a:t>
            </a:r>
          </a:p>
          <a:p>
            <a:r>
              <a:rPr lang="en-US" sz="18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Eliminate the existence of the consequences of fake and adulterated drugs as well as out of stock syndrome in the healthcare delivery environment through a well-coordinated drug supply and distribution system;  </a:t>
            </a:r>
          </a:p>
          <a:p>
            <a:r>
              <a:rPr lang="en-US" sz="1800" dirty="0">
                <a:solidFill>
                  <a:srgbClr val="000000"/>
                </a:solidFill>
                <a:effectLst/>
                <a:latin typeface="Calibri" panose="020F0502020204030204" pitchFamily="34" charset="0"/>
                <a:ea typeface="Calibri" panose="020F0502020204030204" pitchFamily="34" charset="0"/>
              </a:rPr>
              <a:t>Improve and harness private sector participation in healthcare services.</a:t>
            </a:r>
            <a:endParaRPr lang="en-US" dirty="0"/>
          </a:p>
        </p:txBody>
      </p:sp>
      <p:pic>
        <p:nvPicPr>
          <p:cNvPr id="6" name="Picture 5">
            <a:extLst>
              <a:ext uri="{FF2B5EF4-FFF2-40B4-BE49-F238E27FC236}">
                <a16:creationId xmlns:a16="http://schemas.microsoft.com/office/drawing/2014/main" id="{72D3C5E8-E926-E906-1C41-33704EC39CAD}"/>
              </a:ext>
            </a:extLst>
          </p:cNvPr>
          <p:cNvPicPr>
            <a:picLocks noChangeAspect="1"/>
          </p:cNvPicPr>
          <p:nvPr/>
        </p:nvPicPr>
        <p:blipFill>
          <a:blip r:embed="rId2"/>
          <a:stretch>
            <a:fillRect/>
          </a:stretch>
        </p:blipFill>
        <p:spPr>
          <a:xfrm>
            <a:off x="2433754" y="218050"/>
            <a:ext cx="5944872" cy="1413802"/>
          </a:xfrm>
          <a:prstGeom prst="rect">
            <a:avLst/>
          </a:prstGeom>
        </p:spPr>
      </p:pic>
    </p:spTree>
    <p:extLst>
      <p:ext uri="{BB962C8B-B14F-4D97-AF65-F5344CB8AC3E}">
        <p14:creationId xmlns:p14="http://schemas.microsoft.com/office/powerpoint/2010/main" val="53508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3232" y="281355"/>
            <a:ext cx="6564842" cy="1412446"/>
          </a:xfrm>
          <a:prstGeom prst="rect">
            <a:avLst/>
          </a:prstGeom>
        </p:spPr>
      </p:pic>
      <p:sp>
        <p:nvSpPr>
          <p:cNvPr id="2" name="Title 1"/>
          <p:cNvSpPr>
            <a:spLocks noGrp="1"/>
          </p:cNvSpPr>
          <p:nvPr>
            <p:ph type="title"/>
          </p:nvPr>
        </p:nvSpPr>
        <p:spPr>
          <a:xfrm>
            <a:off x="677334" y="1818641"/>
            <a:ext cx="8596668" cy="619760"/>
          </a:xfrm>
        </p:spPr>
        <p:txBody>
          <a:bodyPr>
            <a:normAutofit fontScale="90000"/>
          </a:bodyPr>
          <a:lstStyle/>
          <a:p>
            <a:pPr algn="ctr"/>
            <a:r>
              <a:rPr lang="en-CA" dirty="0">
                <a:solidFill>
                  <a:schemeClr val="tx1"/>
                </a:solidFill>
              </a:rPr>
              <a:t>INTRODUCTION CONT.</a:t>
            </a:r>
          </a:p>
        </p:txBody>
      </p:sp>
      <p:sp>
        <p:nvSpPr>
          <p:cNvPr id="3" name="Content Placeholder 2"/>
          <p:cNvSpPr>
            <a:spLocks noGrp="1"/>
          </p:cNvSpPr>
          <p:nvPr>
            <p:ph idx="1"/>
          </p:nvPr>
        </p:nvSpPr>
        <p:spPr>
          <a:xfrm>
            <a:off x="677334" y="2438402"/>
            <a:ext cx="8690186" cy="4338318"/>
          </a:xfrm>
        </p:spPr>
        <p:txBody>
          <a:bodyPr>
            <a:normAutofit/>
          </a:bodyPr>
          <a:lstStyle/>
          <a:p>
            <a:pPr algn="just"/>
            <a:r>
              <a:rPr lang="en-US" b="1" u="sng" dirty="0"/>
              <a:t>VISION</a:t>
            </a:r>
            <a:endParaRPr lang="en-CA" dirty="0"/>
          </a:p>
          <a:p>
            <a:pPr algn="just"/>
            <a:r>
              <a:rPr lang="en-US" dirty="0"/>
              <a:t>To create a virile, dynamic and highly responsive healthcare financing system that is directed at making needed health services available, accessible, and affordable to all residents of Bayelsa State based on appropriateness, social solidarity, progressive universalism and equity</a:t>
            </a:r>
            <a:endParaRPr lang="en-US" b="1" u="sng" dirty="0"/>
          </a:p>
          <a:p>
            <a:r>
              <a:rPr lang="en-US" b="1" u="sng" dirty="0"/>
              <a:t>MISSION</a:t>
            </a:r>
            <a:endParaRPr lang="en-CA" dirty="0"/>
          </a:p>
          <a:p>
            <a:pPr marL="0" indent="0" algn="just">
              <a:buNone/>
            </a:pPr>
            <a:r>
              <a:rPr lang="en-US" dirty="0"/>
              <a:t>BHIS mission is to make health services available to all </a:t>
            </a:r>
            <a:r>
              <a:rPr lang="en-US" dirty="0" err="1"/>
              <a:t>Bayelsans</a:t>
            </a:r>
            <a:r>
              <a:rPr lang="en-US" dirty="0"/>
              <a:t> of all socio-economic classes through.</a:t>
            </a:r>
          </a:p>
          <a:p>
            <a:pPr algn="just">
              <a:buAutoNum type="arabicPeriod"/>
            </a:pPr>
            <a:r>
              <a:rPr lang="en-US" dirty="0"/>
              <a:t>Fair and equitable financing of health care cost.</a:t>
            </a:r>
          </a:p>
          <a:p>
            <a:pPr algn="just">
              <a:buAutoNum type="arabicPeriod"/>
            </a:pPr>
            <a:r>
              <a:rPr lang="en-US" dirty="0"/>
              <a:t>Improving technical and allocative efficiency.</a:t>
            </a:r>
          </a:p>
          <a:p>
            <a:pPr algn="just">
              <a:buAutoNum type="arabicPeriod"/>
            </a:pPr>
            <a:r>
              <a:rPr lang="en-US" dirty="0"/>
              <a:t>Strengthening governance and accountability mechanisms</a:t>
            </a:r>
          </a:p>
          <a:p>
            <a:pPr algn="just">
              <a:buAutoNum type="arabicPeriod"/>
            </a:pPr>
            <a:r>
              <a:rPr lang="en-US" dirty="0"/>
              <a:t>Provision of regulatory oversight to all stakeholders in the value chain</a:t>
            </a:r>
          </a:p>
          <a:p>
            <a:pPr algn="just">
              <a:buAutoNum type="arabicPeriod"/>
            </a:pPr>
            <a:endParaRPr lang="en-CA" dirty="0"/>
          </a:p>
          <a:p>
            <a:endParaRPr lang="en-CA" dirty="0"/>
          </a:p>
        </p:txBody>
      </p:sp>
    </p:spTree>
    <p:extLst>
      <p:ext uri="{BB962C8B-B14F-4D97-AF65-F5344CB8AC3E}">
        <p14:creationId xmlns:p14="http://schemas.microsoft.com/office/powerpoint/2010/main" val="28532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066" y="233680"/>
            <a:ext cx="9833810" cy="6263640"/>
          </a:xfrm>
        </p:spPr>
      </p:pic>
    </p:spTree>
    <p:extLst>
      <p:ext uri="{BB962C8B-B14F-4D97-AF65-F5344CB8AC3E}">
        <p14:creationId xmlns:p14="http://schemas.microsoft.com/office/powerpoint/2010/main" val="118723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6960" y="239152"/>
            <a:ext cx="6564843" cy="1406769"/>
          </a:xfrm>
          <a:prstGeom prst="rect">
            <a:avLst/>
          </a:prstGeom>
        </p:spPr>
      </p:pic>
      <p:sp>
        <p:nvSpPr>
          <p:cNvPr id="2" name="Title 1"/>
          <p:cNvSpPr>
            <a:spLocks noGrp="1"/>
          </p:cNvSpPr>
          <p:nvPr>
            <p:ph type="title"/>
          </p:nvPr>
        </p:nvSpPr>
        <p:spPr>
          <a:xfrm>
            <a:off x="677334" y="1645921"/>
            <a:ext cx="8596668" cy="548639"/>
          </a:xfrm>
        </p:spPr>
        <p:txBody>
          <a:bodyPr>
            <a:normAutofit fontScale="90000"/>
          </a:bodyPr>
          <a:lstStyle/>
          <a:p>
            <a:pPr algn="ctr"/>
            <a:r>
              <a:rPr lang="en-CA" dirty="0"/>
              <a:t>POLICY AND PROGRAMS</a:t>
            </a:r>
          </a:p>
        </p:txBody>
      </p:sp>
      <p:sp>
        <p:nvSpPr>
          <p:cNvPr id="3" name="Content Placeholder 2"/>
          <p:cNvSpPr>
            <a:spLocks noGrp="1"/>
          </p:cNvSpPr>
          <p:nvPr>
            <p:ph idx="1"/>
          </p:nvPr>
        </p:nvSpPr>
        <p:spPr>
          <a:xfrm>
            <a:off x="677334" y="2143760"/>
            <a:ext cx="9030546" cy="4714240"/>
          </a:xfrm>
        </p:spPr>
        <p:txBody>
          <a:bodyPr>
            <a:normAutofit fontScale="92500" lnSpcReduction="10000"/>
          </a:bodyPr>
          <a:lstStyle/>
          <a:p>
            <a:r>
              <a:rPr lang="en-US" b="1" u="sng" dirty="0"/>
              <a:t>CORE VALUES</a:t>
            </a:r>
          </a:p>
          <a:p>
            <a:r>
              <a:rPr lang="en-US" dirty="0"/>
              <a:t>Fairness and equity</a:t>
            </a:r>
          </a:p>
          <a:p>
            <a:r>
              <a:rPr lang="en-US" dirty="0"/>
              <a:t>Effective, efficient and quality service delivery</a:t>
            </a:r>
          </a:p>
          <a:p>
            <a:r>
              <a:rPr lang="en-US" dirty="0"/>
              <a:t>Good governance and accountability</a:t>
            </a:r>
          </a:p>
          <a:p>
            <a:r>
              <a:rPr lang="en-US" dirty="0"/>
              <a:t>Promotion of social solidarity</a:t>
            </a:r>
          </a:p>
          <a:p>
            <a:r>
              <a:rPr lang="en-US" dirty="0"/>
              <a:t>Progressive universalism </a:t>
            </a:r>
          </a:p>
          <a:p>
            <a:endParaRPr lang="en-US" b="1" u="sng" dirty="0"/>
          </a:p>
          <a:p>
            <a:r>
              <a:rPr lang="en-US" b="1" u="sng" dirty="0"/>
              <a:t>POLICY AND PROGRAMME</a:t>
            </a:r>
            <a:endParaRPr lang="en-CA" dirty="0"/>
          </a:p>
          <a:p>
            <a:r>
              <a:rPr lang="en-US" dirty="0"/>
              <a:t>The Scheme is planned to run in phases.</a:t>
            </a:r>
            <a:endParaRPr lang="en-CA" dirty="0"/>
          </a:p>
          <a:p>
            <a:r>
              <a:rPr lang="en-US" dirty="0"/>
              <a:t>1.	Formal sector Social Health Insurance Program</a:t>
            </a:r>
            <a:endParaRPr lang="en-CA" dirty="0"/>
          </a:p>
          <a:p>
            <a:r>
              <a:rPr lang="en-US" dirty="0"/>
              <a:t>2.	Informal/Private Sector Social Health Insurance Program</a:t>
            </a:r>
            <a:endParaRPr lang="en-CA" dirty="0"/>
          </a:p>
          <a:p>
            <a:r>
              <a:rPr lang="en-US" dirty="0"/>
              <a:t>3.	The Vulnerable population Social Health Insurance Program</a:t>
            </a:r>
            <a:endParaRPr lang="en-CA" dirty="0"/>
          </a:p>
          <a:p>
            <a:pPr marL="0" indent="0">
              <a:buNone/>
            </a:pPr>
            <a:r>
              <a:rPr lang="en-US" dirty="0"/>
              <a:t> The scheme is in its third phase through the BHCPF program</a:t>
            </a:r>
            <a:endParaRPr lang="en-CA" dirty="0"/>
          </a:p>
          <a:p>
            <a:endParaRPr lang="en-CA" dirty="0"/>
          </a:p>
        </p:txBody>
      </p:sp>
    </p:spTree>
    <p:extLst>
      <p:ext uri="{BB962C8B-B14F-4D97-AF65-F5344CB8AC3E}">
        <p14:creationId xmlns:p14="http://schemas.microsoft.com/office/powerpoint/2010/main" val="278501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6951-3426-4A16-A56E-FE35BCB93610}"/>
              </a:ext>
            </a:extLst>
          </p:cNvPr>
          <p:cNvSpPr>
            <a:spLocks noGrp="1"/>
          </p:cNvSpPr>
          <p:nvPr>
            <p:ph type="title"/>
          </p:nvPr>
        </p:nvSpPr>
        <p:spPr>
          <a:xfrm>
            <a:off x="621063" y="239152"/>
            <a:ext cx="8565140" cy="1406768"/>
          </a:xfrm>
        </p:spPr>
        <p:txBody>
          <a:bodyPr>
            <a:normAutofit fontScale="90000"/>
          </a:bodyPr>
          <a:lstStyle/>
          <a:p>
            <a:br>
              <a:rPr lang="en-US" dirty="0"/>
            </a:br>
            <a:br>
              <a:rPr lang="en-US" dirty="0"/>
            </a:br>
            <a:br>
              <a:rPr lang="en-US" dirty="0"/>
            </a:br>
            <a:r>
              <a:rPr lang="en-US" dirty="0"/>
              <a:t>POLICIES AND PROGRAMS CONT</a:t>
            </a:r>
            <a:br>
              <a:rPr lang="en-US" dirty="0"/>
            </a:br>
            <a:br>
              <a:rPr lang="en-US" dirty="0"/>
            </a:br>
            <a:r>
              <a:rPr lang="en-US" sz="1800" dirty="0"/>
              <a:t>THE BASIC HEALTHCARE PROVISION FUND AND THE BASIC MINIMUM HEALTHCARE PACKAGE: BHCPF/BMPHS</a:t>
            </a:r>
            <a:br>
              <a:rPr lang="en-US" sz="1800" dirty="0"/>
            </a:br>
            <a:br>
              <a:rPr lang="en-US" sz="1800" dirty="0"/>
            </a:br>
            <a:br>
              <a:rPr lang="en-US" sz="1800" dirty="0"/>
            </a:br>
            <a:r>
              <a:rPr lang="en-US" sz="1800" dirty="0"/>
              <a:t>This is a program initiated by the Federal Government for the vulnerable population in the country</a:t>
            </a:r>
            <a:br>
              <a:rPr lang="en-US" sz="1800" dirty="0"/>
            </a:br>
            <a:br>
              <a:rPr lang="en-US" sz="1800" dirty="0"/>
            </a:br>
            <a:r>
              <a:rPr lang="en-US" sz="1800" dirty="0"/>
              <a:t>State social health insurance Agencies and State primary healthcare development Agencies are the operators of the program through the NHIA and NPHCDA gateways respectively</a:t>
            </a:r>
            <a:endParaRPr lang="en-US" dirty="0"/>
          </a:p>
        </p:txBody>
      </p:sp>
      <p:pic>
        <p:nvPicPr>
          <p:cNvPr id="3" name="Picture 2">
            <a:extLst>
              <a:ext uri="{FF2B5EF4-FFF2-40B4-BE49-F238E27FC236}">
                <a16:creationId xmlns:a16="http://schemas.microsoft.com/office/drawing/2014/main" id="{FED40F6E-0E74-4E4C-B864-9F6D68C2EFEA}"/>
              </a:ext>
            </a:extLst>
          </p:cNvPr>
          <p:cNvPicPr>
            <a:picLocks noChangeAspect="1"/>
          </p:cNvPicPr>
          <p:nvPr/>
        </p:nvPicPr>
        <p:blipFill>
          <a:blip r:embed="rId2"/>
          <a:stretch>
            <a:fillRect/>
          </a:stretch>
        </p:blipFill>
        <p:spPr>
          <a:xfrm>
            <a:off x="1946960" y="281355"/>
            <a:ext cx="6564843" cy="1406769"/>
          </a:xfrm>
          <a:prstGeom prst="rect">
            <a:avLst/>
          </a:prstGeom>
        </p:spPr>
      </p:pic>
    </p:spTree>
    <p:extLst>
      <p:ext uri="{BB962C8B-B14F-4D97-AF65-F5344CB8AC3E}">
        <p14:creationId xmlns:p14="http://schemas.microsoft.com/office/powerpoint/2010/main" val="4603627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512</TotalTime>
  <Words>4024</Words>
  <Application>Microsoft Office PowerPoint</Application>
  <PresentationFormat>Widescreen</PresentationFormat>
  <Paragraphs>2730</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Trebuchet MS</vt:lpstr>
      <vt:lpstr>Wingdings</vt:lpstr>
      <vt:lpstr>Wingdings 3</vt:lpstr>
      <vt:lpstr>Facet</vt:lpstr>
      <vt:lpstr>PowerPoint Presentation</vt:lpstr>
      <vt:lpstr>INTODUCTION</vt:lpstr>
      <vt:lpstr>INTRODUCTION CONT.</vt:lpstr>
      <vt:lpstr>INTRODUCTION CONT.</vt:lpstr>
      <vt:lpstr>PowerPoint Presentation</vt:lpstr>
      <vt:lpstr>INTRODUCTION CONT.</vt:lpstr>
      <vt:lpstr>PowerPoint Presentation</vt:lpstr>
      <vt:lpstr>POLICY AND PROGRAMS</vt:lpstr>
      <vt:lpstr>   POLICIES AND PROGRAMS CONT  THE BASIC HEALTHCARE PROVISION FUND AND THE BASIC MINIMUM HEALTHCARE PACKAGE: BHCPF/BMPHS   This is a program initiated by the Federal Government for the vulnerable population in the country  State social health insurance Agencies and State primary healthcare development Agencies are the operators of the program through the NHIA and NPHCDA gateways respectively</vt:lpstr>
      <vt:lpstr>FUNDING AND FINANCE</vt:lpstr>
      <vt:lpstr>DATA AND STATISTICS</vt:lpstr>
      <vt:lpstr>PowerPoint Presentation</vt:lpstr>
      <vt:lpstr>PowerPoint Presentation</vt:lpstr>
      <vt:lpstr>PowerPoint Presentation</vt:lpstr>
      <vt:lpstr>CONCLUSION</vt:lpstr>
      <vt:lpstr>PowerPoint Presentation</vt:lpstr>
      <vt:lpstr>CONCLUSION CONT.</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AGADAH</dc:creator>
  <cp:lastModifiedBy> </cp:lastModifiedBy>
  <cp:revision>42</cp:revision>
  <dcterms:created xsi:type="dcterms:W3CDTF">2019-12-17T07:30:37Z</dcterms:created>
  <dcterms:modified xsi:type="dcterms:W3CDTF">2023-08-03T09:57:46Z</dcterms:modified>
</cp:coreProperties>
</file>