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75" r:id="rId9"/>
    <p:sldId id="259" r:id="rId10"/>
    <p:sldId id="266" r:id="rId11"/>
    <p:sldId id="267" r:id="rId12"/>
    <p:sldId id="268" r:id="rId13"/>
    <p:sldId id="269" r:id="rId14"/>
    <p:sldId id="260" r:id="rId15"/>
    <p:sldId id="261" r:id="rId16"/>
    <p:sldId id="262" r:id="rId17"/>
    <p:sldId id="270" r:id="rId18"/>
    <p:sldId id="263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4DF2F-C585-4CE4-AE27-910C2F8D463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E4F8C-793F-4C83-B6CE-D999C65B45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CAUSES AND MANAGEMENT OF FEVER IN THE NEONATE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IDHOLO URIRE</a:t>
            </a:r>
          </a:p>
          <a:p>
            <a:r>
              <a:rPr lang="en-US" dirty="0" smtClean="0"/>
              <a:t>(PAEDIATRICIAN)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Fever is a normal response to infection in adults, but in newborn only half have fever</a:t>
            </a:r>
          </a:p>
          <a:p>
            <a:r>
              <a:rPr lang="en-US" dirty="0" smtClean="0"/>
              <a:t>Premature baby may have lower body temperature with infection or other signs such as change in </a:t>
            </a:r>
            <a:r>
              <a:rPr lang="en-US" dirty="0" err="1" smtClean="0"/>
              <a:t>behaviour</a:t>
            </a:r>
            <a:r>
              <a:rPr lang="en-US" dirty="0" smtClean="0"/>
              <a:t>, feeding or </a:t>
            </a:r>
            <a:r>
              <a:rPr lang="en-US" dirty="0" err="1" smtClean="0"/>
              <a:t>colour</a:t>
            </a:r>
            <a:endParaRPr lang="en-US" dirty="0" smtClean="0"/>
          </a:p>
          <a:p>
            <a:r>
              <a:rPr lang="en-US" dirty="0" smtClean="0"/>
              <a:t>Focus, without focus, unknown origin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Non-infectious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Overheating </a:t>
            </a:r>
          </a:p>
          <a:p>
            <a:r>
              <a:rPr lang="en-US" dirty="0" smtClean="0"/>
              <a:t>Low fluid intake or dehydration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layers of clothing/blanket</a:t>
            </a:r>
          </a:p>
          <a:p>
            <a:r>
              <a:rPr lang="en-US" dirty="0" smtClean="0"/>
              <a:t>Closed windows</a:t>
            </a:r>
          </a:p>
          <a:p>
            <a:r>
              <a:rPr lang="en-US" dirty="0" err="1" smtClean="0"/>
              <a:t>Overbundled</a:t>
            </a:r>
            <a:r>
              <a:rPr lang="en-US" dirty="0" smtClean="0"/>
              <a:t> in a heated car</a:t>
            </a:r>
          </a:p>
          <a:p>
            <a:r>
              <a:rPr lang="en-US" dirty="0" smtClean="0"/>
              <a:t>--Heat stroke/death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fluid intake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ot enough lactation/feeding</a:t>
            </a:r>
          </a:p>
          <a:p>
            <a:r>
              <a:rPr lang="en-US" dirty="0" smtClean="0"/>
              <a:t>Occurs more 2</a:t>
            </a:r>
            <a:r>
              <a:rPr lang="en-US" baseline="30000" dirty="0" smtClean="0"/>
              <a:t>nd</a:t>
            </a:r>
            <a:r>
              <a:rPr lang="en-US" dirty="0" smtClean="0"/>
              <a:t> to 3</a:t>
            </a:r>
            <a:r>
              <a:rPr lang="en-US" baseline="30000" dirty="0" smtClean="0"/>
              <a:t>rd</a:t>
            </a:r>
            <a:r>
              <a:rPr lang="en-US" dirty="0" smtClean="0"/>
              <a:t> day after birth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Duration</a:t>
            </a:r>
          </a:p>
          <a:p>
            <a:r>
              <a:rPr lang="en-US" dirty="0" smtClean="0"/>
              <a:t>Associated symptoms- </a:t>
            </a:r>
            <a:r>
              <a:rPr lang="en-US" dirty="0" err="1" smtClean="0"/>
              <a:t>tacypnea</a:t>
            </a:r>
            <a:r>
              <a:rPr lang="en-US" dirty="0" smtClean="0"/>
              <a:t>, tachycardia, </a:t>
            </a:r>
            <a:r>
              <a:rPr lang="en-US" dirty="0" err="1" smtClean="0"/>
              <a:t>dysnea</a:t>
            </a:r>
            <a:r>
              <a:rPr lang="en-US" dirty="0" smtClean="0"/>
              <a:t>, Anemia, convulsions</a:t>
            </a:r>
          </a:p>
          <a:p>
            <a:r>
              <a:rPr lang="en-US" dirty="0" smtClean="0"/>
              <a:t>Antenatal history- PROM, </a:t>
            </a:r>
            <a:r>
              <a:rPr lang="en-US" dirty="0" err="1" smtClean="0"/>
              <a:t>peripatum</a:t>
            </a:r>
            <a:r>
              <a:rPr lang="en-US" dirty="0" smtClean="0"/>
              <a:t> pyrexia, prolonged </a:t>
            </a:r>
            <a:r>
              <a:rPr lang="en-US" dirty="0" err="1" smtClean="0"/>
              <a:t>labour</a:t>
            </a:r>
            <a:r>
              <a:rPr lang="en-US" dirty="0" smtClean="0"/>
              <a:t>, place of delivery, procedure during delivery, </a:t>
            </a:r>
            <a:endParaRPr lang="en-US" dirty="0"/>
          </a:p>
          <a:p>
            <a:r>
              <a:rPr lang="en-US" dirty="0" smtClean="0"/>
              <a:t>Immunization</a:t>
            </a:r>
          </a:p>
          <a:p>
            <a:r>
              <a:rPr lang="en-US" dirty="0" smtClean="0"/>
              <a:t>Over clothing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examination- temperature, weight length, oxygen saturation</a:t>
            </a:r>
          </a:p>
          <a:p>
            <a:r>
              <a:rPr lang="en-US" dirty="0" smtClean="0"/>
              <a:t>CNS</a:t>
            </a:r>
          </a:p>
          <a:p>
            <a:r>
              <a:rPr lang="en-US" dirty="0" smtClean="0"/>
              <a:t>CVS- pulse rate, volume, apex beat, heart sounds, B</a:t>
            </a:r>
            <a:r>
              <a:rPr lang="en-US" dirty="0"/>
              <a:t>P</a:t>
            </a:r>
            <a:endParaRPr lang="en-US" dirty="0" smtClean="0"/>
          </a:p>
          <a:p>
            <a:r>
              <a:rPr lang="en-US" dirty="0" smtClean="0"/>
              <a:t>Respiration- </a:t>
            </a:r>
          </a:p>
          <a:p>
            <a:r>
              <a:rPr lang="en-US" dirty="0" smtClean="0"/>
              <a:t>Digestive system</a:t>
            </a:r>
          </a:p>
          <a:p>
            <a:r>
              <a:rPr lang="en-US" dirty="0" smtClean="0"/>
              <a:t>Genitourinary system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Culture- blood, urine, </a:t>
            </a:r>
            <a:r>
              <a:rPr lang="en-US" dirty="0" err="1" smtClean="0"/>
              <a:t>csf</a:t>
            </a:r>
            <a:endParaRPr lang="en-US" dirty="0" smtClean="0"/>
          </a:p>
          <a:p>
            <a:r>
              <a:rPr lang="en-US" dirty="0" smtClean="0"/>
              <a:t>FBC-</a:t>
            </a:r>
          </a:p>
          <a:p>
            <a:r>
              <a:rPr lang="en-US" dirty="0" smtClean="0"/>
              <a:t>CXR</a:t>
            </a:r>
          </a:p>
          <a:p>
            <a:r>
              <a:rPr lang="en-US" dirty="0" smtClean="0"/>
              <a:t>Acute phase reactant- </a:t>
            </a:r>
            <a:r>
              <a:rPr lang="en-US" dirty="0" err="1" smtClean="0"/>
              <a:t>procalcitonin</a:t>
            </a:r>
            <a:r>
              <a:rPr lang="en-US" dirty="0" smtClean="0"/>
              <a:t>, C-</a:t>
            </a:r>
            <a:r>
              <a:rPr lang="en-US" dirty="0" err="1" smtClean="0"/>
              <a:t>reative</a:t>
            </a:r>
            <a:r>
              <a:rPr lang="en-US" dirty="0" smtClean="0"/>
              <a:t> protein</a:t>
            </a:r>
          </a:p>
          <a:p>
            <a:r>
              <a:rPr lang="en-US" dirty="0" smtClean="0"/>
              <a:t>Coagulation studies- d-</a:t>
            </a:r>
            <a:r>
              <a:rPr lang="en-US" dirty="0" err="1" smtClean="0"/>
              <a:t>dimer</a:t>
            </a:r>
            <a:r>
              <a:rPr lang="en-US" dirty="0" smtClean="0"/>
              <a:t>, PT, PTT</a:t>
            </a:r>
          </a:p>
          <a:p>
            <a:r>
              <a:rPr lang="en-US" dirty="0" smtClean="0"/>
              <a:t>Swab orifices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Viral- herpes simplex, </a:t>
            </a:r>
            <a:r>
              <a:rPr lang="en-US" dirty="0" err="1" smtClean="0"/>
              <a:t>varicella</a:t>
            </a:r>
            <a:r>
              <a:rPr lang="en-US" dirty="0" smtClean="0"/>
              <a:t> , </a:t>
            </a:r>
            <a:r>
              <a:rPr lang="en-US" dirty="0" err="1" smtClean="0"/>
              <a:t>enteroviruses</a:t>
            </a:r>
            <a:r>
              <a:rPr lang="en-US" dirty="0" smtClean="0"/>
              <a:t>, influenza virus, respiratory </a:t>
            </a:r>
            <a:r>
              <a:rPr lang="en-US" dirty="0" err="1" smtClean="0"/>
              <a:t>syncytial</a:t>
            </a:r>
            <a:r>
              <a:rPr lang="en-US" dirty="0" smtClean="0"/>
              <a:t> virus, and some adenoviruses. </a:t>
            </a:r>
          </a:p>
          <a:p>
            <a:r>
              <a:rPr lang="en-US" dirty="0" smtClean="0"/>
              <a:t>Bacteria- Group B </a:t>
            </a:r>
            <a:r>
              <a:rPr lang="en-US" dirty="0" err="1" smtClean="0"/>
              <a:t>strepococcus</a:t>
            </a:r>
            <a:r>
              <a:rPr lang="en-US" dirty="0" smtClean="0"/>
              <a:t>, Escherichia Coli, and </a:t>
            </a:r>
            <a:r>
              <a:rPr lang="en-US" dirty="0" err="1" smtClean="0"/>
              <a:t>Listeria</a:t>
            </a:r>
            <a:r>
              <a:rPr lang="en-US" dirty="0" smtClean="0"/>
              <a:t> </a:t>
            </a:r>
            <a:r>
              <a:rPr lang="en-US" dirty="0" err="1" smtClean="0"/>
              <a:t>monocytogenes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Specific- antibiotics, </a:t>
            </a:r>
            <a:r>
              <a:rPr lang="en-US" dirty="0" err="1" smtClean="0"/>
              <a:t>antvirals</a:t>
            </a:r>
            <a:endParaRPr lang="en-US" dirty="0" smtClean="0"/>
          </a:p>
          <a:p>
            <a:r>
              <a:rPr lang="en-US" dirty="0" smtClean="0"/>
              <a:t>Supportive-Calories, Fluids, vitals, avoid over clothing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Kiegman</a:t>
            </a:r>
            <a:r>
              <a:rPr lang="en-US" dirty="0" smtClean="0"/>
              <a:t> , Stanton, St. </a:t>
            </a:r>
            <a:r>
              <a:rPr lang="en-US" dirty="0" err="1" smtClean="0"/>
              <a:t>Geme</a:t>
            </a:r>
            <a:r>
              <a:rPr lang="en-US" dirty="0" smtClean="0"/>
              <a:t> et al. Nelson Textbook of Pediatrics. 19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Finberg, Fleischman, Finberg et al. Sander’s Textbook of </a:t>
            </a:r>
            <a:r>
              <a:rPr lang="en-US" dirty="0" err="1" smtClean="0"/>
              <a:t>Paediatrics</a:t>
            </a:r>
            <a:r>
              <a:rPr lang="en-US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err="1" smtClean="0"/>
              <a:t>Pathophysiology</a:t>
            </a:r>
            <a:endParaRPr lang="en-US" dirty="0" smtClean="0"/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Management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                        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Fever in a neonate is defined as temperature 37.6 and above. </a:t>
            </a:r>
          </a:p>
          <a:p>
            <a:r>
              <a:rPr lang="en-US" dirty="0" smtClean="0"/>
              <a:t>Low grade(37.6- 37.9 ) or high grade (38)</a:t>
            </a:r>
          </a:p>
          <a:p>
            <a:r>
              <a:rPr lang="en-US" dirty="0" smtClean="0"/>
              <a:t>Hypothermia - &lt;36.5</a:t>
            </a:r>
          </a:p>
          <a:p>
            <a:r>
              <a:rPr lang="en-US" dirty="0" smtClean="0"/>
              <a:t>It is a sign of serious illness</a:t>
            </a:r>
          </a:p>
          <a:p>
            <a:r>
              <a:rPr lang="en-US" dirty="0" smtClean="0"/>
              <a:t>It’s a major cause of morbidity and mortality</a:t>
            </a:r>
          </a:p>
          <a:p>
            <a:r>
              <a:rPr lang="en-US" dirty="0" smtClean="0"/>
              <a:t>It is of public health importance</a:t>
            </a:r>
          </a:p>
          <a:p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Infections produce fever which begins with the release of endogenous </a:t>
            </a:r>
            <a:r>
              <a:rPr lang="en-US" dirty="0" err="1" smtClean="0"/>
              <a:t>pyrogens</a:t>
            </a:r>
            <a:r>
              <a:rPr lang="en-US" dirty="0" smtClean="0"/>
              <a:t> into the circulation after an infectious or immunologically mediated event.</a:t>
            </a:r>
          </a:p>
          <a:p>
            <a:r>
              <a:rPr lang="en-US" dirty="0" smtClean="0"/>
              <a:t>Those endogenous </a:t>
            </a:r>
            <a:r>
              <a:rPr lang="en-US" dirty="0" err="1" smtClean="0"/>
              <a:t>pyrogens</a:t>
            </a:r>
            <a:r>
              <a:rPr lang="en-US" dirty="0" smtClean="0"/>
              <a:t> are cytokines (Interleukins IL-1), IL6, </a:t>
            </a:r>
            <a:r>
              <a:rPr lang="en-US" dirty="0" err="1" smtClean="0"/>
              <a:t>tumour</a:t>
            </a:r>
            <a:r>
              <a:rPr lang="en-US" dirty="0" smtClean="0"/>
              <a:t> necrosis factor and the </a:t>
            </a:r>
            <a:r>
              <a:rPr lang="en-US" dirty="0" err="1" smtClean="0"/>
              <a:t>interferons</a:t>
            </a:r>
            <a:r>
              <a:rPr lang="en-US" dirty="0" smtClean="0"/>
              <a:t>. Which are released by </a:t>
            </a:r>
            <a:r>
              <a:rPr lang="en-US" dirty="0" err="1" smtClean="0"/>
              <a:t>monocytes</a:t>
            </a:r>
            <a:r>
              <a:rPr lang="en-US" dirty="0" smtClean="0"/>
              <a:t> , macrophages , </a:t>
            </a:r>
            <a:r>
              <a:rPr lang="en-US" dirty="0" err="1" smtClean="0"/>
              <a:t>mesangial</a:t>
            </a:r>
            <a:r>
              <a:rPr lang="en-US" dirty="0" smtClean="0"/>
              <a:t> cells, </a:t>
            </a:r>
            <a:r>
              <a:rPr lang="en-US" dirty="0" err="1" smtClean="0"/>
              <a:t>glial</a:t>
            </a:r>
            <a:r>
              <a:rPr lang="en-US" dirty="0" smtClean="0"/>
              <a:t> cells, epithelial cells and B lymphocytes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endogenous </a:t>
            </a:r>
            <a:r>
              <a:rPr lang="en-US" dirty="0" err="1" smtClean="0"/>
              <a:t>pyrogens</a:t>
            </a:r>
            <a:r>
              <a:rPr lang="en-US" dirty="0" smtClean="0"/>
              <a:t> reach the anterior hypothalamus via arterial blood supply, liberating  </a:t>
            </a:r>
            <a:r>
              <a:rPr lang="en-US" dirty="0" err="1" smtClean="0"/>
              <a:t>arachidonic</a:t>
            </a:r>
            <a:r>
              <a:rPr lang="en-US" dirty="0" smtClean="0"/>
              <a:t> acid,  which is metabolized to prostaglandin E₂(PGE) resulting in an elevation of the hypothalamic thermostat.</a:t>
            </a:r>
          </a:p>
          <a:p>
            <a:r>
              <a:rPr lang="en-US" dirty="0" smtClean="0"/>
              <a:t>Antipyretics work by altering the synthesis of prostaglandins, reducing production of PGE₂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neonates do not respond this way, may be hypothermic despite significant infection</a:t>
            </a:r>
          </a:p>
          <a:p>
            <a:r>
              <a:rPr lang="en-US" dirty="0" smtClean="0"/>
              <a:t>Endothelial dysfunction plays a role, as generalized peripheral </a:t>
            </a:r>
            <a:r>
              <a:rPr lang="en-US" dirty="0" err="1" smtClean="0"/>
              <a:t>vasodilation</a:t>
            </a:r>
            <a:r>
              <a:rPr lang="en-US" dirty="0" smtClean="0"/>
              <a:t> and loss of endothelial integrity  during sepsis result in heat loss by hampering the body’s ability to regulate it’s  core temperature.</a:t>
            </a:r>
          </a:p>
          <a:p>
            <a:r>
              <a:rPr lang="en-US" dirty="0" smtClean="0"/>
              <a:t>Slows down physiologic functions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Neonatal mortality risk  increases by 80% for every 1⁰ decrease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Infectious</a:t>
            </a:r>
          </a:p>
          <a:p>
            <a:r>
              <a:rPr lang="en-US" dirty="0" smtClean="0"/>
              <a:t>Non-infectious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15136</TotalTime>
  <Words>491</Words>
  <Application>Microsoft Office PowerPoint</Application>
  <PresentationFormat>On-screen Show (4:3)</PresentationFormat>
  <Paragraphs>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CAUSES AND MANAGEMENT OF FEVER IN THE NEONATE</vt:lpstr>
      <vt:lpstr>OUTLINE</vt:lpstr>
      <vt:lpstr>Introduction</vt:lpstr>
      <vt:lpstr>Pathophysiology</vt:lpstr>
      <vt:lpstr>Slide 5</vt:lpstr>
      <vt:lpstr>Slide 6</vt:lpstr>
      <vt:lpstr>Slide 7</vt:lpstr>
      <vt:lpstr>Slide 8</vt:lpstr>
      <vt:lpstr>Causes</vt:lpstr>
      <vt:lpstr>Infectious</vt:lpstr>
      <vt:lpstr>Non-infectious</vt:lpstr>
      <vt:lpstr>Overheating</vt:lpstr>
      <vt:lpstr>Low fluid intake</vt:lpstr>
      <vt:lpstr>History</vt:lpstr>
      <vt:lpstr>Examination</vt:lpstr>
      <vt:lpstr>Investigation</vt:lpstr>
      <vt:lpstr>Slide 17</vt:lpstr>
      <vt:lpstr>Treatment</vt:lpstr>
      <vt:lpstr>Reference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CAUSES AND MANAGEMENT OF FEVER IN THE NEONATE</dc:title>
  <dc:creator>HP</dc:creator>
  <cp:lastModifiedBy>HP</cp:lastModifiedBy>
  <cp:revision>53</cp:revision>
  <dcterms:created xsi:type="dcterms:W3CDTF">2023-06-16T20:08:46Z</dcterms:created>
  <dcterms:modified xsi:type="dcterms:W3CDTF">2023-06-27T08:24:56Z</dcterms:modified>
</cp:coreProperties>
</file>