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  <p:sldId id="288" r:id="rId4"/>
    <p:sldId id="285" r:id="rId5"/>
    <p:sldId id="257" r:id="rId6"/>
    <p:sldId id="276" r:id="rId7"/>
    <p:sldId id="292" r:id="rId8"/>
    <p:sldId id="259" r:id="rId9"/>
    <p:sldId id="275" r:id="rId10"/>
    <p:sldId id="268" r:id="rId11"/>
    <p:sldId id="269" r:id="rId12"/>
    <p:sldId id="270" r:id="rId13"/>
    <p:sldId id="258" r:id="rId14"/>
    <p:sldId id="274" r:id="rId15"/>
    <p:sldId id="273" r:id="rId16"/>
    <p:sldId id="263" r:id="rId17"/>
    <p:sldId id="264" r:id="rId18"/>
    <p:sldId id="291" r:id="rId19"/>
    <p:sldId id="290" r:id="rId20"/>
    <p:sldId id="286" r:id="rId21"/>
    <p:sldId id="281" r:id="rId22"/>
    <p:sldId id="293" r:id="rId23"/>
    <p:sldId id="294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5603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7818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9816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598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96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849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1957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711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8597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2568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916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7AECC-D76A-4073-BF4F-99DCCD36BBED}" type="datetimeFigureOut">
              <a:rPr lang="en-US" smtClean="0"/>
              <a:pPr/>
              <a:t>6/16/2023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B688D-A9B0-4C16-A9D6-D2B406EAEC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4629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COMMON DANGER SIGNS IN THE NEONATAL PERIOD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Idholo</a:t>
            </a:r>
            <a:r>
              <a:rPr lang="en-US" dirty="0" smtClean="0"/>
              <a:t>, </a:t>
            </a:r>
            <a:r>
              <a:rPr lang="en-US" dirty="0" err="1" smtClean="0"/>
              <a:t>Urire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en-US" dirty="0" err="1" smtClean="0"/>
              <a:t>Paediatrician</a:t>
            </a:r>
            <a:r>
              <a:rPr lang="en-US" dirty="0"/>
              <a:t>)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155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Neonatal Mortality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Nigeria according to UNICEF, the main causes of Neonatal deaths in 2015 were Prematurity(31%) , Birth Asphyxia and birth Trauma(30.9%), Sepsis(16.2%), Acute respiratory infections(7.2%), Congenital Anomalies(6%), Tetanus(2.5%), Injuries(1.3%)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7116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86552768"/>
              </p:ext>
            </p:extLst>
          </p:nvPr>
        </p:nvGraphicFramePr>
        <p:xfrm>
          <a:off x="457200" y="1600200"/>
          <a:ext cx="82296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Morbidiy</a:t>
                      </a:r>
                      <a:r>
                        <a:rPr lang="en-US" dirty="0" smtClean="0"/>
                        <a:t> (394)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 (%)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Neonatal</a:t>
                      </a:r>
                      <a:r>
                        <a:rPr lang="en-US" baseline="0" dirty="0" smtClean="0"/>
                        <a:t> sepsis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26.3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Preterm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Neonatal  Jaundice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Perinatal  Asphyxia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16.7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Macrosomia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Congenital anomalies</a:t>
                      </a:r>
                    </a:p>
                    <a:p>
                      <a:r>
                        <a:rPr lang="en-US" dirty="0" smtClean="0"/>
                        <a:t>Hemorrhagic disease of the Newborn</a:t>
                      </a:r>
                    </a:p>
                    <a:p>
                      <a:r>
                        <a:rPr lang="en-US" dirty="0" smtClean="0"/>
                        <a:t>Transient tachypnea of the</a:t>
                      </a:r>
                      <a:r>
                        <a:rPr lang="en-US" baseline="0" dirty="0" smtClean="0"/>
                        <a:t> new born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0.04</a:t>
                      </a:r>
                    </a:p>
                    <a:p>
                      <a:r>
                        <a:rPr lang="en-US" dirty="0" smtClean="0"/>
                        <a:t>0.04</a:t>
                      </a:r>
                    </a:p>
                    <a:p>
                      <a:r>
                        <a:rPr lang="en-US" dirty="0" smtClean="0"/>
                        <a:t>0.01</a:t>
                      </a:r>
                    </a:p>
                    <a:p>
                      <a:r>
                        <a:rPr lang="en-US" dirty="0" smtClean="0"/>
                        <a:t>0.02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54605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71998495"/>
              </p:ext>
            </p:extLst>
          </p:nvPr>
        </p:nvGraphicFramePr>
        <p:xfrm>
          <a:off x="457200" y="16002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Mortality(69/17%)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Freq</a:t>
                      </a:r>
                      <a:r>
                        <a:rPr lang="en-US" dirty="0" smtClean="0"/>
                        <a:t>(%)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Neonatal </a:t>
                      </a:r>
                      <a:r>
                        <a:rPr lang="en-US" baseline="0" dirty="0" smtClean="0"/>
                        <a:t> s</a:t>
                      </a:r>
                      <a:r>
                        <a:rPr lang="en-US" dirty="0" smtClean="0"/>
                        <a:t>epsis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Perinatal </a:t>
                      </a:r>
                      <a:r>
                        <a:rPr lang="en-US" baseline="0" dirty="0" smtClean="0"/>
                        <a:t> Asphyxia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Congenital  anomaly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Neonatal  Jaundice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Meconium</a:t>
                      </a:r>
                      <a:r>
                        <a:rPr lang="en-US" baseline="0" dirty="0" smtClean="0"/>
                        <a:t> Aspiration Syndrome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65791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 are some views that current effort at reducing neonatal mortality is hindered by poor understanding of the social determinants of health as well as danger signs of the neonate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Information on how to identify dangers signs, prompt diagnosis and prompt referral are important to mitigate the mortality and morbidity among the new born.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6101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 for danger signs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92683179"/>
              </p:ext>
            </p:extLst>
          </p:nvPr>
        </p:nvGraphicFramePr>
        <p:xfrm>
          <a:off x="457200" y="1600200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Parental  factors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Health Personnel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Government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Maternal</a:t>
                      </a:r>
                      <a:r>
                        <a:rPr lang="en-US" baseline="0" dirty="0" smtClean="0"/>
                        <a:t> infections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Poor supervision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</a:t>
                      </a:r>
                      <a:r>
                        <a:rPr lang="en-US" baseline="0" dirty="0" smtClean="0"/>
                        <a:t> of facilities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Poor decision making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 of empathy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</a:t>
                      </a:r>
                      <a:r>
                        <a:rPr lang="en-US" baseline="0" dirty="0" smtClean="0"/>
                        <a:t> of funds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Ignorance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Ignorance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 of</a:t>
                      </a:r>
                      <a:r>
                        <a:rPr lang="en-US" baseline="0" dirty="0" smtClean="0"/>
                        <a:t> training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Poverty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Late referrals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 of personnel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Religious</a:t>
                      </a:r>
                      <a:r>
                        <a:rPr lang="en-US" baseline="0" dirty="0" smtClean="0"/>
                        <a:t> beliefs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Missed diagnosis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Low or no education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Teenage pregnancy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10377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Danger 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born danger signs refer to the presence of clinical signs that would indicate a high risk of neonatal mortality and morbidity and the need for early therapeutic intervention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9224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Cough</a:t>
            </a:r>
          </a:p>
          <a:p>
            <a:r>
              <a:rPr lang="en-US" dirty="0" smtClean="0"/>
              <a:t>Difficult/fast breathing</a:t>
            </a:r>
          </a:p>
          <a:p>
            <a:r>
              <a:rPr lang="en-US" dirty="0" smtClean="0"/>
              <a:t>Lethargy</a:t>
            </a:r>
          </a:p>
          <a:p>
            <a:r>
              <a:rPr lang="en-US" dirty="0" smtClean="0"/>
              <a:t>Loss of consciousness </a:t>
            </a:r>
          </a:p>
          <a:p>
            <a:r>
              <a:rPr lang="en-US" dirty="0" smtClean="0"/>
              <a:t>Convulsion/jitteriness</a:t>
            </a:r>
          </a:p>
          <a:p>
            <a:r>
              <a:rPr lang="en-US" dirty="0" smtClean="0"/>
              <a:t>Fever</a:t>
            </a:r>
          </a:p>
          <a:p>
            <a:r>
              <a:rPr lang="en-US" dirty="0" smtClean="0"/>
              <a:t>Hypothermia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6357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</a:t>
            </a:r>
            <a:r>
              <a:rPr lang="en-US" dirty="0" err="1" smtClean="0"/>
              <a:t>contd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Poor feeding</a:t>
            </a:r>
          </a:p>
          <a:p>
            <a:r>
              <a:rPr lang="en-US" dirty="0" smtClean="0"/>
              <a:t>Unable to suckle</a:t>
            </a:r>
          </a:p>
          <a:p>
            <a:r>
              <a:rPr lang="en-US" dirty="0" smtClean="0"/>
              <a:t>Persistent vomiting</a:t>
            </a:r>
          </a:p>
          <a:p>
            <a:r>
              <a:rPr lang="en-US" dirty="0" err="1" smtClean="0"/>
              <a:t>Diarrhoea</a:t>
            </a:r>
            <a:endParaRPr lang="en-US" dirty="0" smtClean="0"/>
          </a:p>
          <a:p>
            <a:r>
              <a:rPr lang="en-US" dirty="0" smtClean="0"/>
              <a:t>Jaundice</a:t>
            </a:r>
          </a:p>
          <a:p>
            <a:r>
              <a:rPr lang="en-US" dirty="0" smtClean="0"/>
              <a:t>Eye discharge/redness</a:t>
            </a:r>
          </a:p>
          <a:p>
            <a:r>
              <a:rPr lang="en-US" dirty="0" smtClean="0"/>
              <a:t>Discharge or pus from umbilicus</a:t>
            </a:r>
          </a:p>
          <a:p>
            <a:r>
              <a:rPr lang="en-US" dirty="0" smtClean="0"/>
              <a:t>Excessive sweating</a:t>
            </a:r>
          </a:p>
          <a:p>
            <a:r>
              <a:rPr lang="en-US" dirty="0" smtClean="0"/>
              <a:t>Abdominal distension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191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HP\AppData\Local\Temp\IMG-20201209-WA0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96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9919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HP\AppData\Local\Temp\IMG-20201209-WA0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9007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7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7206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index of suspicion</a:t>
            </a:r>
          </a:p>
          <a:p>
            <a:r>
              <a:rPr lang="en-US" dirty="0" smtClean="0"/>
              <a:t>RBS</a:t>
            </a:r>
          </a:p>
          <a:p>
            <a:r>
              <a:rPr lang="en-US" dirty="0" smtClean="0"/>
              <a:t>Appropriate antibiotics</a:t>
            </a:r>
          </a:p>
          <a:p>
            <a:r>
              <a:rPr lang="en-US" dirty="0" smtClean="0"/>
              <a:t>Phototherapy</a:t>
            </a:r>
          </a:p>
          <a:p>
            <a:r>
              <a:rPr lang="en-US" smtClean="0"/>
              <a:t>Blood transfusion</a:t>
            </a:r>
            <a:endParaRPr lang="en-US" dirty="0" smtClean="0"/>
          </a:p>
          <a:p>
            <a:r>
              <a:rPr lang="en-US" dirty="0" smtClean="0"/>
              <a:t>Intravenous fluids</a:t>
            </a:r>
          </a:p>
          <a:p>
            <a:r>
              <a:rPr lang="en-US" dirty="0" smtClean="0"/>
              <a:t>Prompt referral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81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mitigate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Health education</a:t>
            </a:r>
          </a:p>
          <a:p>
            <a:r>
              <a:rPr lang="en-US" dirty="0" smtClean="0"/>
              <a:t>Alleviate poverty</a:t>
            </a:r>
          </a:p>
          <a:p>
            <a:r>
              <a:rPr lang="en-US" dirty="0" smtClean="0"/>
              <a:t>Immunization</a:t>
            </a:r>
          </a:p>
          <a:p>
            <a:r>
              <a:rPr lang="en-US" dirty="0" smtClean="0"/>
              <a:t>Family planning</a:t>
            </a:r>
          </a:p>
          <a:p>
            <a:r>
              <a:rPr lang="en-US" dirty="0" smtClean="0"/>
              <a:t>Prophylaxis- </a:t>
            </a:r>
            <a:r>
              <a:rPr lang="en-US" dirty="0" err="1" smtClean="0"/>
              <a:t>Vit</a:t>
            </a:r>
            <a:r>
              <a:rPr lang="en-US" dirty="0" smtClean="0"/>
              <a:t> K, malaria</a:t>
            </a:r>
          </a:p>
          <a:p>
            <a:r>
              <a:rPr lang="en-US" dirty="0" smtClean="0"/>
              <a:t>Training and retraining of health personnel</a:t>
            </a:r>
          </a:p>
          <a:p>
            <a:r>
              <a:rPr lang="en-US" dirty="0" smtClean="0"/>
              <a:t>Government support of health- budget, facilities, good access roads, security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1186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Guta</a:t>
            </a:r>
            <a:r>
              <a:rPr lang="en-US" dirty="0" smtClean="0"/>
              <a:t> A, </a:t>
            </a:r>
            <a:r>
              <a:rPr lang="en-US" dirty="0" err="1" smtClean="0"/>
              <a:t>Sena</a:t>
            </a:r>
            <a:r>
              <a:rPr lang="en-US" dirty="0" smtClean="0"/>
              <a:t> A, </a:t>
            </a:r>
            <a:r>
              <a:rPr lang="en-US" dirty="0" err="1" smtClean="0"/>
              <a:t>Amsali</a:t>
            </a:r>
            <a:r>
              <a:rPr lang="en-US" dirty="0" smtClean="0"/>
              <a:t> B, </a:t>
            </a:r>
            <a:r>
              <a:rPr lang="en-US" dirty="0" err="1" smtClean="0"/>
              <a:t>Sintayehu</a:t>
            </a:r>
            <a:r>
              <a:rPr lang="en-US" dirty="0" smtClean="0"/>
              <a:t> Y. Knowledge of Neonatal Danger signs and Associated Factors among mothers of &lt; 6months old child in Dire </a:t>
            </a:r>
            <a:r>
              <a:rPr lang="en-US" dirty="0" err="1" smtClean="0"/>
              <a:t>Dawa</a:t>
            </a:r>
            <a:r>
              <a:rPr lang="en-US" dirty="0" smtClean="0"/>
              <a:t>, </a:t>
            </a:r>
            <a:r>
              <a:rPr lang="en-US" dirty="0" err="1" smtClean="0"/>
              <a:t>Ethopia</a:t>
            </a:r>
            <a:r>
              <a:rPr lang="en-US" dirty="0" smtClean="0"/>
              <a:t>: </a:t>
            </a:r>
            <a:r>
              <a:rPr lang="en-US" dirty="0" err="1" smtClean="0"/>
              <a:t>Acommunity</a:t>
            </a:r>
            <a:r>
              <a:rPr lang="en-US" dirty="0" smtClean="0"/>
              <a:t> based Cross –sectional Study. </a:t>
            </a:r>
            <a:r>
              <a:rPr lang="en-US" dirty="0" err="1" smtClean="0"/>
              <a:t>Int</a:t>
            </a:r>
            <a:r>
              <a:rPr lang="en-US" dirty="0" smtClean="0"/>
              <a:t> J </a:t>
            </a:r>
            <a:r>
              <a:rPr lang="en-US" dirty="0" err="1" smtClean="0"/>
              <a:t>Womens</a:t>
            </a:r>
            <a:r>
              <a:rPr lang="en-US" dirty="0" smtClean="0"/>
              <a:t> Health 2020; 12: 539- 548</a:t>
            </a:r>
          </a:p>
          <a:p>
            <a:r>
              <a:rPr lang="en-US" dirty="0" smtClean="0"/>
              <a:t>World </a:t>
            </a:r>
            <a:r>
              <a:rPr lang="en-US" dirty="0"/>
              <a:t>Health Organization (WHO). Newborns: reducing mortality. September 19, 2019. Available from: https://www.who.int/news-room/fact-sheets/detail/newborns-reducing-mortality. Accessed </a:t>
            </a:r>
            <a:r>
              <a:rPr lang="en-US" dirty="0" smtClean="0"/>
              <a:t>13, December, </a:t>
            </a:r>
            <a:r>
              <a:rPr lang="en-US" dirty="0"/>
              <a:t>2020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1616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fact sheet</a:t>
            </a:r>
          </a:p>
          <a:p>
            <a:r>
              <a:rPr lang="en-US" dirty="0"/>
              <a:t>UNICEF sheet</a:t>
            </a:r>
          </a:p>
        </p:txBody>
      </p:sp>
    </p:spTree>
    <p:extLst>
      <p:ext uri="{BB962C8B-B14F-4D97-AF65-F5344CB8AC3E}">
        <p14:creationId xmlns:p14="http://schemas.microsoft.com/office/powerpoint/2010/main" xmlns="" val="207875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38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915508"/>
            <a:ext cx="9173308" cy="3006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4515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identify the common danger signs in the neonate</a:t>
            </a:r>
          </a:p>
          <a:p>
            <a:r>
              <a:rPr lang="en-US" dirty="0" smtClean="0"/>
              <a:t>To </a:t>
            </a:r>
            <a:r>
              <a:rPr lang="en-US" dirty="0"/>
              <a:t>m</a:t>
            </a:r>
            <a:r>
              <a:rPr lang="en-US" dirty="0" smtClean="0"/>
              <a:t>anage the babies with a view to preventing complications and mortalities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4357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How far we have done</a:t>
            </a:r>
          </a:p>
          <a:p>
            <a:r>
              <a:rPr lang="en-US" dirty="0" smtClean="0"/>
              <a:t>Common morbidities leading to mortalities</a:t>
            </a:r>
          </a:p>
          <a:p>
            <a:r>
              <a:rPr lang="en-US" dirty="0" smtClean="0"/>
              <a:t>Risk factors leading to danger signs</a:t>
            </a:r>
          </a:p>
          <a:p>
            <a:r>
              <a:rPr lang="en-US" dirty="0" smtClean="0"/>
              <a:t>Danger signs</a:t>
            </a:r>
          </a:p>
          <a:p>
            <a:r>
              <a:rPr lang="en-US" dirty="0" smtClean="0"/>
              <a:t>How to mitigate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2044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Neonatal mortality is of public health importance as it is one of the challenging issues in Nigeria and globally. It is at the top of the agenda of the SDGs.(3</a:t>
            </a:r>
            <a:r>
              <a:rPr lang="en-US" baseline="30000" dirty="0" smtClean="0"/>
              <a:t>rd</a:t>
            </a:r>
            <a:r>
              <a:rPr lang="en-US" dirty="0" smtClean="0"/>
              <a:t>-Good health and well being)</a:t>
            </a:r>
          </a:p>
          <a:p>
            <a:r>
              <a:rPr lang="en-US" dirty="0" smtClean="0"/>
              <a:t>SDGs calls for ending preventable deaths of newborn babies and children younger than 5 years by 2030.</a:t>
            </a:r>
          </a:p>
          <a:p>
            <a:r>
              <a:rPr lang="en-US" dirty="0" smtClean="0"/>
              <a:t>Aim is to reduce neonatal mortality rate(NMR) to 12 deaths per 1000 live births or fewer</a:t>
            </a:r>
          </a:p>
        </p:txBody>
      </p:sp>
    </p:spTree>
    <p:extLst>
      <p:ext uri="{BB962C8B-B14F-4D97-AF65-F5344CB8AC3E}">
        <p14:creationId xmlns:p14="http://schemas.microsoft.com/office/powerpoint/2010/main" xmlns="" val="2132071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contd.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Under-5 mortality to 25 deaths per 1000 live births or fewer in 2030.</a:t>
            </a:r>
          </a:p>
          <a:p>
            <a:r>
              <a:rPr lang="en-US" dirty="0" smtClean="0"/>
              <a:t>According to WHO fact sheet, Globally 2.5 million children die in the first month of life out of which Sub-Sahara Africa accounts &gt;40% per annum. </a:t>
            </a:r>
            <a:endParaRPr lang="en-US" dirty="0"/>
          </a:p>
          <a:p>
            <a:r>
              <a:rPr lang="en-US" dirty="0" smtClean="0"/>
              <a:t>3/4 of neonatal mortality occur in first seven days of life, and 1/3rd die on the first 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3009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UNICEF, approximately 660 babies will die each day before reaching their first month, 838 stillbirths occur everyday</a:t>
            </a:r>
          </a:p>
          <a:p>
            <a:r>
              <a:rPr lang="en-US" dirty="0" smtClean="0"/>
              <a:t>Half of all under-five mortality globally occur in </a:t>
            </a:r>
            <a:r>
              <a:rPr lang="en-US" dirty="0" err="1" smtClean="0"/>
              <a:t>Ethopia</a:t>
            </a:r>
            <a:r>
              <a:rPr lang="en-US" dirty="0" smtClean="0"/>
              <a:t>, Nigeria, India, Pakistan and DR Congo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65167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 a systematic review, globally between 1990-2017 the trend decreased by 51%, with 36.6 deaths/1,000 live births(35.5-37.8) in 1990- 18 deaths per 1,000  live births(17-19.9) in 2017</a:t>
            </a:r>
          </a:p>
        </p:txBody>
      </p:sp>
    </p:spTree>
    <p:extLst>
      <p:ext uri="{BB962C8B-B14F-4D97-AF65-F5344CB8AC3E}">
        <p14:creationId xmlns:p14="http://schemas.microsoft.com/office/powerpoint/2010/main" xmlns="" val="1004247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 </a:t>
            </a:r>
            <a:r>
              <a:rPr lang="en-US" dirty="0" smtClean="0"/>
              <a:t>2021</a:t>
            </a:r>
            <a:r>
              <a:rPr lang="en-US" dirty="0" smtClean="0"/>
              <a:t> </a:t>
            </a:r>
            <a:r>
              <a:rPr lang="en-US" dirty="0" smtClean="0"/>
              <a:t>the  Neonatal mortality rate in Nigeria according to  UNICEF was </a:t>
            </a:r>
            <a:r>
              <a:rPr lang="en-US" dirty="0" smtClean="0"/>
              <a:t>34.9 </a:t>
            </a:r>
            <a:r>
              <a:rPr lang="en-US" dirty="0" smtClean="0"/>
              <a:t>deaths per 1,000 live </a:t>
            </a:r>
            <a:r>
              <a:rPr lang="en-US" dirty="0" smtClean="0"/>
              <a:t>births, 63.7 deaths per 1000  in </a:t>
            </a:r>
            <a:r>
              <a:rPr lang="en-US" smtClean="0"/>
              <a:t>1972 </a:t>
            </a:r>
            <a:endParaRPr lang="en-US" dirty="0" smtClean="0"/>
          </a:p>
          <a:p>
            <a:r>
              <a:rPr lang="en-US" dirty="0" smtClean="0"/>
              <a:t>NMR in rural areas was 44 deaths per 1,000 live births and 34 deaths per 1,000 live births in urban areas (urban –to-rural ratio 0.8)</a:t>
            </a:r>
          </a:p>
          <a:p>
            <a:r>
              <a:rPr lang="en-US" dirty="0" smtClean="0"/>
              <a:t>NMR among the poorest households 45/1000 live birth, compared to 30/1000 live births among the richest households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559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21399</TotalTime>
  <Words>740</Words>
  <Application>Microsoft Office PowerPoint</Application>
  <PresentationFormat>On-screen Show (4:3)</PresentationFormat>
  <Paragraphs>126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COMMON DANGER SIGNS IN THE NEONATAL PERIOD</vt:lpstr>
      <vt:lpstr>Slide 2</vt:lpstr>
      <vt:lpstr>Objectives</vt:lpstr>
      <vt:lpstr>Outline</vt:lpstr>
      <vt:lpstr>Introduction</vt:lpstr>
      <vt:lpstr>Introduction contd.</vt:lpstr>
      <vt:lpstr>Slide 7</vt:lpstr>
      <vt:lpstr>Slide 8</vt:lpstr>
      <vt:lpstr>Slide 9</vt:lpstr>
      <vt:lpstr>Causes of Neonatal Mortality</vt:lpstr>
      <vt:lpstr>Slide 11</vt:lpstr>
      <vt:lpstr>Slide 12</vt:lpstr>
      <vt:lpstr>Slide 13</vt:lpstr>
      <vt:lpstr>Risk factors for danger signs</vt:lpstr>
      <vt:lpstr>Danger signs</vt:lpstr>
      <vt:lpstr>Signs</vt:lpstr>
      <vt:lpstr>Signs contd</vt:lpstr>
      <vt:lpstr>Slide 18</vt:lpstr>
      <vt:lpstr>Slide 19</vt:lpstr>
      <vt:lpstr>Interventions</vt:lpstr>
      <vt:lpstr>Ways to mitigate</vt:lpstr>
      <vt:lpstr>Reference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DANGER SIGNS IN THE NEONATAL PERIOD</dc:title>
  <dc:creator>HP</dc:creator>
  <cp:lastModifiedBy>HP</cp:lastModifiedBy>
  <cp:revision>81</cp:revision>
  <dcterms:created xsi:type="dcterms:W3CDTF">2020-12-02T20:59:28Z</dcterms:created>
  <dcterms:modified xsi:type="dcterms:W3CDTF">2023-06-25T20:41:11Z</dcterms:modified>
</cp:coreProperties>
</file>