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49"/>
  </p:notesMasterIdLst>
  <p:sldIdLst>
    <p:sldId id="256" r:id="rId3"/>
    <p:sldId id="268" r:id="rId4"/>
    <p:sldId id="267" r:id="rId5"/>
    <p:sldId id="278" r:id="rId6"/>
    <p:sldId id="272" r:id="rId7"/>
    <p:sldId id="295" r:id="rId8"/>
    <p:sldId id="332" r:id="rId9"/>
    <p:sldId id="270" r:id="rId10"/>
    <p:sldId id="336" r:id="rId11"/>
    <p:sldId id="333" r:id="rId12"/>
    <p:sldId id="334" r:id="rId13"/>
    <p:sldId id="257" r:id="rId14"/>
    <p:sldId id="335" r:id="rId15"/>
    <p:sldId id="292" r:id="rId16"/>
    <p:sldId id="266" r:id="rId17"/>
    <p:sldId id="290" r:id="rId18"/>
    <p:sldId id="269" r:id="rId19"/>
    <p:sldId id="273" r:id="rId20"/>
    <p:sldId id="291" r:id="rId21"/>
    <p:sldId id="275" r:id="rId22"/>
    <p:sldId id="339" r:id="rId23"/>
    <p:sldId id="260" r:id="rId24"/>
    <p:sldId id="259" r:id="rId25"/>
    <p:sldId id="294" r:id="rId26"/>
    <p:sldId id="281" r:id="rId27"/>
    <p:sldId id="282" r:id="rId28"/>
    <p:sldId id="283" r:id="rId29"/>
    <p:sldId id="284" r:id="rId30"/>
    <p:sldId id="285" r:id="rId31"/>
    <p:sldId id="263" r:id="rId32"/>
    <p:sldId id="338" r:id="rId33"/>
    <p:sldId id="261" r:id="rId34"/>
    <p:sldId id="264" r:id="rId35"/>
    <p:sldId id="258" r:id="rId36"/>
    <p:sldId id="262" r:id="rId37"/>
    <p:sldId id="274" r:id="rId38"/>
    <p:sldId id="293" r:id="rId39"/>
    <p:sldId id="296" r:id="rId40"/>
    <p:sldId id="286" r:id="rId41"/>
    <p:sldId id="297" r:id="rId42"/>
    <p:sldId id="308" r:id="rId43"/>
    <p:sldId id="311" r:id="rId44"/>
    <p:sldId id="312" r:id="rId45"/>
    <p:sldId id="265" r:id="rId46"/>
    <p:sldId id="313" r:id="rId47"/>
    <p:sldId id="331" r:id="rId48"/>
  </p:sldIdLst>
  <p:sldSz cx="20104100" cy="15081250"/>
  <p:notesSz cx="20104100" cy="15081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061353-EAF6-4CE7-9C24-E3CD7081F1AE}" v="3" dt="2023-07-22T07:05:34.14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p:scale>
          <a:sx n="28" d="100"/>
          <a:sy n="28" d="100"/>
        </p:scale>
        <p:origin x="1424" y="12"/>
      </p:cViewPr>
      <p:guideLst>
        <p:guide orient="horz" pos="2880"/>
        <p:guide pos="2160"/>
      </p:guideLst>
    </p:cSldViewPr>
  </p:slideViewPr>
  <p:notesTextViewPr>
    <p:cViewPr>
      <p:scale>
        <a:sx n="100" d="100"/>
        <a:sy n="100" d="100"/>
      </p:scale>
      <p:origin x="0" y="0"/>
    </p:cViewPr>
  </p:notesTextViewPr>
  <p:sorterViewPr>
    <p:cViewPr>
      <p:scale>
        <a:sx n="72" d="100"/>
        <a:sy n="72" d="100"/>
      </p:scale>
      <p:origin x="0" y="-202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h, Christopher Ameh" userId="ced87a20-4d32-4038-a28f-97972533ac2b" providerId="ADAL" clId="{E2159143-E222-4447-A487-EF2B627EC0AE}"/>
    <pc:docChg chg="addSld delSld modSld sldOrd">
      <pc:chgData name="Jonah, Christopher Ameh" userId="ced87a20-4d32-4038-a28f-97972533ac2b" providerId="ADAL" clId="{E2159143-E222-4447-A487-EF2B627EC0AE}" dt="2022-07-28T20:06:40.052" v="110"/>
      <pc:docMkLst>
        <pc:docMk/>
      </pc:docMkLst>
      <pc:sldChg chg="modSp mod">
        <pc:chgData name="Jonah, Christopher Ameh" userId="ced87a20-4d32-4038-a28f-97972533ac2b" providerId="ADAL" clId="{E2159143-E222-4447-A487-EF2B627EC0AE}" dt="2022-07-28T19:45:31.943" v="72" actId="1076"/>
        <pc:sldMkLst>
          <pc:docMk/>
          <pc:sldMk cId="0" sldId="256"/>
        </pc:sldMkLst>
        <pc:spChg chg="mod">
          <ac:chgData name="Jonah, Christopher Ameh" userId="ced87a20-4d32-4038-a28f-97972533ac2b" providerId="ADAL" clId="{E2159143-E222-4447-A487-EF2B627EC0AE}" dt="2022-07-28T19:45:15.803" v="71" actId="1076"/>
          <ac:spMkLst>
            <pc:docMk/>
            <pc:sldMk cId="0" sldId="256"/>
            <ac:spMk id="10" creationId="{00000000-0000-0000-0000-000000000000}"/>
          </ac:spMkLst>
        </pc:spChg>
        <pc:spChg chg="mod">
          <ac:chgData name="Jonah, Christopher Ameh" userId="ced87a20-4d32-4038-a28f-97972533ac2b" providerId="ADAL" clId="{E2159143-E222-4447-A487-EF2B627EC0AE}" dt="2022-07-28T19:44:58.264" v="70" actId="688"/>
          <ac:spMkLst>
            <pc:docMk/>
            <pc:sldMk cId="0" sldId="256"/>
            <ac:spMk id="13" creationId="{70D894B9-6D5A-4545-BD46-7C6D80C599A4}"/>
          </ac:spMkLst>
        </pc:spChg>
        <pc:grpChg chg="mod">
          <ac:chgData name="Jonah, Christopher Ameh" userId="ced87a20-4d32-4038-a28f-97972533ac2b" providerId="ADAL" clId="{E2159143-E222-4447-A487-EF2B627EC0AE}" dt="2022-07-28T19:45:31.943" v="72" actId="1076"/>
          <ac:grpSpMkLst>
            <pc:docMk/>
            <pc:sldMk cId="0" sldId="256"/>
            <ac:grpSpMk id="2" creationId="{00000000-0000-0000-0000-000000000000}"/>
          </ac:grpSpMkLst>
        </pc:grpChg>
      </pc:sldChg>
      <pc:sldChg chg="mod ord modShow">
        <pc:chgData name="Jonah, Christopher Ameh" userId="ced87a20-4d32-4038-a28f-97972533ac2b" providerId="ADAL" clId="{E2159143-E222-4447-A487-EF2B627EC0AE}" dt="2022-07-28T19:57:32.835" v="90"/>
        <pc:sldMkLst>
          <pc:docMk/>
          <pc:sldMk cId="0" sldId="257"/>
        </pc:sldMkLst>
      </pc:sldChg>
      <pc:sldChg chg="ord">
        <pc:chgData name="Jonah, Christopher Ameh" userId="ced87a20-4d32-4038-a28f-97972533ac2b" providerId="ADAL" clId="{E2159143-E222-4447-A487-EF2B627EC0AE}" dt="2022-07-28T19:59:23.514" v="94"/>
        <pc:sldMkLst>
          <pc:docMk/>
          <pc:sldMk cId="0" sldId="259"/>
        </pc:sldMkLst>
      </pc:sldChg>
      <pc:sldChg chg="ord">
        <pc:chgData name="Jonah, Christopher Ameh" userId="ced87a20-4d32-4038-a28f-97972533ac2b" providerId="ADAL" clId="{E2159143-E222-4447-A487-EF2B627EC0AE}" dt="2022-07-28T19:58:24.196" v="92"/>
        <pc:sldMkLst>
          <pc:docMk/>
          <pc:sldMk cId="0" sldId="260"/>
        </pc:sldMkLst>
      </pc:sldChg>
      <pc:sldChg chg="ord">
        <pc:chgData name="Jonah, Christopher Ameh" userId="ced87a20-4d32-4038-a28f-97972533ac2b" providerId="ADAL" clId="{E2159143-E222-4447-A487-EF2B627EC0AE}" dt="2022-07-28T20:06:40.052" v="110"/>
        <pc:sldMkLst>
          <pc:docMk/>
          <pc:sldMk cId="0" sldId="264"/>
        </pc:sldMkLst>
      </pc:sldChg>
      <pc:sldChg chg="ord">
        <pc:chgData name="Jonah, Christopher Ameh" userId="ced87a20-4d32-4038-a28f-97972533ac2b" providerId="ADAL" clId="{E2159143-E222-4447-A487-EF2B627EC0AE}" dt="2022-07-28T19:55:12.407" v="85"/>
        <pc:sldMkLst>
          <pc:docMk/>
          <pc:sldMk cId="603706894" sldId="266"/>
        </pc:sldMkLst>
      </pc:sldChg>
      <pc:sldChg chg="ord">
        <pc:chgData name="Jonah, Christopher Ameh" userId="ced87a20-4d32-4038-a28f-97972533ac2b" providerId="ADAL" clId="{E2159143-E222-4447-A487-EF2B627EC0AE}" dt="2022-07-28T19:47:18.115" v="77"/>
        <pc:sldMkLst>
          <pc:docMk/>
          <pc:sldMk cId="366998505" sldId="267"/>
        </pc:sldMkLst>
      </pc:sldChg>
      <pc:sldChg chg="ord">
        <pc:chgData name="Jonah, Christopher Ameh" userId="ced87a20-4d32-4038-a28f-97972533ac2b" providerId="ADAL" clId="{E2159143-E222-4447-A487-EF2B627EC0AE}" dt="2022-07-28T19:46:44.371" v="75"/>
        <pc:sldMkLst>
          <pc:docMk/>
          <pc:sldMk cId="465623774" sldId="268"/>
        </pc:sldMkLst>
      </pc:sldChg>
      <pc:sldChg chg="add ord">
        <pc:chgData name="Jonah, Christopher Ameh" userId="ced87a20-4d32-4038-a28f-97972533ac2b" providerId="ADAL" clId="{E2159143-E222-4447-A487-EF2B627EC0AE}" dt="2022-07-28T19:56:27.567" v="87"/>
        <pc:sldMkLst>
          <pc:docMk/>
          <pc:sldMk cId="4092936291" sldId="269"/>
        </pc:sldMkLst>
      </pc:sldChg>
      <pc:sldChg chg="ord">
        <pc:chgData name="Jonah, Christopher Ameh" userId="ced87a20-4d32-4038-a28f-97972533ac2b" providerId="ADAL" clId="{E2159143-E222-4447-A487-EF2B627EC0AE}" dt="2022-07-28T19:54:29.163" v="83"/>
        <pc:sldMkLst>
          <pc:docMk/>
          <pc:sldMk cId="3129784210" sldId="270"/>
        </pc:sldMkLst>
      </pc:sldChg>
      <pc:sldChg chg="ord">
        <pc:chgData name="Jonah, Christopher Ameh" userId="ced87a20-4d32-4038-a28f-97972533ac2b" providerId="ADAL" clId="{E2159143-E222-4447-A487-EF2B627EC0AE}" dt="2022-07-28T19:53:05.443" v="81"/>
        <pc:sldMkLst>
          <pc:docMk/>
          <pc:sldMk cId="334122058" sldId="272"/>
        </pc:sldMkLst>
      </pc:sldChg>
      <pc:sldChg chg="ord">
        <pc:chgData name="Jonah, Christopher Ameh" userId="ced87a20-4d32-4038-a28f-97972533ac2b" providerId="ADAL" clId="{E2159143-E222-4447-A487-EF2B627EC0AE}" dt="2022-07-28T19:48:23.605" v="79"/>
        <pc:sldMkLst>
          <pc:docMk/>
          <pc:sldMk cId="0" sldId="278"/>
        </pc:sldMkLst>
      </pc:sldChg>
      <pc:sldChg chg="new del">
        <pc:chgData name="Jonah, Christopher Ameh" userId="ced87a20-4d32-4038-a28f-97972533ac2b" providerId="ADAL" clId="{E2159143-E222-4447-A487-EF2B627EC0AE}" dt="2022-07-28T19:46:15.977" v="73" actId="2696"/>
        <pc:sldMkLst>
          <pc:docMk/>
          <pc:sldMk cId="1927543727" sldId="280"/>
        </pc:sldMkLst>
      </pc:sldChg>
      <pc:sldChg chg="add ord">
        <pc:chgData name="Jonah, Christopher Ameh" userId="ced87a20-4d32-4038-a28f-97972533ac2b" providerId="ADAL" clId="{E2159143-E222-4447-A487-EF2B627EC0AE}" dt="2022-07-28T20:01:44.715" v="100"/>
        <pc:sldMkLst>
          <pc:docMk/>
          <pc:sldMk cId="0" sldId="281"/>
        </pc:sldMkLst>
      </pc:sldChg>
      <pc:sldChg chg="add ord">
        <pc:chgData name="Jonah, Christopher Ameh" userId="ced87a20-4d32-4038-a28f-97972533ac2b" providerId="ADAL" clId="{E2159143-E222-4447-A487-EF2B627EC0AE}" dt="2022-07-28T20:02:16.985" v="102"/>
        <pc:sldMkLst>
          <pc:docMk/>
          <pc:sldMk cId="0" sldId="282"/>
        </pc:sldMkLst>
      </pc:sldChg>
      <pc:sldChg chg="add ord">
        <pc:chgData name="Jonah, Christopher Ameh" userId="ced87a20-4d32-4038-a28f-97972533ac2b" providerId="ADAL" clId="{E2159143-E222-4447-A487-EF2B627EC0AE}" dt="2022-07-28T20:02:46.052" v="104"/>
        <pc:sldMkLst>
          <pc:docMk/>
          <pc:sldMk cId="0" sldId="283"/>
        </pc:sldMkLst>
      </pc:sldChg>
      <pc:sldChg chg="add ord">
        <pc:chgData name="Jonah, Christopher Ameh" userId="ced87a20-4d32-4038-a28f-97972533ac2b" providerId="ADAL" clId="{E2159143-E222-4447-A487-EF2B627EC0AE}" dt="2022-07-28T20:04:49.776" v="106"/>
        <pc:sldMkLst>
          <pc:docMk/>
          <pc:sldMk cId="3034768638" sldId="284"/>
        </pc:sldMkLst>
      </pc:sldChg>
      <pc:sldChg chg="add">
        <pc:chgData name="Jonah, Christopher Ameh" userId="ced87a20-4d32-4038-a28f-97972533ac2b" providerId="ADAL" clId="{E2159143-E222-4447-A487-EF2B627EC0AE}" dt="2022-07-28T19:39:54.201" v="6"/>
        <pc:sldMkLst>
          <pc:docMk/>
          <pc:sldMk cId="0" sldId="285"/>
        </pc:sldMkLst>
      </pc:sldChg>
    </pc:docChg>
  </pc:docChgLst>
  <pc:docChgLst>
    <pc:chgData name="Jonah, Christopher Ameh" userId="ced87a20-4d32-4038-a28f-97972533ac2b" providerId="ADAL" clId="{1064C49C-68DF-49B6-95B5-5C26F9493F8F}"/>
    <pc:docChg chg="modSld sldOrd">
      <pc:chgData name="Jonah, Christopher Ameh" userId="ced87a20-4d32-4038-a28f-97972533ac2b" providerId="ADAL" clId="{1064C49C-68DF-49B6-95B5-5C26F9493F8F}" dt="2023-04-27T08:13:31.493" v="3"/>
      <pc:docMkLst>
        <pc:docMk/>
      </pc:docMkLst>
      <pc:sldChg chg="ord">
        <pc:chgData name="Jonah, Christopher Ameh" userId="ced87a20-4d32-4038-a28f-97972533ac2b" providerId="ADAL" clId="{1064C49C-68DF-49B6-95B5-5C26F9493F8F}" dt="2023-04-27T08:13:31.493" v="3"/>
        <pc:sldMkLst>
          <pc:docMk/>
          <pc:sldMk cId="1703550099" sldId="293"/>
        </pc:sldMkLst>
      </pc:sldChg>
    </pc:docChg>
  </pc:docChgLst>
  <pc:docChgLst>
    <pc:chgData name="Jonah, Christopher Ameh" userId="ced87a20-4d32-4038-a28f-97972533ac2b" providerId="ADAL" clId="{351A8634-9D14-48A1-8A7B-AA3D48786E29}"/>
    <pc:docChg chg="undo addSld modSld">
      <pc:chgData name="Jonah, Christopher Ameh" userId="ced87a20-4d32-4038-a28f-97972533ac2b" providerId="ADAL" clId="{351A8634-9D14-48A1-8A7B-AA3D48786E29}" dt="2022-11-22T22:06:10.543" v="29" actId="729"/>
      <pc:docMkLst>
        <pc:docMk/>
      </pc:docMkLst>
      <pc:sldChg chg="modSp mod">
        <pc:chgData name="Jonah, Christopher Ameh" userId="ced87a20-4d32-4038-a28f-97972533ac2b" providerId="ADAL" clId="{351A8634-9D14-48A1-8A7B-AA3D48786E29}" dt="2022-11-22T21:08:38.036" v="8" actId="20577"/>
        <pc:sldMkLst>
          <pc:docMk/>
          <pc:sldMk cId="0" sldId="256"/>
        </pc:sldMkLst>
        <pc:spChg chg="mod">
          <ac:chgData name="Jonah, Christopher Ameh" userId="ced87a20-4d32-4038-a28f-97972533ac2b" providerId="ADAL" clId="{351A8634-9D14-48A1-8A7B-AA3D48786E29}" dt="2022-11-22T21:08:38.036" v="8" actId="20577"/>
          <ac:spMkLst>
            <pc:docMk/>
            <pc:sldMk cId="0" sldId="256"/>
            <ac:spMk id="10" creationId="{00000000-0000-0000-0000-000000000000}"/>
          </ac:spMkLst>
        </pc:spChg>
      </pc:sldChg>
      <pc:sldChg chg="mod modShow">
        <pc:chgData name="Jonah, Christopher Ameh" userId="ced87a20-4d32-4038-a28f-97972533ac2b" providerId="ADAL" clId="{351A8634-9D14-48A1-8A7B-AA3D48786E29}" dt="2022-11-22T22:06:04.032" v="28" actId="729"/>
        <pc:sldMkLst>
          <pc:docMk/>
          <pc:sldMk cId="0" sldId="261"/>
        </pc:sldMkLst>
      </pc:sldChg>
      <pc:sldChg chg="mod modShow">
        <pc:chgData name="Jonah, Christopher Ameh" userId="ced87a20-4d32-4038-a28f-97972533ac2b" providerId="ADAL" clId="{351A8634-9D14-48A1-8A7B-AA3D48786E29}" dt="2022-11-22T22:06:10.543" v="29" actId="729"/>
        <pc:sldMkLst>
          <pc:docMk/>
          <pc:sldMk cId="0" sldId="262"/>
        </pc:sldMkLst>
      </pc:sldChg>
      <pc:sldChg chg="addSp delSp modSp mod">
        <pc:chgData name="Jonah, Christopher Ameh" userId="ced87a20-4d32-4038-a28f-97972533ac2b" providerId="ADAL" clId="{351A8634-9D14-48A1-8A7B-AA3D48786E29}" dt="2022-11-22T21:46:36.542" v="13"/>
        <pc:sldMkLst>
          <pc:docMk/>
          <pc:sldMk cId="3129784210" sldId="270"/>
        </pc:sldMkLst>
        <pc:picChg chg="add del mod">
          <ac:chgData name="Jonah, Christopher Ameh" userId="ced87a20-4d32-4038-a28f-97972533ac2b" providerId="ADAL" clId="{351A8634-9D14-48A1-8A7B-AA3D48786E29}" dt="2022-11-22T21:46:36.542" v="13"/>
          <ac:picMkLst>
            <pc:docMk/>
            <pc:sldMk cId="3129784210" sldId="270"/>
            <ac:picMk id="4" creationId="{EFA5C8A6-815F-473F-8DEC-592C6E92D9B7}"/>
          </ac:picMkLst>
        </pc:picChg>
      </pc:sldChg>
      <pc:sldChg chg="mod modShow">
        <pc:chgData name="Jonah, Christopher Ameh" userId="ced87a20-4d32-4038-a28f-97972533ac2b" providerId="ADAL" clId="{351A8634-9D14-48A1-8A7B-AA3D48786E29}" dt="2022-11-22T22:02:44.305" v="26" actId="729"/>
        <pc:sldMkLst>
          <pc:docMk/>
          <pc:sldMk cId="0" sldId="283"/>
        </pc:sldMkLst>
      </pc:sldChg>
      <pc:sldChg chg="mod modShow">
        <pc:chgData name="Jonah, Christopher Ameh" userId="ced87a20-4d32-4038-a28f-97972533ac2b" providerId="ADAL" clId="{351A8634-9D14-48A1-8A7B-AA3D48786E29}" dt="2022-11-22T22:02:54.335" v="27" actId="729"/>
        <pc:sldMkLst>
          <pc:docMk/>
          <pc:sldMk cId="3034768638" sldId="284"/>
        </pc:sldMkLst>
      </pc:sldChg>
      <pc:sldChg chg="addSp delSp modSp new mod">
        <pc:chgData name="Jonah, Christopher Ameh" userId="ced87a20-4d32-4038-a28f-97972533ac2b" providerId="ADAL" clId="{351A8634-9D14-48A1-8A7B-AA3D48786E29}" dt="2022-11-22T21:47:58.690" v="25"/>
        <pc:sldMkLst>
          <pc:docMk/>
          <pc:sldMk cId="3958946873" sldId="295"/>
        </pc:sldMkLst>
        <pc:spChg chg="add del mod">
          <ac:chgData name="Jonah, Christopher Ameh" userId="ced87a20-4d32-4038-a28f-97972533ac2b" providerId="ADAL" clId="{351A8634-9D14-48A1-8A7B-AA3D48786E29}" dt="2022-11-22T21:47:58.690" v="25"/>
          <ac:spMkLst>
            <pc:docMk/>
            <pc:sldMk cId="3958946873" sldId="295"/>
            <ac:spMk id="2" creationId="{BE23D92B-4066-466B-B76A-67D34C2182A1}"/>
          </ac:spMkLst>
        </pc:spChg>
        <pc:picChg chg="add mod">
          <ac:chgData name="Jonah, Christopher Ameh" userId="ced87a20-4d32-4038-a28f-97972533ac2b" providerId="ADAL" clId="{351A8634-9D14-48A1-8A7B-AA3D48786E29}" dt="2022-11-22T21:47:56.497" v="23" actId="14100"/>
          <ac:picMkLst>
            <pc:docMk/>
            <pc:sldMk cId="3958946873" sldId="295"/>
            <ac:picMk id="4" creationId="{C99B026E-9A85-446E-9312-189368975122}"/>
          </ac:picMkLst>
        </pc:picChg>
      </pc:sldChg>
    </pc:docChg>
  </pc:docChgLst>
  <pc:docChgLst>
    <pc:chgData name="Jonah, Christopher Ameh" userId="ced87a20-4d32-4038-a28f-97972533ac2b" providerId="ADAL" clId="{AA061353-EAF6-4CE7-9C24-E3CD7081F1AE}"/>
    <pc:docChg chg="addSld delSld modSld sldOrd">
      <pc:chgData name="Jonah, Christopher Ameh" userId="ced87a20-4d32-4038-a28f-97972533ac2b" providerId="ADAL" clId="{AA061353-EAF6-4CE7-9C24-E3CD7081F1AE}" dt="2023-07-22T07:06:51.858" v="5"/>
      <pc:docMkLst>
        <pc:docMk/>
      </pc:docMkLst>
      <pc:sldChg chg="mod modShow">
        <pc:chgData name="Jonah, Christopher Ameh" userId="ced87a20-4d32-4038-a28f-97972533ac2b" providerId="ADAL" clId="{AA061353-EAF6-4CE7-9C24-E3CD7081F1AE}" dt="2023-07-21T23:55:16.465" v="0" actId="729"/>
        <pc:sldMkLst>
          <pc:docMk/>
          <pc:sldMk cId="0" sldId="332"/>
        </pc:sldMkLst>
      </pc:sldChg>
      <pc:sldChg chg="modSp add del ord">
        <pc:chgData name="Jonah, Christopher Ameh" userId="ced87a20-4d32-4038-a28f-97972533ac2b" providerId="ADAL" clId="{AA061353-EAF6-4CE7-9C24-E3CD7081F1AE}" dt="2023-07-22T07:06:51.858" v="5"/>
        <pc:sldMkLst>
          <pc:docMk/>
          <pc:sldMk cId="0" sldId="339"/>
        </pc:sldMkLst>
        <pc:spChg chg="mod">
          <ac:chgData name="Jonah, Christopher Ameh" userId="ced87a20-4d32-4038-a28f-97972533ac2b" providerId="ADAL" clId="{AA061353-EAF6-4CE7-9C24-E3CD7081F1AE}" dt="2023-07-22T07:05:26.063" v="1"/>
          <ac:spMkLst>
            <pc:docMk/>
            <pc:sldMk cId="0" sldId="339"/>
            <ac:spMk id="23" creationId="{00000000-0000-0000-0000-000000000000}"/>
          </ac:spMkLst>
        </pc:spChg>
      </pc:sldChg>
    </pc:docChg>
  </pc:docChgLst>
  <pc:docChgLst>
    <pc:chgData name="Jonah, Christopher Ameh" userId="ced87a20-4d32-4038-a28f-97972533ac2b" providerId="ADAL" clId="{54B8ED99-B39B-4B28-91D9-5B4EE6DE693C}"/>
    <pc:docChg chg="addSld delSld modSld">
      <pc:chgData name="Jonah, Christopher Ameh" userId="ced87a20-4d32-4038-a28f-97972533ac2b" providerId="ADAL" clId="{54B8ED99-B39B-4B28-91D9-5B4EE6DE693C}" dt="2023-03-20T21:35:57.033" v="13"/>
      <pc:docMkLst>
        <pc:docMk/>
      </pc:docMkLst>
      <pc:sldChg chg="add">
        <pc:chgData name="Jonah, Christopher Ameh" userId="ced87a20-4d32-4038-a28f-97972533ac2b" providerId="ADAL" clId="{54B8ED99-B39B-4B28-91D9-5B4EE6DE693C}" dt="2023-03-20T21:09:16.209" v="3"/>
        <pc:sldMkLst>
          <pc:docMk/>
          <pc:sldMk cId="0" sldId="286"/>
        </pc:sldMkLst>
      </pc:sldChg>
      <pc:sldChg chg="add del">
        <pc:chgData name="Jonah, Christopher Ameh" userId="ced87a20-4d32-4038-a28f-97972533ac2b" providerId="ADAL" clId="{54B8ED99-B39B-4B28-91D9-5B4EE6DE693C}" dt="2023-03-20T21:08:07.946" v="2"/>
        <pc:sldMkLst>
          <pc:docMk/>
          <pc:sldMk cId="0" sldId="296"/>
        </pc:sldMkLst>
      </pc:sldChg>
      <pc:sldChg chg="add">
        <pc:chgData name="Jonah, Christopher Ameh" userId="ced87a20-4d32-4038-a28f-97972533ac2b" providerId="ADAL" clId="{54B8ED99-B39B-4B28-91D9-5B4EE6DE693C}" dt="2023-03-20T21:12:39.295" v="4"/>
        <pc:sldMkLst>
          <pc:docMk/>
          <pc:sldMk cId="0" sldId="297"/>
        </pc:sldMkLst>
      </pc:sldChg>
      <pc:sldChg chg="modSp add">
        <pc:chgData name="Jonah, Christopher Ameh" userId="ced87a20-4d32-4038-a28f-97972533ac2b" providerId="ADAL" clId="{54B8ED99-B39B-4B28-91D9-5B4EE6DE693C}" dt="2023-03-20T21:28:38.352" v="5"/>
        <pc:sldMkLst>
          <pc:docMk/>
          <pc:sldMk cId="0" sldId="308"/>
        </pc:sldMkLst>
        <pc:spChg chg="mod">
          <ac:chgData name="Jonah, Christopher Ameh" userId="ced87a20-4d32-4038-a28f-97972533ac2b" providerId="ADAL" clId="{54B8ED99-B39B-4B28-91D9-5B4EE6DE693C}" dt="2023-03-20T21:28:38.352" v="5"/>
          <ac:spMkLst>
            <pc:docMk/>
            <pc:sldMk cId="0" sldId="308"/>
            <ac:spMk id="6" creationId="{00000000-0000-0000-0000-000000000000}"/>
          </ac:spMkLst>
        </pc:spChg>
      </pc:sldChg>
      <pc:sldChg chg="modSp add del">
        <pc:chgData name="Jonah, Christopher Ameh" userId="ced87a20-4d32-4038-a28f-97972533ac2b" providerId="ADAL" clId="{54B8ED99-B39B-4B28-91D9-5B4EE6DE693C}" dt="2023-03-20T21:30:55.903" v="8"/>
        <pc:sldMkLst>
          <pc:docMk/>
          <pc:sldMk cId="0" sldId="311"/>
        </pc:sldMkLst>
        <pc:spChg chg="mod">
          <ac:chgData name="Jonah, Christopher Ameh" userId="ced87a20-4d32-4038-a28f-97972533ac2b" providerId="ADAL" clId="{54B8ED99-B39B-4B28-91D9-5B4EE6DE693C}" dt="2023-03-20T21:30:43.348" v="6"/>
          <ac:spMkLst>
            <pc:docMk/>
            <pc:sldMk cId="0" sldId="311"/>
            <ac:spMk id="33" creationId="{00000000-0000-0000-0000-000000000000}"/>
          </ac:spMkLst>
        </pc:spChg>
      </pc:sldChg>
      <pc:sldChg chg="add">
        <pc:chgData name="Jonah, Christopher Ameh" userId="ced87a20-4d32-4038-a28f-97972533ac2b" providerId="ADAL" clId="{54B8ED99-B39B-4B28-91D9-5B4EE6DE693C}" dt="2023-03-20T21:31:54.180" v="9"/>
        <pc:sldMkLst>
          <pc:docMk/>
          <pc:sldMk cId="0" sldId="312"/>
        </pc:sldMkLst>
      </pc:sldChg>
      <pc:sldChg chg="add del">
        <pc:chgData name="Jonah, Christopher Ameh" userId="ced87a20-4d32-4038-a28f-97972533ac2b" providerId="ADAL" clId="{54B8ED99-B39B-4B28-91D9-5B4EE6DE693C}" dt="2023-03-20T21:33:01.818" v="12"/>
        <pc:sldMkLst>
          <pc:docMk/>
          <pc:sldMk cId="0" sldId="313"/>
        </pc:sldMkLst>
      </pc:sldChg>
      <pc:sldChg chg="add">
        <pc:chgData name="Jonah, Christopher Ameh" userId="ced87a20-4d32-4038-a28f-97972533ac2b" providerId="ADAL" clId="{54B8ED99-B39B-4B28-91D9-5B4EE6DE693C}" dt="2023-03-20T21:35:57.033" v="13"/>
        <pc:sldMkLst>
          <pc:docMk/>
          <pc:sldMk cId="0"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5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755650"/>
          </a:xfrm>
          <a:prstGeom prst="rect">
            <a:avLst/>
          </a:prstGeom>
        </p:spPr>
        <p:txBody>
          <a:bodyPr vert="horz" lIns="91440" tIns="45720" rIns="91440" bIns="45720" rtlCol="0"/>
          <a:lstStyle>
            <a:lvl1pPr algn="r">
              <a:defRPr sz="1200"/>
            </a:lvl1pPr>
          </a:lstStyle>
          <a:p>
            <a:fld id="{8FEF7454-B0F2-405B-A4BD-722F86A81BC0}" type="datetimeFigureOut">
              <a:rPr lang="en-US" smtClean="0"/>
              <a:t>7/22/2023</a:t>
            </a:fld>
            <a:endParaRPr lang="en-US"/>
          </a:p>
        </p:txBody>
      </p:sp>
      <p:sp>
        <p:nvSpPr>
          <p:cNvPr id="4" name="Slide Image Placeholder 3"/>
          <p:cNvSpPr>
            <a:spLocks noGrp="1" noRot="1" noChangeAspect="1"/>
          </p:cNvSpPr>
          <p:nvPr>
            <p:ph type="sldImg" idx="2"/>
          </p:nvPr>
        </p:nvSpPr>
        <p:spPr>
          <a:xfrm>
            <a:off x="6659563" y="1885950"/>
            <a:ext cx="6784975" cy="508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7258050"/>
            <a:ext cx="16084550" cy="59388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25600"/>
            <a:ext cx="8712200" cy="755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4325600"/>
            <a:ext cx="8712200" cy="755650"/>
          </a:xfrm>
          <a:prstGeom prst="rect">
            <a:avLst/>
          </a:prstGeom>
        </p:spPr>
        <p:txBody>
          <a:bodyPr vert="horz" lIns="91440" tIns="45720" rIns="91440" bIns="45720" rtlCol="0" anchor="b"/>
          <a:lstStyle>
            <a:lvl1pPr algn="r">
              <a:defRPr sz="1200"/>
            </a:lvl1pPr>
          </a:lstStyle>
          <a:p>
            <a:fld id="{98D3E00A-EF9F-45A8-9044-4FD4B2D32A49}" type="slidenum">
              <a:rPr lang="en-US" smtClean="0"/>
              <a:t>‹#›</a:t>
            </a:fld>
            <a:endParaRPr lang="en-US"/>
          </a:p>
        </p:txBody>
      </p:sp>
    </p:spTree>
    <p:extLst>
      <p:ext uri="{BB962C8B-B14F-4D97-AF65-F5344CB8AC3E}">
        <p14:creationId xmlns:p14="http://schemas.microsoft.com/office/powerpoint/2010/main" val="141846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174,000 new stroke cases </a:t>
            </a:r>
            <a:r>
              <a:rPr lang="en-US" dirty="0" err="1"/>
              <a:t>annully</a:t>
            </a:r>
            <a:endParaRPr lang="en-US" dirty="0"/>
          </a:p>
          <a:p>
            <a:endParaRPr lang="en-US" dirty="0"/>
          </a:p>
        </p:txBody>
      </p:sp>
      <p:sp>
        <p:nvSpPr>
          <p:cNvPr id="4" name="Slide Number Placeholder 3"/>
          <p:cNvSpPr>
            <a:spLocks noGrp="1"/>
          </p:cNvSpPr>
          <p:nvPr>
            <p:ph type="sldNum" sz="quarter" idx="5"/>
          </p:nvPr>
        </p:nvSpPr>
        <p:spPr/>
        <p:txBody>
          <a:bodyPr/>
          <a:lstStyle/>
          <a:p>
            <a:fld id="{98D3E00A-EF9F-45A8-9044-4FD4B2D32A49}" type="slidenum">
              <a:rPr lang="en-US" smtClean="0"/>
              <a:t>2</a:t>
            </a:fld>
            <a:endParaRPr lang="en-US"/>
          </a:p>
        </p:txBody>
      </p:sp>
    </p:spTree>
    <p:extLst>
      <p:ext uri="{BB962C8B-B14F-4D97-AF65-F5344CB8AC3E}">
        <p14:creationId xmlns:p14="http://schemas.microsoft.com/office/powerpoint/2010/main" val="82264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txBox="1">
            <a:spLocks noGrp="1" noChangeArrowheads="1"/>
          </p:cNvSpPr>
          <p:nvPr/>
        </p:nvSpPr>
        <p:spPr bwMode="auto">
          <a:xfrm>
            <a:off x="3847736" y="9433482"/>
            <a:ext cx="2945180" cy="496332"/>
          </a:xfrm>
          <a:prstGeom prst="rect">
            <a:avLst/>
          </a:prstGeom>
          <a:noFill/>
          <a:ln w="9525">
            <a:noFill/>
            <a:miter lim="800000"/>
            <a:headEnd/>
            <a:tailEnd/>
          </a:ln>
        </p:spPr>
        <p:txBody>
          <a:bodyPr lIns="93588" tIns="46794" rIns="93588" bIns="46794" anchor="b"/>
          <a:lstStyle/>
          <a:p>
            <a:pPr defTabSz="914339">
              <a:lnSpc>
                <a:spcPct val="90000"/>
              </a:lnSpc>
              <a:spcBef>
                <a:spcPct val="30000"/>
              </a:spcBef>
              <a:buClr>
                <a:srgbClr val="FF9900"/>
              </a:buClr>
            </a:pPr>
            <a:fld id="{5269B638-6757-453D-AA5A-9F8A2AC08058}" type="slidenum">
              <a:rPr lang="en-US" sz="1200">
                <a:solidFill>
                  <a:srgbClr val="000000"/>
                </a:solidFill>
                <a:latin typeface="Calibri" pitchFamily="34" charset="0"/>
              </a:rPr>
              <a:pPr defTabSz="914339">
                <a:lnSpc>
                  <a:spcPct val="90000"/>
                </a:lnSpc>
                <a:spcBef>
                  <a:spcPct val="30000"/>
                </a:spcBef>
                <a:buClr>
                  <a:srgbClr val="FF9900"/>
                </a:buClr>
              </a:pPr>
              <a:t>40</a:t>
            </a:fld>
            <a:endParaRPr lang="en-US" sz="1200" dirty="0">
              <a:solidFill>
                <a:srgbClr val="000000"/>
              </a:solidFill>
              <a:latin typeface="Calibri" pitchFamily="34" charset="0"/>
            </a:endParaRPr>
          </a:p>
        </p:txBody>
      </p:sp>
      <p:sp>
        <p:nvSpPr>
          <p:cNvPr id="272387" name="Line 2"/>
          <p:cNvSpPr>
            <a:spLocks noChangeShapeType="1"/>
          </p:cNvSpPr>
          <p:nvPr/>
        </p:nvSpPr>
        <p:spPr bwMode="auto">
          <a:xfrm>
            <a:off x="807550" y="2843207"/>
            <a:ext cx="693542" cy="0"/>
          </a:xfrm>
          <a:prstGeom prst="line">
            <a:avLst/>
          </a:prstGeom>
          <a:noFill/>
          <a:ln w="6350">
            <a:solidFill>
              <a:srgbClr val="969696"/>
            </a:solidFill>
            <a:round/>
            <a:headEnd/>
            <a:tailEnd/>
          </a:ln>
        </p:spPr>
        <p:txBody>
          <a:bodyPr rot="10800000" wrap="none" lIns="17330" tIns="0" rIns="0" bIns="0" anchor="ctr"/>
          <a:lstStyle/>
          <a:p>
            <a:endParaRPr lang="en-GB"/>
          </a:p>
        </p:txBody>
      </p:sp>
      <p:sp>
        <p:nvSpPr>
          <p:cNvPr id="272388" name="Rectangle 3"/>
          <p:cNvSpPr>
            <a:spLocks noGrp="1" noRot="1" noChangeAspect="1" noChangeArrowheads="1" noTextEdit="1"/>
          </p:cNvSpPr>
          <p:nvPr>
            <p:ph type="sldImg"/>
          </p:nvPr>
        </p:nvSpPr>
        <p:spPr>
          <a:ln/>
        </p:spPr>
      </p:sp>
      <p:sp>
        <p:nvSpPr>
          <p:cNvPr id="272389" name="Rectangle 4"/>
          <p:cNvSpPr>
            <a:spLocks noGrp="1" noChangeArrowheads="1"/>
          </p:cNvSpPr>
          <p:nvPr>
            <p:ph type="body" idx="1"/>
          </p:nvPr>
        </p:nvSpPr>
        <p:spPr>
          <a:xfrm>
            <a:off x="1160655" y="4715948"/>
            <a:ext cx="4523860" cy="4459060"/>
          </a:xfrm>
          <a:noFill/>
          <a:ln/>
        </p:spPr>
        <p:txBody>
          <a:bodyPr lIns="93588" tIns="46794" rIns="93588" bIns="46794"/>
          <a:lstStyle/>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endParaRPr lang="fr-FR" b="1" i="1" dirty="0">
              <a:latin typeface="Arial" pitchFamily="34" charset="0"/>
              <a:ea typeface="ＭＳ Ｐゴシック"/>
            </a:endParaRPr>
          </a:p>
          <a:p>
            <a:r>
              <a:rPr lang="fr-FR" sz="800" b="1" i="1" dirty="0" err="1">
                <a:ea typeface="ＭＳ Ｐゴシック"/>
              </a:rPr>
              <a:t>References</a:t>
            </a:r>
            <a:endParaRPr lang="fr-FR" sz="800" b="1" i="1" dirty="0">
              <a:ea typeface="ＭＳ Ｐゴシック"/>
            </a:endParaRPr>
          </a:p>
          <a:p>
            <a:pPr>
              <a:spcBef>
                <a:spcPts val="299"/>
              </a:spcBef>
            </a:pPr>
            <a:r>
              <a:rPr lang="en-US" sz="800" i="1" dirty="0" err="1">
                <a:ea typeface="ＭＳ Ｐゴシック"/>
              </a:rPr>
              <a:t>Apixaban</a:t>
            </a:r>
            <a:r>
              <a:rPr lang="en-US" sz="800" i="1" dirty="0">
                <a:ea typeface="ＭＳ Ｐゴシック"/>
              </a:rPr>
              <a:t>, </a:t>
            </a:r>
            <a:r>
              <a:rPr lang="en-US" sz="800" i="1" dirty="0" err="1">
                <a:ea typeface="ＭＳ Ｐゴシック"/>
              </a:rPr>
              <a:t>SmPC</a:t>
            </a:r>
            <a:r>
              <a:rPr lang="en-US" sz="800" i="1" dirty="0">
                <a:ea typeface="ＭＳ Ｐゴシック"/>
              </a:rPr>
              <a:t>, 2012.</a:t>
            </a:r>
            <a:endParaRPr lang="fr-FR" sz="800" i="1" dirty="0">
              <a:ea typeface="ＭＳ Ｐゴシック"/>
            </a:endParaRPr>
          </a:p>
          <a:p>
            <a:pPr>
              <a:buFontTx/>
              <a:buNone/>
            </a:pPr>
            <a:endParaRPr lang="fr-FR" dirty="0">
              <a:latin typeface="Arial" pitchFamily="34" charset="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Espace réservé de l'image des diapositives 1"/>
          <p:cNvSpPr>
            <a:spLocks noGrp="1" noRot="1" noChangeAspect="1" noTextEdit="1"/>
          </p:cNvSpPr>
          <p:nvPr>
            <p:ph type="sldImg"/>
          </p:nvPr>
        </p:nvSpPr>
        <p:spPr>
          <a:ln/>
        </p:spPr>
      </p:sp>
      <p:sp>
        <p:nvSpPr>
          <p:cNvPr id="288771" name="Espace réservé des commentaires 2"/>
          <p:cNvSpPr>
            <a:spLocks noGrp="1"/>
          </p:cNvSpPr>
          <p:nvPr>
            <p:ph type="body" idx="1"/>
          </p:nvPr>
        </p:nvSpPr>
        <p:spPr>
          <a:noFill/>
          <a:ln/>
        </p:spPr>
        <p:txBody>
          <a:bodyPr/>
          <a:lstStyle/>
          <a:p>
            <a:pPr algn="just"/>
            <a:r>
              <a:rPr lang="en-US" dirty="0">
                <a:latin typeface="Arial" pitchFamily="34" charset="0"/>
                <a:ea typeface="ＭＳ Ｐゴシック"/>
              </a:rPr>
              <a:t>The rate of bleeding was significantly reduced in the </a:t>
            </a:r>
            <a:r>
              <a:rPr lang="en-US" dirty="0" err="1">
                <a:latin typeface="Arial" pitchFamily="34" charset="0"/>
                <a:ea typeface="ＭＳ Ｐゴシック"/>
              </a:rPr>
              <a:t>apixaban</a:t>
            </a:r>
            <a:r>
              <a:rPr lang="en-US" dirty="0">
                <a:latin typeface="Arial" pitchFamily="34" charset="0"/>
                <a:ea typeface="ＭＳ Ｐゴシック"/>
              </a:rPr>
              <a:t> group irrespective of the bleeding definition used.</a:t>
            </a:r>
          </a:p>
          <a:p>
            <a:pPr algn="just"/>
            <a:r>
              <a:rPr lang="en-US" dirty="0">
                <a:latin typeface="Arial" pitchFamily="34" charset="0"/>
                <a:ea typeface="ＭＳ Ｐゴシック"/>
              </a:rPr>
              <a:t>Clinically relevant non-major bleeding was defined as clinically overt bleeding that did not satisfy the criteria for major bleeding and that led to hospital admission, physician-guided medical or surgical treatment, or a change in antithrombotic </a:t>
            </a:r>
            <a:r>
              <a:rPr lang="fr-FR" dirty="0" err="1">
                <a:latin typeface="Arial" pitchFamily="34" charset="0"/>
                <a:ea typeface="ＭＳ Ｐゴシック"/>
              </a:rPr>
              <a:t>therapy</a:t>
            </a:r>
            <a:r>
              <a:rPr lang="fr-FR" dirty="0">
                <a:latin typeface="Arial" pitchFamily="34" charset="0"/>
                <a:ea typeface="ＭＳ Ｐゴシック"/>
              </a:rPr>
              <a:t>.</a:t>
            </a:r>
            <a:r>
              <a:rPr lang="fr-FR" baseline="30000" dirty="0">
                <a:latin typeface="Arial" pitchFamily="34" charset="0"/>
                <a:ea typeface="ＭＳ Ｐゴシック"/>
              </a:rPr>
              <a:t>1</a:t>
            </a:r>
          </a:p>
          <a:p>
            <a:pPr algn="just"/>
            <a:r>
              <a:rPr lang="fr-FR" dirty="0">
                <a:latin typeface="Arial" pitchFamily="34" charset="0"/>
                <a:ea typeface="ＭＳ Ｐゴシック"/>
              </a:rPr>
              <a:t>GUSTO </a:t>
            </a:r>
            <a:r>
              <a:rPr lang="fr-FR" dirty="0" err="1">
                <a:latin typeface="Arial" pitchFamily="34" charset="0"/>
                <a:ea typeface="ＭＳ Ｐゴシック"/>
              </a:rPr>
              <a:t>severe</a:t>
            </a:r>
            <a:r>
              <a:rPr lang="fr-FR" dirty="0">
                <a:latin typeface="Arial" pitchFamily="34" charset="0"/>
                <a:ea typeface="ＭＳ Ｐゴシック"/>
              </a:rPr>
              <a:t> </a:t>
            </a:r>
            <a:r>
              <a:rPr lang="fr-FR" dirty="0" err="1">
                <a:latin typeface="Arial" pitchFamily="34" charset="0"/>
                <a:ea typeface="ＭＳ Ｐゴシック"/>
              </a:rPr>
              <a:t>bleeding</a:t>
            </a:r>
            <a:r>
              <a:rPr lang="fr-FR" dirty="0">
                <a:latin typeface="Arial" pitchFamily="34" charset="0"/>
                <a:ea typeface="ＭＳ Ｐゴシック"/>
              </a:rPr>
              <a:t>: </a:t>
            </a:r>
            <a:r>
              <a:rPr lang="en-US" dirty="0">
                <a:latin typeface="Arial" pitchFamily="34" charset="0"/>
                <a:ea typeface="ＭＳ Ｐゴシック"/>
              </a:rPr>
              <a:t>intracranial bleeding or bleeding that causes substantial </a:t>
            </a:r>
            <a:r>
              <a:rPr lang="en-US" dirty="0" err="1">
                <a:latin typeface="Arial" pitchFamily="34" charset="0"/>
                <a:ea typeface="ＭＳ Ｐゴシック"/>
              </a:rPr>
              <a:t>haemodynamic</a:t>
            </a:r>
            <a:r>
              <a:rPr lang="en-US" dirty="0">
                <a:latin typeface="Arial" pitchFamily="34" charset="0"/>
                <a:ea typeface="ＭＳ Ｐゴシック"/>
              </a:rPr>
              <a:t> compromise requiring treatment.</a:t>
            </a:r>
            <a:r>
              <a:rPr lang="en-US" baseline="30000" dirty="0">
                <a:latin typeface="Arial" pitchFamily="34" charset="0"/>
                <a:ea typeface="ＭＳ Ｐゴシック"/>
              </a:rPr>
              <a:t>2</a:t>
            </a:r>
            <a:endParaRPr lang="fr-FR" baseline="30000" dirty="0">
              <a:latin typeface="Arial" pitchFamily="34" charset="0"/>
              <a:ea typeface="ＭＳ Ｐゴシック"/>
            </a:endParaRPr>
          </a:p>
          <a:p>
            <a:pPr algn="just"/>
            <a:r>
              <a:rPr lang="en-US" dirty="0">
                <a:latin typeface="Arial" pitchFamily="34" charset="0"/>
                <a:ea typeface="ＭＳ Ｐゴシック"/>
              </a:rPr>
              <a:t>TIMI major bleeding: (1) intracranial bleeding, or (2) clinically significant overt signs of </a:t>
            </a:r>
            <a:r>
              <a:rPr lang="en-US" dirty="0" err="1">
                <a:latin typeface="Arial" pitchFamily="34" charset="0"/>
                <a:ea typeface="ＭＳ Ｐゴシック"/>
              </a:rPr>
              <a:t>haemorrhage</a:t>
            </a:r>
            <a:r>
              <a:rPr lang="en-US" dirty="0">
                <a:latin typeface="Arial" pitchFamily="34" charset="0"/>
                <a:ea typeface="ＭＳ Ｐゴシック"/>
              </a:rPr>
              <a:t> associated with a drop in </a:t>
            </a:r>
            <a:r>
              <a:rPr lang="en-US" dirty="0" err="1">
                <a:latin typeface="Arial" pitchFamily="34" charset="0"/>
                <a:ea typeface="ＭＳ Ｐゴシック"/>
              </a:rPr>
              <a:t>haemoglobin</a:t>
            </a:r>
            <a:r>
              <a:rPr lang="en-US" dirty="0">
                <a:latin typeface="Arial" pitchFamily="34" charset="0"/>
                <a:ea typeface="ＭＳ Ｐゴシック"/>
              </a:rPr>
              <a:t> of &gt;5 g/</a:t>
            </a:r>
            <a:r>
              <a:rPr lang="en-US" dirty="0" err="1">
                <a:latin typeface="Arial" pitchFamily="34" charset="0"/>
                <a:ea typeface="ＭＳ Ｐゴシック"/>
              </a:rPr>
              <a:t>dL</a:t>
            </a:r>
            <a:r>
              <a:rPr lang="en-US" dirty="0">
                <a:latin typeface="Arial" pitchFamily="34" charset="0"/>
                <a:ea typeface="ＭＳ Ｐゴシック"/>
              </a:rPr>
              <a:t> (or, when </a:t>
            </a:r>
            <a:r>
              <a:rPr lang="en-US" dirty="0" err="1">
                <a:latin typeface="Arial" pitchFamily="34" charset="0"/>
                <a:ea typeface="ＭＳ Ｐゴシック"/>
              </a:rPr>
              <a:t>haemoglobin</a:t>
            </a:r>
            <a:r>
              <a:rPr lang="en-US" dirty="0">
                <a:latin typeface="Arial" pitchFamily="34" charset="0"/>
                <a:ea typeface="ＭＳ Ｐゴシック"/>
              </a:rPr>
              <a:t> is not available, an absolute drop in </a:t>
            </a:r>
            <a:r>
              <a:rPr lang="en-US" dirty="0" err="1">
                <a:latin typeface="Arial" pitchFamily="34" charset="0"/>
                <a:ea typeface="ＭＳ Ｐゴシック"/>
              </a:rPr>
              <a:t>haematocrit</a:t>
            </a:r>
            <a:r>
              <a:rPr lang="en-US" dirty="0">
                <a:latin typeface="Arial" pitchFamily="34" charset="0"/>
                <a:ea typeface="ＭＳ Ｐゴシック"/>
              </a:rPr>
              <a:t> of &gt;15%).</a:t>
            </a:r>
            <a:r>
              <a:rPr lang="en-US" baseline="30000" dirty="0">
                <a:latin typeface="Arial" pitchFamily="34" charset="0"/>
                <a:ea typeface="ＭＳ Ｐゴシック"/>
              </a:rPr>
              <a:t>3</a:t>
            </a: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pPr algn="just"/>
            <a:r>
              <a:rPr lang="en-GB" sz="800" b="1" i="1" dirty="0">
                <a:ea typeface="ＭＳ Ｐゴシック"/>
              </a:rPr>
              <a:t>Abbreviations</a:t>
            </a:r>
          </a:p>
          <a:p>
            <a:pPr>
              <a:spcBef>
                <a:spcPts val="299"/>
              </a:spcBef>
            </a:pPr>
            <a:r>
              <a:rPr lang="en-GB" sz="800" i="1" dirty="0">
                <a:ea typeface="ＭＳ Ｐゴシック"/>
              </a:rPr>
              <a:t>CI: Confidence interval</a:t>
            </a:r>
          </a:p>
          <a:p>
            <a:pPr>
              <a:spcBef>
                <a:spcPct val="0"/>
              </a:spcBef>
            </a:pPr>
            <a:r>
              <a:rPr lang="en-GB" sz="800" i="1" dirty="0">
                <a:ea typeface="ＭＳ Ｐゴシック"/>
              </a:rPr>
              <a:t>GUSTO: Global Use of Strategies to Open Occluded Coronary Arteries </a:t>
            </a:r>
          </a:p>
          <a:p>
            <a:pPr>
              <a:spcBef>
                <a:spcPct val="0"/>
              </a:spcBef>
            </a:pPr>
            <a:r>
              <a:rPr lang="en-GB" sz="800" i="1" dirty="0">
                <a:ea typeface="ＭＳ Ｐゴシック"/>
              </a:rPr>
              <a:t>HR: Hazard ratio</a:t>
            </a:r>
          </a:p>
          <a:p>
            <a:pPr>
              <a:spcBef>
                <a:spcPct val="0"/>
              </a:spcBef>
            </a:pPr>
            <a:r>
              <a:rPr lang="en-GB" sz="800" i="1" dirty="0">
                <a:ea typeface="ＭＳ Ｐゴシック"/>
              </a:rPr>
              <a:t>ISTH: International Society of Thrombosis and Haemostasis</a:t>
            </a:r>
          </a:p>
          <a:p>
            <a:pPr>
              <a:spcBef>
                <a:spcPct val="0"/>
              </a:spcBef>
            </a:pPr>
            <a:r>
              <a:rPr lang="en-GB" sz="800" i="1" dirty="0">
                <a:ea typeface="ＭＳ Ｐゴシック"/>
              </a:rPr>
              <a:t>TIMI: </a:t>
            </a:r>
            <a:r>
              <a:rPr lang="en-GB" sz="800" i="1" dirty="0" err="1">
                <a:ea typeface="ＭＳ Ｐゴシック"/>
              </a:rPr>
              <a:t>Thrombolysis</a:t>
            </a:r>
            <a:r>
              <a:rPr lang="en-GB" sz="800" i="1" dirty="0">
                <a:ea typeface="ＭＳ Ｐゴシック"/>
              </a:rPr>
              <a:t> In Myocardial Infarction</a:t>
            </a:r>
          </a:p>
          <a:p>
            <a:pPr>
              <a:spcBef>
                <a:spcPct val="0"/>
              </a:spcBef>
            </a:pPr>
            <a:endParaRPr lang="en-GB" sz="800" i="1" dirty="0">
              <a:ea typeface="ＭＳ Ｐゴシック"/>
            </a:endParaRPr>
          </a:p>
          <a:p>
            <a:pPr>
              <a:spcBef>
                <a:spcPct val="0"/>
              </a:spcBef>
            </a:pPr>
            <a:r>
              <a:rPr lang="en-GB" sz="800" b="1" i="1" dirty="0">
                <a:ea typeface="ＭＳ Ｐゴシック"/>
              </a:rPr>
              <a:t>References</a:t>
            </a:r>
          </a:p>
          <a:p>
            <a:pPr>
              <a:spcBef>
                <a:spcPts val="299"/>
              </a:spcBef>
            </a:pPr>
            <a:r>
              <a:rPr lang="en-US" sz="800" i="1" dirty="0">
                <a:ea typeface="ＭＳ Ｐゴシック"/>
              </a:rPr>
              <a:t>1. Granger CB et al; ARISTOTLE Committees and Investigators. </a:t>
            </a:r>
            <a:r>
              <a:rPr lang="en-US" sz="800" i="1" dirty="0" err="1">
                <a:ea typeface="ＭＳ Ｐゴシック"/>
              </a:rPr>
              <a:t>Apixaban</a:t>
            </a:r>
            <a:r>
              <a:rPr lang="en-US" sz="800" i="1" dirty="0">
                <a:ea typeface="ＭＳ Ｐゴシック"/>
              </a:rPr>
              <a:t> versus </a:t>
            </a:r>
            <a:r>
              <a:rPr lang="en-US" sz="800" i="1" dirty="0" err="1">
                <a:ea typeface="ＭＳ Ｐゴシック"/>
              </a:rPr>
              <a:t>warfarin</a:t>
            </a:r>
            <a:r>
              <a:rPr lang="en-US" sz="800" i="1" dirty="0">
                <a:ea typeface="ＭＳ Ｐゴシック"/>
              </a:rPr>
              <a:t> in patients with </a:t>
            </a:r>
            <a:r>
              <a:rPr lang="en-US" sz="800" i="1" dirty="0" err="1">
                <a:ea typeface="ＭＳ Ｐゴシック"/>
              </a:rPr>
              <a:t>atrial</a:t>
            </a:r>
            <a:r>
              <a:rPr lang="en-US" sz="800" i="1" dirty="0">
                <a:ea typeface="ＭＳ Ｐゴシック"/>
              </a:rPr>
              <a:t> fibrillation. N </a:t>
            </a:r>
            <a:r>
              <a:rPr lang="en-US" sz="800" i="1" dirty="0" err="1">
                <a:ea typeface="ＭＳ Ｐゴシック"/>
              </a:rPr>
              <a:t>Engl</a:t>
            </a:r>
            <a:r>
              <a:rPr lang="en-US" sz="800" i="1" dirty="0">
                <a:ea typeface="ＭＳ Ｐゴシック"/>
              </a:rPr>
              <a:t> J Med 2011;365:981-92. </a:t>
            </a:r>
          </a:p>
          <a:p>
            <a:pPr>
              <a:spcBef>
                <a:spcPts val="299"/>
              </a:spcBef>
            </a:pPr>
            <a:r>
              <a:rPr lang="en-US" sz="800" i="1" dirty="0">
                <a:ea typeface="ＭＳ Ｐゴシック"/>
              </a:rPr>
              <a:t>2. An international randomized trial comparing four thrombolytic strategies for acute myocardial infarction. The GUSTO investigators. N </a:t>
            </a:r>
            <a:r>
              <a:rPr lang="en-US" sz="800" i="1" dirty="0" err="1">
                <a:ea typeface="ＭＳ Ｐゴシック"/>
              </a:rPr>
              <a:t>Engl</a:t>
            </a:r>
            <a:r>
              <a:rPr lang="en-US" sz="800" i="1" dirty="0">
                <a:ea typeface="ＭＳ Ｐゴシック"/>
              </a:rPr>
              <a:t> J Med 1993;329:673-82.</a:t>
            </a:r>
          </a:p>
          <a:p>
            <a:pPr>
              <a:spcBef>
                <a:spcPts val="299"/>
              </a:spcBef>
            </a:pPr>
            <a:r>
              <a:rPr lang="en-US" sz="800" i="1" dirty="0">
                <a:ea typeface="ＭＳ Ｐゴシック"/>
              </a:rPr>
              <a:t>3. http://www.timi.org/wp-content/uploads/2010/10/TIMI-Definitions.pdf. Accessed on 02/10/2012.</a:t>
            </a:r>
          </a:p>
          <a:p>
            <a:pPr>
              <a:spcBef>
                <a:spcPts val="299"/>
              </a:spcBef>
            </a:pPr>
            <a:r>
              <a:rPr lang="en-US" sz="800" i="1" dirty="0">
                <a:ea typeface="ＭＳ Ｐゴシック"/>
              </a:rPr>
              <a:t> </a:t>
            </a:r>
          </a:p>
          <a:p>
            <a:endParaRPr lang="en-GB" dirty="0">
              <a:latin typeface="Arial" pitchFamily="34" charset="0"/>
              <a:ea typeface="ＭＳ Ｐゴシック"/>
            </a:endParaRPr>
          </a:p>
          <a:p>
            <a:endParaRPr lang="en-GB" dirty="0">
              <a:latin typeface="Arial" pitchFamily="34" charset="0"/>
              <a:ea typeface="ＭＳ Ｐゴシック"/>
            </a:endParaRPr>
          </a:p>
          <a:p>
            <a:endParaRPr lang="fr-FR" dirty="0">
              <a:latin typeface="Arial" pitchFamily="34" charset="0"/>
              <a:ea typeface="ＭＳ Ｐゴシック"/>
            </a:endParaRPr>
          </a:p>
        </p:txBody>
      </p:sp>
      <p:sp>
        <p:nvSpPr>
          <p:cNvPr id="288772" name="Espace réservé du numéro de diapositive 3"/>
          <p:cNvSpPr>
            <a:spLocks noGrp="1"/>
          </p:cNvSpPr>
          <p:nvPr>
            <p:ph type="sldNum" sz="quarter" idx="5"/>
          </p:nvPr>
        </p:nvSpPr>
        <p:spPr>
          <a:noFill/>
          <a:ln>
            <a:miter lim="800000"/>
            <a:headEnd/>
            <a:tailEnd/>
          </a:ln>
        </p:spPr>
        <p:txBody>
          <a:bodyPr/>
          <a:lstStyle/>
          <a:p>
            <a:fld id="{AA906EF4-FB9C-41AD-960B-244234821DAE}" type="slidenum">
              <a:rPr lang="en-US" smtClean="0"/>
              <a:pPr/>
              <a:t>41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p:spPr>
        <p:txBody>
          <a:bodyPr/>
          <a:lstStyle/>
          <a:p>
            <a:pPr>
              <a:spcBef>
                <a:spcPct val="0"/>
              </a:spcBef>
            </a:pPr>
            <a:endParaRPr lang="en-US" dirty="0">
              <a:latin typeface="Arial" pitchFamily="34" charset="0"/>
              <a:ea typeface="ＭＳ Ｐゴシック"/>
            </a:endParaRPr>
          </a:p>
          <a:p>
            <a:pPr algn="just">
              <a:spcBef>
                <a:spcPct val="0"/>
              </a:spcBef>
            </a:pPr>
            <a:r>
              <a:rPr lang="en-US" dirty="0" err="1">
                <a:latin typeface="Arial" pitchFamily="34" charset="0"/>
                <a:ea typeface="ＭＳ Ｐゴシック"/>
              </a:rPr>
              <a:t>Apixaban</a:t>
            </a:r>
            <a:r>
              <a:rPr lang="en-US" dirty="0">
                <a:latin typeface="Arial" pitchFamily="34" charset="0"/>
                <a:ea typeface="ＭＳ Ｐゴシック"/>
              </a:rPr>
              <a:t> was superior to </a:t>
            </a:r>
            <a:r>
              <a:rPr lang="en-US" dirty="0" err="1">
                <a:latin typeface="Arial" pitchFamily="34" charset="0"/>
                <a:ea typeface="ＭＳ Ｐゴシック"/>
              </a:rPr>
              <a:t>warfarin</a:t>
            </a:r>
            <a:r>
              <a:rPr lang="en-US" dirty="0">
                <a:latin typeface="Arial" pitchFamily="34" charset="0"/>
                <a:ea typeface="ＭＳ Ｐゴシック"/>
              </a:rPr>
              <a:t> in reducing the rates of the three key outcomes of the ARISTOTLE study, i.e. stroke or systemic embolism, major bleeding and death from any cause.</a:t>
            </a: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r>
              <a:rPr lang="en-GB" sz="800" b="1" i="1" dirty="0">
                <a:ea typeface="ＭＳ Ｐゴシック"/>
              </a:rPr>
              <a:t>Abbreviations</a:t>
            </a:r>
          </a:p>
          <a:p>
            <a:pPr algn="just">
              <a:spcBef>
                <a:spcPts val="299"/>
              </a:spcBef>
            </a:pPr>
            <a:r>
              <a:rPr lang="en-US" sz="800" i="1" dirty="0">
                <a:ea typeface="ＭＳ Ｐゴシック"/>
              </a:rPr>
              <a:t>RRR: Relative risk reduction. </a:t>
            </a:r>
          </a:p>
          <a:p>
            <a:pPr>
              <a:spcBef>
                <a:spcPct val="0"/>
              </a:spcBef>
            </a:pPr>
            <a:endParaRPr lang="en-GB" sz="800" i="1" dirty="0">
              <a:ea typeface="ＭＳ Ｐゴシック"/>
            </a:endParaRPr>
          </a:p>
          <a:p>
            <a:pPr>
              <a:spcBef>
                <a:spcPct val="0"/>
              </a:spcBef>
            </a:pPr>
            <a:r>
              <a:rPr lang="en-GB" sz="800" b="1" i="1" dirty="0">
                <a:ea typeface="ＭＳ Ｐゴシック"/>
              </a:rPr>
              <a:t>References</a:t>
            </a:r>
          </a:p>
          <a:p>
            <a:pPr>
              <a:spcBef>
                <a:spcPts val="299"/>
              </a:spcBef>
            </a:pPr>
            <a:r>
              <a:rPr lang="en-US" sz="800" i="1" dirty="0">
                <a:ea typeface="ＭＳ Ｐゴシック"/>
              </a:rPr>
              <a:t>Granger CB et al; ARISTOTLE Committees and Investigators. </a:t>
            </a:r>
            <a:r>
              <a:rPr lang="en-US" sz="800" i="1" dirty="0" err="1">
                <a:ea typeface="ＭＳ Ｐゴシック"/>
              </a:rPr>
              <a:t>Apixaban</a:t>
            </a:r>
            <a:r>
              <a:rPr lang="en-US" sz="800" i="1" dirty="0">
                <a:ea typeface="ＭＳ Ｐゴシック"/>
              </a:rPr>
              <a:t> versus </a:t>
            </a:r>
            <a:r>
              <a:rPr lang="en-US" sz="800" i="1" dirty="0" err="1">
                <a:ea typeface="ＭＳ Ｐゴシック"/>
              </a:rPr>
              <a:t>warfarin</a:t>
            </a:r>
            <a:r>
              <a:rPr lang="en-US" sz="800" i="1" dirty="0">
                <a:ea typeface="ＭＳ Ｐゴシック"/>
              </a:rPr>
              <a:t> in patients with </a:t>
            </a:r>
            <a:r>
              <a:rPr lang="en-US" sz="800" i="1" dirty="0" err="1">
                <a:ea typeface="ＭＳ Ｐゴシック"/>
              </a:rPr>
              <a:t>atrial</a:t>
            </a:r>
            <a:r>
              <a:rPr lang="en-US" sz="800" i="1" dirty="0">
                <a:ea typeface="ＭＳ Ｐゴシック"/>
              </a:rPr>
              <a:t> fibrillation. N </a:t>
            </a:r>
            <a:r>
              <a:rPr lang="en-US" sz="800" i="1" dirty="0" err="1">
                <a:ea typeface="ＭＳ Ｐゴシック"/>
              </a:rPr>
              <a:t>Engl</a:t>
            </a:r>
            <a:r>
              <a:rPr lang="en-US" sz="800" i="1" dirty="0">
                <a:ea typeface="ＭＳ Ｐゴシック"/>
              </a:rPr>
              <a:t> J Med 2011;365:981-92. </a:t>
            </a: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p:txBody>
      </p:sp>
      <p:sp>
        <p:nvSpPr>
          <p:cNvPr id="291844" name="Slide Number Placeholder 5"/>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BD6D25-939A-47E6-BA41-C361F64137D1}"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Espace réservé de l'image des diapositives 1"/>
          <p:cNvSpPr>
            <a:spLocks noGrp="1" noRot="1" noChangeAspect="1" noTextEdit="1"/>
          </p:cNvSpPr>
          <p:nvPr>
            <p:ph type="sldImg"/>
          </p:nvPr>
        </p:nvSpPr>
        <p:spPr>
          <a:ln/>
        </p:spPr>
      </p:sp>
      <p:sp>
        <p:nvSpPr>
          <p:cNvPr id="292867" name="Espace réservé des commentaires 2"/>
          <p:cNvSpPr>
            <a:spLocks noGrp="1"/>
          </p:cNvSpPr>
          <p:nvPr>
            <p:ph type="body" idx="1"/>
          </p:nvPr>
        </p:nvSpPr>
        <p:spPr>
          <a:noFill/>
          <a:ln/>
        </p:spPr>
        <p:txBody>
          <a:bodyPr/>
          <a:lstStyle/>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endParaRPr lang="fr-FR" dirty="0">
              <a:latin typeface="Arial" pitchFamily="34" charset="0"/>
              <a:ea typeface="ＭＳ Ｐゴシック"/>
            </a:endParaRPr>
          </a:p>
          <a:p>
            <a:pPr algn="just"/>
            <a:r>
              <a:rPr lang="en-GB" sz="800" b="1" i="1" dirty="0">
                <a:ea typeface="ＭＳ Ｐゴシック"/>
              </a:rPr>
              <a:t>Abbreviations</a:t>
            </a:r>
          </a:p>
          <a:p>
            <a:pPr algn="just">
              <a:spcBef>
                <a:spcPts val="299"/>
              </a:spcBef>
            </a:pPr>
            <a:r>
              <a:rPr lang="en-US" sz="800" i="1" dirty="0">
                <a:ea typeface="ＭＳ Ｐゴシック"/>
              </a:rPr>
              <a:t>AF: </a:t>
            </a:r>
            <a:r>
              <a:rPr lang="en-US" sz="800" i="1" dirty="0" err="1">
                <a:ea typeface="ＭＳ Ｐゴシック"/>
              </a:rPr>
              <a:t>Atrial</a:t>
            </a:r>
            <a:r>
              <a:rPr lang="en-US" sz="800" i="1" dirty="0">
                <a:ea typeface="ＭＳ Ｐゴシック"/>
              </a:rPr>
              <a:t> fibrillation</a:t>
            </a:r>
            <a:r>
              <a:rPr lang="en-US" sz="800" dirty="0">
                <a:ea typeface="ＭＳ Ｐゴシック"/>
              </a:rPr>
              <a:t>. </a:t>
            </a:r>
          </a:p>
          <a:p>
            <a:pPr>
              <a:spcBef>
                <a:spcPct val="0"/>
              </a:spcBef>
            </a:pPr>
            <a:endParaRPr lang="en-GB" sz="800" i="1" dirty="0">
              <a:ea typeface="ＭＳ Ｐゴシック"/>
            </a:endParaRPr>
          </a:p>
          <a:p>
            <a:pPr>
              <a:spcBef>
                <a:spcPct val="0"/>
              </a:spcBef>
            </a:pPr>
            <a:r>
              <a:rPr lang="en-GB" sz="800" b="1" i="1" dirty="0">
                <a:ea typeface="ＭＳ Ｐゴシック"/>
              </a:rPr>
              <a:t>References</a:t>
            </a:r>
          </a:p>
          <a:p>
            <a:pPr>
              <a:spcBef>
                <a:spcPts val="299"/>
              </a:spcBef>
            </a:pPr>
            <a:r>
              <a:rPr lang="en-US" sz="800" i="1" dirty="0">
                <a:ea typeface="ＭＳ Ｐゴシック"/>
              </a:rPr>
              <a:t>Granger CB et al; ARISTOTLE Committees and Investigators. </a:t>
            </a:r>
            <a:r>
              <a:rPr lang="en-US" sz="800" i="1" dirty="0" err="1">
                <a:ea typeface="ＭＳ Ｐゴシック"/>
              </a:rPr>
              <a:t>Apixaban</a:t>
            </a:r>
            <a:r>
              <a:rPr lang="en-US" sz="800" i="1" dirty="0">
                <a:ea typeface="ＭＳ Ｐゴシック"/>
              </a:rPr>
              <a:t> versus </a:t>
            </a:r>
            <a:r>
              <a:rPr lang="en-US" sz="800" i="1" dirty="0" err="1">
                <a:ea typeface="ＭＳ Ｐゴシック"/>
              </a:rPr>
              <a:t>warfarin</a:t>
            </a:r>
            <a:r>
              <a:rPr lang="en-US" sz="800" i="1" dirty="0">
                <a:ea typeface="ＭＳ Ｐゴシック"/>
              </a:rPr>
              <a:t> in patients with </a:t>
            </a:r>
            <a:r>
              <a:rPr lang="en-US" sz="800" i="1" dirty="0" err="1">
                <a:ea typeface="ＭＳ Ｐゴシック"/>
              </a:rPr>
              <a:t>atrial</a:t>
            </a:r>
            <a:r>
              <a:rPr lang="en-US" sz="800" i="1" dirty="0">
                <a:ea typeface="ＭＳ Ｐゴシック"/>
              </a:rPr>
              <a:t> fibrillation. N </a:t>
            </a:r>
            <a:r>
              <a:rPr lang="en-US" sz="800" i="1" dirty="0" err="1">
                <a:ea typeface="ＭＳ Ｐゴシック"/>
              </a:rPr>
              <a:t>Engl</a:t>
            </a:r>
            <a:r>
              <a:rPr lang="en-US" sz="800" i="1" dirty="0">
                <a:ea typeface="ＭＳ Ｐゴシック"/>
              </a:rPr>
              <a:t> J Med 2011;365:981-92. </a:t>
            </a:r>
          </a:p>
          <a:p>
            <a:endParaRPr lang="fr-FR" dirty="0">
              <a:latin typeface="Arial" pitchFamily="34" charset="0"/>
              <a:ea typeface="ＭＳ Ｐゴシック"/>
            </a:endParaRPr>
          </a:p>
          <a:p>
            <a:endParaRPr lang="fr-FR" dirty="0">
              <a:latin typeface="Arial" pitchFamily="34" charset="0"/>
              <a:ea typeface="ＭＳ Ｐゴシック"/>
            </a:endParaRPr>
          </a:p>
        </p:txBody>
      </p:sp>
      <p:sp>
        <p:nvSpPr>
          <p:cNvPr id="292868" name="Espace réservé du numéro de diapositive 3"/>
          <p:cNvSpPr>
            <a:spLocks noGrp="1"/>
          </p:cNvSpPr>
          <p:nvPr>
            <p:ph type="sldNum" sz="quarter" idx="5"/>
          </p:nvPr>
        </p:nvSpPr>
        <p:spPr>
          <a:noFill/>
          <a:ln>
            <a:miter lim="800000"/>
            <a:headEnd/>
            <a:tailEnd/>
          </a:ln>
        </p:spPr>
        <p:txBody>
          <a:bodyPr/>
          <a:lstStyle/>
          <a:p>
            <a:fld id="{87E510BA-8212-4507-83E9-9DB316CA7670}" type="slidenum">
              <a:rPr lang="en-US" smtClean="0"/>
              <a:pPr/>
              <a:t>43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Espace réservé de l'image des diapositives 1"/>
          <p:cNvSpPr>
            <a:spLocks noGrp="1" noRot="1" noChangeAspect="1" noTextEdit="1"/>
          </p:cNvSpPr>
          <p:nvPr>
            <p:ph type="sldImg"/>
          </p:nvPr>
        </p:nvSpPr>
        <p:spPr>
          <a:ln/>
        </p:spPr>
      </p:sp>
      <p:sp>
        <p:nvSpPr>
          <p:cNvPr id="293891" name="Espace réservé des commentaires 2"/>
          <p:cNvSpPr>
            <a:spLocks noGrp="1"/>
          </p:cNvSpPr>
          <p:nvPr>
            <p:ph type="body" idx="1"/>
          </p:nvPr>
        </p:nvSpPr>
        <p:spPr>
          <a:noFill/>
          <a:ln/>
        </p:spPr>
        <p:txBody>
          <a:bodyPr/>
          <a:lstStyle/>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endParaRPr lang="en-GB" b="1" i="1" dirty="0">
              <a:latin typeface="Arial" pitchFamily="34" charset="0"/>
              <a:ea typeface="ＭＳ Ｐゴシック"/>
            </a:endParaRPr>
          </a:p>
          <a:p>
            <a:pPr algn="just"/>
            <a:r>
              <a:rPr lang="en-GB" sz="800" b="1" i="1" dirty="0">
                <a:ea typeface="ＭＳ Ｐゴシック"/>
              </a:rPr>
              <a:t>Abbreviations</a:t>
            </a:r>
          </a:p>
          <a:p>
            <a:pPr algn="just">
              <a:spcBef>
                <a:spcPts val="299"/>
              </a:spcBef>
            </a:pPr>
            <a:r>
              <a:rPr lang="en-US" sz="800" i="1" dirty="0">
                <a:ea typeface="ＭＳ Ｐゴシック"/>
              </a:rPr>
              <a:t>AF: </a:t>
            </a:r>
            <a:r>
              <a:rPr lang="en-US" sz="800" i="1" dirty="0" err="1">
                <a:ea typeface="ＭＳ Ｐゴシック"/>
              </a:rPr>
              <a:t>Atrial</a:t>
            </a:r>
            <a:r>
              <a:rPr lang="en-US" sz="800" i="1" dirty="0">
                <a:ea typeface="ＭＳ Ｐゴシック"/>
              </a:rPr>
              <a:t> fibrillation. </a:t>
            </a:r>
          </a:p>
          <a:p>
            <a:pPr>
              <a:spcBef>
                <a:spcPct val="0"/>
              </a:spcBef>
            </a:pPr>
            <a:endParaRPr lang="en-GB" sz="800" i="1" dirty="0">
              <a:ea typeface="ＭＳ Ｐゴシック"/>
            </a:endParaRPr>
          </a:p>
          <a:p>
            <a:pPr>
              <a:spcBef>
                <a:spcPct val="0"/>
              </a:spcBef>
            </a:pPr>
            <a:r>
              <a:rPr lang="en-GB" sz="800" b="1" i="1" dirty="0">
                <a:ea typeface="ＭＳ Ｐゴシック"/>
              </a:rPr>
              <a:t>References</a:t>
            </a:r>
          </a:p>
          <a:p>
            <a:pPr>
              <a:spcBef>
                <a:spcPts val="299"/>
              </a:spcBef>
            </a:pPr>
            <a:r>
              <a:rPr lang="en-US" sz="800" i="1" dirty="0">
                <a:ea typeface="ＭＳ Ｐゴシック"/>
              </a:rPr>
              <a:t>Granger CB et al; ARISTOTLE Committees and Investigators. </a:t>
            </a:r>
            <a:r>
              <a:rPr lang="en-US" sz="800" i="1" dirty="0" err="1">
                <a:ea typeface="ＭＳ Ｐゴシック"/>
              </a:rPr>
              <a:t>Apixaban</a:t>
            </a:r>
            <a:r>
              <a:rPr lang="en-US" sz="800" i="1" dirty="0">
                <a:ea typeface="ＭＳ Ｐゴシック"/>
              </a:rPr>
              <a:t> versus </a:t>
            </a:r>
            <a:r>
              <a:rPr lang="en-US" sz="800" i="1" dirty="0" err="1">
                <a:ea typeface="ＭＳ Ｐゴシック"/>
              </a:rPr>
              <a:t>warfarin</a:t>
            </a:r>
            <a:r>
              <a:rPr lang="en-US" sz="800" i="1" dirty="0">
                <a:ea typeface="ＭＳ Ｐゴシック"/>
              </a:rPr>
              <a:t> in patients with </a:t>
            </a:r>
            <a:r>
              <a:rPr lang="en-US" sz="800" i="1" dirty="0" err="1">
                <a:ea typeface="ＭＳ Ｐゴシック"/>
              </a:rPr>
              <a:t>atrial</a:t>
            </a:r>
            <a:r>
              <a:rPr lang="en-US" sz="800" i="1" dirty="0">
                <a:ea typeface="ＭＳ Ｐゴシック"/>
              </a:rPr>
              <a:t> fibrillation. N </a:t>
            </a:r>
            <a:r>
              <a:rPr lang="en-US" sz="800" i="1" dirty="0" err="1">
                <a:ea typeface="ＭＳ Ｐゴシック"/>
              </a:rPr>
              <a:t>Engl</a:t>
            </a:r>
            <a:r>
              <a:rPr lang="en-US" sz="800" i="1" dirty="0">
                <a:ea typeface="ＭＳ Ｐゴシック"/>
              </a:rPr>
              <a:t> J Med 2011;365:981-92. </a:t>
            </a:r>
          </a:p>
        </p:txBody>
      </p:sp>
      <p:sp>
        <p:nvSpPr>
          <p:cNvPr id="293892" name="Espace réservé du numéro de diapositive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21EEFB-1DEC-47FB-8925-2A57CB9371F6}"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Slide Number Placeholder 3"/>
          <p:cNvSpPr>
            <a:spLocks noGrp="1"/>
          </p:cNvSpPr>
          <p:nvPr>
            <p:ph type="sldNum" sz="quarter" idx="5"/>
          </p:nvPr>
        </p:nvSpPr>
        <p:spPr>
          <a:noFill/>
          <a:ln>
            <a:miter lim="800000"/>
            <a:headEnd/>
            <a:tailEnd/>
          </a:ln>
        </p:spPr>
        <p:txBody>
          <a:bodyPr/>
          <a:lstStyle/>
          <a:p>
            <a:fld id="{E8D3ADDE-D229-4E2F-B1C3-659AAD895D17}" type="slidenum">
              <a:rPr lang="en-US" smtClean="0"/>
              <a:pPr/>
              <a:t>46</a:t>
            </a:fld>
            <a:endParaRPr lang="en-US"/>
          </a:p>
        </p:txBody>
      </p:sp>
      <p:sp>
        <p:nvSpPr>
          <p:cNvPr id="311300" name="Notes Placeholder 2"/>
          <p:cNvSpPr>
            <a:spLocks noGrp="1"/>
          </p:cNvSpPr>
          <p:nvPr>
            <p:ph type="body" idx="3"/>
          </p:nvPr>
        </p:nvSpPr>
        <p:spPr>
          <a:noFill/>
          <a:ln/>
        </p:spPr>
        <p:txBody>
          <a:bodyPr/>
          <a:lstStyle/>
          <a:p>
            <a:endParaRPr lang="fr-FR" baseline="30000"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pPr algn="just"/>
            <a:r>
              <a:rPr lang="en-GB" sz="800" b="1" i="1" dirty="0">
                <a:ea typeface="ＭＳ Ｐゴシック"/>
              </a:rPr>
              <a:t>Abbreviations</a:t>
            </a:r>
          </a:p>
          <a:p>
            <a:pPr>
              <a:spcBef>
                <a:spcPts val="299"/>
              </a:spcBef>
            </a:pPr>
            <a:r>
              <a:rPr lang="en-GB" sz="800" i="1" dirty="0">
                <a:ea typeface="ＭＳ Ｐゴシック"/>
              </a:rPr>
              <a:t>NVAF: Non-</a:t>
            </a:r>
            <a:r>
              <a:rPr lang="en-GB" sz="800" i="1" dirty="0" err="1">
                <a:ea typeface="ＭＳ Ｐゴシック"/>
              </a:rPr>
              <a:t>valvular</a:t>
            </a:r>
            <a:r>
              <a:rPr lang="en-GB" sz="800" i="1" dirty="0">
                <a:ea typeface="ＭＳ Ｐゴシック"/>
              </a:rPr>
              <a:t> </a:t>
            </a:r>
            <a:r>
              <a:rPr lang="en-GB" sz="800" i="1" dirty="0" err="1">
                <a:ea typeface="ＭＳ Ｐゴシック"/>
              </a:rPr>
              <a:t>atrial</a:t>
            </a:r>
            <a:r>
              <a:rPr lang="en-GB" sz="800" i="1" dirty="0">
                <a:ea typeface="ＭＳ Ｐゴシック"/>
              </a:rPr>
              <a:t> fibrillation</a:t>
            </a:r>
          </a:p>
          <a:p>
            <a:pPr>
              <a:spcBef>
                <a:spcPct val="0"/>
              </a:spcBef>
            </a:pPr>
            <a:r>
              <a:rPr lang="en-GB" sz="800" i="1" dirty="0">
                <a:ea typeface="ＭＳ Ｐゴシック"/>
              </a:rPr>
              <a:t>NYHA: New York Heart Association</a:t>
            </a:r>
          </a:p>
          <a:p>
            <a:pPr>
              <a:spcBef>
                <a:spcPct val="0"/>
              </a:spcBef>
            </a:pPr>
            <a:r>
              <a:rPr lang="en-GB" sz="800" i="1" dirty="0">
                <a:ea typeface="ＭＳ Ｐゴシック"/>
              </a:rPr>
              <a:t>TIA: Transient </a:t>
            </a:r>
            <a:r>
              <a:rPr lang="en-GB" sz="800" i="1" dirty="0" err="1">
                <a:ea typeface="ＭＳ Ｐゴシック"/>
              </a:rPr>
              <a:t>ischaemic</a:t>
            </a:r>
            <a:r>
              <a:rPr lang="en-GB" sz="800" i="1" dirty="0">
                <a:ea typeface="ＭＳ Ｐゴシック"/>
              </a:rPr>
              <a:t> attack</a:t>
            </a:r>
          </a:p>
          <a:p>
            <a:pPr>
              <a:spcBef>
                <a:spcPct val="0"/>
              </a:spcBef>
            </a:pPr>
            <a:endParaRPr lang="en-GB" sz="800" dirty="0">
              <a:ea typeface="ＭＳ Ｐゴシック"/>
            </a:endParaRPr>
          </a:p>
          <a:p>
            <a:pPr>
              <a:spcBef>
                <a:spcPct val="0"/>
              </a:spcBef>
            </a:pPr>
            <a:r>
              <a:rPr lang="en-GB" sz="800" b="1" i="1" dirty="0">
                <a:ea typeface="ＭＳ Ｐゴシック"/>
              </a:rPr>
              <a:t>References</a:t>
            </a:r>
          </a:p>
          <a:p>
            <a:pPr>
              <a:spcBef>
                <a:spcPts val="299"/>
              </a:spcBef>
            </a:pPr>
            <a:r>
              <a:rPr lang="en-US" sz="800" i="1" dirty="0" err="1">
                <a:ea typeface="ＭＳ Ｐゴシック"/>
              </a:rPr>
              <a:t>Apixaban</a:t>
            </a:r>
            <a:r>
              <a:rPr lang="en-US" sz="800" i="1" dirty="0">
                <a:ea typeface="ＭＳ Ｐゴシック"/>
              </a:rPr>
              <a:t>, </a:t>
            </a:r>
            <a:r>
              <a:rPr lang="en-US" sz="800" i="1" dirty="0" err="1">
                <a:ea typeface="ＭＳ Ｐゴシック"/>
              </a:rPr>
              <a:t>SmPC</a:t>
            </a:r>
            <a:r>
              <a:rPr lang="en-US" sz="800" i="1" dirty="0">
                <a:ea typeface="ＭＳ Ｐゴシック"/>
              </a:rPr>
              <a:t> 2012.</a:t>
            </a:r>
            <a:endParaRPr lang="en-GB" dirty="0">
              <a:latin typeface="Arial" pitchFamily="34" charset="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3847736" y="9433482"/>
            <a:ext cx="2945180" cy="496332"/>
          </a:xfrm>
          <a:prstGeom prst="rect">
            <a:avLst/>
          </a:prstGeom>
          <a:noFill/>
          <a:ln w="9525">
            <a:noFill/>
            <a:miter lim="800000"/>
            <a:headEnd/>
            <a:tailEnd/>
          </a:ln>
        </p:spPr>
        <p:txBody>
          <a:bodyPr lIns="92323" tIns="46160" rIns="92323" bIns="46160" anchor="b"/>
          <a:lstStyle/>
          <a:p>
            <a:pPr marL="0" marR="0" lvl="0" indent="0" algn="l" defTabSz="901662" rtl="0" eaLnBrk="1" fontAlgn="base" latinLnBrk="0" hangingPunct="1">
              <a:lnSpc>
                <a:spcPct val="100000"/>
              </a:lnSpc>
              <a:spcBef>
                <a:spcPct val="0"/>
              </a:spcBef>
              <a:spcAft>
                <a:spcPct val="0"/>
              </a:spcAft>
              <a:buClrTx/>
              <a:buSzTx/>
              <a:buFontTx/>
              <a:buNone/>
              <a:tabLst/>
              <a:defRPr/>
            </a:pPr>
            <a:fld id="{2167FDDB-3C99-4302-9EEE-877AFEA7FFAF}" type="slidenum">
              <a:rPr kumimoji="0" 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l" defTabSz="901662"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266243" name="Rectangle 2"/>
          <p:cNvSpPr>
            <a:spLocks noGrp="1" noRot="1" noChangeAspect="1" noChangeArrowheads="1" noTextEdit="1"/>
          </p:cNvSpPr>
          <p:nvPr>
            <p:ph type="sldImg"/>
          </p:nvPr>
        </p:nvSpPr>
        <p:spPr>
          <a:xfrm>
            <a:off x="915988" y="744538"/>
            <a:ext cx="4964112" cy="3724275"/>
          </a:xfrm>
          <a:ln/>
        </p:spPr>
      </p:sp>
      <p:sp>
        <p:nvSpPr>
          <p:cNvPr id="264196" name="Rectangle 3"/>
          <p:cNvSpPr>
            <a:spLocks noGrp="1" noChangeArrowheads="1"/>
          </p:cNvSpPr>
          <p:nvPr>
            <p:ph type="body" idx="1"/>
          </p:nvPr>
        </p:nvSpPr>
        <p:spPr>
          <a:xfrm>
            <a:off x="1135320" y="4717535"/>
            <a:ext cx="4534944" cy="4462232"/>
          </a:xfrm>
          <a:ln/>
        </p:spPr>
        <p:txBody>
          <a:bodyPr lIns="92323" tIns="46160" rIns="92323" bIns="46160"/>
          <a:lstStyle/>
          <a:p>
            <a:pPr algn="just" eaLnBrk="1" hangingPunct="1">
              <a:lnSpc>
                <a:spcPct val="90000"/>
              </a:lnSpc>
              <a:defRPr/>
            </a:pPr>
            <a:r>
              <a:rPr lang="en-US" dirty="0">
                <a:ea typeface="ＭＳ Ｐゴシック" pitchFamily="34" charset="-128"/>
              </a:rPr>
              <a:t>Individual </a:t>
            </a:r>
            <a:r>
              <a:rPr lang="en-US" dirty="0" err="1">
                <a:ea typeface="ＭＳ Ｐゴシック" pitchFamily="34" charset="-128"/>
              </a:rPr>
              <a:t>apixaban</a:t>
            </a:r>
            <a:r>
              <a:rPr lang="en-US" dirty="0">
                <a:ea typeface="ＭＳ Ｐゴシック" pitchFamily="34" charset="-128"/>
              </a:rPr>
              <a:t> exposure from the six dose arms of the APROPOS study</a:t>
            </a:r>
            <a:r>
              <a:rPr lang="en-US" baseline="30000" dirty="0">
                <a:ea typeface="ＭＳ Ｐゴシック" pitchFamily="34" charset="-128"/>
              </a:rPr>
              <a:t>1</a:t>
            </a:r>
            <a:r>
              <a:rPr lang="en-US" dirty="0">
                <a:ea typeface="ＭＳ Ｐゴシック" pitchFamily="34" charset="-128"/>
              </a:rPr>
              <a:t> was estimated from a population pharmacokinetic model.</a:t>
            </a:r>
            <a:r>
              <a:rPr lang="en-US" baseline="30000" dirty="0">
                <a:ea typeface="ＭＳ Ｐゴシック" pitchFamily="34" charset="-128"/>
              </a:rPr>
              <a:t>2</a:t>
            </a:r>
            <a:r>
              <a:rPr lang="en-US" dirty="0">
                <a:ea typeface="ＭＳ Ｐゴシック" pitchFamily="34" charset="-128"/>
              </a:rPr>
              <a:t> </a:t>
            </a:r>
          </a:p>
          <a:p>
            <a:pPr algn="just" eaLnBrk="1" hangingPunct="1">
              <a:lnSpc>
                <a:spcPct val="90000"/>
              </a:lnSpc>
              <a:defRPr/>
            </a:pPr>
            <a:r>
              <a:rPr lang="en-US" dirty="0">
                <a:ea typeface="ＭＳ Ｐゴシック" pitchFamily="34" charset="-128"/>
              </a:rPr>
              <a:t>On the slide, the figures show the relationships between exposure and efficacy (i.e. venous </a:t>
            </a:r>
            <a:r>
              <a:rPr lang="en-US" dirty="0" err="1">
                <a:ea typeface="ＭＳ Ｐゴシック" pitchFamily="34" charset="-128"/>
              </a:rPr>
              <a:t>thromboembolism</a:t>
            </a:r>
            <a:r>
              <a:rPr lang="en-US" dirty="0">
                <a:ea typeface="ＭＳ Ｐゴシック" pitchFamily="34" charset="-128"/>
              </a:rPr>
              <a:t>) or safety (i.e. bleeding events).</a:t>
            </a:r>
            <a:r>
              <a:rPr lang="en-US" baseline="30000" dirty="0">
                <a:ea typeface="ＭＳ Ｐゴシック" pitchFamily="34" charset="-128"/>
              </a:rPr>
              <a:t>2</a:t>
            </a:r>
            <a:r>
              <a:rPr lang="en-US" dirty="0">
                <a:ea typeface="ＭＳ Ｐゴシック" pitchFamily="34" charset="-128"/>
              </a:rPr>
              <a:t> </a:t>
            </a:r>
            <a:br>
              <a:rPr lang="en-US" dirty="0">
                <a:ea typeface="ＭＳ Ｐゴシック" pitchFamily="34" charset="-128"/>
              </a:rPr>
            </a:br>
            <a:r>
              <a:rPr lang="en-US" dirty="0">
                <a:ea typeface="ＭＳ Ｐゴシック" pitchFamily="34" charset="-128"/>
              </a:rPr>
              <a:t>The figure on the left-hand side shows efficacy, i.e. the percentage of subjects </a:t>
            </a:r>
            <a:r>
              <a:rPr lang="en-US" u="sng" dirty="0">
                <a:ea typeface="ＭＳ Ｐゴシック" pitchFamily="34" charset="-128"/>
              </a:rPr>
              <a:t>without</a:t>
            </a:r>
            <a:r>
              <a:rPr lang="en-US" dirty="0">
                <a:ea typeface="ＭＳ Ｐゴシック" pitchFamily="34" charset="-128"/>
              </a:rPr>
              <a:t> thrombotic events, and the figure on the right-hand side shows bleeding risk, i.e. the percentage of subjects </a:t>
            </a:r>
            <a:r>
              <a:rPr lang="en-US" u="sng" dirty="0">
                <a:ea typeface="ＭＳ Ｐゴシック" pitchFamily="34" charset="-128"/>
              </a:rPr>
              <a:t>with</a:t>
            </a:r>
            <a:r>
              <a:rPr lang="en-US" dirty="0">
                <a:ea typeface="ＭＳ Ｐゴシック" pitchFamily="34" charset="-128"/>
              </a:rPr>
              <a:t> bleeding events.</a:t>
            </a:r>
            <a:endParaRPr lang="en-US" baseline="30000" dirty="0">
              <a:ea typeface="ＭＳ Ｐゴシック" pitchFamily="34" charset="-128"/>
            </a:endParaRPr>
          </a:p>
          <a:p>
            <a:pPr algn="just" eaLnBrk="1" hangingPunct="1">
              <a:lnSpc>
                <a:spcPct val="90000"/>
              </a:lnSpc>
              <a:defRPr/>
            </a:pPr>
            <a:r>
              <a:rPr lang="en-US" dirty="0">
                <a:ea typeface="ＭＳ Ｐゴシック" pitchFamily="34" charset="-128"/>
              </a:rPr>
              <a:t>The results of this modeling simulation study suggested that, using </a:t>
            </a:r>
            <a:r>
              <a:rPr lang="en-US" dirty="0" err="1">
                <a:ea typeface="ＭＳ Ｐゴシック" pitchFamily="34" charset="-128"/>
              </a:rPr>
              <a:t>apixaban</a:t>
            </a:r>
            <a:r>
              <a:rPr lang="en-US" dirty="0">
                <a:ea typeface="ＭＳ Ｐゴシック" pitchFamily="34" charset="-128"/>
              </a:rPr>
              <a:t>, twice-daily dosing would be more effective than once-daily dosing, with similar bleeding risk.</a:t>
            </a:r>
            <a:r>
              <a:rPr lang="en-US" baseline="30000" dirty="0">
                <a:ea typeface="ＭＳ Ｐゴシック" pitchFamily="34" charset="-128"/>
              </a:rPr>
              <a:t>2</a:t>
            </a:r>
          </a:p>
          <a:p>
            <a:pPr>
              <a:lnSpc>
                <a:spcPct val="90000"/>
              </a:lnSpc>
              <a:defRPr/>
            </a:pPr>
            <a:endParaRPr lang="en-US" dirty="0">
              <a:ea typeface="ＭＳ Ｐゴシック" pitchFamily="34" charset="-128"/>
            </a:endParaRPr>
          </a:p>
          <a:p>
            <a:pPr>
              <a:lnSpc>
                <a:spcPct val="90000"/>
              </a:lnSpc>
              <a:defRPr/>
            </a:pPr>
            <a:endParaRPr lang="en-US" dirty="0">
              <a:ea typeface="ＭＳ Ｐゴシック" pitchFamily="34" charset="-128"/>
            </a:endParaRPr>
          </a:p>
          <a:p>
            <a:pPr>
              <a:lnSpc>
                <a:spcPct val="90000"/>
              </a:lnSpc>
              <a:defRPr/>
            </a:pPr>
            <a:endParaRPr lang="en-US" dirty="0">
              <a:ea typeface="ＭＳ Ｐゴシック" pitchFamily="34" charset="-128"/>
            </a:endParaRPr>
          </a:p>
          <a:p>
            <a:pPr marL="190157" indent="-190157">
              <a:defRPr/>
            </a:pPr>
            <a:r>
              <a:rPr lang="en-US" sz="800" b="1" i="1" dirty="0">
                <a:ea typeface="ＭＳ Ｐゴシック" pitchFamily="34" charset="-128"/>
              </a:rPr>
              <a:t>Abbreviations</a:t>
            </a:r>
          </a:p>
          <a:p>
            <a:pPr>
              <a:spcBef>
                <a:spcPts val="299"/>
              </a:spcBef>
              <a:defRPr/>
            </a:pPr>
            <a:r>
              <a:rPr lang="en-GB" sz="800" i="1" dirty="0" err="1"/>
              <a:t>AUCss</a:t>
            </a:r>
            <a:r>
              <a:rPr lang="en-GB" sz="800" i="1" dirty="0"/>
              <a:t>: Area under the plasma concentration-time curve at steady state</a:t>
            </a:r>
            <a:endParaRPr lang="fr-FR" sz="800" i="1" dirty="0">
              <a:ea typeface="ＭＳ Ｐゴシック" pitchFamily="34" charset="-128"/>
            </a:endParaRPr>
          </a:p>
          <a:p>
            <a:pPr>
              <a:spcBef>
                <a:spcPts val="0"/>
              </a:spcBef>
              <a:defRPr/>
            </a:pPr>
            <a:r>
              <a:rPr lang="fr-FR" sz="800" i="1" dirty="0">
                <a:ea typeface="ＭＳ Ｐゴシック" pitchFamily="34" charset="-128"/>
              </a:rPr>
              <a:t>BD: </a:t>
            </a:r>
            <a:r>
              <a:rPr lang="fr-FR" sz="800" i="1" dirty="0" err="1">
                <a:ea typeface="ＭＳ Ｐゴシック" pitchFamily="34" charset="-128"/>
              </a:rPr>
              <a:t>Twice</a:t>
            </a:r>
            <a:r>
              <a:rPr lang="fr-FR" sz="800" i="1" dirty="0">
                <a:ea typeface="ＭＳ Ｐゴシック" pitchFamily="34" charset="-128"/>
              </a:rPr>
              <a:t> </a:t>
            </a:r>
            <a:r>
              <a:rPr lang="fr-FR" sz="800" i="1" dirty="0" err="1">
                <a:ea typeface="ＭＳ Ｐゴシック" pitchFamily="34" charset="-128"/>
              </a:rPr>
              <a:t>daily</a:t>
            </a:r>
            <a:endParaRPr lang="fr-FR" sz="800" i="1" dirty="0">
              <a:ea typeface="ＭＳ Ｐゴシック" pitchFamily="34" charset="-128"/>
            </a:endParaRPr>
          </a:p>
          <a:p>
            <a:pPr>
              <a:spcBef>
                <a:spcPts val="0"/>
              </a:spcBef>
              <a:defRPr/>
            </a:pPr>
            <a:r>
              <a:rPr lang="fr-FR" sz="800" i="1" dirty="0">
                <a:ea typeface="ＭＳ Ｐゴシック" pitchFamily="34" charset="-128"/>
              </a:rPr>
              <a:t>OD: Once </a:t>
            </a:r>
            <a:r>
              <a:rPr lang="fr-FR" sz="800" i="1" dirty="0" err="1">
                <a:ea typeface="ＭＳ Ｐゴシック" pitchFamily="34" charset="-128"/>
              </a:rPr>
              <a:t>daily</a:t>
            </a:r>
            <a:endParaRPr lang="fr-FR" sz="800" i="1" dirty="0">
              <a:ea typeface="ＭＳ Ｐゴシック" pitchFamily="34" charset="-128"/>
            </a:endParaRPr>
          </a:p>
          <a:p>
            <a:pPr>
              <a:lnSpc>
                <a:spcPct val="90000"/>
              </a:lnSpc>
              <a:defRPr/>
            </a:pPr>
            <a:r>
              <a:rPr lang="en-US" sz="800" b="1" i="1" dirty="0">
                <a:ea typeface="ＭＳ Ｐゴシック" pitchFamily="34" charset="-128"/>
              </a:rPr>
              <a:t>References</a:t>
            </a:r>
          </a:p>
          <a:p>
            <a:pPr>
              <a:lnSpc>
                <a:spcPct val="90000"/>
              </a:lnSpc>
              <a:spcBef>
                <a:spcPts val="299"/>
              </a:spcBef>
              <a:defRPr/>
            </a:pPr>
            <a:r>
              <a:rPr lang="nb-NO" sz="800" i="1" dirty="0">
                <a:ea typeface="ＭＳ Ｐゴシック" pitchFamily="34" charset="-128"/>
              </a:rPr>
              <a:t>1. Lassen MR, et al. The efficacy and safety of apixaban, an oral, direct factor Xa inhibitor, as thromboprophylaxis in patients following total knee replacement. J Thromb Haemost 2007;5:2368-75.</a:t>
            </a:r>
          </a:p>
          <a:p>
            <a:pPr>
              <a:lnSpc>
                <a:spcPct val="90000"/>
              </a:lnSpc>
              <a:spcBef>
                <a:spcPts val="299"/>
              </a:spcBef>
              <a:defRPr/>
            </a:pPr>
            <a:r>
              <a:rPr lang="nb-NO" sz="800" i="1" dirty="0">
                <a:ea typeface="ＭＳ Ｐゴシック" pitchFamily="34" charset="-128"/>
              </a:rPr>
              <a:t>2. Feng Y, </a:t>
            </a:r>
            <a:r>
              <a:rPr lang="en-US" sz="800" i="1" dirty="0">
                <a:ea typeface="ＭＳ Ｐゴシック" pitchFamily="34" charset="-128"/>
              </a:rPr>
              <a:t>et al. Exposure-clinical outcome modeling and simulation to facilitate dose selection of </a:t>
            </a:r>
            <a:r>
              <a:rPr lang="en-US" sz="800" i="1" dirty="0" err="1">
                <a:ea typeface="ＭＳ Ｐゴシック" pitchFamily="34" charset="-128"/>
              </a:rPr>
              <a:t>apixaban</a:t>
            </a:r>
            <a:r>
              <a:rPr lang="en-US" sz="800" i="1" dirty="0">
                <a:ea typeface="ＭＳ Ｐゴシック" pitchFamily="34" charset="-128"/>
              </a:rPr>
              <a:t> in subjects undergoing elective knee replacement surgery. Poster p</a:t>
            </a:r>
            <a:r>
              <a:rPr lang="nb-NO" sz="800" i="1" dirty="0">
                <a:ea typeface="ＭＳ Ｐゴシック" pitchFamily="34" charset="-128"/>
              </a:rPr>
              <a:t>resented at: 21</a:t>
            </a:r>
            <a:r>
              <a:rPr lang="nb-NO" sz="800" i="1" baseline="30000" dirty="0">
                <a:ea typeface="ＭＳ Ｐゴシック" pitchFamily="34" charset="-128"/>
              </a:rPr>
              <a:t>st</a:t>
            </a:r>
            <a:r>
              <a:rPr lang="nb-NO" sz="800" i="1" dirty="0">
                <a:ea typeface="ＭＳ Ｐゴシック" pitchFamily="34" charset="-128"/>
              </a:rPr>
              <a:t> Congress of the International Society of Thrombosis and Haemostasis (ISTH), July 2007; Geneva, Switzerland. Poster P-M-663.</a:t>
            </a:r>
            <a:endParaRPr lang="en-US" sz="800" i="1" dirty="0">
              <a:ea typeface="ＭＳ Ｐゴシック" pitchFamily="34" charset="-128"/>
            </a:endParaRPr>
          </a:p>
          <a:p>
            <a:pPr>
              <a:defRPr/>
            </a:pPr>
            <a:endParaRPr lang="en-GB" dirty="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D3ADDE-D229-4E2F-B1C3-659AAD895D17}"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11300" name="Notes Placeholder 2"/>
          <p:cNvSpPr>
            <a:spLocks noGrp="1"/>
          </p:cNvSpPr>
          <p:nvPr>
            <p:ph type="body" idx="3"/>
          </p:nvPr>
        </p:nvSpPr>
        <p:spPr>
          <a:noFill/>
          <a:ln/>
        </p:spPr>
        <p:txBody>
          <a:bodyPr/>
          <a:lstStyle/>
          <a:p>
            <a:endParaRPr lang="fr-FR" baseline="30000"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endParaRPr lang="en-GB" dirty="0">
              <a:latin typeface="Arial" pitchFamily="34" charset="0"/>
              <a:ea typeface="ＭＳ Ｐゴシック"/>
            </a:endParaRPr>
          </a:p>
          <a:p>
            <a:pPr algn="just"/>
            <a:r>
              <a:rPr lang="en-GB" sz="800" b="1" i="1" dirty="0">
                <a:ea typeface="ＭＳ Ｐゴシック"/>
              </a:rPr>
              <a:t>Abbreviations</a:t>
            </a:r>
          </a:p>
          <a:p>
            <a:pPr>
              <a:spcBef>
                <a:spcPts val="299"/>
              </a:spcBef>
            </a:pPr>
            <a:r>
              <a:rPr lang="en-GB" sz="800" i="1" dirty="0">
                <a:ea typeface="ＭＳ Ｐゴシック"/>
              </a:rPr>
              <a:t>NVAF: Non-</a:t>
            </a:r>
            <a:r>
              <a:rPr lang="en-GB" sz="800" i="1" dirty="0" err="1">
                <a:ea typeface="ＭＳ Ｐゴシック"/>
              </a:rPr>
              <a:t>valvular</a:t>
            </a:r>
            <a:r>
              <a:rPr lang="en-GB" sz="800" i="1" dirty="0">
                <a:ea typeface="ＭＳ Ｐゴシック"/>
              </a:rPr>
              <a:t> </a:t>
            </a:r>
            <a:r>
              <a:rPr lang="en-GB" sz="800" i="1" dirty="0" err="1">
                <a:ea typeface="ＭＳ Ｐゴシック"/>
              </a:rPr>
              <a:t>atrial</a:t>
            </a:r>
            <a:r>
              <a:rPr lang="en-GB" sz="800" i="1" dirty="0">
                <a:ea typeface="ＭＳ Ｐゴシック"/>
              </a:rPr>
              <a:t> fibrillation</a:t>
            </a:r>
          </a:p>
          <a:p>
            <a:pPr>
              <a:spcBef>
                <a:spcPct val="0"/>
              </a:spcBef>
            </a:pPr>
            <a:r>
              <a:rPr lang="en-GB" sz="800" i="1" dirty="0">
                <a:ea typeface="ＭＳ Ｐゴシック"/>
              </a:rPr>
              <a:t>NYHA: New York Heart Association</a:t>
            </a:r>
          </a:p>
          <a:p>
            <a:pPr>
              <a:spcBef>
                <a:spcPct val="0"/>
              </a:spcBef>
            </a:pPr>
            <a:r>
              <a:rPr lang="en-GB" sz="800" i="1" dirty="0">
                <a:ea typeface="ＭＳ Ｐゴシック"/>
              </a:rPr>
              <a:t>TIA: Transient </a:t>
            </a:r>
            <a:r>
              <a:rPr lang="en-GB" sz="800" i="1" dirty="0" err="1">
                <a:ea typeface="ＭＳ Ｐゴシック"/>
              </a:rPr>
              <a:t>ischaemic</a:t>
            </a:r>
            <a:r>
              <a:rPr lang="en-GB" sz="800" i="1" dirty="0">
                <a:ea typeface="ＭＳ Ｐゴシック"/>
              </a:rPr>
              <a:t> attack</a:t>
            </a:r>
          </a:p>
          <a:p>
            <a:pPr>
              <a:spcBef>
                <a:spcPct val="0"/>
              </a:spcBef>
            </a:pPr>
            <a:endParaRPr lang="en-GB" sz="800" dirty="0">
              <a:ea typeface="ＭＳ Ｐゴシック"/>
            </a:endParaRPr>
          </a:p>
          <a:p>
            <a:pPr>
              <a:spcBef>
                <a:spcPct val="0"/>
              </a:spcBef>
            </a:pPr>
            <a:r>
              <a:rPr lang="en-GB" sz="800" b="1" i="1" dirty="0">
                <a:ea typeface="ＭＳ Ｐゴシック"/>
              </a:rPr>
              <a:t>References</a:t>
            </a:r>
          </a:p>
          <a:p>
            <a:pPr>
              <a:spcBef>
                <a:spcPts val="299"/>
              </a:spcBef>
            </a:pPr>
            <a:r>
              <a:rPr lang="en-US" sz="800" i="1" dirty="0" err="1">
                <a:ea typeface="ＭＳ Ｐゴシック"/>
              </a:rPr>
              <a:t>Apixaban</a:t>
            </a:r>
            <a:r>
              <a:rPr lang="en-US" sz="800" i="1" dirty="0">
                <a:ea typeface="ＭＳ Ｐゴシック"/>
              </a:rPr>
              <a:t>, </a:t>
            </a:r>
            <a:r>
              <a:rPr lang="en-US" sz="800" i="1" dirty="0" err="1">
                <a:ea typeface="ＭＳ Ｐゴシック"/>
              </a:rPr>
              <a:t>SmPC</a:t>
            </a:r>
            <a:r>
              <a:rPr lang="en-US" sz="800" i="1" dirty="0">
                <a:ea typeface="ＭＳ Ｐゴシック"/>
              </a:rPr>
              <a:t> 2012.</a:t>
            </a:r>
            <a:endParaRPr lang="en-GB" dirty="0">
              <a:latin typeface="Arial" pitchFamily="34" charset="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Espace réservé de l'image des diapositives 1"/>
          <p:cNvSpPr>
            <a:spLocks noGrp="1" noRot="1" noChangeAspect="1" noTextEdit="1"/>
          </p:cNvSpPr>
          <p:nvPr>
            <p:ph type="sldImg"/>
          </p:nvPr>
        </p:nvSpPr>
        <p:spPr>
          <a:ln/>
        </p:spPr>
      </p:sp>
      <p:sp>
        <p:nvSpPr>
          <p:cNvPr id="268291" name="Espace réservé des commentaires 2"/>
          <p:cNvSpPr>
            <a:spLocks noGrp="1"/>
          </p:cNvSpPr>
          <p:nvPr>
            <p:ph type="body" idx="1"/>
          </p:nvPr>
        </p:nvSpPr>
        <p:spPr>
          <a:noFill/>
          <a:ln/>
        </p:spPr>
        <p:txBody>
          <a:bodyPr/>
          <a:lstStyle/>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r>
              <a:rPr lang="en-GB" sz="800" b="1" i="1" dirty="0">
                <a:ea typeface="ＭＳ Ｐゴシック"/>
              </a:rPr>
              <a:t>References</a:t>
            </a:r>
          </a:p>
          <a:p>
            <a:pPr>
              <a:spcBef>
                <a:spcPts val="299"/>
              </a:spcBef>
            </a:pPr>
            <a:r>
              <a:rPr lang="fr-FR" sz="800" i="1" dirty="0" err="1">
                <a:ea typeface="ＭＳ Ｐゴシック"/>
              </a:rPr>
              <a:t>Apixaban</a:t>
            </a:r>
            <a:r>
              <a:rPr lang="fr-FR" sz="800" i="1" dirty="0">
                <a:ea typeface="ＭＳ Ｐゴシック"/>
              </a:rPr>
              <a:t>, </a:t>
            </a:r>
            <a:r>
              <a:rPr lang="fr-FR" sz="800" i="1" dirty="0" err="1">
                <a:ea typeface="ＭＳ Ｐゴシック"/>
              </a:rPr>
              <a:t>SmPC</a:t>
            </a:r>
            <a:r>
              <a:rPr lang="fr-FR" sz="800" i="1" dirty="0">
                <a:ea typeface="ＭＳ Ｐゴシック"/>
              </a:rPr>
              <a:t> 2012.</a:t>
            </a:r>
          </a:p>
          <a:p>
            <a:endParaRPr lang="fr-FR" dirty="0">
              <a:latin typeface="Arial" pitchFamily="34" charset="0"/>
              <a:ea typeface="ＭＳ Ｐゴシック"/>
            </a:endParaRPr>
          </a:p>
        </p:txBody>
      </p:sp>
      <p:sp>
        <p:nvSpPr>
          <p:cNvPr id="268292" name="Espace réservé du numéro de diapositive 3"/>
          <p:cNvSpPr>
            <a:spLocks noGrp="1"/>
          </p:cNvSpPr>
          <p:nvPr>
            <p:ph type="sldNum" sz="quarter" idx="5"/>
          </p:nvPr>
        </p:nvSpPr>
        <p:spPr>
          <a:noFill/>
          <a:ln>
            <a:miter lim="800000"/>
            <a:headEnd/>
            <a:tailEnd/>
          </a:ln>
        </p:spPr>
        <p:txBody>
          <a:bodyPr/>
          <a:lstStyle/>
          <a:p>
            <a:fld id="{D4D7F89D-2FD0-476F-A73F-F4177128E31F}" type="slidenum">
              <a:rPr lang="en-US" smtClean="0">
                <a:solidFill>
                  <a:srgbClr val="000000"/>
                </a:solidFill>
              </a:rPr>
              <a:pPr/>
              <a:t>11</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p:spPr>
        <p:txBody>
          <a:bodyPr/>
          <a:lstStyle/>
          <a:p>
            <a:pPr>
              <a:spcBef>
                <a:spcPct val="0"/>
              </a:spcBef>
            </a:pPr>
            <a:endParaRPr lang="en-US" dirty="0">
              <a:latin typeface="Arial" pitchFamily="34" charset="0"/>
              <a:ea typeface="ＭＳ Ｐゴシック"/>
            </a:endParaRPr>
          </a:p>
          <a:p>
            <a:pPr algn="just">
              <a:spcBef>
                <a:spcPct val="0"/>
              </a:spcBef>
            </a:pPr>
            <a:r>
              <a:rPr lang="en-US" dirty="0" err="1">
                <a:latin typeface="Arial" pitchFamily="34" charset="0"/>
                <a:ea typeface="ＭＳ Ｐゴシック"/>
              </a:rPr>
              <a:t>Apixaban</a:t>
            </a:r>
            <a:r>
              <a:rPr lang="en-US" dirty="0">
                <a:latin typeface="Arial" pitchFamily="34" charset="0"/>
                <a:ea typeface="ＭＳ Ｐゴシック"/>
              </a:rPr>
              <a:t> was superior to </a:t>
            </a:r>
            <a:r>
              <a:rPr lang="en-US" dirty="0" err="1">
                <a:latin typeface="Arial" pitchFamily="34" charset="0"/>
                <a:ea typeface="ＭＳ Ｐゴシック"/>
              </a:rPr>
              <a:t>warfarin</a:t>
            </a:r>
            <a:r>
              <a:rPr lang="en-US" dirty="0">
                <a:latin typeface="Arial" pitchFamily="34" charset="0"/>
                <a:ea typeface="ＭＳ Ｐゴシック"/>
              </a:rPr>
              <a:t> in reducing the rates of the three key outcomes of the ARISTOTLE study, i.e. stroke or systemic embolism, major bleeding and death from any cause.</a:t>
            </a: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a:p>
            <a:pPr algn="just"/>
            <a:r>
              <a:rPr lang="en-GB" sz="800" b="1" i="1" dirty="0">
                <a:ea typeface="ＭＳ Ｐゴシック"/>
              </a:rPr>
              <a:t>Abbreviations</a:t>
            </a:r>
          </a:p>
          <a:p>
            <a:pPr algn="just">
              <a:spcBef>
                <a:spcPts val="299"/>
              </a:spcBef>
            </a:pPr>
            <a:r>
              <a:rPr lang="en-US" sz="800" i="1" dirty="0">
                <a:ea typeface="ＭＳ Ｐゴシック"/>
              </a:rPr>
              <a:t>RRR: Relative risk reduction. </a:t>
            </a:r>
          </a:p>
          <a:p>
            <a:pPr>
              <a:spcBef>
                <a:spcPct val="0"/>
              </a:spcBef>
            </a:pPr>
            <a:endParaRPr lang="en-GB" sz="800" i="1" dirty="0">
              <a:ea typeface="ＭＳ Ｐゴシック"/>
            </a:endParaRPr>
          </a:p>
          <a:p>
            <a:pPr>
              <a:spcBef>
                <a:spcPct val="0"/>
              </a:spcBef>
            </a:pPr>
            <a:r>
              <a:rPr lang="en-GB" sz="800" b="1" i="1" dirty="0">
                <a:ea typeface="ＭＳ Ｐゴシック"/>
              </a:rPr>
              <a:t>References</a:t>
            </a:r>
          </a:p>
          <a:p>
            <a:pPr>
              <a:spcBef>
                <a:spcPts val="299"/>
              </a:spcBef>
            </a:pPr>
            <a:r>
              <a:rPr lang="en-US" sz="800" i="1" dirty="0">
                <a:ea typeface="ＭＳ Ｐゴシック"/>
              </a:rPr>
              <a:t>Granger CB et al; ARISTOTLE Committees and Investigators. </a:t>
            </a:r>
            <a:r>
              <a:rPr lang="en-US" sz="800" i="1" dirty="0" err="1">
                <a:ea typeface="ＭＳ Ｐゴシック"/>
              </a:rPr>
              <a:t>Apixaban</a:t>
            </a:r>
            <a:r>
              <a:rPr lang="en-US" sz="800" i="1" dirty="0">
                <a:ea typeface="ＭＳ Ｐゴシック"/>
              </a:rPr>
              <a:t> versus </a:t>
            </a:r>
            <a:r>
              <a:rPr lang="en-US" sz="800" i="1" dirty="0" err="1">
                <a:ea typeface="ＭＳ Ｐゴシック"/>
              </a:rPr>
              <a:t>warfarin</a:t>
            </a:r>
            <a:r>
              <a:rPr lang="en-US" sz="800" i="1" dirty="0">
                <a:ea typeface="ＭＳ Ｐゴシック"/>
              </a:rPr>
              <a:t> in patients with </a:t>
            </a:r>
            <a:r>
              <a:rPr lang="en-US" sz="800" i="1" dirty="0" err="1">
                <a:ea typeface="ＭＳ Ｐゴシック"/>
              </a:rPr>
              <a:t>atrial</a:t>
            </a:r>
            <a:r>
              <a:rPr lang="en-US" sz="800" i="1" dirty="0">
                <a:ea typeface="ＭＳ Ｐゴシック"/>
              </a:rPr>
              <a:t> fibrillation. N </a:t>
            </a:r>
            <a:r>
              <a:rPr lang="en-US" sz="800" i="1" dirty="0" err="1">
                <a:ea typeface="ＭＳ Ｐゴシック"/>
              </a:rPr>
              <a:t>Engl</a:t>
            </a:r>
            <a:r>
              <a:rPr lang="en-US" sz="800" i="1" dirty="0">
                <a:ea typeface="ＭＳ Ｐゴシック"/>
              </a:rPr>
              <a:t> J Med 2011;365:981-92. </a:t>
            </a:r>
          </a:p>
          <a:p>
            <a:pPr algn="just">
              <a:spcBef>
                <a:spcPct val="0"/>
              </a:spcBef>
            </a:pPr>
            <a:endParaRPr lang="en-US" dirty="0">
              <a:latin typeface="Arial" pitchFamily="34" charset="0"/>
              <a:ea typeface="ＭＳ Ｐゴシック"/>
            </a:endParaRPr>
          </a:p>
          <a:p>
            <a:pPr algn="just">
              <a:spcBef>
                <a:spcPct val="0"/>
              </a:spcBef>
            </a:pPr>
            <a:endParaRPr lang="en-US" dirty="0">
              <a:latin typeface="Arial" pitchFamily="34" charset="0"/>
              <a:ea typeface="ＭＳ Ｐゴシック"/>
            </a:endParaRPr>
          </a:p>
        </p:txBody>
      </p:sp>
      <p:sp>
        <p:nvSpPr>
          <p:cNvPr id="291844" name="Slide Number Placeholder 5"/>
          <p:cNvSpPr>
            <a:spLocks noGrp="1"/>
          </p:cNvSpPr>
          <p:nvPr>
            <p:ph type="sldNum" sz="quarter" idx="5"/>
          </p:nvPr>
        </p:nvSpPr>
        <p:spPr>
          <a:noFill/>
          <a:ln>
            <a:miter lim="800000"/>
            <a:headEnd/>
            <a:tailEnd/>
          </a:ln>
        </p:spPr>
        <p:txBody>
          <a:bodyPr/>
          <a:lstStyle/>
          <a:p>
            <a:fld id="{69BD6D25-939A-47E6-BA41-C361F64137D1}" type="slidenum">
              <a:rPr lang="en-US" smtClean="0">
                <a:solidFill>
                  <a:srgbClr val="000000"/>
                </a:solidFill>
              </a:rPr>
              <a:pPr/>
              <a:t>13</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D3E00A-EF9F-45A8-9044-4FD4B2D32A49}" type="slidenum">
              <a:rPr lang="en-US" smtClean="0"/>
              <a:t>14</a:t>
            </a:fld>
            <a:endParaRPr lang="en-US"/>
          </a:p>
        </p:txBody>
      </p:sp>
    </p:spTree>
    <p:extLst>
      <p:ext uri="{BB962C8B-B14F-4D97-AF65-F5344CB8AC3E}">
        <p14:creationId xmlns:p14="http://schemas.microsoft.com/office/powerpoint/2010/main" val="174592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p:spPr>
        <p:txBody>
          <a:bodyPr/>
          <a:lstStyle/>
          <a:p>
            <a:pPr algn="just"/>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spcBef>
                <a:spcPct val="0"/>
              </a:spcBef>
            </a:pPr>
            <a:endParaRPr lang="en-GB" b="1" i="1" dirty="0">
              <a:latin typeface="Arial" pitchFamily="34" charset="0"/>
              <a:ea typeface="ＭＳ Ｐゴシック"/>
            </a:endParaRPr>
          </a:p>
          <a:p>
            <a:pPr algn="just"/>
            <a:r>
              <a:rPr lang="en-GB" sz="800" b="1" i="1" dirty="0">
                <a:ea typeface="ＭＳ Ｐゴシック"/>
              </a:rPr>
              <a:t>Abbreviations</a:t>
            </a:r>
          </a:p>
          <a:p>
            <a:pPr>
              <a:spcBef>
                <a:spcPts val="299"/>
              </a:spcBef>
            </a:pPr>
            <a:r>
              <a:rPr lang="en-GB" sz="800" i="1" dirty="0">
                <a:ea typeface="ＭＳ Ｐゴシック"/>
              </a:rPr>
              <a:t>BD: twice daily</a:t>
            </a:r>
          </a:p>
          <a:p>
            <a:pPr>
              <a:spcBef>
                <a:spcPct val="0"/>
              </a:spcBef>
            </a:pPr>
            <a:r>
              <a:rPr lang="en-GB" sz="800" i="1" dirty="0">
                <a:ea typeface="ＭＳ Ｐゴシック"/>
              </a:rPr>
              <a:t>NVAF: Non-</a:t>
            </a:r>
            <a:r>
              <a:rPr lang="en-GB" sz="800" i="1" dirty="0" err="1">
                <a:ea typeface="ＭＳ Ｐゴシック"/>
              </a:rPr>
              <a:t>valvular</a:t>
            </a:r>
            <a:r>
              <a:rPr lang="en-GB" sz="800" i="1" dirty="0">
                <a:ea typeface="ＭＳ Ｐゴシック"/>
              </a:rPr>
              <a:t> </a:t>
            </a:r>
            <a:r>
              <a:rPr lang="en-GB" sz="800" i="1" dirty="0" err="1">
                <a:ea typeface="ＭＳ Ｐゴシック"/>
              </a:rPr>
              <a:t>atrial</a:t>
            </a:r>
            <a:r>
              <a:rPr lang="en-GB" sz="800" i="1" dirty="0">
                <a:ea typeface="ＭＳ Ｐゴシック"/>
              </a:rPr>
              <a:t> fibrillation</a:t>
            </a:r>
          </a:p>
          <a:p>
            <a:pPr>
              <a:spcBef>
                <a:spcPct val="0"/>
              </a:spcBef>
            </a:pPr>
            <a:endParaRPr lang="en-GB" dirty="0">
              <a:latin typeface="Arial" pitchFamily="34" charset="0"/>
              <a:ea typeface="ＭＳ Ｐゴシック"/>
            </a:endParaRPr>
          </a:p>
          <a:p>
            <a:pPr>
              <a:spcBef>
                <a:spcPct val="0"/>
              </a:spcBef>
            </a:pPr>
            <a:r>
              <a:rPr lang="en-GB" sz="800" b="1" i="1" dirty="0">
                <a:ea typeface="ＭＳ Ｐゴシック"/>
              </a:rPr>
              <a:t>References</a:t>
            </a:r>
          </a:p>
          <a:p>
            <a:pPr>
              <a:spcBef>
                <a:spcPts val="299"/>
              </a:spcBef>
            </a:pPr>
            <a:r>
              <a:rPr lang="en-US" sz="800" i="1" dirty="0" err="1">
                <a:ea typeface="ＭＳ Ｐゴシック"/>
              </a:rPr>
              <a:t>Apixaban</a:t>
            </a:r>
            <a:r>
              <a:rPr lang="en-US" sz="800" i="1" dirty="0">
                <a:ea typeface="ＭＳ Ｐゴシック"/>
              </a:rPr>
              <a:t>, </a:t>
            </a:r>
            <a:r>
              <a:rPr lang="en-US" sz="800" i="1" dirty="0" err="1">
                <a:ea typeface="ＭＳ Ｐゴシック"/>
              </a:rPr>
              <a:t>SmPC</a:t>
            </a:r>
            <a:r>
              <a:rPr lang="en-US" sz="800" i="1" dirty="0">
                <a:ea typeface="ＭＳ Ｐゴシック"/>
              </a:rPr>
              <a:t> 2012.</a:t>
            </a:r>
            <a:endParaRPr lang="en-GB" sz="800" dirty="0">
              <a:ea typeface="ＭＳ Ｐゴシック"/>
            </a:endParaRPr>
          </a:p>
          <a:p>
            <a:endParaRPr lang="en-GB" dirty="0">
              <a:latin typeface="Arial" pitchFamily="34" charset="0"/>
              <a:ea typeface="ＭＳ Ｐゴシック"/>
            </a:endParaRPr>
          </a:p>
        </p:txBody>
      </p:sp>
      <p:sp>
        <p:nvSpPr>
          <p:cNvPr id="313348"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9F16CF-DA4C-4642-AF01-107B1A45832F}"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p:spPr>
        <p:txBody>
          <a:bodyPr/>
          <a:lstStyle/>
          <a:p>
            <a:pPr algn="just"/>
            <a:r>
              <a:rPr lang="en-GB" dirty="0">
                <a:latin typeface="Arial" pitchFamily="34" charset="0"/>
                <a:ea typeface="ＭＳ Ｐゴシック"/>
              </a:rPr>
              <a:t>Active substances which are not considered strong inhibitors of both CYP3A4 and P-</a:t>
            </a:r>
            <a:r>
              <a:rPr lang="en-GB" dirty="0" err="1">
                <a:latin typeface="Arial" pitchFamily="34" charset="0"/>
                <a:ea typeface="ＭＳ Ｐゴシック"/>
              </a:rPr>
              <a:t>gp</a:t>
            </a:r>
            <a:r>
              <a:rPr lang="en-GB" dirty="0">
                <a:latin typeface="Arial" pitchFamily="34" charset="0"/>
                <a:ea typeface="ＭＳ Ｐゴシック"/>
              </a:rPr>
              <a:t>, (e.g. </a:t>
            </a:r>
            <a:r>
              <a:rPr lang="en-GB" dirty="0" err="1">
                <a:latin typeface="Arial" pitchFamily="34" charset="0"/>
                <a:ea typeface="ＭＳ Ｐゴシック"/>
              </a:rPr>
              <a:t>diltiazem</a:t>
            </a:r>
            <a:r>
              <a:rPr lang="en-GB" dirty="0">
                <a:latin typeface="Arial" pitchFamily="34" charset="0"/>
                <a:ea typeface="ＭＳ Ｐゴシック"/>
              </a:rPr>
              <a:t>, naproxen, </a:t>
            </a:r>
            <a:r>
              <a:rPr lang="en-GB" dirty="0" err="1">
                <a:latin typeface="Arial" pitchFamily="34" charset="0"/>
                <a:ea typeface="ＭＳ Ｐゴシック"/>
              </a:rPr>
              <a:t>amiodarone</a:t>
            </a:r>
            <a:r>
              <a:rPr lang="en-GB" dirty="0">
                <a:latin typeface="Arial" pitchFamily="34" charset="0"/>
                <a:ea typeface="ＭＳ Ｐゴシック"/>
              </a:rPr>
              <a:t>, </a:t>
            </a:r>
            <a:r>
              <a:rPr lang="en-GB" dirty="0" err="1">
                <a:latin typeface="Arial" pitchFamily="34" charset="0"/>
                <a:ea typeface="ＭＳ Ｐゴシック"/>
              </a:rPr>
              <a:t>verapamil</a:t>
            </a:r>
            <a:r>
              <a:rPr lang="en-GB" dirty="0">
                <a:latin typeface="Arial" pitchFamily="34" charset="0"/>
                <a:ea typeface="ＭＳ Ｐゴシック"/>
              </a:rPr>
              <a:t>, </a:t>
            </a:r>
            <a:r>
              <a:rPr lang="en-GB" dirty="0" err="1">
                <a:latin typeface="Arial" pitchFamily="34" charset="0"/>
                <a:ea typeface="ＭＳ Ｐゴシック"/>
              </a:rPr>
              <a:t>quinidine</a:t>
            </a:r>
            <a:r>
              <a:rPr lang="en-GB" dirty="0">
                <a:latin typeface="Arial" pitchFamily="34" charset="0"/>
                <a:ea typeface="ＭＳ Ｐゴシック"/>
              </a:rPr>
              <a:t>) </a:t>
            </a:r>
            <a:br>
              <a:rPr lang="en-GB" dirty="0">
                <a:latin typeface="Arial" pitchFamily="34" charset="0"/>
                <a:ea typeface="ＭＳ Ｐゴシック"/>
              </a:rPr>
            </a:br>
            <a:r>
              <a:rPr lang="en-GB" dirty="0">
                <a:latin typeface="Arial" pitchFamily="34" charset="0"/>
                <a:ea typeface="ＭＳ Ｐゴシック"/>
              </a:rPr>
              <a:t>are expected to increase </a:t>
            </a:r>
            <a:r>
              <a:rPr lang="en-GB" dirty="0" err="1">
                <a:latin typeface="Arial" pitchFamily="34" charset="0"/>
                <a:ea typeface="ＭＳ Ｐゴシック"/>
              </a:rPr>
              <a:t>apixaban</a:t>
            </a:r>
            <a:r>
              <a:rPr lang="en-GB" dirty="0">
                <a:latin typeface="Arial" pitchFamily="34" charset="0"/>
                <a:ea typeface="ＭＳ Ｐゴシック"/>
              </a:rPr>
              <a:t> plasma concentration to a lesser extent than strong inhibitors. </a:t>
            </a:r>
            <a:r>
              <a:rPr lang="en-GB" dirty="0" err="1">
                <a:latin typeface="Arial" pitchFamily="34" charset="0"/>
                <a:ea typeface="ＭＳ Ｐゴシック"/>
              </a:rPr>
              <a:t>Diltiazem</a:t>
            </a:r>
            <a:r>
              <a:rPr lang="en-GB" dirty="0">
                <a:latin typeface="Arial" pitchFamily="34" charset="0"/>
                <a:ea typeface="ＭＳ Ｐゴシック"/>
              </a:rPr>
              <a:t> (360 mg once a day), for instance, considered </a:t>
            </a:r>
            <a:br>
              <a:rPr lang="en-GB" dirty="0">
                <a:latin typeface="Arial" pitchFamily="34" charset="0"/>
                <a:ea typeface="ＭＳ Ｐゴシック"/>
              </a:rPr>
            </a:br>
            <a:r>
              <a:rPr lang="en-GB" dirty="0">
                <a:latin typeface="Arial" pitchFamily="34" charset="0"/>
                <a:ea typeface="ＭＳ Ｐゴシック"/>
              </a:rPr>
              <a:t>a moderate CYP3A4 and a weak P‑</a:t>
            </a:r>
            <a:r>
              <a:rPr lang="en-GB" dirty="0" err="1">
                <a:latin typeface="Arial" pitchFamily="34" charset="0"/>
                <a:ea typeface="ＭＳ Ｐゴシック"/>
              </a:rPr>
              <a:t>gp</a:t>
            </a:r>
            <a:r>
              <a:rPr lang="en-GB" dirty="0">
                <a:latin typeface="Arial" pitchFamily="34" charset="0"/>
                <a:ea typeface="ＭＳ Ｐゴシック"/>
              </a:rPr>
              <a:t> inhibitor, led to a 1.4‑fold increase </a:t>
            </a:r>
            <a:br>
              <a:rPr lang="en-GB" dirty="0">
                <a:latin typeface="Arial" pitchFamily="34" charset="0"/>
                <a:ea typeface="ＭＳ Ｐゴシック"/>
              </a:rPr>
            </a:br>
            <a:r>
              <a:rPr lang="en-GB" dirty="0">
                <a:latin typeface="Arial" pitchFamily="34" charset="0"/>
                <a:ea typeface="ＭＳ Ｐゴシック"/>
              </a:rPr>
              <a:t>in mean </a:t>
            </a:r>
            <a:r>
              <a:rPr lang="en-GB" dirty="0" err="1">
                <a:latin typeface="Arial" pitchFamily="34" charset="0"/>
                <a:ea typeface="ＭＳ Ｐゴシック"/>
              </a:rPr>
              <a:t>apixaban</a:t>
            </a:r>
            <a:r>
              <a:rPr lang="en-GB" dirty="0">
                <a:latin typeface="Arial" pitchFamily="34" charset="0"/>
                <a:ea typeface="ＭＳ Ｐゴシック"/>
              </a:rPr>
              <a:t> AUC and a 1.3‑fold increase in </a:t>
            </a:r>
            <a:r>
              <a:rPr lang="en-GB" dirty="0" err="1">
                <a:latin typeface="Arial" pitchFamily="34" charset="0"/>
                <a:ea typeface="ＭＳ Ｐゴシック"/>
              </a:rPr>
              <a:t>C</a:t>
            </a:r>
            <a:r>
              <a:rPr lang="en-GB" baseline="-25000" dirty="0" err="1">
                <a:latin typeface="Arial" pitchFamily="34" charset="0"/>
                <a:ea typeface="ＭＳ Ｐゴシック"/>
              </a:rPr>
              <a:t>max</a:t>
            </a:r>
            <a:r>
              <a:rPr lang="en-GB" dirty="0">
                <a:latin typeface="Arial" pitchFamily="34" charset="0"/>
                <a:ea typeface="ＭＳ Ｐゴシック"/>
              </a:rPr>
              <a:t>. Naproxen (500 mg, single dose) an inhibitor of P‑</a:t>
            </a:r>
            <a:r>
              <a:rPr lang="en-GB" dirty="0" err="1">
                <a:latin typeface="Arial" pitchFamily="34" charset="0"/>
                <a:ea typeface="ＭＳ Ｐゴシック"/>
              </a:rPr>
              <a:t>gp</a:t>
            </a:r>
            <a:r>
              <a:rPr lang="en-GB" dirty="0">
                <a:latin typeface="Arial" pitchFamily="34" charset="0"/>
                <a:ea typeface="ＭＳ Ｐゴシック"/>
              </a:rPr>
              <a:t> but not an inhibitor of CYP3A4, led to a 1.5‑fold and 1.6‑fold increase in mean </a:t>
            </a:r>
            <a:r>
              <a:rPr lang="en-GB" dirty="0" err="1">
                <a:latin typeface="Arial" pitchFamily="34" charset="0"/>
                <a:ea typeface="ＭＳ Ｐゴシック"/>
              </a:rPr>
              <a:t>apixaban</a:t>
            </a:r>
            <a:r>
              <a:rPr lang="en-GB" dirty="0">
                <a:latin typeface="Arial" pitchFamily="34" charset="0"/>
                <a:ea typeface="ＭＳ Ｐゴシック"/>
              </a:rPr>
              <a:t> AUC and </a:t>
            </a:r>
            <a:r>
              <a:rPr lang="en-GB" dirty="0" err="1">
                <a:latin typeface="Arial" pitchFamily="34" charset="0"/>
                <a:ea typeface="ＭＳ Ｐゴシック"/>
              </a:rPr>
              <a:t>C</a:t>
            </a:r>
            <a:r>
              <a:rPr lang="en-GB" baseline="-25000" dirty="0" err="1">
                <a:latin typeface="Arial" pitchFamily="34" charset="0"/>
                <a:ea typeface="ＭＳ Ｐゴシック"/>
              </a:rPr>
              <a:t>max</a:t>
            </a:r>
            <a:r>
              <a:rPr lang="en-GB" dirty="0">
                <a:latin typeface="Arial" pitchFamily="34" charset="0"/>
                <a:ea typeface="ＭＳ Ｐゴシック"/>
              </a:rPr>
              <a:t>, respectively. No dose adjustment for </a:t>
            </a:r>
            <a:r>
              <a:rPr lang="en-GB" dirty="0" err="1">
                <a:latin typeface="Arial" pitchFamily="34" charset="0"/>
                <a:ea typeface="ＭＳ Ｐゴシック"/>
              </a:rPr>
              <a:t>apixaban</a:t>
            </a:r>
            <a:r>
              <a:rPr lang="en-GB" dirty="0">
                <a:latin typeface="Arial" pitchFamily="34" charset="0"/>
                <a:ea typeface="ＭＳ Ｐゴシック"/>
              </a:rPr>
              <a:t> is required when co-administered with less potent inhibitors of CYP3A4 and/or P‑</a:t>
            </a:r>
            <a:r>
              <a:rPr lang="en-GB" dirty="0" err="1">
                <a:latin typeface="Arial" pitchFamily="34" charset="0"/>
                <a:ea typeface="ＭＳ Ｐゴシック"/>
              </a:rPr>
              <a:t>gp</a:t>
            </a:r>
            <a:r>
              <a:rPr lang="en-GB" dirty="0">
                <a:latin typeface="Arial" pitchFamily="34" charset="0"/>
                <a:ea typeface="ＭＳ Ｐゴシック"/>
              </a:rPr>
              <a:t>.</a:t>
            </a:r>
          </a:p>
          <a:p>
            <a:pPr algn="just"/>
            <a:r>
              <a:rPr lang="en-GB" dirty="0">
                <a:latin typeface="Arial" pitchFamily="34" charset="0"/>
                <a:ea typeface="ＭＳ Ｐゴシック"/>
              </a:rPr>
              <a:t>Co-administration of </a:t>
            </a:r>
            <a:r>
              <a:rPr lang="en-GB" dirty="0" err="1">
                <a:latin typeface="Arial" pitchFamily="34" charset="0"/>
                <a:ea typeface="ＭＳ Ｐゴシック"/>
              </a:rPr>
              <a:t>apixaban</a:t>
            </a:r>
            <a:r>
              <a:rPr lang="en-GB" dirty="0">
                <a:latin typeface="Arial" pitchFamily="34" charset="0"/>
                <a:ea typeface="ＭＳ Ｐゴシック"/>
              </a:rPr>
              <a:t> with </a:t>
            </a:r>
            <a:r>
              <a:rPr lang="en-GB" dirty="0" err="1">
                <a:latin typeface="Arial" pitchFamily="34" charset="0"/>
                <a:ea typeface="ＭＳ Ｐゴシック"/>
              </a:rPr>
              <a:t>rifampicin</a:t>
            </a:r>
            <a:r>
              <a:rPr lang="en-GB" dirty="0">
                <a:latin typeface="Arial" pitchFamily="34" charset="0"/>
                <a:ea typeface="ＭＳ Ｐゴシック"/>
              </a:rPr>
              <a:t>, a strong inducer of both CYP3A4 and P‑</a:t>
            </a:r>
            <a:r>
              <a:rPr lang="en-GB" dirty="0" err="1">
                <a:latin typeface="Arial" pitchFamily="34" charset="0"/>
                <a:ea typeface="ＭＳ Ｐゴシック"/>
              </a:rPr>
              <a:t>gp</a:t>
            </a:r>
            <a:r>
              <a:rPr lang="en-GB" dirty="0">
                <a:latin typeface="Arial" pitchFamily="34" charset="0"/>
                <a:ea typeface="ＭＳ Ｐゴシック"/>
              </a:rPr>
              <a:t>, led to an approximate 54% and 42% decrease in mean </a:t>
            </a:r>
            <a:r>
              <a:rPr lang="en-GB" dirty="0" err="1">
                <a:latin typeface="Arial" pitchFamily="34" charset="0"/>
                <a:ea typeface="ＭＳ Ｐゴシック"/>
              </a:rPr>
              <a:t>apixaban</a:t>
            </a:r>
            <a:r>
              <a:rPr lang="en-GB" dirty="0">
                <a:latin typeface="Arial" pitchFamily="34" charset="0"/>
                <a:ea typeface="ＭＳ Ｐゴシック"/>
              </a:rPr>
              <a:t> AUC and </a:t>
            </a:r>
            <a:r>
              <a:rPr lang="en-GB" dirty="0" err="1">
                <a:latin typeface="Arial" pitchFamily="34" charset="0"/>
                <a:ea typeface="ＭＳ Ｐゴシック"/>
              </a:rPr>
              <a:t>C</a:t>
            </a:r>
            <a:r>
              <a:rPr lang="en-GB" baseline="-25000" dirty="0" err="1">
                <a:latin typeface="Arial" pitchFamily="34" charset="0"/>
                <a:ea typeface="ＭＳ Ｐゴシック"/>
              </a:rPr>
              <a:t>max</a:t>
            </a:r>
            <a:r>
              <a:rPr lang="en-GB" dirty="0">
                <a:latin typeface="Arial" pitchFamily="34" charset="0"/>
                <a:ea typeface="ＭＳ Ｐゴシック"/>
              </a:rPr>
              <a:t>, respectively. The concomitant use of </a:t>
            </a:r>
            <a:r>
              <a:rPr lang="en-GB" dirty="0" err="1">
                <a:latin typeface="Arial" pitchFamily="34" charset="0"/>
                <a:ea typeface="ＭＳ Ｐゴシック"/>
              </a:rPr>
              <a:t>apixaban</a:t>
            </a:r>
            <a:r>
              <a:rPr lang="en-GB" dirty="0">
                <a:latin typeface="Arial" pitchFamily="34" charset="0"/>
                <a:ea typeface="ＭＳ Ｐゴシック"/>
              </a:rPr>
              <a:t> with other strong CYP3A4 and P‑</a:t>
            </a:r>
            <a:r>
              <a:rPr lang="en-GB" dirty="0" err="1">
                <a:latin typeface="Arial" pitchFamily="34" charset="0"/>
                <a:ea typeface="ＭＳ Ｐゴシック"/>
              </a:rPr>
              <a:t>gp</a:t>
            </a:r>
            <a:r>
              <a:rPr lang="en-GB" dirty="0">
                <a:latin typeface="Arial" pitchFamily="34" charset="0"/>
                <a:ea typeface="ＭＳ Ｐゴシック"/>
              </a:rPr>
              <a:t> inducers (e.g., </a:t>
            </a:r>
            <a:r>
              <a:rPr lang="en-GB" dirty="0" err="1">
                <a:latin typeface="Arial" pitchFamily="34" charset="0"/>
                <a:ea typeface="ＭＳ Ｐゴシック"/>
              </a:rPr>
              <a:t>phenytoin</a:t>
            </a:r>
            <a:r>
              <a:rPr lang="en-GB" dirty="0">
                <a:latin typeface="Arial" pitchFamily="34" charset="0"/>
                <a:ea typeface="ＭＳ Ｐゴシック"/>
              </a:rPr>
              <a:t>, </a:t>
            </a:r>
            <a:r>
              <a:rPr lang="en-GB" dirty="0" err="1">
                <a:latin typeface="Arial" pitchFamily="34" charset="0"/>
                <a:ea typeface="ＭＳ Ｐゴシック"/>
              </a:rPr>
              <a:t>carbamazepine</a:t>
            </a:r>
            <a:r>
              <a:rPr lang="en-GB" dirty="0">
                <a:latin typeface="Arial" pitchFamily="34" charset="0"/>
                <a:ea typeface="ＭＳ Ｐゴシック"/>
              </a:rPr>
              <a:t>, </a:t>
            </a:r>
            <a:r>
              <a:rPr lang="en-GB" dirty="0" err="1">
                <a:latin typeface="Arial" pitchFamily="34" charset="0"/>
                <a:ea typeface="ＭＳ Ｐゴシック"/>
              </a:rPr>
              <a:t>phenobarbital</a:t>
            </a:r>
            <a:r>
              <a:rPr lang="en-GB" dirty="0">
                <a:latin typeface="Arial" pitchFamily="34" charset="0"/>
                <a:ea typeface="ＭＳ Ｐゴシック"/>
              </a:rPr>
              <a:t> or St. John’s </a:t>
            </a:r>
            <a:r>
              <a:rPr lang="en-GB" dirty="0" err="1">
                <a:latin typeface="Arial" pitchFamily="34" charset="0"/>
                <a:ea typeface="ＭＳ Ｐゴシック"/>
              </a:rPr>
              <a:t>Wort</a:t>
            </a:r>
            <a:r>
              <a:rPr lang="en-GB" dirty="0">
                <a:latin typeface="Arial" pitchFamily="34" charset="0"/>
                <a:ea typeface="ＭＳ Ｐゴシック"/>
              </a:rPr>
              <a:t>) may also lead to reduced </a:t>
            </a:r>
            <a:r>
              <a:rPr lang="en-GB" dirty="0" err="1">
                <a:latin typeface="Arial" pitchFamily="34" charset="0"/>
                <a:ea typeface="ＭＳ Ｐゴシック"/>
              </a:rPr>
              <a:t>apixaban</a:t>
            </a:r>
            <a:r>
              <a:rPr lang="en-GB" dirty="0">
                <a:latin typeface="Arial" pitchFamily="34" charset="0"/>
                <a:ea typeface="ＭＳ Ｐゴシック"/>
              </a:rPr>
              <a:t> plasma concentrations. </a:t>
            </a:r>
            <a:br>
              <a:rPr lang="en-GB" dirty="0">
                <a:latin typeface="Arial" pitchFamily="34" charset="0"/>
                <a:ea typeface="ＭＳ Ｐゴシック"/>
              </a:rPr>
            </a:br>
            <a:r>
              <a:rPr lang="en-GB" dirty="0">
                <a:latin typeface="Arial" pitchFamily="34" charset="0"/>
                <a:ea typeface="ＭＳ Ｐゴシック"/>
              </a:rPr>
              <a:t>No dose adjustment for </a:t>
            </a:r>
            <a:r>
              <a:rPr lang="en-GB" dirty="0" err="1">
                <a:latin typeface="Arial" pitchFamily="34" charset="0"/>
                <a:ea typeface="ＭＳ Ｐゴシック"/>
              </a:rPr>
              <a:t>apixaban</a:t>
            </a:r>
            <a:r>
              <a:rPr lang="en-GB" dirty="0">
                <a:latin typeface="Arial" pitchFamily="34" charset="0"/>
                <a:ea typeface="ＭＳ Ｐゴシック"/>
              </a:rPr>
              <a:t> is required during concomitant therapy with such agents, however strong inducers of both CYP3A4 and P‑</a:t>
            </a:r>
            <a:r>
              <a:rPr lang="en-GB" dirty="0" err="1">
                <a:latin typeface="Arial" pitchFamily="34" charset="0"/>
                <a:ea typeface="ＭＳ Ｐゴシック"/>
              </a:rPr>
              <a:t>gp</a:t>
            </a:r>
            <a:r>
              <a:rPr lang="en-GB" dirty="0">
                <a:latin typeface="Arial" pitchFamily="34" charset="0"/>
                <a:ea typeface="ＭＳ Ｐゴシック"/>
              </a:rPr>
              <a:t> should be co-administered with caution. </a:t>
            </a:r>
            <a:endParaRPr lang="fr-FR" dirty="0">
              <a:latin typeface="Arial" pitchFamily="34" charset="0"/>
              <a:ea typeface="ＭＳ Ｐゴシック"/>
            </a:endParaRPr>
          </a:p>
          <a:p>
            <a:pPr algn="just"/>
            <a:r>
              <a:rPr lang="en-GB" sz="800" b="1" i="1" dirty="0">
                <a:ea typeface="ＭＳ Ｐゴシック"/>
              </a:rPr>
              <a:t>Abbreviations</a:t>
            </a:r>
          </a:p>
          <a:p>
            <a:pPr>
              <a:spcBef>
                <a:spcPts val="299"/>
              </a:spcBef>
            </a:pPr>
            <a:r>
              <a:rPr lang="en-GB" sz="800" i="1" dirty="0">
                <a:ea typeface="ＭＳ Ｐゴシック"/>
              </a:rPr>
              <a:t>AF: </a:t>
            </a:r>
            <a:r>
              <a:rPr lang="en-GB" sz="800" i="1" dirty="0" err="1">
                <a:ea typeface="ＭＳ Ｐゴシック"/>
              </a:rPr>
              <a:t>Atrial</a:t>
            </a:r>
            <a:r>
              <a:rPr lang="en-GB" sz="800" i="1" dirty="0">
                <a:ea typeface="ＭＳ Ｐゴシック"/>
              </a:rPr>
              <a:t> fibrillation</a:t>
            </a:r>
          </a:p>
          <a:p>
            <a:pPr>
              <a:spcBef>
                <a:spcPct val="0"/>
              </a:spcBef>
            </a:pPr>
            <a:r>
              <a:rPr lang="en-GB" sz="800" i="1" dirty="0">
                <a:ea typeface="ＭＳ Ｐゴシック"/>
              </a:rPr>
              <a:t>AUC: Area under the curve</a:t>
            </a:r>
          </a:p>
          <a:p>
            <a:pPr>
              <a:spcBef>
                <a:spcPct val="0"/>
              </a:spcBef>
            </a:pPr>
            <a:r>
              <a:rPr lang="en-GB" sz="800" i="1" dirty="0" err="1">
                <a:ea typeface="ＭＳ Ｐゴシック"/>
              </a:rPr>
              <a:t>C</a:t>
            </a:r>
            <a:r>
              <a:rPr lang="en-GB" sz="800" i="1" baseline="-25000" dirty="0" err="1">
                <a:ea typeface="ＭＳ Ｐゴシック"/>
              </a:rPr>
              <a:t>max</a:t>
            </a:r>
            <a:r>
              <a:rPr lang="en-GB" sz="800" i="1" dirty="0">
                <a:ea typeface="ＭＳ Ｐゴシック"/>
              </a:rPr>
              <a:t>: Maximum concentration</a:t>
            </a:r>
          </a:p>
          <a:p>
            <a:pPr>
              <a:spcBef>
                <a:spcPct val="0"/>
              </a:spcBef>
            </a:pPr>
            <a:r>
              <a:rPr lang="en-GB" sz="800" i="1" dirty="0">
                <a:ea typeface="ＭＳ Ｐゴシック"/>
              </a:rPr>
              <a:t>CYP3A4: </a:t>
            </a:r>
            <a:r>
              <a:rPr lang="fr-FR" sz="800" i="1" dirty="0">
                <a:ea typeface="ＭＳ Ｐゴシック"/>
              </a:rPr>
              <a:t>Cytochrome P450 3A4</a:t>
            </a:r>
            <a:endParaRPr lang="en-GB" sz="800" i="1" dirty="0">
              <a:ea typeface="ＭＳ Ｐゴシック"/>
            </a:endParaRPr>
          </a:p>
          <a:p>
            <a:pPr>
              <a:spcBef>
                <a:spcPct val="0"/>
              </a:spcBef>
            </a:pPr>
            <a:r>
              <a:rPr lang="en-GB" sz="800" i="1" dirty="0" err="1">
                <a:ea typeface="ＭＳ Ｐゴシック"/>
              </a:rPr>
              <a:t>GPIIb</a:t>
            </a:r>
            <a:r>
              <a:rPr lang="en-GB" sz="800" i="1" dirty="0">
                <a:ea typeface="ＭＳ Ｐゴシック"/>
              </a:rPr>
              <a:t>/</a:t>
            </a:r>
            <a:r>
              <a:rPr lang="en-GB" sz="800" i="1" dirty="0" err="1">
                <a:ea typeface="ＭＳ Ｐゴシック"/>
              </a:rPr>
              <a:t>IIIa</a:t>
            </a:r>
            <a:r>
              <a:rPr lang="en-GB" sz="800" i="1" dirty="0">
                <a:ea typeface="ＭＳ Ｐゴシック"/>
              </a:rPr>
              <a:t>: Glycoprotein </a:t>
            </a:r>
            <a:r>
              <a:rPr lang="en-GB" sz="800" i="1" dirty="0" err="1">
                <a:ea typeface="ＭＳ Ｐゴシック"/>
              </a:rPr>
              <a:t>Iib</a:t>
            </a:r>
            <a:r>
              <a:rPr lang="en-GB" sz="800" i="1" dirty="0">
                <a:ea typeface="ＭＳ Ｐゴシック"/>
              </a:rPr>
              <a:t>/</a:t>
            </a:r>
            <a:r>
              <a:rPr lang="en-GB" sz="800" i="1" dirty="0" err="1">
                <a:ea typeface="ＭＳ Ｐゴシック"/>
              </a:rPr>
              <a:t>IIIa</a:t>
            </a:r>
            <a:endParaRPr lang="en-GB" sz="800" i="1" dirty="0">
              <a:ea typeface="ＭＳ Ｐゴシック"/>
            </a:endParaRPr>
          </a:p>
          <a:p>
            <a:pPr>
              <a:spcBef>
                <a:spcPct val="0"/>
              </a:spcBef>
            </a:pPr>
            <a:r>
              <a:rPr lang="en-GB" sz="800" i="1" dirty="0">
                <a:ea typeface="ＭＳ Ｐゴシック"/>
              </a:rPr>
              <a:t>HIV: </a:t>
            </a:r>
            <a:r>
              <a:rPr lang="fr-FR" sz="800" i="1" dirty="0" err="1">
                <a:ea typeface="ＭＳ Ｐゴシック"/>
              </a:rPr>
              <a:t>Human</a:t>
            </a:r>
            <a:r>
              <a:rPr lang="fr-FR" sz="800" i="1" dirty="0">
                <a:ea typeface="ＭＳ Ｐゴシック"/>
              </a:rPr>
              <a:t> </a:t>
            </a:r>
            <a:r>
              <a:rPr lang="fr-FR" sz="800" i="1" dirty="0" err="1">
                <a:ea typeface="ＭＳ Ｐゴシック"/>
              </a:rPr>
              <a:t>immunodeficiency</a:t>
            </a:r>
            <a:r>
              <a:rPr lang="fr-FR" sz="800" i="1" dirty="0">
                <a:ea typeface="ＭＳ Ｐゴシック"/>
              </a:rPr>
              <a:t> virus</a:t>
            </a:r>
            <a:endParaRPr lang="en-GB" sz="800" i="1" dirty="0">
              <a:ea typeface="ＭＳ Ｐゴシック"/>
            </a:endParaRPr>
          </a:p>
          <a:p>
            <a:pPr>
              <a:spcBef>
                <a:spcPct val="0"/>
              </a:spcBef>
            </a:pPr>
            <a:r>
              <a:rPr lang="en-GB" sz="800" i="1" dirty="0">
                <a:ea typeface="ＭＳ Ｐゴシック"/>
              </a:rPr>
              <a:t>NSAIDs: </a:t>
            </a:r>
            <a:r>
              <a:rPr lang="fr-FR" sz="800" i="1" dirty="0" err="1">
                <a:ea typeface="ＭＳ Ｐゴシック"/>
              </a:rPr>
              <a:t>Nonsteroidal</a:t>
            </a:r>
            <a:r>
              <a:rPr lang="fr-FR" sz="800" i="1" dirty="0">
                <a:ea typeface="ＭＳ Ｐゴシック"/>
              </a:rPr>
              <a:t> anti-</a:t>
            </a:r>
            <a:r>
              <a:rPr lang="fr-FR" sz="800" i="1" dirty="0" err="1">
                <a:ea typeface="ＭＳ Ｐゴシック"/>
              </a:rPr>
              <a:t>inflammatory</a:t>
            </a:r>
            <a:r>
              <a:rPr lang="fr-FR" sz="800" i="1" dirty="0">
                <a:ea typeface="ＭＳ Ｐゴシック"/>
              </a:rPr>
              <a:t> </a:t>
            </a:r>
            <a:r>
              <a:rPr lang="fr-FR" sz="800" i="1" dirty="0" err="1">
                <a:ea typeface="ＭＳ Ｐゴシック"/>
              </a:rPr>
              <a:t>drugs</a:t>
            </a:r>
            <a:endParaRPr lang="en-GB" sz="800" i="1" dirty="0">
              <a:ea typeface="ＭＳ Ｐゴシック"/>
            </a:endParaRPr>
          </a:p>
          <a:p>
            <a:pPr>
              <a:spcBef>
                <a:spcPct val="0"/>
              </a:spcBef>
            </a:pPr>
            <a:r>
              <a:rPr lang="en-GB" sz="800" i="1" dirty="0">
                <a:ea typeface="ＭＳ Ｐゴシック"/>
              </a:rPr>
              <a:t>P-</a:t>
            </a:r>
            <a:r>
              <a:rPr lang="en-GB" sz="800" i="1" dirty="0" err="1">
                <a:ea typeface="ＭＳ Ｐゴシック"/>
              </a:rPr>
              <a:t>gp</a:t>
            </a:r>
            <a:r>
              <a:rPr lang="en-GB" sz="800" i="1" dirty="0">
                <a:ea typeface="ＭＳ Ｐゴシック"/>
              </a:rPr>
              <a:t>: </a:t>
            </a:r>
            <a:r>
              <a:rPr lang="fr-FR" sz="800" i="1" dirty="0">
                <a:ea typeface="ＭＳ Ｐゴシック"/>
              </a:rPr>
              <a:t>P</a:t>
            </a:r>
            <a:r>
              <a:rPr lang="fr-FR" sz="800" dirty="0">
                <a:ea typeface="ＭＳ Ｐゴシック"/>
              </a:rPr>
              <a:t>-</a:t>
            </a:r>
            <a:r>
              <a:rPr lang="fr-FR" sz="800" i="1" dirty="0" err="1">
                <a:ea typeface="ＭＳ Ｐゴシック"/>
              </a:rPr>
              <a:t>glycoprotein</a:t>
            </a:r>
            <a:endParaRPr lang="fr-FR" sz="800" i="1" dirty="0">
              <a:ea typeface="ＭＳ Ｐゴシック"/>
            </a:endParaRPr>
          </a:p>
          <a:p>
            <a:pPr>
              <a:spcBef>
                <a:spcPct val="0"/>
              </a:spcBef>
            </a:pPr>
            <a:r>
              <a:rPr lang="fr-FR" sz="800" i="1" dirty="0" err="1">
                <a:ea typeface="ＭＳ Ｐゴシック"/>
              </a:rPr>
              <a:t>SmPC</a:t>
            </a:r>
            <a:r>
              <a:rPr lang="fr-FR" sz="800" i="1" dirty="0">
                <a:ea typeface="ＭＳ Ｐゴシック"/>
              </a:rPr>
              <a:t>: </a:t>
            </a:r>
            <a:r>
              <a:rPr lang="fr-FR" sz="800" i="1" dirty="0" err="1">
                <a:ea typeface="ＭＳ Ｐゴシック"/>
              </a:rPr>
              <a:t>Summary</a:t>
            </a:r>
            <a:r>
              <a:rPr lang="fr-FR" sz="800" i="1" dirty="0">
                <a:ea typeface="ＭＳ Ｐゴシック"/>
              </a:rPr>
              <a:t> of </a:t>
            </a:r>
            <a:r>
              <a:rPr lang="fr-FR" sz="800" i="1" dirty="0" err="1">
                <a:ea typeface="ＭＳ Ｐゴシック"/>
              </a:rPr>
              <a:t>product</a:t>
            </a:r>
            <a:r>
              <a:rPr lang="fr-FR" sz="800" i="1" dirty="0">
                <a:ea typeface="ＭＳ Ｐゴシック"/>
              </a:rPr>
              <a:t> </a:t>
            </a:r>
            <a:r>
              <a:rPr lang="fr-FR" sz="800" i="1" dirty="0" err="1">
                <a:ea typeface="ＭＳ Ｐゴシック"/>
              </a:rPr>
              <a:t>characteristics</a:t>
            </a:r>
            <a:endParaRPr lang="en-GB" sz="800" i="1" dirty="0">
              <a:ea typeface="ＭＳ Ｐゴシック"/>
            </a:endParaRPr>
          </a:p>
          <a:p>
            <a:pPr>
              <a:spcBef>
                <a:spcPct val="0"/>
              </a:spcBef>
            </a:pPr>
            <a:endParaRPr lang="en-GB" sz="800" dirty="0">
              <a:ea typeface="ＭＳ Ｐゴシック"/>
            </a:endParaRPr>
          </a:p>
          <a:p>
            <a:pPr>
              <a:spcBef>
                <a:spcPct val="0"/>
              </a:spcBef>
            </a:pPr>
            <a:r>
              <a:rPr lang="en-GB" sz="800" b="1" i="1" dirty="0">
                <a:ea typeface="ＭＳ Ｐゴシック"/>
              </a:rPr>
              <a:t>References</a:t>
            </a:r>
          </a:p>
          <a:p>
            <a:pPr>
              <a:spcBef>
                <a:spcPts val="299"/>
              </a:spcBef>
            </a:pPr>
            <a:r>
              <a:rPr lang="en-US" sz="800" i="1" dirty="0" err="1">
                <a:ea typeface="ＭＳ Ｐゴシック"/>
              </a:rPr>
              <a:t>Apixaban</a:t>
            </a:r>
            <a:r>
              <a:rPr lang="en-US" sz="800" i="1" dirty="0">
                <a:ea typeface="ＭＳ Ｐゴシック"/>
              </a:rPr>
              <a:t>, </a:t>
            </a:r>
            <a:r>
              <a:rPr lang="en-US" sz="800" i="1" dirty="0" err="1">
                <a:ea typeface="ＭＳ Ｐゴシック"/>
              </a:rPr>
              <a:t>SmPC</a:t>
            </a:r>
            <a:r>
              <a:rPr lang="en-US" sz="800" i="1" dirty="0">
                <a:ea typeface="ＭＳ Ｐゴシック"/>
              </a:rPr>
              <a:t> 2012.</a:t>
            </a:r>
            <a:endParaRPr lang="en-GB" sz="800" dirty="0">
              <a:ea typeface="ＭＳ Ｐゴシック"/>
            </a:endParaRPr>
          </a:p>
          <a:p>
            <a:endParaRPr lang="en-GB" dirty="0">
              <a:latin typeface="Arial" pitchFamily="34" charset="0"/>
              <a:ea typeface="ＭＳ Ｐゴシック"/>
            </a:endParaRPr>
          </a:p>
        </p:txBody>
      </p:sp>
      <p:sp>
        <p:nvSpPr>
          <p:cNvPr id="318468"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9FDF66-4B49-4539-A1E3-AB1D858572EC}"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Espace réservé de l'image des diapositives 1"/>
          <p:cNvSpPr>
            <a:spLocks noGrp="1" noRot="1" noChangeAspect="1" noTextEdit="1"/>
          </p:cNvSpPr>
          <p:nvPr>
            <p:ph type="sldImg"/>
          </p:nvPr>
        </p:nvSpPr>
        <p:spPr>
          <a:ln/>
        </p:spPr>
      </p:sp>
      <p:sp>
        <p:nvSpPr>
          <p:cNvPr id="268291" name="Espace réservé des commentaires 2"/>
          <p:cNvSpPr>
            <a:spLocks noGrp="1"/>
          </p:cNvSpPr>
          <p:nvPr>
            <p:ph type="body" idx="1"/>
          </p:nvPr>
        </p:nvSpPr>
        <p:spPr>
          <a:noFill/>
          <a:ln/>
        </p:spPr>
        <p:txBody>
          <a:bodyPr/>
          <a:lstStyle/>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endParaRPr lang="en-GB" b="1" i="1" dirty="0">
              <a:latin typeface="Arial" pitchFamily="34" charset="0"/>
              <a:ea typeface="ＭＳ Ｐゴシック"/>
            </a:endParaRPr>
          </a:p>
          <a:p>
            <a:r>
              <a:rPr lang="en-GB" sz="800" b="1" i="1" dirty="0">
                <a:ea typeface="ＭＳ Ｐゴシック"/>
              </a:rPr>
              <a:t>References</a:t>
            </a:r>
          </a:p>
          <a:p>
            <a:pPr>
              <a:spcBef>
                <a:spcPts val="299"/>
              </a:spcBef>
            </a:pPr>
            <a:r>
              <a:rPr lang="fr-FR" sz="800" i="1" dirty="0" err="1">
                <a:ea typeface="ＭＳ Ｐゴシック"/>
              </a:rPr>
              <a:t>Apixaban</a:t>
            </a:r>
            <a:r>
              <a:rPr lang="fr-FR" sz="800" i="1" dirty="0">
                <a:ea typeface="ＭＳ Ｐゴシック"/>
              </a:rPr>
              <a:t>, </a:t>
            </a:r>
            <a:r>
              <a:rPr lang="fr-FR" sz="800" i="1" dirty="0" err="1">
                <a:ea typeface="ＭＳ Ｐゴシック"/>
              </a:rPr>
              <a:t>SmPC</a:t>
            </a:r>
            <a:r>
              <a:rPr lang="fr-FR" sz="800" i="1" dirty="0">
                <a:ea typeface="ＭＳ Ｐゴシック"/>
              </a:rPr>
              <a:t> 2012.</a:t>
            </a:r>
          </a:p>
          <a:p>
            <a:endParaRPr lang="fr-FR" dirty="0">
              <a:latin typeface="Arial" pitchFamily="34" charset="0"/>
              <a:ea typeface="ＭＳ Ｐゴシック"/>
            </a:endParaRPr>
          </a:p>
        </p:txBody>
      </p:sp>
      <p:sp>
        <p:nvSpPr>
          <p:cNvPr id="268292" name="Espace réservé du numéro de diapositive 3"/>
          <p:cNvSpPr>
            <a:spLocks noGrp="1"/>
          </p:cNvSpPr>
          <p:nvPr>
            <p:ph type="sldNum" sz="quarter" idx="5"/>
          </p:nvPr>
        </p:nvSpPr>
        <p:spPr>
          <a:noFill/>
          <a:ln>
            <a:miter lim="800000"/>
            <a:headEnd/>
            <a:tailEnd/>
          </a:ln>
        </p:spPr>
        <p:txBody>
          <a:bodyPr/>
          <a:lstStyle/>
          <a:p>
            <a:fld id="{D4D7F89D-2FD0-476F-A73F-F4177128E31F}" type="slidenum">
              <a:rPr lang="en-US" smtClean="0">
                <a:solidFill>
                  <a:srgbClr val="000000"/>
                </a:solidFill>
              </a:rPr>
              <a:pPr/>
              <a:t>39</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675187"/>
            <a:ext cx="17088486" cy="316706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8445500"/>
            <a:ext cx="14072870" cy="37703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70137" y="3016250"/>
            <a:ext cx="8879311" cy="10556875"/>
          </a:xfrm>
        </p:spPr>
        <p:txBody>
          <a:bodyPr>
            <a:normAutofit/>
          </a:bodyPr>
          <a:lstStyle>
            <a:lvl1pPr>
              <a:defRPr sz="4837"/>
            </a:lvl1pPr>
            <a:lvl2pPr>
              <a:defRPr sz="4397"/>
            </a:lvl2pPr>
            <a:lvl3pPr>
              <a:defRPr sz="3957"/>
            </a:lvl3pPr>
            <a:lvl4pPr>
              <a:defRPr sz="3518"/>
            </a:lvl4pPr>
            <a:lvl5pPr>
              <a:defRPr sz="3518"/>
            </a:lvl5pPr>
            <a:lvl6pPr>
              <a:defRPr sz="3957"/>
            </a:lvl6pPr>
            <a:lvl7pPr>
              <a:defRPr sz="3957"/>
            </a:lvl7pPr>
            <a:lvl8pPr>
              <a:defRPr sz="3957"/>
            </a:lvl8pPr>
            <a:lvl9pPr>
              <a:defRPr sz="395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0219584" y="3016250"/>
            <a:ext cx="8879311" cy="10556875"/>
          </a:xfrm>
        </p:spPr>
        <p:txBody>
          <a:bodyPr>
            <a:normAutofit/>
          </a:bodyPr>
          <a:lstStyle>
            <a:lvl1pPr>
              <a:defRPr sz="4837"/>
            </a:lvl1pPr>
            <a:lvl2pPr>
              <a:defRPr sz="4397"/>
            </a:lvl2pPr>
            <a:lvl3pPr>
              <a:defRPr sz="3957"/>
            </a:lvl3pPr>
            <a:lvl4pPr>
              <a:defRPr sz="3518"/>
            </a:lvl4pPr>
            <a:lvl5pPr>
              <a:defRPr sz="3518"/>
            </a:lvl5pPr>
            <a:lvl6pPr>
              <a:defRPr sz="3957"/>
            </a:lvl6pPr>
            <a:lvl7pPr>
              <a:defRPr sz="3957"/>
            </a:lvl7pPr>
            <a:lvl8pPr>
              <a:defRPr sz="3957"/>
            </a:lvl8pPr>
            <a:lvl9pPr>
              <a:defRPr sz="395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04A29EF6-E9D1-48C1-8E3D-102893BDEFA2}" type="slidenum">
              <a:rPr lang="en-US" smtClean="0"/>
              <a:pPr>
                <a:defRPr/>
              </a:pPr>
              <a:t>‹#›</a:t>
            </a:fld>
            <a:endParaRPr lang="en-US" dirty="0"/>
          </a:p>
        </p:txBody>
      </p:sp>
    </p:spTree>
    <p:extLst>
      <p:ext uri="{BB962C8B-B14F-4D97-AF65-F5344CB8AC3E}">
        <p14:creationId xmlns:p14="http://schemas.microsoft.com/office/powerpoint/2010/main" val="334327818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0137" y="3016250"/>
            <a:ext cx="8882802" cy="1406884"/>
          </a:xfrm>
        </p:spPr>
        <p:txBody>
          <a:bodyPr anchor="b">
            <a:noAutofit/>
          </a:bodyPr>
          <a:lstStyle>
            <a:lvl1pPr marL="0" indent="0">
              <a:buNone/>
              <a:defRPr sz="4837" b="1"/>
            </a:lvl1pPr>
            <a:lvl2pPr marL="1005200" indent="0">
              <a:buNone/>
              <a:defRPr sz="4397" b="1"/>
            </a:lvl2pPr>
            <a:lvl3pPr marL="2010400" indent="0">
              <a:buNone/>
              <a:defRPr sz="3957" b="1"/>
            </a:lvl3pPr>
            <a:lvl4pPr marL="3015600" indent="0">
              <a:buNone/>
              <a:defRPr sz="3518" b="1"/>
            </a:lvl4pPr>
            <a:lvl5pPr marL="4020800" indent="0">
              <a:buNone/>
              <a:defRPr sz="3518" b="1"/>
            </a:lvl5pPr>
            <a:lvl6pPr marL="5026000" indent="0">
              <a:buNone/>
              <a:defRPr sz="3518" b="1"/>
            </a:lvl6pPr>
            <a:lvl7pPr marL="6031200" indent="0">
              <a:buNone/>
              <a:defRPr sz="3518" b="1"/>
            </a:lvl7pPr>
            <a:lvl8pPr marL="7036399" indent="0">
              <a:buNone/>
              <a:defRPr sz="3518" b="1"/>
            </a:lvl8pPr>
            <a:lvl9pPr marL="8041599" indent="0">
              <a:buNone/>
              <a:defRPr sz="3518" b="1"/>
            </a:lvl9pPr>
          </a:lstStyle>
          <a:p>
            <a:pPr lvl="0"/>
            <a:r>
              <a:rPr lang="fr-FR"/>
              <a:t>Modifiez les styles du texte du masque</a:t>
            </a:r>
          </a:p>
        </p:txBody>
      </p:sp>
      <p:sp>
        <p:nvSpPr>
          <p:cNvPr id="4" name="Content Placeholder 3"/>
          <p:cNvSpPr>
            <a:spLocks noGrp="1"/>
          </p:cNvSpPr>
          <p:nvPr>
            <p:ph sz="half" idx="2"/>
          </p:nvPr>
        </p:nvSpPr>
        <p:spPr>
          <a:xfrm>
            <a:off x="670137" y="4524377"/>
            <a:ext cx="8882802" cy="9048750"/>
          </a:xfrm>
        </p:spPr>
        <p:txBody>
          <a:bodyPr>
            <a:normAutofit/>
          </a:bodyPr>
          <a:lstStyle>
            <a:lvl1pPr>
              <a:defRPr sz="4397"/>
            </a:lvl1pPr>
            <a:lvl2pPr>
              <a:defRPr sz="3957"/>
            </a:lvl2pPr>
            <a:lvl3pPr>
              <a:defRPr sz="3518"/>
            </a:lvl3pPr>
            <a:lvl4pPr>
              <a:defRPr sz="3078"/>
            </a:lvl4pPr>
            <a:lvl5pPr>
              <a:defRPr sz="3078"/>
            </a:lvl5pPr>
            <a:lvl6pPr>
              <a:defRPr sz="3518"/>
            </a:lvl6pPr>
            <a:lvl7pPr>
              <a:defRPr sz="3518"/>
            </a:lvl7pPr>
            <a:lvl8pPr>
              <a:defRPr sz="3518"/>
            </a:lvl8pPr>
            <a:lvl9pPr>
              <a:defRPr sz="3518"/>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0212605" y="3016250"/>
            <a:ext cx="8886291" cy="1406884"/>
          </a:xfrm>
        </p:spPr>
        <p:txBody>
          <a:bodyPr anchor="b">
            <a:noAutofit/>
          </a:bodyPr>
          <a:lstStyle>
            <a:lvl1pPr marL="0" indent="0">
              <a:buNone/>
              <a:defRPr sz="4837" b="1"/>
            </a:lvl1pPr>
            <a:lvl2pPr marL="1005200" indent="0">
              <a:buNone/>
              <a:defRPr sz="4397" b="1"/>
            </a:lvl2pPr>
            <a:lvl3pPr marL="2010400" indent="0">
              <a:buNone/>
              <a:defRPr sz="3957" b="1"/>
            </a:lvl3pPr>
            <a:lvl4pPr marL="3015600" indent="0">
              <a:buNone/>
              <a:defRPr sz="3518" b="1"/>
            </a:lvl4pPr>
            <a:lvl5pPr marL="4020800" indent="0">
              <a:buNone/>
              <a:defRPr sz="3518" b="1"/>
            </a:lvl5pPr>
            <a:lvl6pPr marL="5026000" indent="0">
              <a:buNone/>
              <a:defRPr sz="3518" b="1"/>
            </a:lvl6pPr>
            <a:lvl7pPr marL="6031200" indent="0">
              <a:buNone/>
              <a:defRPr sz="3518" b="1"/>
            </a:lvl7pPr>
            <a:lvl8pPr marL="7036399" indent="0">
              <a:buNone/>
              <a:defRPr sz="3518" b="1"/>
            </a:lvl8pPr>
            <a:lvl9pPr marL="8041599" indent="0">
              <a:buNone/>
              <a:defRPr sz="3518" b="1"/>
            </a:lvl9pPr>
          </a:lstStyle>
          <a:p>
            <a:pPr lvl="0"/>
            <a:r>
              <a:rPr lang="fr-FR"/>
              <a:t>Modifiez les styles du texte du masque</a:t>
            </a:r>
          </a:p>
        </p:txBody>
      </p:sp>
      <p:sp>
        <p:nvSpPr>
          <p:cNvPr id="6" name="Content Placeholder 5"/>
          <p:cNvSpPr>
            <a:spLocks noGrp="1"/>
          </p:cNvSpPr>
          <p:nvPr>
            <p:ph sz="quarter" idx="4"/>
          </p:nvPr>
        </p:nvSpPr>
        <p:spPr>
          <a:xfrm>
            <a:off x="10212605" y="4524375"/>
            <a:ext cx="8886291" cy="9048750"/>
          </a:xfrm>
        </p:spPr>
        <p:txBody>
          <a:bodyPr>
            <a:normAutofit/>
          </a:bodyPr>
          <a:lstStyle>
            <a:lvl1pPr>
              <a:defRPr sz="4397"/>
            </a:lvl1pPr>
            <a:lvl2pPr>
              <a:defRPr sz="3957"/>
            </a:lvl2pPr>
            <a:lvl3pPr>
              <a:defRPr sz="3518"/>
            </a:lvl3pPr>
            <a:lvl4pPr>
              <a:defRPr sz="3078"/>
            </a:lvl4pPr>
            <a:lvl5pPr>
              <a:defRPr sz="3078"/>
            </a:lvl5pPr>
            <a:lvl6pPr>
              <a:defRPr sz="3518"/>
            </a:lvl6pPr>
            <a:lvl7pPr>
              <a:defRPr sz="3518"/>
            </a:lvl7pPr>
            <a:lvl8pPr>
              <a:defRPr sz="3518"/>
            </a:lvl8pPr>
            <a:lvl9pPr>
              <a:defRPr sz="3518"/>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4A29EF6-E9D1-48C1-8E3D-102893BDEFA2}" type="slidenum">
              <a:rPr lang="en-US" smtClean="0"/>
              <a:pPr>
                <a:defRPr/>
              </a:pPr>
              <a:t>‹#›</a:t>
            </a:fld>
            <a:endParaRPr lang="en-US" dirty="0"/>
          </a:p>
        </p:txBody>
      </p:sp>
    </p:spTree>
    <p:extLst>
      <p:ext uri="{BB962C8B-B14F-4D97-AF65-F5344CB8AC3E}">
        <p14:creationId xmlns:p14="http://schemas.microsoft.com/office/powerpoint/2010/main" val="237644649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Slide Number Placeholder 5"/>
          <p:cNvSpPr>
            <a:spLocks noGrp="1"/>
          </p:cNvSpPr>
          <p:nvPr>
            <p:ph type="sldNum" sz="quarter" idx="10"/>
          </p:nvPr>
        </p:nvSpPr>
        <p:spPr/>
        <p:txBody>
          <a:bodyPr/>
          <a:lstStyle>
            <a:lvl1pPr>
              <a:defRPr/>
            </a:lvl1pPr>
          </a:lstStyle>
          <a:p>
            <a:pPr>
              <a:defRPr/>
            </a:pPr>
            <a:fld id="{04A29EF6-E9D1-48C1-8E3D-102893BDEFA2}" type="slidenum">
              <a:rPr lang="en-US" smtClean="0"/>
              <a:pPr>
                <a:defRPr/>
              </a:pPr>
              <a:t>‹#›</a:t>
            </a:fld>
            <a:endParaRPr lang="en-US" dirty="0"/>
          </a:p>
        </p:txBody>
      </p:sp>
    </p:spTree>
    <p:extLst>
      <p:ext uri="{BB962C8B-B14F-4D97-AF65-F5344CB8AC3E}">
        <p14:creationId xmlns:p14="http://schemas.microsoft.com/office/powerpoint/2010/main" val="402138921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4A29EF6-E9D1-48C1-8E3D-102893BDEFA2}" type="slidenum">
              <a:rPr lang="en-US" smtClean="0"/>
              <a:pPr>
                <a:defRPr/>
              </a:pPr>
              <a:t>‹#›</a:t>
            </a:fld>
            <a:endParaRPr lang="en-US" dirty="0"/>
          </a:p>
        </p:txBody>
      </p:sp>
    </p:spTree>
    <p:extLst>
      <p:ext uri="{BB962C8B-B14F-4D97-AF65-F5344CB8AC3E}">
        <p14:creationId xmlns:p14="http://schemas.microsoft.com/office/powerpoint/2010/main" val="185499198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170" name="Picture 2" descr="\\ndhnas032\Creative_Services_Working\Working\Back\Back_641350_SPCO_leslie_am\Business_Development_Evalutation\PPT\BusinessDevEval_SPCO_PPT-08.jpg"/>
          <p:cNvPicPr>
            <a:picLocks noChangeAspect="1" noChangeArrowheads="1"/>
          </p:cNvPicPr>
          <p:nvPr/>
        </p:nvPicPr>
        <p:blipFill>
          <a:blip r:embed="rId2" cstate="screen"/>
          <a:srcRect/>
          <a:stretch>
            <a:fillRect/>
          </a:stretch>
        </p:blipFill>
        <p:spPr bwMode="auto">
          <a:xfrm>
            <a:off x="0" y="0"/>
            <a:ext cx="20104100" cy="15081250"/>
          </a:xfrm>
          <a:prstGeom prst="rect">
            <a:avLst/>
          </a:prstGeom>
          <a:noFill/>
        </p:spPr>
      </p:pic>
      <p:sp>
        <p:nvSpPr>
          <p:cNvPr id="2" name="Title 1"/>
          <p:cNvSpPr>
            <a:spLocks noGrp="1"/>
          </p:cNvSpPr>
          <p:nvPr>
            <p:ph type="ctrTitle"/>
          </p:nvPr>
        </p:nvSpPr>
        <p:spPr>
          <a:xfrm>
            <a:off x="670137" y="4356806"/>
            <a:ext cx="11392323" cy="4524375"/>
          </a:xfrm>
        </p:spPr>
        <p:txBody>
          <a:bodyPr>
            <a:normAutofit/>
          </a:bodyPr>
          <a:lstStyle>
            <a:lvl1pPr algn="ctr">
              <a:defRPr sz="7915" b="1">
                <a:solidFill>
                  <a:schemeClr val="bg1"/>
                </a:solidFill>
                <a:latin typeface="Arial" pitchFamily="34" charset="0"/>
                <a:cs typeface="Arial" pitchFamily="34" charset="0"/>
              </a:defRPr>
            </a:lvl1pPr>
          </a:lstStyle>
          <a:p>
            <a:r>
              <a:rPr lang="fr-FR"/>
              <a:t>Modifiez le style du titre</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2208" y="13014568"/>
            <a:ext cx="12059270" cy="181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7695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re et contenu">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137" y="2513542"/>
            <a:ext cx="18763827" cy="110595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4A29EF6-E9D1-48C1-8E3D-102893BDEFA2}" type="slidenum">
              <a:rPr lang="en-US" smtClean="0"/>
              <a:pPr>
                <a:defRPr/>
              </a:pPr>
              <a:t>‹#›</a:t>
            </a:fld>
            <a:endParaRPr lang="en-US" dirty="0"/>
          </a:p>
        </p:txBody>
      </p:sp>
      <p:sp>
        <p:nvSpPr>
          <p:cNvPr id="5" name="Title 4"/>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857508222"/>
      </p:ext>
    </p:extLst>
  </p:cSld>
  <p:clrMapOvr>
    <a:overrideClrMapping bg1="lt1" tx1="dk1" bg2="lt2" tx2="dk2" accent1="accent1" accent2="accent2" accent3="accent3" accent4="accent4" accent5="accent5" accent6="accent6" hlink="hlink" folHlink="folHlink"/>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8085" y="9691101"/>
            <a:ext cx="17088485" cy="2995304"/>
          </a:xfrm>
        </p:spPr>
        <p:txBody>
          <a:bodyPr anchor="t"/>
          <a:lstStyle>
            <a:lvl1pPr algn="l">
              <a:defRPr sz="8794" b="1" cap="all"/>
            </a:lvl1pPr>
          </a:lstStyle>
          <a:p>
            <a:r>
              <a:rPr lang="en-US"/>
              <a:t>Click to edit Master title style</a:t>
            </a:r>
            <a:endParaRPr lang="en-GB"/>
          </a:p>
        </p:txBody>
      </p:sp>
      <p:sp>
        <p:nvSpPr>
          <p:cNvPr id="3" name="Text Placeholder 2"/>
          <p:cNvSpPr>
            <a:spLocks noGrp="1"/>
          </p:cNvSpPr>
          <p:nvPr>
            <p:ph type="body" idx="1"/>
          </p:nvPr>
        </p:nvSpPr>
        <p:spPr>
          <a:xfrm>
            <a:off x="1588085" y="6392078"/>
            <a:ext cx="17088485" cy="3299022"/>
          </a:xfrm>
        </p:spPr>
        <p:txBody>
          <a:bodyPr anchor="b"/>
          <a:lstStyle>
            <a:lvl1pPr marL="0" indent="0">
              <a:buNone/>
              <a:defRPr sz="4397"/>
            </a:lvl1pPr>
            <a:lvl2pPr marL="1005200" indent="0">
              <a:buNone/>
              <a:defRPr sz="3957"/>
            </a:lvl2pPr>
            <a:lvl3pPr marL="2010400" indent="0">
              <a:buNone/>
              <a:defRPr sz="3518"/>
            </a:lvl3pPr>
            <a:lvl4pPr marL="3015600" indent="0">
              <a:buNone/>
              <a:defRPr sz="3078"/>
            </a:lvl4pPr>
            <a:lvl5pPr marL="4020800" indent="0">
              <a:buNone/>
              <a:defRPr sz="3078"/>
            </a:lvl5pPr>
            <a:lvl6pPr marL="5026000" indent="0">
              <a:buNone/>
              <a:defRPr sz="3078"/>
            </a:lvl6pPr>
            <a:lvl7pPr marL="6031200" indent="0">
              <a:buNone/>
              <a:defRPr sz="3078"/>
            </a:lvl7pPr>
            <a:lvl8pPr marL="7036399" indent="0">
              <a:buNone/>
              <a:defRPr sz="3078"/>
            </a:lvl8pPr>
            <a:lvl9pPr marL="8041599" indent="0">
              <a:buNone/>
              <a:defRPr sz="3078"/>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010C3E54-7AB3-482E-B3B1-886ED50F278E}" type="slidenum">
              <a:rPr lang="en-US"/>
              <a:pPr>
                <a:defRPr/>
              </a:pPr>
              <a:t>‹#›</a:t>
            </a:fld>
            <a:endParaRPr lang="en-US" dirty="0"/>
          </a:p>
        </p:txBody>
      </p:sp>
      <p:sp>
        <p:nvSpPr>
          <p:cNvPr id="6" name="Footer Placeholder 4"/>
          <p:cNvSpPr>
            <a:spLocks noGrp="1"/>
          </p:cNvSpPr>
          <p:nvPr userDrawn="1">
            <p:ph type="ftr" sz="quarter" idx="3"/>
          </p:nvPr>
        </p:nvSpPr>
        <p:spPr bwMode="auto">
          <a:xfrm>
            <a:off x="0" y="14543632"/>
            <a:ext cx="13825060" cy="537619"/>
          </a:xfrm>
          <a:prstGeom prst="rect">
            <a:avLst/>
          </a:prstGeom>
          <a:ln>
            <a:miter lim="800000"/>
            <a:headEnd/>
            <a:tailEnd/>
          </a:ln>
        </p:spPr>
        <p:txBody>
          <a:bodyPr/>
          <a:lstStyle>
            <a:lvl1pPr>
              <a:defRPr sz="2638" baseline="0"/>
            </a:lvl1pPr>
          </a:lstStyle>
          <a:p>
            <a:pPr>
              <a:defRPr/>
            </a:pPr>
            <a:r>
              <a:rPr lang="en-US" dirty="0"/>
              <a:t>BMS/Pfizer Confidential.  For internal Use Only. Not for Further Distribution.</a:t>
            </a:r>
          </a:p>
        </p:txBody>
      </p:sp>
    </p:spTree>
    <p:extLst>
      <p:ext uri="{BB962C8B-B14F-4D97-AF65-F5344CB8AC3E}">
        <p14:creationId xmlns:p14="http://schemas.microsoft.com/office/powerpoint/2010/main" val="2903160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61218" y="6115468"/>
            <a:ext cx="17088485" cy="2995304"/>
          </a:xfrm>
        </p:spPr>
        <p:txBody>
          <a:bodyPr anchor="t"/>
          <a:lstStyle>
            <a:lvl1pPr algn="l">
              <a:defRPr sz="8794" b="1" cap="all"/>
            </a:lvl1pPr>
          </a:lstStyle>
          <a:p>
            <a:r>
              <a:rPr lang="en-US" noProof="0"/>
              <a:t>Cliquez pour modifier le style du titre</a:t>
            </a:r>
          </a:p>
        </p:txBody>
      </p:sp>
      <p:sp>
        <p:nvSpPr>
          <p:cNvPr id="3" name="Slide Number Placeholder 5"/>
          <p:cNvSpPr>
            <a:spLocks noGrp="1"/>
          </p:cNvSpPr>
          <p:nvPr>
            <p:ph type="sldNum" sz="quarter" idx="10"/>
          </p:nvPr>
        </p:nvSpPr>
        <p:spPr/>
        <p:txBody>
          <a:bodyPr/>
          <a:lstStyle>
            <a:lvl1pPr>
              <a:defRPr/>
            </a:lvl1pPr>
          </a:lstStyle>
          <a:p>
            <a:pPr>
              <a:defRPr/>
            </a:pPr>
            <a:fld id="{8E875363-62A7-430C-9443-0F150558AC0E}" type="slidenum">
              <a:rPr lang="en-US"/>
              <a:pPr>
                <a:defRPr/>
              </a:pPr>
              <a:t>‹#›</a:t>
            </a:fld>
            <a:endParaRPr lang="en-US" dirty="0"/>
          </a:p>
        </p:txBody>
      </p:sp>
    </p:spTree>
    <p:extLst>
      <p:ext uri="{BB962C8B-B14F-4D97-AF65-F5344CB8AC3E}">
        <p14:creationId xmlns:p14="http://schemas.microsoft.com/office/powerpoint/2010/main" val="164565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1" i="0">
                <a:solidFill>
                  <a:srgbClr val="76004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750" b="0" i="0">
                <a:solidFill>
                  <a:srgbClr val="76004B"/>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1" i="0">
                <a:solidFill>
                  <a:srgbClr val="76004B"/>
                </a:solidFill>
                <a:latin typeface="Arial"/>
                <a:cs typeface="Arial"/>
              </a:defRPr>
            </a:lvl1pPr>
          </a:lstStyle>
          <a:p>
            <a:endParaRPr/>
          </a:p>
        </p:txBody>
      </p:sp>
      <p:sp>
        <p:nvSpPr>
          <p:cNvPr id="3" name="Holder 3"/>
          <p:cNvSpPr>
            <a:spLocks noGrp="1"/>
          </p:cNvSpPr>
          <p:nvPr>
            <p:ph sz="half" idx="2"/>
          </p:nvPr>
        </p:nvSpPr>
        <p:spPr>
          <a:xfrm>
            <a:off x="1005205" y="3468687"/>
            <a:ext cx="8745284" cy="99536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3468687"/>
            <a:ext cx="8745284" cy="99536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1" i="0">
                <a:solidFill>
                  <a:srgbClr val="76004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472469" y="1963705"/>
            <a:ext cx="17159163" cy="153118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14474953" y="14025563"/>
            <a:ext cx="462394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2881077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 descr="\\Ndhnas032\creative_services_working\Working\Mahdy\Mahdy_655788_leslie_am\Natives\GCO-SPCO_PPT-01.jpg"/>
          <p:cNvPicPr>
            <a:picLocks noChangeAspect="1" noChangeArrowheads="1"/>
          </p:cNvPicPr>
          <p:nvPr/>
        </p:nvPicPr>
        <p:blipFill>
          <a:blip r:embed="rId2" cstate="print"/>
          <a:srcRect/>
          <a:stretch>
            <a:fillRect/>
          </a:stretch>
        </p:blipFill>
        <p:spPr bwMode="auto">
          <a:xfrm>
            <a:off x="0" y="0"/>
            <a:ext cx="20104100" cy="15081250"/>
          </a:xfrm>
          <a:prstGeom prst="rect">
            <a:avLst/>
          </a:prstGeom>
          <a:noFill/>
          <a:ln w="9525">
            <a:noFill/>
            <a:miter lim="800000"/>
            <a:headEnd/>
            <a:tailEnd/>
          </a:ln>
        </p:spPr>
      </p:pic>
      <p:cxnSp>
        <p:nvCxnSpPr>
          <p:cNvPr id="5" name="Straight Connector 4"/>
          <p:cNvCxnSpPr/>
          <p:nvPr/>
        </p:nvCxnSpPr>
        <p:spPr>
          <a:xfrm>
            <a:off x="7539037" y="6702778"/>
            <a:ext cx="1155985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3" descr="\\Ndhnas032\creative_services_working\Working\Back\Back_641350_SPCO_leslie_am\Global_Commercial_Operations\Signature\GlobalCommOperations_Signature_White.png"/>
          <p:cNvPicPr>
            <a:picLocks noChangeAspect="1" noChangeArrowheads="1"/>
          </p:cNvPicPr>
          <p:nvPr/>
        </p:nvPicPr>
        <p:blipFill>
          <a:blip r:embed="rId3" cstate="print"/>
          <a:srcRect/>
          <a:stretch>
            <a:fillRect/>
          </a:stretch>
        </p:blipFill>
        <p:spPr bwMode="auto">
          <a:xfrm>
            <a:off x="7036435" y="12951722"/>
            <a:ext cx="10387118" cy="1731551"/>
          </a:xfrm>
          <a:prstGeom prst="rect">
            <a:avLst/>
          </a:prstGeom>
          <a:noFill/>
          <a:ln w="9525">
            <a:noFill/>
            <a:miter lim="800000"/>
            <a:headEnd/>
            <a:tailEnd/>
          </a:ln>
        </p:spPr>
      </p:pic>
      <p:sp>
        <p:nvSpPr>
          <p:cNvPr id="2" name="Title 1"/>
          <p:cNvSpPr>
            <a:spLocks noGrp="1"/>
          </p:cNvSpPr>
          <p:nvPr>
            <p:ph type="ctrTitle"/>
          </p:nvPr>
        </p:nvSpPr>
        <p:spPr>
          <a:xfrm>
            <a:off x="7539037" y="1675694"/>
            <a:ext cx="11559858" cy="4524375"/>
          </a:xfrm>
        </p:spPr>
        <p:txBody>
          <a:bodyPr>
            <a:normAutofit/>
          </a:bodyPr>
          <a:lstStyle>
            <a:lvl1pPr algn="ctr">
              <a:defRPr sz="7915" b="1">
                <a:solidFill>
                  <a:schemeClr val="accent1"/>
                </a:solidFill>
                <a:latin typeface="Arial" pitchFamily="34" charset="0"/>
                <a:cs typeface="Arial" pitchFamily="34" charset="0"/>
              </a:defRPr>
            </a:lvl1pPr>
          </a:lstStyle>
          <a:p>
            <a:r>
              <a:rPr lang="fr-FR"/>
              <a:t>Modifiez le style du titre</a:t>
            </a:r>
            <a:endParaRPr lang="en-US" dirty="0"/>
          </a:p>
        </p:txBody>
      </p:sp>
      <p:sp>
        <p:nvSpPr>
          <p:cNvPr id="3" name="Subtitle 2"/>
          <p:cNvSpPr>
            <a:spLocks noGrp="1"/>
          </p:cNvSpPr>
          <p:nvPr>
            <p:ph type="subTitle" idx="1"/>
          </p:nvPr>
        </p:nvSpPr>
        <p:spPr>
          <a:xfrm>
            <a:off x="7539037" y="7205486"/>
            <a:ext cx="11559858" cy="1675694"/>
          </a:xfrm>
        </p:spPr>
        <p:txBody>
          <a:bodyPr>
            <a:normAutofit/>
          </a:bodyPr>
          <a:lstStyle>
            <a:lvl1pPr marL="0" indent="0" algn="ctr">
              <a:buNone/>
              <a:defRPr sz="5277">
                <a:solidFill>
                  <a:schemeClr val="accent1"/>
                </a:solidFill>
                <a:latin typeface="Arial" pitchFamily="34" charset="0"/>
                <a:cs typeface="Arial" pitchFamily="34" charset="0"/>
              </a:defRPr>
            </a:lvl1pPr>
            <a:lvl2pPr marL="1005200" indent="0" algn="ctr">
              <a:buNone/>
              <a:defRPr>
                <a:solidFill>
                  <a:schemeClr val="tx1">
                    <a:tint val="75000"/>
                  </a:schemeClr>
                </a:solidFill>
              </a:defRPr>
            </a:lvl2pPr>
            <a:lvl3pPr marL="2010400" indent="0" algn="ctr">
              <a:buNone/>
              <a:defRPr>
                <a:solidFill>
                  <a:schemeClr val="tx1">
                    <a:tint val="75000"/>
                  </a:schemeClr>
                </a:solidFill>
              </a:defRPr>
            </a:lvl3pPr>
            <a:lvl4pPr marL="3015600" indent="0" algn="ctr">
              <a:buNone/>
              <a:defRPr>
                <a:solidFill>
                  <a:schemeClr val="tx1">
                    <a:tint val="75000"/>
                  </a:schemeClr>
                </a:solidFill>
              </a:defRPr>
            </a:lvl4pPr>
            <a:lvl5pPr marL="4020800" indent="0" algn="ctr">
              <a:buNone/>
              <a:defRPr>
                <a:solidFill>
                  <a:schemeClr val="tx1">
                    <a:tint val="75000"/>
                  </a:schemeClr>
                </a:solidFill>
              </a:defRPr>
            </a:lvl5pPr>
            <a:lvl6pPr marL="5026000" indent="0" algn="ctr">
              <a:buNone/>
              <a:defRPr>
                <a:solidFill>
                  <a:schemeClr val="tx1">
                    <a:tint val="75000"/>
                  </a:schemeClr>
                </a:solidFill>
              </a:defRPr>
            </a:lvl6pPr>
            <a:lvl7pPr marL="6031200" indent="0" algn="ctr">
              <a:buNone/>
              <a:defRPr>
                <a:solidFill>
                  <a:schemeClr val="tx1">
                    <a:tint val="75000"/>
                  </a:schemeClr>
                </a:solidFill>
              </a:defRPr>
            </a:lvl7pPr>
            <a:lvl8pPr marL="7036399" indent="0" algn="ctr">
              <a:buNone/>
              <a:defRPr>
                <a:solidFill>
                  <a:schemeClr val="tx1">
                    <a:tint val="75000"/>
                  </a:schemeClr>
                </a:solidFill>
              </a:defRPr>
            </a:lvl8pPr>
            <a:lvl9pPr marL="8041599" indent="0" algn="ctr">
              <a:buNone/>
              <a:defRPr>
                <a:solidFill>
                  <a:schemeClr val="tx1">
                    <a:tint val="75000"/>
                  </a:schemeClr>
                </a:solidFill>
              </a:defRPr>
            </a:lvl9pPr>
          </a:lstStyle>
          <a:p>
            <a:r>
              <a:rPr lang="fr-FR"/>
              <a:t>Modifiez le style des sous-titres du masque</a:t>
            </a:r>
            <a:endParaRPr lang="en-US"/>
          </a:p>
        </p:txBody>
      </p:sp>
    </p:spTree>
    <p:extLst>
      <p:ext uri="{BB962C8B-B14F-4D97-AF65-F5344CB8AC3E}">
        <p14:creationId xmlns:p14="http://schemas.microsoft.com/office/powerpoint/2010/main" val="28090003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3" name="Picture 4" descr="\\Ndhnas032\creative_services_working\Working\Mahdy\Mahdy_655788_leslie_am\Natives\GCO-SPCO_PPT-03.jpg"/>
          <p:cNvPicPr>
            <a:picLocks noChangeAspect="1" noChangeArrowheads="1"/>
          </p:cNvPicPr>
          <p:nvPr/>
        </p:nvPicPr>
        <p:blipFill>
          <a:blip r:embed="rId2" cstate="print"/>
          <a:srcRect/>
          <a:stretch>
            <a:fillRect/>
          </a:stretch>
        </p:blipFill>
        <p:spPr bwMode="auto">
          <a:xfrm>
            <a:off x="0" y="0"/>
            <a:ext cx="20104100" cy="15081250"/>
          </a:xfrm>
          <a:prstGeom prst="rect">
            <a:avLst/>
          </a:prstGeom>
          <a:noFill/>
          <a:ln w="9525">
            <a:noFill/>
            <a:miter lim="800000"/>
            <a:headEnd/>
            <a:tailEnd/>
          </a:ln>
        </p:spPr>
      </p:pic>
      <p:pic>
        <p:nvPicPr>
          <p:cNvPr id="4" name="Picture 7" descr="\\Ndhnas032\creative_services_working\Working\Back\Back_641350_SPCO_leslie_am\Global_Commercial_Operations\Signature\GlobalCommOperations_Signature_White.png"/>
          <p:cNvPicPr>
            <a:picLocks noChangeAspect="1" noChangeArrowheads="1"/>
          </p:cNvPicPr>
          <p:nvPr/>
        </p:nvPicPr>
        <p:blipFill>
          <a:blip r:embed="rId3" cstate="print"/>
          <a:srcRect/>
          <a:stretch>
            <a:fillRect/>
          </a:stretch>
        </p:blipFill>
        <p:spPr bwMode="auto">
          <a:xfrm>
            <a:off x="670137" y="13014560"/>
            <a:ext cx="10387118" cy="1731551"/>
          </a:xfrm>
          <a:prstGeom prst="rect">
            <a:avLst/>
          </a:prstGeom>
          <a:noFill/>
          <a:ln w="9525">
            <a:noFill/>
            <a:miter lim="800000"/>
            <a:headEnd/>
            <a:tailEnd/>
          </a:ln>
        </p:spPr>
      </p:pic>
      <p:sp>
        <p:nvSpPr>
          <p:cNvPr id="2" name="Title 1"/>
          <p:cNvSpPr>
            <a:spLocks noGrp="1"/>
          </p:cNvSpPr>
          <p:nvPr>
            <p:ph type="ctrTitle"/>
          </p:nvPr>
        </p:nvSpPr>
        <p:spPr>
          <a:xfrm>
            <a:off x="670137" y="6535208"/>
            <a:ext cx="11392323" cy="4524375"/>
          </a:xfrm>
        </p:spPr>
        <p:txBody>
          <a:bodyPr>
            <a:normAutofit/>
          </a:bodyPr>
          <a:lstStyle>
            <a:lvl1pPr algn="ctr">
              <a:defRPr sz="7915" b="1">
                <a:solidFill>
                  <a:srgbClr val="F7D417"/>
                </a:solidFill>
                <a:latin typeface="Arial" pitchFamily="34" charset="0"/>
                <a:cs typeface="Arial" pitchFamily="34" charset="0"/>
              </a:defRPr>
            </a:lvl1pPr>
          </a:lstStyle>
          <a:p>
            <a:r>
              <a:rPr lang="fr-FR"/>
              <a:t>Modifiez le style du titre</a:t>
            </a:r>
            <a:endParaRPr lang="en-US" dirty="0"/>
          </a:p>
        </p:txBody>
      </p:sp>
    </p:spTree>
    <p:extLst>
      <p:ext uri="{BB962C8B-B14F-4D97-AF65-F5344CB8AC3E}">
        <p14:creationId xmlns:p14="http://schemas.microsoft.com/office/powerpoint/2010/main" val="301251102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p:txBody>
          <a:bodyPr/>
          <a:lstStyle>
            <a:lvl1pPr>
              <a:defRPr/>
            </a:lvl1pPr>
          </a:lstStyle>
          <a:p>
            <a:pPr>
              <a:defRPr/>
            </a:pPr>
            <a:fld id="{04A29EF6-E9D1-48C1-8E3D-102893BDEFA2}" type="slidenum">
              <a:rPr lang="en-US" smtClean="0"/>
              <a:pPr>
                <a:defRPr/>
              </a:pPr>
              <a:t>‹#›</a:t>
            </a:fld>
            <a:endParaRPr lang="en-US" dirty="0"/>
          </a:p>
        </p:txBody>
      </p:sp>
    </p:spTree>
    <p:extLst>
      <p:ext uri="{BB962C8B-B14F-4D97-AF65-F5344CB8AC3E}">
        <p14:creationId xmlns:p14="http://schemas.microsoft.com/office/powerpoint/2010/main" val="275397826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2254985"/>
            <a:ext cx="19302782" cy="680085"/>
          </a:xfrm>
          <a:prstGeom prst="rect">
            <a:avLst/>
          </a:prstGeom>
        </p:spPr>
      </p:pic>
      <p:sp>
        <p:nvSpPr>
          <p:cNvPr id="2" name="Holder 2"/>
          <p:cNvSpPr>
            <a:spLocks noGrp="1"/>
          </p:cNvSpPr>
          <p:nvPr>
            <p:ph type="title"/>
          </p:nvPr>
        </p:nvSpPr>
        <p:spPr>
          <a:xfrm>
            <a:off x="7216686" y="964037"/>
            <a:ext cx="5671184" cy="1085850"/>
          </a:xfrm>
          <a:prstGeom prst="rect">
            <a:avLst/>
          </a:prstGeom>
        </p:spPr>
        <p:txBody>
          <a:bodyPr wrap="square" lIns="0" tIns="0" rIns="0" bIns="0">
            <a:spAutoFit/>
          </a:bodyPr>
          <a:lstStyle>
            <a:lvl1pPr>
              <a:defRPr sz="6950" b="1" i="0">
                <a:solidFill>
                  <a:srgbClr val="76004B"/>
                </a:solidFill>
                <a:latin typeface="Arial"/>
                <a:cs typeface="Arial"/>
              </a:defRPr>
            </a:lvl1pPr>
          </a:lstStyle>
          <a:p>
            <a:endParaRPr/>
          </a:p>
        </p:txBody>
      </p:sp>
      <p:sp>
        <p:nvSpPr>
          <p:cNvPr id="3" name="Holder 3"/>
          <p:cNvSpPr>
            <a:spLocks noGrp="1"/>
          </p:cNvSpPr>
          <p:nvPr>
            <p:ph type="body" idx="1"/>
          </p:nvPr>
        </p:nvSpPr>
        <p:spPr>
          <a:xfrm>
            <a:off x="734516" y="5646015"/>
            <a:ext cx="8877300" cy="3910965"/>
          </a:xfrm>
          <a:prstGeom prst="rect">
            <a:avLst/>
          </a:prstGeom>
        </p:spPr>
        <p:txBody>
          <a:bodyPr wrap="square" lIns="0" tIns="0" rIns="0" bIns="0">
            <a:spAutoFit/>
          </a:bodyPr>
          <a:lstStyle>
            <a:lvl1pPr>
              <a:defRPr sz="2750" b="0" i="0">
                <a:solidFill>
                  <a:srgbClr val="76004B"/>
                </a:solidFill>
                <a:latin typeface="Trebuchet MS"/>
                <a:cs typeface="Trebuchet MS"/>
              </a:defRPr>
            </a:lvl1pPr>
          </a:lstStyle>
          <a:p>
            <a:endParaRPr/>
          </a:p>
        </p:txBody>
      </p:sp>
      <p:sp>
        <p:nvSpPr>
          <p:cNvPr id="4" name="Holder 4"/>
          <p:cNvSpPr>
            <a:spLocks noGrp="1"/>
          </p:cNvSpPr>
          <p:nvPr>
            <p:ph type="ftr" sz="quarter" idx="5"/>
          </p:nvPr>
        </p:nvSpPr>
        <p:spPr>
          <a:xfrm>
            <a:off x="6835394" y="14025563"/>
            <a:ext cx="6433312" cy="75406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4025563"/>
            <a:ext cx="4623943" cy="75406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7/22/2023</a:t>
            </a:fld>
            <a:endParaRPr lang="en-US"/>
          </a:p>
        </p:txBody>
      </p:sp>
      <p:sp>
        <p:nvSpPr>
          <p:cNvPr id="6" name="Holder 6"/>
          <p:cNvSpPr>
            <a:spLocks noGrp="1"/>
          </p:cNvSpPr>
          <p:nvPr>
            <p:ph type="sldNum" sz="quarter" idx="7"/>
          </p:nvPr>
        </p:nvSpPr>
        <p:spPr>
          <a:xfrm>
            <a:off x="14474953" y="14025563"/>
            <a:ext cx="4623943" cy="75406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Ndhnas032\creative_services_working\Working\Mahdy\Mahdy_655788_leslie_am\Natives\GCO-SPCO_PPT-02.jpg"/>
          <p:cNvPicPr>
            <a:picLocks noChangeAspect="1" noChangeArrowheads="1"/>
          </p:cNvPicPr>
          <p:nvPr/>
        </p:nvPicPr>
        <p:blipFill>
          <a:blip r:embed="rId13" cstate="print"/>
          <a:srcRect/>
          <a:stretch>
            <a:fillRect/>
          </a:stretch>
        </p:blipFill>
        <p:spPr bwMode="auto">
          <a:xfrm>
            <a:off x="0" y="0"/>
            <a:ext cx="20104100" cy="15081250"/>
          </a:xfrm>
          <a:prstGeom prst="rect">
            <a:avLst/>
          </a:prstGeom>
          <a:noFill/>
          <a:ln w="9525">
            <a:noFill/>
            <a:miter lim="800000"/>
            <a:headEnd/>
            <a:tailEnd/>
          </a:ln>
        </p:spPr>
      </p:pic>
      <p:sp>
        <p:nvSpPr>
          <p:cNvPr id="1027" name="Title Placeholder 1"/>
          <p:cNvSpPr>
            <a:spLocks noGrp="1"/>
          </p:cNvSpPr>
          <p:nvPr>
            <p:ph type="title"/>
          </p:nvPr>
        </p:nvSpPr>
        <p:spPr bwMode="auto">
          <a:xfrm>
            <a:off x="670136" y="237390"/>
            <a:ext cx="16585883" cy="1508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Modifiez le style du titre</a:t>
            </a:r>
            <a:endParaRPr lang="en-US"/>
          </a:p>
        </p:txBody>
      </p:sp>
      <p:sp>
        <p:nvSpPr>
          <p:cNvPr id="1028" name="Text Placeholder 2"/>
          <p:cNvSpPr>
            <a:spLocks noGrp="1"/>
          </p:cNvSpPr>
          <p:nvPr>
            <p:ph type="body" idx="1"/>
          </p:nvPr>
        </p:nvSpPr>
        <p:spPr bwMode="auto">
          <a:xfrm>
            <a:off x="670137" y="2513542"/>
            <a:ext cx="18428758" cy="110595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4"/>
          </p:nvPr>
        </p:nvSpPr>
        <p:spPr>
          <a:xfrm>
            <a:off x="16083280" y="13978086"/>
            <a:ext cx="3015615" cy="802937"/>
          </a:xfrm>
          <a:prstGeom prst="rect">
            <a:avLst/>
          </a:prstGeom>
        </p:spPr>
        <p:txBody>
          <a:bodyPr vert="horz" lIns="91440" tIns="45720" rIns="91440" bIns="45720" rtlCol="0" anchor="ctr"/>
          <a:lstStyle>
            <a:lvl1pPr algn="r" fontAlgn="auto">
              <a:spcBef>
                <a:spcPts val="0"/>
              </a:spcBef>
              <a:spcAft>
                <a:spcPts val="0"/>
              </a:spcAft>
              <a:defRPr sz="1759">
                <a:solidFill>
                  <a:schemeClr val="tx1">
                    <a:tint val="75000"/>
                  </a:schemeClr>
                </a:solidFill>
                <a:latin typeface="Arial" pitchFamily="34" charset="0"/>
                <a:cs typeface="Arial" pitchFamily="34" charset="0"/>
              </a:defRPr>
            </a:lvl1pPr>
          </a:lstStyle>
          <a:p>
            <a:pPr>
              <a:defRPr/>
            </a:pPr>
            <a:fld id="{04A29EF6-E9D1-48C1-8E3D-102893BDEFA2}" type="slidenum">
              <a:rPr lang="en-US" smtClean="0"/>
              <a:pPr>
                <a:defRPr/>
              </a:pPr>
              <a:t>‹#›</a:t>
            </a:fld>
            <a:endParaRPr lang="en-US" dirty="0"/>
          </a:p>
        </p:txBody>
      </p:sp>
      <p:pic>
        <p:nvPicPr>
          <p:cNvPr id="1030" name="Picture 3" descr="\\Ndhnas032\creative_services_working\Working\Back\Back_641350_SPCO_leslie_am\Global_Commercial_Operations\Signature\GlobalCommOperations_Signature.jpg"/>
          <p:cNvPicPr>
            <a:picLocks noChangeAspect="1" noChangeArrowheads="1"/>
          </p:cNvPicPr>
          <p:nvPr/>
        </p:nvPicPr>
        <p:blipFill>
          <a:blip r:embed="rId14" cstate="print"/>
          <a:srcRect/>
          <a:stretch>
            <a:fillRect/>
          </a:stretch>
        </p:blipFill>
        <p:spPr bwMode="auto">
          <a:xfrm>
            <a:off x="670137" y="13740695"/>
            <a:ext cx="6366298" cy="1061273"/>
          </a:xfrm>
          <a:prstGeom prst="rect">
            <a:avLst/>
          </a:prstGeom>
          <a:noFill/>
          <a:ln w="9525">
            <a:noFill/>
            <a:miter lim="800000"/>
            <a:headEnd/>
            <a:tailEnd/>
          </a:ln>
        </p:spPr>
      </p:pic>
    </p:spTree>
    <p:extLst>
      <p:ext uri="{BB962C8B-B14F-4D97-AF65-F5344CB8AC3E}">
        <p14:creationId xmlns:p14="http://schemas.microsoft.com/office/powerpoint/2010/main" val="436656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dt="0"/>
  <p:txStyles>
    <p:titleStyle>
      <a:lvl1pPr algn="l" rtl="0" eaLnBrk="1" fontAlgn="base" hangingPunct="1">
        <a:spcBef>
          <a:spcPct val="0"/>
        </a:spcBef>
        <a:spcAft>
          <a:spcPct val="0"/>
        </a:spcAft>
        <a:defRPr sz="5716"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5716" b="1">
          <a:solidFill>
            <a:schemeClr val="bg1"/>
          </a:solidFill>
          <a:latin typeface="Arial" charset="0"/>
          <a:cs typeface="Arial" charset="0"/>
        </a:defRPr>
      </a:lvl2pPr>
      <a:lvl3pPr algn="l" rtl="0" eaLnBrk="1" fontAlgn="base" hangingPunct="1">
        <a:spcBef>
          <a:spcPct val="0"/>
        </a:spcBef>
        <a:spcAft>
          <a:spcPct val="0"/>
        </a:spcAft>
        <a:defRPr sz="5716" b="1">
          <a:solidFill>
            <a:schemeClr val="bg1"/>
          </a:solidFill>
          <a:latin typeface="Arial" charset="0"/>
          <a:cs typeface="Arial" charset="0"/>
        </a:defRPr>
      </a:lvl3pPr>
      <a:lvl4pPr algn="l" rtl="0" eaLnBrk="1" fontAlgn="base" hangingPunct="1">
        <a:spcBef>
          <a:spcPct val="0"/>
        </a:spcBef>
        <a:spcAft>
          <a:spcPct val="0"/>
        </a:spcAft>
        <a:defRPr sz="5716" b="1">
          <a:solidFill>
            <a:schemeClr val="bg1"/>
          </a:solidFill>
          <a:latin typeface="Arial" charset="0"/>
          <a:cs typeface="Arial" charset="0"/>
        </a:defRPr>
      </a:lvl4pPr>
      <a:lvl5pPr algn="l" rtl="0" eaLnBrk="1" fontAlgn="base" hangingPunct="1">
        <a:spcBef>
          <a:spcPct val="0"/>
        </a:spcBef>
        <a:spcAft>
          <a:spcPct val="0"/>
        </a:spcAft>
        <a:defRPr sz="5716" b="1">
          <a:solidFill>
            <a:schemeClr val="bg1"/>
          </a:solidFill>
          <a:latin typeface="Arial" charset="0"/>
          <a:cs typeface="Arial" charset="0"/>
        </a:defRPr>
      </a:lvl5pPr>
      <a:lvl6pPr marL="1005200" algn="l" rtl="0" eaLnBrk="1" fontAlgn="base" hangingPunct="1">
        <a:spcBef>
          <a:spcPct val="0"/>
        </a:spcBef>
        <a:spcAft>
          <a:spcPct val="0"/>
        </a:spcAft>
        <a:defRPr sz="6156" b="1">
          <a:solidFill>
            <a:schemeClr val="bg1"/>
          </a:solidFill>
          <a:latin typeface="Arial" charset="0"/>
          <a:cs typeface="Arial" charset="0"/>
        </a:defRPr>
      </a:lvl6pPr>
      <a:lvl7pPr marL="2010400" algn="l" rtl="0" eaLnBrk="1" fontAlgn="base" hangingPunct="1">
        <a:spcBef>
          <a:spcPct val="0"/>
        </a:spcBef>
        <a:spcAft>
          <a:spcPct val="0"/>
        </a:spcAft>
        <a:defRPr sz="6156" b="1">
          <a:solidFill>
            <a:schemeClr val="bg1"/>
          </a:solidFill>
          <a:latin typeface="Arial" charset="0"/>
          <a:cs typeface="Arial" charset="0"/>
        </a:defRPr>
      </a:lvl7pPr>
      <a:lvl8pPr marL="3015600" algn="l" rtl="0" eaLnBrk="1" fontAlgn="base" hangingPunct="1">
        <a:spcBef>
          <a:spcPct val="0"/>
        </a:spcBef>
        <a:spcAft>
          <a:spcPct val="0"/>
        </a:spcAft>
        <a:defRPr sz="6156" b="1">
          <a:solidFill>
            <a:schemeClr val="bg1"/>
          </a:solidFill>
          <a:latin typeface="Arial" charset="0"/>
          <a:cs typeface="Arial" charset="0"/>
        </a:defRPr>
      </a:lvl8pPr>
      <a:lvl9pPr marL="4020800" algn="l" rtl="0" eaLnBrk="1" fontAlgn="base" hangingPunct="1">
        <a:spcBef>
          <a:spcPct val="0"/>
        </a:spcBef>
        <a:spcAft>
          <a:spcPct val="0"/>
        </a:spcAft>
        <a:defRPr sz="6156" b="1">
          <a:solidFill>
            <a:schemeClr val="bg1"/>
          </a:solidFill>
          <a:latin typeface="Arial" charset="0"/>
          <a:cs typeface="Arial" charset="0"/>
        </a:defRPr>
      </a:lvl9pPr>
    </p:titleStyle>
    <p:bodyStyle>
      <a:lvl1pPr marL="753900" indent="-753900" algn="l" rtl="0" eaLnBrk="1" fontAlgn="base" hangingPunct="1">
        <a:spcBef>
          <a:spcPct val="0"/>
        </a:spcBef>
        <a:spcAft>
          <a:spcPts val="1319"/>
        </a:spcAft>
        <a:buClr>
          <a:schemeClr val="accent1"/>
        </a:buClr>
        <a:buFont typeface="Arial" pitchFamily="34" charset="0"/>
        <a:buChar char="•"/>
        <a:defRPr sz="4837" kern="1200">
          <a:solidFill>
            <a:schemeClr val="tx1"/>
          </a:solidFill>
          <a:latin typeface="Arial" pitchFamily="34" charset="0"/>
          <a:ea typeface="+mn-ea"/>
          <a:cs typeface="Arial" pitchFamily="34" charset="0"/>
        </a:defRPr>
      </a:lvl1pPr>
      <a:lvl2pPr marL="1633450" indent="-628250" algn="l" rtl="0" eaLnBrk="1" fontAlgn="base" hangingPunct="1">
        <a:spcBef>
          <a:spcPct val="0"/>
        </a:spcBef>
        <a:spcAft>
          <a:spcPts val="1319"/>
        </a:spcAft>
        <a:buClr>
          <a:schemeClr val="accent1"/>
        </a:buClr>
        <a:buFont typeface="Arial" pitchFamily="34" charset="0"/>
        <a:buChar char="–"/>
        <a:defRPr sz="4397" kern="1200">
          <a:solidFill>
            <a:schemeClr val="tx1"/>
          </a:solidFill>
          <a:latin typeface="Arial" pitchFamily="34" charset="0"/>
          <a:ea typeface="+mn-ea"/>
          <a:cs typeface="Arial" pitchFamily="34" charset="0"/>
        </a:defRPr>
      </a:lvl2pPr>
      <a:lvl3pPr marL="2513000" indent="-502600" algn="l" rtl="0" eaLnBrk="1" fontAlgn="base" hangingPunct="1">
        <a:spcBef>
          <a:spcPct val="0"/>
        </a:spcBef>
        <a:spcAft>
          <a:spcPts val="1319"/>
        </a:spcAft>
        <a:buClr>
          <a:schemeClr val="accent1"/>
        </a:buClr>
        <a:buFont typeface="Arial" pitchFamily="34" charset="0"/>
        <a:buChar char="•"/>
        <a:defRPr kern="1200">
          <a:solidFill>
            <a:schemeClr val="tx1"/>
          </a:solidFill>
          <a:latin typeface="Arial" pitchFamily="34" charset="0"/>
          <a:ea typeface="+mn-ea"/>
          <a:cs typeface="Arial" pitchFamily="34" charset="0"/>
        </a:defRPr>
      </a:lvl3pPr>
      <a:lvl4pPr marL="3518200" indent="-502600" algn="l" rtl="0" eaLnBrk="1" fontAlgn="base" hangingPunct="1">
        <a:spcBef>
          <a:spcPct val="0"/>
        </a:spcBef>
        <a:spcAft>
          <a:spcPts val="1319"/>
        </a:spcAft>
        <a:buClr>
          <a:schemeClr val="accent1"/>
        </a:buClr>
        <a:buFont typeface="Arial" pitchFamily="34" charset="0"/>
        <a:buChar char="–"/>
        <a:defRPr sz="3518" kern="1200">
          <a:solidFill>
            <a:schemeClr val="tx1"/>
          </a:solidFill>
          <a:latin typeface="Arial" pitchFamily="34" charset="0"/>
          <a:ea typeface="+mn-ea"/>
          <a:cs typeface="Arial" pitchFamily="34" charset="0"/>
        </a:defRPr>
      </a:lvl4pPr>
      <a:lvl5pPr marL="4523400" indent="-502600" algn="l" rtl="0" eaLnBrk="1" fontAlgn="base" hangingPunct="1">
        <a:spcBef>
          <a:spcPct val="0"/>
        </a:spcBef>
        <a:spcAft>
          <a:spcPts val="1319"/>
        </a:spcAft>
        <a:buClr>
          <a:schemeClr val="accent1"/>
        </a:buClr>
        <a:buFont typeface="Arial" pitchFamily="34" charset="0"/>
        <a:buChar char="»"/>
        <a:defRPr sz="3518" kern="1200">
          <a:solidFill>
            <a:schemeClr val="tx1"/>
          </a:solidFill>
          <a:latin typeface="Arial" pitchFamily="34" charset="0"/>
          <a:ea typeface="+mn-ea"/>
          <a:cs typeface="Arial" pitchFamily="34" charset="0"/>
        </a:defRPr>
      </a:lvl5pPr>
      <a:lvl6pPr marL="5528600" indent="-502600" algn="l" defTabSz="2010400" rtl="0" eaLnBrk="1" latinLnBrk="0" hangingPunct="1">
        <a:spcBef>
          <a:spcPct val="20000"/>
        </a:spcBef>
        <a:buFont typeface="Arial" pitchFamily="34" charset="0"/>
        <a:buChar char="•"/>
        <a:defRPr sz="4397" kern="1200">
          <a:solidFill>
            <a:schemeClr val="tx1"/>
          </a:solidFill>
          <a:latin typeface="+mn-lt"/>
          <a:ea typeface="+mn-ea"/>
          <a:cs typeface="+mn-cs"/>
        </a:defRPr>
      </a:lvl6pPr>
      <a:lvl7pPr marL="6533799" indent="-502600" algn="l" defTabSz="2010400" rtl="0" eaLnBrk="1" latinLnBrk="0" hangingPunct="1">
        <a:spcBef>
          <a:spcPct val="20000"/>
        </a:spcBef>
        <a:buFont typeface="Arial" pitchFamily="34" charset="0"/>
        <a:buChar char="•"/>
        <a:defRPr sz="4397" kern="1200">
          <a:solidFill>
            <a:schemeClr val="tx1"/>
          </a:solidFill>
          <a:latin typeface="+mn-lt"/>
          <a:ea typeface="+mn-ea"/>
          <a:cs typeface="+mn-cs"/>
        </a:defRPr>
      </a:lvl7pPr>
      <a:lvl8pPr marL="7538999" indent="-502600" algn="l" defTabSz="2010400" rtl="0" eaLnBrk="1" latinLnBrk="0" hangingPunct="1">
        <a:spcBef>
          <a:spcPct val="20000"/>
        </a:spcBef>
        <a:buFont typeface="Arial" pitchFamily="34" charset="0"/>
        <a:buChar char="•"/>
        <a:defRPr sz="4397" kern="1200">
          <a:solidFill>
            <a:schemeClr val="tx1"/>
          </a:solidFill>
          <a:latin typeface="+mn-lt"/>
          <a:ea typeface="+mn-ea"/>
          <a:cs typeface="+mn-cs"/>
        </a:defRPr>
      </a:lvl8pPr>
      <a:lvl9pPr marL="8544199" indent="-502600" algn="l" defTabSz="2010400" rtl="0" eaLnBrk="1" latinLnBrk="0" hangingPunct="1">
        <a:spcBef>
          <a:spcPct val="20000"/>
        </a:spcBef>
        <a:buFont typeface="Arial" pitchFamily="34" charset="0"/>
        <a:buChar char="•"/>
        <a:defRPr sz="4397" kern="1200">
          <a:solidFill>
            <a:schemeClr val="tx1"/>
          </a:solidFill>
          <a:latin typeface="+mn-lt"/>
          <a:ea typeface="+mn-ea"/>
          <a:cs typeface="+mn-cs"/>
        </a:defRPr>
      </a:lvl9pPr>
    </p:bodyStyle>
    <p:otherStyle>
      <a:defPPr>
        <a:defRPr lang="en-US"/>
      </a:defPPr>
      <a:lvl1pPr marL="0" algn="l" defTabSz="2010400" rtl="0" eaLnBrk="1" latinLnBrk="0" hangingPunct="1">
        <a:defRPr sz="3957" kern="1200">
          <a:solidFill>
            <a:schemeClr val="tx1"/>
          </a:solidFill>
          <a:latin typeface="+mn-lt"/>
          <a:ea typeface="+mn-ea"/>
          <a:cs typeface="+mn-cs"/>
        </a:defRPr>
      </a:lvl1pPr>
      <a:lvl2pPr marL="1005200" algn="l" defTabSz="2010400" rtl="0" eaLnBrk="1" latinLnBrk="0" hangingPunct="1">
        <a:defRPr sz="3957" kern="1200">
          <a:solidFill>
            <a:schemeClr val="tx1"/>
          </a:solidFill>
          <a:latin typeface="+mn-lt"/>
          <a:ea typeface="+mn-ea"/>
          <a:cs typeface="+mn-cs"/>
        </a:defRPr>
      </a:lvl2pPr>
      <a:lvl3pPr marL="2010400" algn="l" defTabSz="2010400" rtl="0" eaLnBrk="1" latinLnBrk="0" hangingPunct="1">
        <a:defRPr sz="3957" kern="1200">
          <a:solidFill>
            <a:schemeClr val="tx1"/>
          </a:solidFill>
          <a:latin typeface="+mn-lt"/>
          <a:ea typeface="+mn-ea"/>
          <a:cs typeface="+mn-cs"/>
        </a:defRPr>
      </a:lvl3pPr>
      <a:lvl4pPr marL="3015600" algn="l" defTabSz="2010400" rtl="0" eaLnBrk="1" latinLnBrk="0" hangingPunct="1">
        <a:defRPr sz="3957" kern="1200">
          <a:solidFill>
            <a:schemeClr val="tx1"/>
          </a:solidFill>
          <a:latin typeface="+mn-lt"/>
          <a:ea typeface="+mn-ea"/>
          <a:cs typeface="+mn-cs"/>
        </a:defRPr>
      </a:lvl4pPr>
      <a:lvl5pPr marL="4020800" algn="l" defTabSz="2010400" rtl="0" eaLnBrk="1" latinLnBrk="0" hangingPunct="1">
        <a:defRPr sz="3957" kern="1200">
          <a:solidFill>
            <a:schemeClr val="tx1"/>
          </a:solidFill>
          <a:latin typeface="+mn-lt"/>
          <a:ea typeface="+mn-ea"/>
          <a:cs typeface="+mn-cs"/>
        </a:defRPr>
      </a:lvl5pPr>
      <a:lvl6pPr marL="5026000" algn="l" defTabSz="2010400" rtl="0" eaLnBrk="1" latinLnBrk="0" hangingPunct="1">
        <a:defRPr sz="3957" kern="1200">
          <a:solidFill>
            <a:schemeClr val="tx1"/>
          </a:solidFill>
          <a:latin typeface="+mn-lt"/>
          <a:ea typeface="+mn-ea"/>
          <a:cs typeface="+mn-cs"/>
        </a:defRPr>
      </a:lvl6pPr>
      <a:lvl7pPr marL="6031200" algn="l" defTabSz="2010400" rtl="0" eaLnBrk="1" latinLnBrk="0" hangingPunct="1">
        <a:defRPr sz="3957" kern="1200">
          <a:solidFill>
            <a:schemeClr val="tx1"/>
          </a:solidFill>
          <a:latin typeface="+mn-lt"/>
          <a:ea typeface="+mn-ea"/>
          <a:cs typeface="+mn-cs"/>
        </a:defRPr>
      </a:lvl7pPr>
      <a:lvl8pPr marL="7036399" algn="l" defTabSz="2010400" rtl="0" eaLnBrk="1" latinLnBrk="0" hangingPunct="1">
        <a:defRPr sz="3957" kern="1200">
          <a:solidFill>
            <a:schemeClr val="tx1"/>
          </a:solidFill>
          <a:latin typeface="+mn-lt"/>
          <a:ea typeface="+mn-ea"/>
          <a:cs typeface="+mn-cs"/>
        </a:defRPr>
      </a:lvl8pPr>
      <a:lvl9pPr marL="8041599" algn="l" defTabSz="2010400" rtl="0" eaLnBrk="1" latinLnBrk="0" hangingPunct="1">
        <a:defRPr sz="39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hyperlink" Target="http://www.noacforaf.eu/" TargetMode="Externa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24.xml.rels><?xml version="1.0" encoding="UTF-8" standalone="yes"?>
<Relationships xmlns="http://schemas.openxmlformats.org/package/2006/relationships"><Relationship Id="rId13" Type="http://schemas.openxmlformats.org/officeDocument/2006/relationships/image" Target="../media/image86.png"/><Relationship Id="rId18" Type="http://schemas.openxmlformats.org/officeDocument/2006/relationships/image" Target="../media/image91.png"/><Relationship Id="rId26" Type="http://schemas.openxmlformats.org/officeDocument/2006/relationships/image" Target="../media/image99.png"/><Relationship Id="rId39" Type="http://schemas.openxmlformats.org/officeDocument/2006/relationships/image" Target="../media/image112.png"/><Relationship Id="rId21" Type="http://schemas.openxmlformats.org/officeDocument/2006/relationships/image" Target="../media/image94.png"/><Relationship Id="rId34" Type="http://schemas.openxmlformats.org/officeDocument/2006/relationships/image" Target="../media/image107.png"/><Relationship Id="rId7" Type="http://schemas.openxmlformats.org/officeDocument/2006/relationships/image" Target="../media/image80.png"/><Relationship Id="rId2" Type="http://schemas.openxmlformats.org/officeDocument/2006/relationships/image" Target="../media/image75.png"/><Relationship Id="rId16" Type="http://schemas.openxmlformats.org/officeDocument/2006/relationships/image" Target="../media/image89.png"/><Relationship Id="rId20" Type="http://schemas.openxmlformats.org/officeDocument/2006/relationships/image" Target="../media/image93.png"/><Relationship Id="rId29" Type="http://schemas.openxmlformats.org/officeDocument/2006/relationships/image" Target="../media/image102.png"/><Relationship Id="rId41"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24" Type="http://schemas.openxmlformats.org/officeDocument/2006/relationships/image" Target="../media/image97.png"/><Relationship Id="rId32" Type="http://schemas.openxmlformats.org/officeDocument/2006/relationships/image" Target="../media/image105.png"/><Relationship Id="rId37" Type="http://schemas.openxmlformats.org/officeDocument/2006/relationships/image" Target="../media/image110.png"/><Relationship Id="rId40" Type="http://schemas.openxmlformats.org/officeDocument/2006/relationships/image" Target="../media/image113.png"/><Relationship Id="rId5" Type="http://schemas.openxmlformats.org/officeDocument/2006/relationships/image" Target="../media/image78.png"/><Relationship Id="rId15" Type="http://schemas.openxmlformats.org/officeDocument/2006/relationships/image" Target="../media/image88.png"/><Relationship Id="rId23" Type="http://schemas.openxmlformats.org/officeDocument/2006/relationships/image" Target="../media/image96.png"/><Relationship Id="rId28" Type="http://schemas.openxmlformats.org/officeDocument/2006/relationships/image" Target="../media/image101.png"/><Relationship Id="rId36" Type="http://schemas.openxmlformats.org/officeDocument/2006/relationships/image" Target="../media/image109.png"/><Relationship Id="rId10" Type="http://schemas.openxmlformats.org/officeDocument/2006/relationships/image" Target="../media/image83.png"/><Relationship Id="rId19" Type="http://schemas.openxmlformats.org/officeDocument/2006/relationships/image" Target="../media/image92.png"/><Relationship Id="rId31" Type="http://schemas.openxmlformats.org/officeDocument/2006/relationships/image" Target="../media/image104.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 Id="rId27" Type="http://schemas.openxmlformats.org/officeDocument/2006/relationships/image" Target="../media/image100.png"/><Relationship Id="rId30" Type="http://schemas.openxmlformats.org/officeDocument/2006/relationships/image" Target="../media/image103.png"/><Relationship Id="rId35" Type="http://schemas.openxmlformats.org/officeDocument/2006/relationships/image" Target="../media/image108.png"/><Relationship Id="rId8" Type="http://schemas.openxmlformats.org/officeDocument/2006/relationships/image" Target="../media/image81.png"/><Relationship Id="rId3" Type="http://schemas.openxmlformats.org/officeDocument/2006/relationships/image" Target="../media/image76.png"/><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8.png"/><Relationship Id="rId33" Type="http://schemas.openxmlformats.org/officeDocument/2006/relationships/image" Target="../media/image106.png"/><Relationship Id="rId38" Type="http://schemas.openxmlformats.org/officeDocument/2006/relationships/image" Target="../media/image1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hyperlink" Target="http://www.ema.europa.eu/e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ma.europa.eu/en"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hyperlink" Target="http://www.ema.europa.eu/en" TargetMode="External"/><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3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3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hyperlink" Target="http://www.ema.europa.eu/e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47.png"/><Relationship Id="rId4" Type="http://schemas.openxmlformats.org/officeDocument/2006/relationships/image" Target="../media/image146.png"/></Relationships>
</file>

<file path=ppt/slides/_rels/slide36.xml.rels><?xml version="1.0" encoding="UTF-8" standalone="yes"?>
<Relationships xmlns="http://schemas.openxmlformats.org/package/2006/relationships"><Relationship Id="rId2" Type="http://schemas.openxmlformats.org/officeDocument/2006/relationships/image" Target="../media/image14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2.png"/><Relationship Id="rId2" Type="http://schemas.openxmlformats.org/officeDocument/2006/relationships/image" Target="../media/image149.png"/><Relationship Id="rId1" Type="http://schemas.openxmlformats.org/officeDocument/2006/relationships/slideLayout" Target="../slideLayouts/slideLayout5.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08003" y="-652553"/>
            <a:ext cx="20104100" cy="15078075"/>
            <a:chOff x="0" y="0"/>
            <a:chExt cx="20104100" cy="15078075"/>
          </a:xfrm>
        </p:grpSpPr>
        <p:sp>
          <p:nvSpPr>
            <p:cNvPr id="3" name="object 3"/>
            <p:cNvSpPr/>
            <p:nvPr/>
          </p:nvSpPr>
          <p:spPr>
            <a:xfrm>
              <a:off x="649162" y="0"/>
              <a:ext cx="136525" cy="15078075"/>
            </a:xfrm>
            <a:custGeom>
              <a:avLst/>
              <a:gdLst/>
              <a:ahLst/>
              <a:cxnLst/>
              <a:rect l="l" t="t" r="r" b="b"/>
              <a:pathLst>
                <a:path w="136525" h="15078075">
                  <a:moveTo>
                    <a:pt x="0" y="15078074"/>
                  </a:moveTo>
                  <a:lnTo>
                    <a:pt x="136154" y="15078074"/>
                  </a:lnTo>
                  <a:lnTo>
                    <a:pt x="136154" y="0"/>
                  </a:lnTo>
                  <a:lnTo>
                    <a:pt x="0" y="0"/>
                  </a:lnTo>
                  <a:lnTo>
                    <a:pt x="0" y="15078074"/>
                  </a:lnTo>
                  <a:close/>
                </a:path>
              </a:pathLst>
            </a:custGeom>
            <a:solidFill>
              <a:srgbClr val="231F20">
                <a:alpha val="25000"/>
              </a:srgbClr>
            </a:solidFill>
          </p:spPr>
          <p:txBody>
            <a:bodyPr wrap="square" lIns="0" tIns="0" rIns="0" bIns="0" rtlCol="0"/>
            <a:lstStyle/>
            <a:p>
              <a:endParaRPr/>
            </a:p>
          </p:txBody>
        </p:sp>
        <p:pic>
          <p:nvPicPr>
            <p:cNvPr id="4" name="object 4"/>
            <p:cNvPicPr/>
            <p:nvPr/>
          </p:nvPicPr>
          <p:blipFill>
            <a:blip r:embed="rId2" cstate="print"/>
            <a:stretch>
              <a:fillRect/>
            </a:stretch>
          </p:blipFill>
          <p:spPr>
            <a:xfrm>
              <a:off x="0" y="17095"/>
              <a:ext cx="20104100" cy="11023598"/>
            </a:xfrm>
            <a:prstGeom prst="rect">
              <a:avLst/>
            </a:prstGeom>
          </p:spPr>
        </p:pic>
        <p:sp>
          <p:nvSpPr>
            <p:cNvPr id="5" name="object 5"/>
            <p:cNvSpPr/>
            <p:nvPr/>
          </p:nvSpPr>
          <p:spPr>
            <a:xfrm>
              <a:off x="618436" y="887014"/>
              <a:ext cx="3232150" cy="1956435"/>
            </a:xfrm>
            <a:custGeom>
              <a:avLst/>
              <a:gdLst/>
              <a:ahLst/>
              <a:cxnLst/>
              <a:rect l="l" t="t" r="r" b="b"/>
              <a:pathLst>
                <a:path w="3232150" h="1956435">
                  <a:moveTo>
                    <a:pt x="3231969" y="0"/>
                  </a:moveTo>
                  <a:lnTo>
                    <a:pt x="0" y="0"/>
                  </a:lnTo>
                  <a:lnTo>
                    <a:pt x="0" y="1808976"/>
                  </a:lnTo>
                  <a:lnTo>
                    <a:pt x="7506" y="1855516"/>
                  </a:lnTo>
                  <a:lnTo>
                    <a:pt x="28410" y="1895937"/>
                  </a:lnTo>
                  <a:lnTo>
                    <a:pt x="60285" y="1927812"/>
                  </a:lnTo>
                  <a:lnTo>
                    <a:pt x="100706" y="1948716"/>
                  </a:lnTo>
                  <a:lnTo>
                    <a:pt x="147246" y="1956223"/>
                  </a:lnTo>
                  <a:lnTo>
                    <a:pt x="3231969" y="1956223"/>
                  </a:lnTo>
                  <a:lnTo>
                    <a:pt x="3231969" y="0"/>
                  </a:lnTo>
                  <a:close/>
                </a:path>
              </a:pathLst>
            </a:custGeom>
            <a:solidFill>
              <a:srgbClr val="76004B"/>
            </a:solidFill>
          </p:spPr>
          <p:txBody>
            <a:bodyPr wrap="square" lIns="0" tIns="0" rIns="0" bIns="0" rtlCol="0"/>
            <a:lstStyle/>
            <a:p>
              <a:endParaRPr/>
            </a:p>
          </p:txBody>
        </p:sp>
        <p:sp>
          <p:nvSpPr>
            <p:cNvPr id="6" name="object 6"/>
            <p:cNvSpPr/>
            <p:nvPr/>
          </p:nvSpPr>
          <p:spPr>
            <a:xfrm>
              <a:off x="990841" y="1392732"/>
              <a:ext cx="2484755" cy="719455"/>
            </a:xfrm>
            <a:custGeom>
              <a:avLst/>
              <a:gdLst/>
              <a:ahLst/>
              <a:cxnLst/>
              <a:rect l="l" t="t" r="r" b="b"/>
              <a:pathLst>
                <a:path w="2484754" h="719455">
                  <a:moveTo>
                    <a:pt x="454063" y="0"/>
                  </a:moveTo>
                  <a:lnTo>
                    <a:pt x="115417" y="939"/>
                  </a:lnTo>
                  <a:lnTo>
                    <a:pt x="102806" y="45300"/>
                  </a:lnTo>
                  <a:lnTo>
                    <a:pt x="73444" y="150723"/>
                  </a:lnTo>
                  <a:lnTo>
                    <a:pt x="39941" y="275742"/>
                  </a:lnTo>
                  <a:lnTo>
                    <a:pt x="14986" y="378904"/>
                  </a:lnTo>
                  <a:lnTo>
                    <a:pt x="4495" y="432333"/>
                  </a:lnTo>
                  <a:lnTo>
                    <a:pt x="0" y="475107"/>
                  </a:lnTo>
                  <a:lnTo>
                    <a:pt x="5257" y="507314"/>
                  </a:lnTo>
                  <a:lnTo>
                    <a:pt x="22263" y="527596"/>
                  </a:lnTo>
                  <a:lnTo>
                    <a:pt x="52857" y="538149"/>
                  </a:lnTo>
                  <a:lnTo>
                    <a:pt x="98907" y="541185"/>
                  </a:lnTo>
                  <a:lnTo>
                    <a:pt x="344474" y="541185"/>
                  </a:lnTo>
                  <a:lnTo>
                    <a:pt x="345694" y="536994"/>
                  </a:lnTo>
                  <a:lnTo>
                    <a:pt x="347713" y="528624"/>
                  </a:lnTo>
                  <a:lnTo>
                    <a:pt x="355219" y="491858"/>
                  </a:lnTo>
                  <a:lnTo>
                    <a:pt x="114909" y="491858"/>
                  </a:lnTo>
                  <a:lnTo>
                    <a:pt x="94945" y="490410"/>
                  </a:lnTo>
                  <a:lnTo>
                    <a:pt x="81165" y="485990"/>
                  </a:lnTo>
                  <a:lnTo>
                    <a:pt x="73025" y="478434"/>
                  </a:lnTo>
                  <a:lnTo>
                    <a:pt x="69938" y="467601"/>
                  </a:lnTo>
                  <a:lnTo>
                    <a:pt x="70129" y="460832"/>
                  </a:lnTo>
                  <a:lnTo>
                    <a:pt x="77508" y="409676"/>
                  </a:lnTo>
                  <a:lnTo>
                    <a:pt x="93014" y="337185"/>
                  </a:lnTo>
                  <a:lnTo>
                    <a:pt x="104876" y="286054"/>
                  </a:lnTo>
                  <a:lnTo>
                    <a:pt x="363956" y="286054"/>
                  </a:lnTo>
                  <a:lnTo>
                    <a:pt x="364261" y="283006"/>
                  </a:lnTo>
                  <a:lnTo>
                    <a:pt x="372681" y="249250"/>
                  </a:lnTo>
                  <a:lnTo>
                    <a:pt x="374904" y="239064"/>
                  </a:lnTo>
                  <a:lnTo>
                    <a:pt x="375869" y="236702"/>
                  </a:lnTo>
                  <a:lnTo>
                    <a:pt x="116878" y="236702"/>
                  </a:lnTo>
                  <a:lnTo>
                    <a:pt x="127254" y="194729"/>
                  </a:lnTo>
                  <a:lnTo>
                    <a:pt x="136131" y="161239"/>
                  </a:lnTo>
                  <a:lnTo>
                    <a:pt x="148374" y="118681"/>
                  </a:lnTo>
                  <a:lnTo>
                    <a:pt x="168859" y="49504"/>
                  </a:lnTo>
                  <a:lnTo>
                    <a:pt x="441883" y="49352"/>
                  </a:lnTo>
                  <a:lnTo>
                    <a:pt x="442976" y="46151"/>
                  </a:lnTo>
                  <a:lnTo>
                    <a:pt x="445604" y="36804"/>
                  </a:lnTo>
                  <a:lnTo>
                    <a:pt x="451599" y="12534"/>
                  </a:lnTo>
                  <a:lnTo>
                    <a:pt x="453821" y="2374"/>
                  </a:lnTo>
                  <a:lnTo>
                    <a:pt x="454063" y="0"/>
                  </a:lnTo>
                  <a:close/>
                </a:path>
                <a:path w="2484754" h="719455">
                  <a:moveTo>
                    <a:pt x="624674" y="1663"/>
                  </a:moveTo>
                  <a:lnTo>
                    <a:pt x="624547" y="0"/>
                  </a:lnTo>
                  <a:lnTo>
                    <a:pt x="561098" y="0"/>
                  </a:lnTo>
                  <a:lnTo>
                    <a:pt x="559536" y="2794"/>
                  </a:lnTo>
                  <a:lnTo>
                    <a:pt x="558038" y="10033"/>
                  </a:lnTo>
                  <a:lnTo>
                    <a:pt x="459676" y="439978"/>
                  </a:lnTo>
                  <a:lnTo>
                    <a:pt x="454634" y="469049"/>
                  </a:lnTo>
                  <a:lnTo>
                    <a:pt x="454558" y="492556"/>
                  </a:lnTo>
                  <a:lnTo>
                    <a:pt x="459562" y="510882"/>
                  </a:lnTo>
                  <a:lnTo>
                    <a:pt x="498157" y="537514"/>
                  </a:lnTo>
                  <a:lnTo>
                    <a:pt x="544601" y="541185"/>
                  </a:lnTo>
                  <a:lnTo>
                    <a:pt x="595566" y="541185"/>
                  </a:lnTo>
                  <a:lnTo>
                    <a:pt x="596557" y="538708"/>
                  </a:lnTo>
                  <a:lnTo>
                    <a:pt x="598576" y="531152"/>
                  </a:lnTo>
                  <a:lnTo>
                    <a:pt x="603542" y="506945"/>
                  </a:lnTo>
                  <a:lnTo>
                    <a:pt x="605548" y="498614"/>
                  </a:lnTo>
                  <a:lnTo>
                    <a:pt x="602373" y="497662"/>
                  </a:lnTo>
                  <a:lnTo>
                    <a:pt x="593572" y="497662"/>
                  </a:lnTo>
                  <a:lnTo>
                    <a:pt x="561606" y="497662"/>
                  </a:lnTo>
                  <a:lnTo>
                    <a:pt x="520865" y="481926"/>
                  </a:lnTo>
                  <a:lnTo>
                    <a:pt x="519887" y="471462"/>
                  </a:lnTo>
                  <a:lnTo>
                    <a:pt x="521538" y="456742"/>
                  </a:lnTo>
                  <a:lnTo>
                    <a:pt x="525640" y="436613"/>
                  </a:lnTo>
                  <a:lnTo>
                    <a:pt x="623011" y="10033"/>
                  </a:lnTo>
                  <a:lnTo>
                    <a:pt x="624674" y="1663"/>
                  </a:lnTo>
                  <a:close/>
                </a:path>
                <a:path w="2484754" h="719455">
                  <a:moveTo>
                    <a:pt x="844473" y="133692"/>
                  </a:moveTo>
                  <a:lnTo>
                    <a:pt x="842886" y="131318"/>
                  </a:lnTo>
                  <a:lnTo>
                    <a:pt x="780834" y="131318"/>
                  </a:lnTo>
                  <a:lnTo>
                    <a:pt x="779449" y="132715"/>
                  </a:lnTo>
                  <a:lnTo>
                    <a:pt x="778154" y="140512"/>
                  </a:lnTo>
                  <a:lnTo>
                    <a:pt x="686231" y="538784"/>
                  </a:lnTo>
                  <a:lnTo>
                    <a:pt x="686689" y="541185"/>
                  </a:lnTo>
                  <a:lnTo>
                    <a:pt x="750087" y="541185"/>
                  </a:lnTo>
                  <a:lnTo>
                    <a:pt x="751179" y="538708"/>
                  </a:lnTo>
                  <a:lnTo>
                    <a:pt x="752195" y="534492"/>
                  </a:lnTo>
                  <a:lnTo>
                    <a:pt x="843127" y="140512"/>
                  </a:lnTo>
                  <a:lnTo>
                    <a:pt x="844473" y="133692"/>
                  </a:lnTo>
                  <a:close/>
                </a:path>
                <a:path w="2484754" h="719455">
                  <a:moveTo>
                    <a:pt x="867435" y="27216"/>
                  </a:moveTo>
                  <a:lnTo>
                    <a:pt x="806335" y="27216"/>
                  </a:lnTo>
                  <a:lnTo>
                    <a:pt x="795743" y="58928"/>
                  </a:lnTo>
                  <a:lnTo>
                    <a:pt x="792530" y="69786"/>
                  </a:lnTo>
                  <a:lnTo>
                    <a:pt x="794740" y="75641"/>
                  </a:lnTo>
                  <a:lnTo>
                    <a:pt x="808253" y="75641"/>
                  </a:lnTo>
                  <a:lnTo>
                    <a:pt x="852741" y="75641"/>
                  </a:lnTo>
                  <a:lnTo>
                    <a:pt x="867435" y="27216"/>
                  </a:lnTo>
                  <a:close/>
                </a:path>
                <a:path w="2484754" h="719455">
                  <a:moveTo>
                    <a:pt x="1321447" y="134200"/>
                  </a:moveTo>
                  <a:lnTo>
                    <a:pt x="1320444" y="131318"/>
                  </a:lnTo>
                  <a:lnTo>
                    <a:pt x="1269047" y="131318"/>
                  </a:lnTo>
                  <a:lnTo>
                    <a:pt x="1268437" y="132041"/>
                  </a:lnTo>
                  <a:lnTo>
                    <a:pt x="1263383" y="143027"/>
                  </a:lnTo>
                  <a:lnTo>
                    <a:pt x="1249387" y="178993"/>
                  </a:lnTo>
                  <a:lnTo>
                    <a:pt x="1247394" y="178993"/>
                  </a:lnTo>
                  <a:lnTo>
                    <a:pt x="1241031" y="169799"/>
                  </a:lnTo>
                  <a:lnTo>
                    <a:pt x="1232154" y="156959"/>
                  </a:lnTo>
                  <a:lnTo>
                    <a:pt x="1228407" y="154495"/>
                  </a:lnTo>
                  <a:lnTo>
                    <a:pt x="1228407" y="243408"/>
                  </a:lnTo>
                  <a:lnTo>
                    <a:pt x="1227874" y="253288"/>
                  </a:lnTo>
                  <a:lnTo>
                    <a:pt x="1196416" y="397306"/>
                  </a:lnTo>
                  <a:lnTo>
                    <a:pt x="1177099" y="443750"/>
                  </a:lnTo>
                  <a:lnTo>
                    <a:pt x="1145222" y="476643"/>
                  </a:lnTo>
                  <a:lnTo>
                    <a:pt x="1101712" y="496214"/>
                  </a:lnTo>
                  <a:lnTo>
                    <a:pt x="1047521" y="502678"/>
                  </a:lnTo>
                  <a:lnTo>
                    <a:pt x="1008240" y="498881"/>
                  </a:lnTo>
                  <a:lnTo>
                    <a:pt x="981214" y="486702"/>
                  </a:lnTo>
                  <a:lnTo>
                    <a:pt x="965619" y="464959"/>
                  </a:lnTo>
                  <a:lnTo>
                    <a:pt x="960602" y="432460"/>
                  </a:lnTo>
                  <a:lnTo>
                    <a:pt x="962342" y="404355"/>
                  </a:lnTo>
                  <a:lnTo>
                    <a:pt x="973709" y="340931"/>
                  </a:lnTo>
                  <a:lnTo>
                    <a:pt x="993978" y="257479"/>
                  </a:lnTo>
                  <a:lnTo>
                    <a:pt x="1010640" y="219659"/>
                  </a:lnTo>
                  <a:lnTo>
                    <a:pt x="1071308" y="175463"/>
                  </a:lnTo>
                  <a:lnTo>
                    <a:pt x="1122489" y="169799"/>
                  </a:lnTo>
                  <a:lnTo>
                    <a:pt x="1168133" y="174942"/>
                  </a:lnTo>
                  <a:lnTo>
                    <a:pt x="1221549" y="212839"/>
                  </a:lnTo>
                  <a:lnTo>
                    <a:pt x="1228407" y="243408"/>
                  </a:lnTo>
                  <a:lnTo>
                    <a:pt x="1228407" y="154495"/>
                  </a:lnTo>
                  <a:lnTo>
                    <a:pt x="1205661" y="139471"/>
                  </a:lnTo>
                  <a:lnTo>
                    <a:pt x="1167561" y="127939"/>
                  </a:lnTo>
                  <a:lnTo>
                    <a:pt x="1117498" y="123786"/>
                  </a:lnTo>
                  <a:lnTo>
                    <a:pt x="1064539" y="126847"/>
                  </a:lnTo>
                  <a:lnTo>
                    <a:pt x="1020876" y="137452"/>
                  </a:lnTo>
                  <a:lnTo>
                    <a:pt x="985494" y="157657"/>
                  </a:lnTo>
                  <a:lnTo>
                    <a:pt x="957351" y="189585"/>
                  </a:lnTo>
                  <a:lnTo>
                    <a:pt x="935418" y="235305"/>
                  </a:lnTo>
                  <a:lnTo>
                    <a:pt x="918679" y="296926"/>
                  </a:lnTo>
                  <a:lnTo>
                    <a:pt x="910437" y="335927"/>
                  </a:lnTo>
                  <a:lnTo>
                    <a:pt x="903008" y="373900"/>
                  </a:lnTo>
                  <a:lnTo>
                    <a:pt x="895667" y="436613"/>
                  </a:lnTo>
                  <a:lnTo>
                    <a:pt x="901928" y="479425"/>
                  </a:lnTo>
                  <a:lnTo>
                    <a:pt x="920267" y="511124"/>
                  </a:lnTo>
                  <a:lnTo>
                    <a:pt x="950061" y="532625"/>
                  </a:lnTo>
                  <a:lnTo>
                    <a:pt x="990701" y="544842"/>
                  </a:lnTo>
                  <a:lnTo>
                    <a:pt x="1041565" y="548716"/>
                  </a:lnTo>
                  <a:lnTo>
                    <a:pt x="1082662" y="546227"/>
                  </a:lnTo>
                  <a:lnTo>
                    <a:pt x="1117866" y="538251"/>
                  </a:lnTo>
                  <a:lnTo>
                    <a:pt x="1147635" y="524002"/>
                  </a:lnTo>
                  <a:lnTo>
                    <a:pt x="1172438" y="502678"/>
                  </a:lnTo>
                  <a:lnTo>
                    <a:pt x="1175435" y="502678"/>
                  </a:lnTo>
                  <a:lnTo>
                    <a:pt x="1129487" y="708317"/>
                  </a:lnTo>
                  <a:lnTo>
                    <a:pt x="1127493" y="715835"/>
                  </a:lnTo>
                  <a:lnTo>
                    <a:pt x="1129931" y="719162"/>
                  </a:lnTo>
                  <a:lnTo>
                    <a:pt x="1192237" y="719162"/>
                  </a:lnTo>
                  <a:lnTo>
                    <a:pt x="1195438" y="715835"/>
                  </a:lnTo>
                  <a:lnTo>
                    <a:pt x="1196416" y="710006"/>
                  </a:lnTo>
                  <a:lnTo>
                    <a:pt x="1311871" y="178993"/>
                  </a:lnTo>
                  <a:lnTo>
                    <a:pt x="1319326" y="144703"/>
                  </a:lnTo>
                  <a:lnTo>
                    <a:pt x="1321447" y="134200"/>
                  </a:lnTo>
                  <a:close/>
                </a:path>
                <a:path w="2484754" h="719455">
                  <a:moveTo>
                    <a:pt x="1775472" y="134670"/>
                  </a:moveTo>
                  <a:lnTo>
                    <a:pt x="1774812" y="131318"/>
                  </a:lnTo>
                  <a:lnTo>
                    <a:pt x="1765579" y="131318"/>
                  </a:lnTo>
                  <a:lnTo>
                    <a:pt x="1715338" y="131318"/>
                  </a:lnTo>
                  <a:lnTo>
                    <a:pt x="1710537" y="135496"/>
                  </a:lnTo>
                  <a:lnTo>
                    <a:pt x="1709521" y="142201"/>
                  </a:lnTo>
                  <a:lnTo>
                    <a:pt x="1650568" y="393115"/>
                  </a:lnTo>
                  <a:lnTo>
                    <a:pt x="1634096" y="443420"/>
                  </a:lnTo>
                  <a:lnTo>
                    <a:pt x="1608620" y="474281"/>
                  </a:lnTo>
                  <a:lnTo>
                    <a:pt x="1568411" y="494144"/>
                  </a:lnTo>
                  <a:lnTo>
                    <a:pt x="1511706" y="500227"/>
                  </a:lnTo>
                  <a:lnTo>
                    <a:pt x="1465935" y="496862"/>
                  </a:lnTo>
                  <a:lnTo>
                    <a:pt x="1436395" y="486511"/>
                  </a:lnTo>
                  <a:lnTo>
                    <a:pt x="1420520" y="468795"/>
                  </a:lnTo>
                  <a:lnTo>
                    <a:pt x="1415796" y="443318"/>
                  </a:lnTo>
                  <a:lnTo>
                    <a:pt x="1416177" y="433120"/>
                  </a:lnTo>
                  <a:lnTo>
                    <a:pt x="1422768" y="393954"/>
                  </a:lnTo>
                  <a:lnTo>
                    <a:pt x="1481734" y="143014"/>
                  </a:lnTo>
                  <a:lnTo>
                    <a:pt x="1483715" y="135496"/>
                  </a:lnTo>
                  <a:lnTo>
                    <a:pt x="1484299" y="131318"/>
                  </a:lnTo>
                  <a:lnTo>
                    <a:pt x="1420177" y="131318"/>
                  </a:lnTo>
                  <a:lnTo>
                    <a:pt x="1418767" y="135496"/>
                  </a:lnTo>
                  <a:lnTo>
                    <a:pt x="1356829" y="402336"/>
                  </a:lnTo>
                  <a:lnTo>
                    <a:pt x="1350340" y="440550"/>
                  </a:lnTo>
                  <a:lnTo>
                    <a:pt x="1349806" y="451675"/>
                  </a:lnTo>
                  <a:lnTo>
                    <a:pt x="1359763" y="495414"/>
                  </a:lnTo>
                  <a:lnTo>
                    <a:pt x="1389037" y="525602"/>
                  </a:lnTo>
                  <a:lnTo>
                    <a:pt x="1436662" y="543077"/>
                  </a:lnTo>
                  <a:lnTo>
                    <a:pt x="1501711" y="548716"/>
                  </a:lnTo>
                  <a:lnTo>
                    <a:pt x="1551990" y="546620"/>
                  </a:lnTo>
                  <a:lnTo>
                    <a:pt x="1592135" y="540143"/>
                  </a:lnTo>
                  <a:lnTo>
                    <a:pt x="1652562" y="512749"/>
                  </a:lnTo>
                  <a:lnTo>
                    <a:pt x="1690166" y="469976"/>
                  </a:lnTo>
                  <a:lnTo>
                    <a:pt x="1713522" y="401485"/>
                  </a:lnTo>
                  <a:lnTo>
                    <a:pt x="1773478" y="142201"/>
                  </a:lnTo>
                  <a:lnTo>
                    <a:pt x="1775472" y="134670"/>
                  </a:lnTo>
                  <a:close/>
                </a:path>
                <a:path w="2484754" h="719455">
                  <a:moveTo>
                    <a:pt x="1962365" y="134670"/>
                  </a:moveTo>
                  <a:lnTo>
                    <a:pt x="1961769" y="131318"/>
                  </a:lnTo>
                  <a:lnTo>
                    <a:pt x="1899081" y="131318"/>
                  </a:lnTo>
                  <a:lnTo>
                    <a:pt x="1897392" y="134670"/>
                  </a:lnTo>
                  <a:lnTo>
                    <a:pt x="1896389" y="140512"/>
                  </a:lnTo>
                  <a:lnTo>
                    <a:pt x="1805520" y="534492"/>
                  </a:lnTo>
                  <a:lnTo>
                    <a:pt x="1804479" y="539521"/>
                  </a:lnTo>
                  <a:lnTo>
                    <a:pt x="1805889" y="541185"/>
                  </a:lnTo>
                  <a:lnTo>
                    <a:pt x="1867598" y="541185"/>
                  </a:lnTo>
                  <a:lnTo>
                    <a:pt x="1869440" y="538708"/>
                  </a:lnTo>
                  <a:lnTo>
                    <a:pt x="1870417" y="534492"/>
                  </a:lnTo>
                  <a:lnTo>
                    <a:pt x="1961337" y="140512"/>
                  </a:lnTo>
                  <a:lnTo>
                    <a:pt x="1962365" y="134670"/>
                  </a:lnTo>
                  <a:close/>
                </a:path>
                <a:path w="2484754" h="719455">
                  <a:moveTo>
                    <a:pt x="1980565" y="27216"/>
                  </a:moveTo>
                  <a:lnTo>
                    <a:pt x="1919439" y="27216"/>
                  </a:lnTo>
                  <a:lnTo>
                    <a:pt x="1908898" y="58928"/>
                  </a:lnTo>
                  <a:lnTo>
                    <a:pt x="1908721" y="65633"/>
                  </a:lnTo>
                  <a:lnTo>
                    <a:pt x="1912099" y="70916"/>
                  </a:lnTo>
                  <a:lnTo>
                    <a:pt x="1918195" y="74383"/>
                  </a:lnTo>
                  <a:lnTo>
                    <a:pt x="1926170" y="75641"/>
                  </a:lnTo>
                  <a:lnTo>
                    <a:pt x="1965896" y="75641"/>
                  </a:lnTo>
                  <a:lnTo>
                    <a:pt x="1980565" y="27216"/>
                  </a:lnTo>
                  <a:close/>
                </a:path>
                <a:path w="2484754" h="719455">
                  <a:moveTo>
                    <a:pt x="2352954" y="144284"/>
                  </a:moveTo>
                  <a:lnTo>
                    <a:pt x="2311057" y="133223"/>
                  </a:lnTo>
                  <a:lnTo>
                    <a:pt x="2251087" y="124841"/>
                  </a:lnTo>
                  <a:lnTo>
                    <a:pt x="2220480" y="123786"/>
                  </a:lnTo>
                  <a:lnTo>
                    <a:pt x="2155710" y="128524"/>
                  </a:lnTo>
                  <a:lnTo>
                    <a:pt x="2107057" y="143535"/>
                  </a:lnTo>
                  <a:lnTo>
                    <a:pt x="2072640" y="170002"/>
                  </a:lnTo>
                  <a:lnTo>
                    <a:pt x="2050592" y="209105"/>
                  </a:lnTo>
                  <a:lnTo>
                    <a:pt x="2041194" y="247459"/>
                  </a:lnTo>
                  <a:lnTo>
                    <a:pt x="2040623" y="260985"/>
                  </a:lnTo>
                  <a:lnTo>
                    <a:pt x="2046135" y="288391"/>
                  </a:lnTo>
                  <a:lnTo>
                    <a:pt x="2062975" y="311569"/>
                  </a:lnTo>
                  <a:lnTo>
                    <a:pt x="2091613" y="330365"/>
                  </a:lnTo>
                  <a:lnTo>
                    <a:pt x="2132507" y="344614"/>
                  </a:lnTo>
                  <a:lnTo>
                    <a:pt x="2194483" y="360489"/>
                  </a:lnTo>
                  <a:lnTo>
                    <a:pt x="2222970" y="369811"/>
                  </a:lnTo>
                  <a:lnTo>
                    <a:pt x="2241816" y="379844"/>
                  </a:lnTo>
                  <a:lnTo>
                    <a:pt x="2252230" y="391922"/>
                  </a:lnTo>
                  <a:lnTo>
                    <a:pt x="2255431" y="407377"/>
                  </a:lnTo>
                  <a:lnTo>
                    <a:pt x="2254504" y="422160"/>
                  </a:lnTo>
                  <a:lnTo>
                    <a:pt x="2241410" y="459193"/>
                  </a:lnTo>
                  <a:lnTo>
                    <a:pt x="2199208" y="492772"/>
                  </a:lnTo>
                  <a:lnTo>
                    <a:pt x="2131542" y="501865"/>
                  </a:lnTo>
                  <a:lnTo>
                    <a:pt x="2103462" y="500468"/>
                  </a:lnTo>
                  <a:lnTo>
                    <a:pt x="2073465" y="496252"/>
                  </a:lnTo>
                  <a:lnTo>
                    <a:pt x="2041956" y="489242"/>
                  </a:lnTo>
                  <a:lnTo>
                    <a:pt x="2009368" y="479412"/>
                  </a:lnTo>
                  <a:lnTo>
                    <a:pt x="1996744" y="475132"/>
                  </a:lnTo>
                  <a:lnTo>
                    <a:pt x="1994649" y="479298"/>
                  </a:lnTo>
                  <a:lnTo>
                    <a:pt x="1991639" y="485978"/>
                  </a:lnTo>
                  <a:lnTo>
                    <a:pt x="1978304" y="520738"/>
                  </a:lnTo>
                  <a:lnTo>
                    <a:pt x="1989810" y="524637"/>
                  </a:lnTo>
                  <a:lnTo>
                    <a:pt x="2024507" y="534784"/>
                  </a:lnTo>
                  <a:lnTo>
                    <a:pt x="2060143" y="542353"/>
                  </a:lnTo>
                  <a:lnTo>
                    <a:pt x="2095042" y="547077"/>
                  </a:lnTo>
                  <a:lnTo>
                    <a:pt x="2127529" y="548716"/>
                  </a:lnTo>
                  <a:lnTo>
                    <a:pt x="2186457" y="544626"/>
                  </a:lnTo>
                  <a:lnTo>
                    <a:pt x="2235555" y="531139"/>
                  </a:lnTo>
                  <a:lnTo>
                    <a:pt x="2274354" y="506349"/>
                  </a:lnTo>
                  <a:lnTo>
                    <a:pt x="2302383" y="468388"/>
                  </a:lnTo>
                  <a:lnTo>
                    <a:pt x="2317127" y="418541"/>
                  </a:lnTo>
                  <a:lnTo>
                    <a:pt x="2318359" y="404012"/>
                  </a:lnTo>
                  <a:lnTo>
                    <a:pt x="2313038" y="371208"/>
                  </a:lnTo>
                  <a:lnTo>
                    <a:pt x="2296007" y="347433"/>
                  </a:lnTo>
                  <a:lnTo>
                    <a:pt x="2265680" y="329780"/>
                  </a:lnTo>
                  <a:lnTo>
                    <a:pt x="2220480" y="315341"/>
                  </a:lnTo>
                  <a:lnTo>
                    <a:pt x="2154529" y="298602"/>
                  </a:lnTo>
                  <a:lnTo>
                    <a:pt x="2130272" y="290385"/>
                  </a:lnTo>
                  <a:lnTo>
                    <a:pt x="2114918" y="280606"/>
                  </a:lnTo>
                  <a:lnTo>
                    <a:pt x="2106866" y="268947"/>
                  </a:lnTo>
                  <a:lnTo>
                    <a:pt x="2104542" y="255092"/>
                  </a:lnTo>
                  <a:lnTo>
                    <a:pt x="2104961" y="247218"/>
                  </a:lnTo>
                  <a:lnTo>
                    <a:pt x="2126386" y="197091"/>
                  </a:lnTo>
                  <a:lnTo>
                    <a:pt x="2174925" y="173583"/>
                  </a:lnTo>
                  <a:lnTo>
                    <a:pt x="2216429" y="170624"/>
                  </a:lnTo>
                  <a:lnTo>
                    <a:pt x="2242286" y="171653"/>
                  </a:lnTo>
                  <a:lnTo>
                    <a:pt x="2269375" y="174688"/>
                  </a:lnTo>
                  <a:lnTo>
                    <a:pt x="2296261" y="179603"/>
                  </a:lnTo>
                  <a:lnTo>
                    <a:pt x="2321522" y="186283"/>
                  </a:lnTo>
                  <a:lnTo>
                    <a:pt x="2332545" y="189649"/>
                  </a:lnTo>
                  <a:lnTo>
                    <a:pt x="2336571" y="187960"/>
                  </a:lnTo>
                  <a:lnTo>
                    <a:pt x="2340343" y="178993"/>
                  </a:lnTo>
                  <a:lnTo>
                    <a:pt x="2349360" y="154724"/>
                  </a:lnTo>
                  <a:lnTo>
                    <a:pt x="2352319" y="147193"/>
                  </a:lnTo>
                  <a:lnTo>
                    <a:pt x="2352954" y="144284"/>
                  </a:lnTo>
                  <a:close/>
                </a:path>
                <a:path w="2484754" h="719455">
                  <a:moveTo>
                    <a:pt x="2416721" y="487375"/>
                  </a:moveTo>
                  <a:lnTo>
                    <a:pt x="2373604" y="487375"/>
                  </a:lnTo>
                  <a:lnTo>
                    <a:pt x="2373604" y="496443"/>
                  </a:lnTo>
                  <a:lnTo>
                    <a:pt x="2389949" y="496443"/>
                  </a:lnTo>
                  <a:lnTo>
                    <a:pt x="2389949" y="541185"/>
                  </a:lnTo>
                  <a:lnTo>
                    <a:pt x="2400300" y="541185"/>
                  </a:lnTo>
                  <a:lnTo>
                    <a:pt x="2400300" y="496443"/>
                  </a:lnTo>
                  <a:lnTo>
                    <a:pt x="2416721" y="496443"/>
                  </a:lnTo>
                  <a:lnTo>
                    <a:pt x="2416721" y="487375"/>
                  </a:lnTo>
                  <a:close/>
                </a:path>
                <a:path w="2484754" h="719455">
                  <a:moveTo>
                    <a:pt x="2484729" y="487375"/>
                  </a:moveTo>
                  <a:lnTo>
                    <a:pt x="2468067" y="487375"/>
                  </a:lnTo>
                  <a:lnTo>
                    <a:pt x="2454719" y="524040"/>
                  </a:lnTo>
                  <a:lnTo>
                    <a:pt x="2445524" y="498868"/>
                  </a:lnTo>
                  <a:lnTo>
                    <a:pt x="2441321" y="487375"/>
                  </a:lnTo>
                  <a:lnTo>
                    <a:pt x="2424633" y="487375"/>
                  </a:lnTo>
                  <a:lnTo>
                    <a:pt x="2424633" y="541185"/>
                  </a:lnTo>
                  <a:lnTo>
                    <a:pt x="2434958" y="541185"/>
                  </a:lnTo>
                  <a:lnTo>
                    <a:pt x="2434958" y="498868"/>
                  </a:lnTo>
                  <a:lnTo>
                    <a:pt x="2435199" y="498868"/>
                  </a:lnTo>
                  <a:lnTo>
                    <a:pt x="2450693" y="541185"/>
                  </a:lnTo>
                  <a:lnTo>
                    <a:pt x="2458732" y="541185"/>
                  </a:lnTo>
                  <a:lnTo>
                    <a:pt x="2465006" y="524040"/>
                  </a:lnTo>
                  <a:lnTo>
                    <a:pt x="2474239" y="498868"/>
                  </a:lnTo>
                  <a:lnTo>
                    <a:pt x="2474391" y="498868"/>
                  </a:lnTo>
                  <a:lnTo>
                    <a:pt x="2474391" y="541185"/>
                  </a:lnTo>
                  <a:lnTo>
                    <a:pt x="2484729" y="541185"/>
                  </a:lnTo>
                  <a:lnTo>
                    <a:pt x="2484729" y="498868"/>
                  </a:lnTo>
                  <a:lnTo>
                    <a:pt x="2484729" y="487375"/>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1900956" y="1229019"/>
              <a:ext cx="954758" cy="152729"/>
            </a:xfrm>
            <a:prstGeom prst="rect">
              <a:avLst/>
            </a:prstGeom>
          </p:spPr>
        </p:pic>
        <p:sp>
          <p:nvSpPr>
            <p:cNvPr id="8" name="object 8"/>
            <p:cNvSpPr/>
            <p:nvPr/>
          </p:nvSpPr>
          <p:spPr>
            <a:xfrm>
              <a:off x="1864410" y="2107297"/>
              <a:ext cx="1614170" cy="464820"/>
            </a:xfrm>
            <a:custGeom>
              <a:avLst/>
              <a:gdLst/>
              <a:ahLst/>
              <a:cxnLst/>
              <a:rect l="l" t="t" r="r" b="b"/>
              <a:pathLst>
                <a:path w="1614170" h="464819">
                  <a:moveTo>
                    <a:pt x="195897" y="176872"/>
                  </a:moveTo>
                  <a:lnTo>
                    <a:pt x="181038" y="127355"/>
                  </a:lnTo>
                  <a:lnTo>
                    <a:pt x="142176" y="101409"/>
                  </a:lnTo>
                  <a:lnTo>
                    <a:pt x="97409" y="96875"/>
                  </a:lnTo>
                  <a:lnTo>
                    <a:pt x="78943" y="97726"/>
                  </a:lnTo>
                  <a:lnTo>
                    <a:pt x="27749" y="107213"/>
                  </a:lnTo>
                  <a:lnTo>
                    <a:pt x="20129" y="113195"/>
                  </a:lnTo>
                  <a:lnTo>
                    <a:pt x="21755" y="119722"/>
                  </a:lnTo>
                  <a:lnTo>
                    <a:pt x="24485" y="131165"/>
                  </a:lnTo>
                  <a:lnTo>
                    <a:pt x="26111" y="137693"/>
                  </a:lnTo>
                  <a:lnTo>
                    <a:pt x="30467" y="137693"/>
                  </a:lnTo>
                  <a:lnTo>
                    <a:pt x="38633" y="135509"/>
                  </a:lnTo>
                  <a:lnTo>
                    <a:pt x="52590" y="131940"/>
                  </a:lnTo>
                  <a:lnTo>
                    <a:pt x="66662" y="129387"/>
                  </a:lnTo>
                  <a:lnTo>
                    <a:pt x="80721" y="127863"/>
                  </a:lnTo>
                  <a:lnTo>
                    <a:pt x="94691" y="127355"/>
                  </a:lnTo>
                  <a:lnTo>
                    <a:pt x="123101" y="129794"/>
                  </a:lnTo>
                  <a:lnTo>
                    <a:pt x="143725" y="138303"/>
                  </a:lnTo>
                  <a:lnTo>
                    <a:pt x="156286" y="154673"/>
                  </a:lnTo>
                  <a:lnTo>
                    <a:pt x="160528" y="180670"/>
                  </a:lnTo>
                  <a:lnTo>
                    <a:pt x="160528" y="211696"/>
                  </a:lnTo>
                  <a:lnTo>
                    <a:pt x="160528" y="241630"/>
                  </a:lnTo>
                  <a:lnTo>
                    <a:pt x="160528" y="286791"/>
                  </a:lnTo>
                  <a:lnTo>
                    <a:pt x="156565" y="311480"/>
                  </a:lnTo>
                  <a:lnTo>
                    <a:pt x="145148" y="329171"/>
                  </a:lnTo>
                  <a:lnTo>
                    <a:pt x="127012" y="339826"/>
                  </a:lnTo>
                  <a:lnTo>
                    <a:pt x="102844" y="343395"/>
                  </a:lnTo>
                  <a:lnTo>
                    <a:pt x="80530" y="343395"/>
                  </a:lnTo>
                  <a:lnTo>
                    <a:pt x="42341" y="327533"/>
                  </a:lnTo>
                  <a:lnTo>
                    <a:pt x="35915" y="298221"/>
                  </a:lnTo>
                  <a:lnTo>
                    <a:pt x="35953" y="286245"/>
                  </a:lnTo>
                  <a:lnTo>
                    <a:pt x="57759" y="245960"/>
                  </a:lnTo>
                  <a:lnTo>
                    <a:pt x="97409" y="239991"/>
                  </a:lnTo>
                  <a:lnTo>
                    <a:pt x="127876" y="239991"/>
                  </a:lnTo>
                  <a:lnTo>
                    <a:pt x="136804" y="240093"/>
                  </a:lnTo>
                  <a:lnTo>
                    <a:pt x="145427" y="240398"/>
                  </a:lnTo>
                  <a:lnTo>
                    <a:pt x="153428" y="240919"/>
                  </a:lnTo>
                  <a:lnTo>
                    <a:pt x="160528" y="241630"/>
                  </a:lnTo>
                  <a:lnTo>
                    <a:pt x="160528" y="211696"/>
                  </a:lnTo>
                  <a:lnTo>
                    <a:pt x="151917" y="210985"/>
                  </a:lnTo>
                  <a:lnTo>
                    <a:pt x="142709" y="210477"/>
                  </a:lnTo>
                  <a:lnTo>
                    <a:pt x="133286" y="210172"/>
                  </a:lnTo>
                  <a:lnTo>
                    <a:pt x="124066" y="210070"/>
                  </a:lnTo>
                  <a:lnTo>
                    <a:pt x="107746" y="210070"/>
                  </a:lnTo>
                  <a:lnTo>
                    <a:pt x="66725" y="212039"/>
                  </a:lnTo>
                  <a:lnTo>
                    <a:pt x="24104" y="228320"/>
                  </a:lnTo>
                  <a:lnTo>
                    <a:pt x="2730" y="263067"/>
                  </a:lnTo>
                  <a:lnTo>
                    <a:pt x="0" y="286245"/>
                  </a:lnTo>
                  <a:lnTo>
                    <a:pt x="0" y="302577"/>
                  </a:lnTo>
                  <a:lnTo>
                    <a:pt x="11239" y="343433"/>
                  </a:lnTo>
                  <a:lnTo>
                    <a:pt x="44615" y="368223"/>
                  </a:lnTo>
                  <a:lnTo>
                    <a:pt x="77812" y="373329"/>
                  </a:lnTo>
                  <a:lnTo>
                    <a:pt x="105016" y="373329"/>
                  </a:lnTo>
                  <a:lnTo>
                    <a:pt x="124053" y="371487"/>
                  </a:lnTo>
                  <a:lnTo>
                    <a:pt x="139776" y="366039"/>
                  </a:lnTo>
                  <a:lnTo>
                    <a:pt x="152539" y="357009"/>
                  </a:lnTo>
                  <a:lnTo>
                    <a:pt x="162699" y="344474"/>
                  </a:lnTo>
                  <a:lnTo>
                    <a:pt x="163791" y="344474"/>
                  </a:lnTo>
                  <a:lnTo>
                    <a:pt x="164833" y="362077"/>
                  </a:lnTo>
                  <a:lnTo>
                    <a:pt x="164884" y="366788"/>
                  </a:lnTo>
                  <a:lnTo>
                    <a:pt x="167055" y="368427"/>
                  </a:lnTo>
                  <a:lnTo>
                    <a:pt x="194818" y="368427"/>
                  </a:lnTo>
                  <a:lnTo>
                    <a:pt x="195897" y="366788"/>
                  </a:lnTo>
                  <a:lnTo>
                    <a:pt x="195897" y="344474"/>
                  </a:lnTo>
                  <a:lnTo>
                    <a:pt x="195897" y="343395"/>
                  </a:lnTo>
                  <a:lnTo>
                    <a:pt x="195897" y="239991"/>
                  </a:lnTo>
                  <a:lnTo>
                    <a:pt x="195897" y="211696"/>
                  </a:lnTo>
                  <a:lnTo>
                    <a:pt x="195897" y="176872"/>
                  </a:lnTo>
                  <a:close/>
                </a:path>
                <a:path w="1614170" h="464819">
                  <a:moveTo>
                    <a:pt x="435356" y="218770"/>
                  </a:moveTo>
                  <a:lnTo>
                    <a:pt x="429895" y="164376"/>
                  </a:lnTo>
                  <a:lnTo>
                    <a:pt x="412940" y="127355"/>
                  </a:lnTo>
                  <a:lnTo>
                    <a:pt x="412496" y="126390"/>
                  </a:lnTo>
                  <a:lnTo>
                    <a:pt x="399376" y="116941"/>
                  </a:lnTo>
                  <a:lnTo>
                    <a:pt x="399376" y="247065"/>
                  </a:lnTo>
                  <a:lnTo>
                    <a:pt x="398818" y="271665"/>
                  </a:lnTo>
                  <a:lnTo>
                    <a:pt x="392087" y="309778"/>
                  </a:lnTo>
                  <a:lnTo>
                    <a:pt x="363448" y="338289"/>
                  </a:lnTo>
                  <a:lnTo>
                    <a:pt x="331952" y="342849"/>
                  </a:lnTo>
                  <a:lnTo>
                    <a:pt x="301599" y="338455"/>
                  </a:lnTo>
                  <a:lnTo>
                    <a:pt x="278828" y="325297"/>
                  </a:lnTo>
                  <a:lnTo>
                    <a:pt x="264541" y="303364"/>
                  </a:lnTo>
                  <a:lnTo>
                    <a:pt x="259575" y="272643"/>
                  </a:lnTo>
                  <a:lnTo>
                    <a:pt x="259575" y="195922"/>
                  </a:lnTo>
                  <a:lnTo>
                    <a:pt x="276047" y="145313"/>
                  </a:lnTo>
                  <a:lnTo>
                    <a:pt x="315341" y="129527"/>
                  </a:lnTo>
                  <a:lnTo>
                    <a:pt x="330873" y="127355"/>
                  </a:lnTo>
                  <a:lnTo>
                    <a:pt x="348056" y="128562"/>
                  </a:lnTo>
                  <a:lnTo>
                    <a:pt x="382574" y="145846"/>
                  </a:lnTo>
                  <a:lnTo>
                    <a:pt x="398716" y="197967"/>
                  </a:lnTo>
                  <a:lnTo>
                    <a:pt x="399376" y="247065"/>
                  </a:lnTo>
                  <a:lnTo>
                    <a:pt x="399376" y="116941"/>
                  </a:lnTo>
                  <a:lnTo>
                    <a:pt x="381635" y="104140"/>
                  </a:lnTo>
                  <a:lnTo>
                    <a:pt x="335762" y="96875"/>
                  </a:lnTo>
                  <a:lnTo>
                    <a:pt x="309130" y="99225"/>
                  </a:lnTo>
                  <a:lnTo>
                    <a:pt x="287134" y="105854"/>
                  </a:lnTo>
                  <a:lnTo>
                    <a:pt x="269722" y="116166"/>
                  </a:lnTo>
                  <a:lnTo>
                    <a:pt x="256857" y="129527"/>
                  </a:lnTo>
                  <a:lnTo>
                    <a:pt x="255778" y="129527"/>
                  </a:lnTo>
                  <a:lnTo>
                    <a:pt x="252514" y="107746"/>
                  </a:lnTo>
                  <a:lnTo>
                    <a:pt x="251968" y="103416"/>
                  </a:lnTo>
                  <a:lnTo>
                    <a:pt x="249796" y="101765"/>
                  </a:lnTo>
                  <a:lnTo>
                    <a:pt x="225844" y="101765"/>
                  </a:lnTo>
                  <a:lnTo>
                    <a:pt x="224205" y="103949"/>
                  </a:lnTo>
                  <a:lnTo>
                    <a:pt x="224205" y="462559"/>
                  </a:lnTo>
                  <a:lnTo>
                    <a:pt x="225844" y="464731"/>
                  </a:lnTo>
                  <a:lnTo>
                    <a:pt x="257949" y="464731"/>
                  </a:lnTo>
                  <a:lnTo>
                    <a:pt x="259575" y="462559"/>
                  </a:lnTo>
                  <a:lnTo>
                    <a:pt x="259575" y="344474"/>
                  </a:lnTo>
                  <a:lnTo>
                    <a:pt x="260667" y="344474"/>
                  </a:lnTo>
                  <a:lnTo>
                    <a:pt x="272237" y="356323"/>
                  </a:lnTo>
                  <a:lnTo>
                    <a:pt x="287540" y="365429"/>
                  </a:lnTo>
                  <a:lnTo>
                    <a:pt x="308038" y="371259"/>
                  </a:lnTo>
                  <a:lnTo>
                    <a:pt x="335229" y="373329"/>
                  </a:lnTo>
                  <a:lnTo>
                    <a:pt x="383476" y="364617"/>
                  </a:lnTo>
                  <a:lnTo>
                    <a:pt x="408254" y="344474"/>
                  </a:lnTo>
                  <a:lnTo>
                    <a:pt x="410248" y="342849"/>
                  </a:lnTo>
                  <a:lnTo>
                    <a:pt x="414274" y="339585"/>
                  </a:lnTo>
                  <a:lnTo>
                    <a:pt x="430580" y="299847"/>
                  </a:lnTo>
                  <a:lnTo>
                    <a:pt x="435356" y="247065"/>
                  </a:lnTo>
                  <a:lnTo>
                    <a:pt x="435356" y="218770"/>
                  </a:lnTo>
                  <a:close/>
                </a:path>
                <a:path w="1614170" h="464819">
                  <a:moveTo>
                    <a:pt x="497408" y="103949"/>
                  </a:moveTo>
                  <a:lnTo>
                    <a:pt x="495236" y="101765"/>
                  </a:lnTo>
                  <a:lnTo>
                    <a:pt x="463677" y="101765"/>
                  </a:lnTo>
                  <a:lnTo>
                    <a:pt x="462051" y="103949"/>
                  </a:lnTo>
                  <a:lnTo>
                    <a:pt x="462051" y="367322"/>
                  </a:lnTo>
                  <a:lnTo>
                    <a:pt x="463118" y="368427"/>
                  </a:lnTo>
                  <a:lnTo>
                    <a:pt x="495769" y="368427"/>
                  </a:lnTo>
                  <a:lnTo>
                    <a:pt x="497408" y="366788"/>
                  </a:lnTo>
                  <a:lnTo>
                    <a:pt x="497408" y="103949"/>
                  </a:lnTo>
                  <a:close/>
                </a:path>
                <a:path w="1614170" h="464819">
                  <a:moveTo>
                    <a:pt x="505028" y="29946"/>
                  </a:moveTo>
                  <a:lnTo>
                    <a:pt x="503275" y="18135"/>
                  </a:lnTo>
                  <a:lnTo>
                    <a:pt x="498360" y="10223"/>
                  </a:lnTo>
                  <a:lnTo>
                    <a:pt x="490791" y="5765"/>
                  </a:lnTo>
                  <a:lnTo>
                    <a:pt x="481088" y="4368"/>
                  </a:lnTo>
                  <a:lnTo>
                    <a:pt x="478904" y="4368"/>
                  </a:lnTo>
                  <a:lnTo>
                    <a:pt x="469023" y="5765"/>
                  </a:lnTo>
                  <a:lnTo>
                    <a:pt x="461086" y="10223"/>
                  </a:lnTo>
                  <a:lnTo>
                    <a:pt x="455803" y="18135"/>
                  </a:lnTo>
                  <a:lnTo>
                    <a:pt x="453885" y="29946"/>
                  </a:lnTo>
                  <a:lnTo>
                    <a:pt x="453885" y="33210"/>
                  </a:lnTo>
                  <a:lnTo>
                    <a:pt x="455269" y="44869"/>
                  </a:lnTo>
                  <a:lnTo>
                    <a:pt x="459651" y="52997"/>
                  </a:lnTo>
                  <a:lnTo>
                    <a:pt x="467410" y="57759"/>
                  </a:lnTo>
                  <a:lnTo>
                    <a:pt x="478904" y="59309"/>
                  </a:lnTo>
                  <a:lnTo>
                    <a:pt x="481088" y="59309"/>
                  </a:lnTo>
                  <a:lnTo>
                    <a:pt x="490791" y="57759"/>
                  </a:lnTo>
                  <a:lnTo>
                    <a:pt x="498360" y="52997"/>
                  </a:lnTo>
                  <a:lnTo>
                    <a:pt x="503275" y="44869"/>
                  </a:lnTo>
                  <a:lnTo>
                    <a:pt x="505028" y="33210"/>
                  </a:lnTo>
                  <a:lnTo>
                    <a:pt x="505028" y="29946"/>
                  </a:lnTo>
                  <a:close/>
                </a:path>
                <a:path w="1614170" h="464819">
                  <a:moveTo>
                    <a:pt x="735228" y="366242"/>
                  </a:moveTo>
                  <a:lnTo>
                    <a:pt x="733044" y="362445"/>
                  </a:lnTo>
                  <a:lnTo>
                    <a:pt x="668832" y="237274"/>
                  </a:lnTo>
                  <a:lnTo>
                    <a:pt x="666661" y="233451"/>
                  </a:lnTo>
                  <a:lnTo>
                    <a:pt x="666661" y="230746"/>
                  </a:lnTo>
                  <a:lnTo>
                    <a:pt x="728141" y="110477"/>
                  </a:lnTo>
                  <a:lnTo>
                    <a:pt x="731951" y="104482"/>
                  </a:lnTo>
                  <a:lnTo>
                    <a:pt x="728687" y="101765"/>
                  </a:lnTo>
                  <a:lnTo>
                    <a:pt x="698220" y="101765"/>
                  </a:lnTo>
                  <a:lnTo>
                    <a:pt x="694956" y="103403"/>
                  </a:lnTo>
                  <a:lnTo>
                    <a:pt x="692226" y="107759"/>
                  </a:lnTo>
                  <a:lnTo>
                    <a:pt x="643801" y="206260"/>
                  </a:lnTo>
                  <a:lnTo>
                    <a:pt x="641083" y="211150"/>
                  </a:lnTo>
                  <a:lnTo>
                    <a:pt x="640549" y="214960"/>
                  </a:lnTo>
                  <a:lnTo>
                    <a:pt x="633463" y="214960"/>
                  </a:lnTo>
                  <a:lnTo>
                    <a:pt x="616051" y="214960"/>
                  </a:lnTo>
                  <a:lnTo>
                    <a:pt x="616051" y="211696"/>
                  </a:lnTo>
                  <a:lnTo>
                    <a:pt x="612787" y="206260"/>
                  </a:lnTo>
                  <a:lnTo>
                    <a:pt x="562724" y="103403"/>
                  </a:lnTo>
                  <a:lnTo>
                    <a:pt x="558914" y="101765"/>
                  </a:lnTo>
                  <a:lnTo>
                    <a:pt x="528434" y="101765"/>
                  </a:lnTo>
                  <a:lnTo>
                    <a:pt x="525716" y="104482"/>
                  </a:lnTo>
                  <a:lnTo>
                    <a:pt x="528980" y="110477"/>
                  </a:lnTo>
                  <a:lnTo>
                    <a:pt x="588848" y="230746"/>
                  </a:lnTo>
                  <a:lnTo>
                    <a:pt x="588848" y="233451"/>
                  </a:lnTo>
                  <a:lnTo>
                    <a:pt x="586663" y="237274"/>
                  </a:lnTo>
                  <a:lnTo>
                    <a:pt x="523532" y="362445"/>
                  </a:lnTo>
                  <a:lnTo>
                    <a:pt x="521360" y="366242"/>
                  </a:lnTo>
                  <a:lnTo>
                    <a:pt x="522998" y="368427"/>
                  </a:lnTo>
                  <a:lnTo>
                    <a:pt x="558914" y="368427"/>
                  </a:lnTo>
                  <a:lnTo>
                    <a:pt x="560552" y="367322"/>
                  </a:lnTo>
                  <a:lnTo>
                    <a:pt x="562178" y="364617"/>
                  </a:lnTo>
                  <a:lnTo>
                    <a:pt x="612787" y="255231"/>
                  </a:lnTo>
                  <a:lnTo>
                    <a:pt x="615505" y="248704"/>
                  </a:lnTo>
                  <a:lnTo>
                    <a:pt x="617131" y="246519"/>
                  </a:lnTo>
                  <a:lnTo>
                    <a:pt x="637819" y="246519"/>
                  </a:lnTo>
                  <a:lnTo>
                    <a:pt x="641083" y="249796"/>
                  </a:lnTo>
                  <a:lnTo>
                    <a:pt x="643255" y="255231"/>
                  </a:lnTo>
                  <a:lnTo>
                    <a:pt x="694423" y="364617"/>
                  </a:lnTo>
                  <a:lnTo>
                    <a:pt x="696048" y="367322"/>
                  </a:lnTo>
                  <a:lnTo>
                    <a:pt x="697661" y="368427"/>
                  </a:lnTo>
                  <a:lnTo>
                    <a:pt x="733590" y="368427"/>
                  </a:lnTo>
                  <a:lnTo>
                    <a:pt x="735228" y="366242"/>
                  </a:lnTo>
                  <a:close/>
                </a:path>
                <a:path w="1614170" h="464819">
                  <a:moveTo>
                    <a:pt x="932230" y="176872"/>
                  </a:moveTo>
                  <a:lnTo>
                    <a:pt x="926630" y="140500"/>
                  </a:lnTo>
                  <a:lnTo>
                    <a:pt x="917359" y="127355"/>
                  </a:lnTo>
                  <a:lnTo>
                    <a:pt x="909104" y="115646"/>
                  </a:lnTo>
                  <a:lnTo>
                    <a:pt x="878509" y="101409"/>
                  </a:lnTo>
                  <a:lnTo>
                    <a:pt x="833729" y="96875"/>
                  </a:lnTo>
                  <a:lnTo>
                    <a:pt x="815276" y="97726"/>
                  </a:lnTo>
                  <a:lnTo>
                    <a:pt x="764070" y="107213"/>
                  </a:lnTo>
                  <a:lnTo>
                    <a:pt x="756450" y="113195"/>
                  </a:lnTo>
                  <a:lnTo>
                    <a:pt x="758101" y="119722"/>
                  </a:lnTo>
                  <a:lnTo>
                    <a:pt x="760818" y="131165"/>
                  </a:lnTo>
                  <a:lnTo>
                    <a:pt x="762457" y="137693"/>
                  </a:lnTo>
                  <a:lnTo>
                    <a:pt x="766800" y="137693"/>
                  </a:lnTo>
                  <a:lnTo>
                    <a:pt x="774966" y="135509"/>
                  </a:lnTo>
                  <a:lnTo>
                    <a:pt x="788924" y="131940"/>
                  </a:lnTo>
                  <a:lnTo>
                    <a:pt x="802982" y="129387"/>
                  </a:lnTo>
                  <a:lnTo>
                    <a:pt x="817054" y="127863"/>
                  </a:lnTo>
                  <a:lnTo>
                    <a:pt x="831011" y="127355"/>
                  </a:lnTo>
                  <a:lnTo>
                    <a:pt x="859434" y="129794"/>
                  </a:lnTo>
                  <a:lnTo>
                    <a:pt x="880059" y="138303"/>
                  </a:lnTo>
                  <a:lnTo>
                    <a:pt x="892619" y="154673"/>
                  </a:lnTo>
                  <a:lnTo>
                    <a:pt x="896861" y="180670"/>
                  </a:lnTo>
                  <a:lnTo>
                    <a:pt x="896861" y="211696"/>
                  </a:lnTo>
                  <a:lnTo>
                    <a:pt x="896861" y="241630"/>
                  </a:lnTo>
                  <a:lnTo>
                    <a:pt x="896861" y="286791"/>
                  </a:lnTo>
                  <a:lnTo>
                    <a:pt x="892898" y="311480"/>
                  </a:lnTo>
                  <a:lnTo>
                    <a:pt x="881481" y="329171"/>
                  </a:lnTo>
                  <a:lnTo>
                    <a:pt x="863346" y="339826"/>
                  </a:lnTo>
                  <a:lnTo>
                    <a:pt x="839177" y="343395"/>
                  </a:lnTo>
                  <a:lnTo>
                    <a:pt x="816864" y="343395"/>
                  </a:lnTo>
                  <a:lnTo>
                    <a:pt x="778675" y="327533"/>
                  </a:lnTo>
                  <a:lnTo>
                    <a:pt x="772236" y="298221"/>
                  </a:lnTo>
                  <a:lnTo>
                    <a:pt x="772274" y="286245"/>
                  </a:lnTo>
                  <a:lnTo>
                    <a:pt x="794092" y="245960"/>
                  </a:lnTo>
                  <a:lnTo>
                    <a:pt x="833729" y="239991"/>
                  </a:lnTo>
                  <a:lnTo>
                    <a:pt x="864209" y="239991"/>
                  </a:lnTo>
                  <a:lnTo>
                    <a:pt x="873137" y="240093"/>
                  </a:lnTo>
                  <a:lnTo>
                    <a:pt x="881761" y="240398"/>
                  </a:lnTo>
                  <a:lnTo>
                    <a:pt x="889774" y="240919"/>
                  </a:lnTo>
                  <a:lnTo>
                    <a:pt x="896861" y="241630"/>
                  </a:lnTo>
                  <a:lnTo>
                    <a:pt x="896861" y="211696"/>
                  </a:lnTo>
                  <a:lnTo>
                    <a:pt x="888250" y="210985"/>
                  </a:lnTo>
                  <a:lnTo>
                    <a:pt x="879030" y="210477"/>
                  </a:lnTo>
                  <a:lnTo>
                    <a:pt x="869619" y="210172"/>
                  </a:lnTo>
                  <a:lnTo>
                    <a:pt x="860399" y="210070"/>
                  </a:lnTo>
                  <a:lnTo>
                    <a:pt x="844067" y="210070"/>
                  </a:lnTo>
                  <a:lnTo>
                    <a:pt x="803059" y="212039"/>
                  </a:lnTo>
                  <a:lnTo>
                    <a:pt x="760425" y="228320"/>
                  </a:lnTo>
                  <a:lnTo>
                    <a:pt x="739038" y="263067"/>
                  </a:lnTo>
                  <a:lnTo>
                    <a:pt x="736307" y="286245"/>
                  </a:lnTo>
                  <a:lnTo>
                    <a:pt x="736307" y="302577"/>
                  </a:lnTo>
                  <a:lnTo>
                    <a:pt x="747572" y="343433"/>
                  </a:lnTo>
                  <a:lnTo>
                    <a:pt x="780948" y="368223"/>
                  </a:lnTo>
                  <a:lnTo>
                    <a:pt x="814133" y="373329"/>
                  </a:lnTo>
                  <a:lnTo>
                    <a:pt x="841362" y="373329"/>
                  </a:lnTo>
                  <a:lnTo>
                    <a:pt x="860399" y="371487"/>
                  </a:lnTo>
                  <a:lnTo>
                    <a:pt x="876109" y="366039"/>
                  </a:lnTo>
                  <a:lnTo>
                    <a:pt x="888873" y="357009"/>
                  </a:lnTo>
                  <a:lnTo>
                    <a:pt x="899033" y="344474"/>
                  </a:lnTo>
                  <a:lnTo>
                    <a:pt x="900125" y="344474"/>
                  </a:lnTo>
                  <a:lnTo>
                    <a:pt x="901153" y="362077"/>
                  </a:lnTo>
                  <a:lnTo>
                    <a:pt x="901204" y="366788"/>
                  </a:lnTo>
                  <a:lnTo>
                    <a:pt x="903376" y="368427"/>
                  </a:lnTo>
                  <a:lnTo>
                    <a:pt x="931138" y="368427"/>
                  </a:lnTo>
                  <a:lnTo>
                    <a:pt x="932230" y="366788"/>
                  </a:lnTo>
                  <a:lnTo>
                    <a:pt x="932230" y="344474"/>
                  </a:lnTo>
                  <a:lnTo>
                    <a:pt x="932230" y="343395"/>
                  </a:lnTo>
                  <a:lnTo>
                    <a:pt x="932230" y="239991"/>
                  </a:lnTo>
                  <a:lnTo>
                    <a:pt x="932230" y="211696"/>
                  </a:lnTo>
                  <a:lnTo>
                    <a:pt x="932230" y="176872"/>
                  </a:lnTo>
                  <a:close/>
                </a:path>
                <a:path w="1614170" h="464819">
                  <a:moveTo>
                    <a:pt x="1170063" y="223139"/>
                  </a:moveTo>
                  <a:lnTo>
                    <a:pt x="1163815" y="166903"/>
                  </a:lnTo>
                  <a:lnTo>
                    <a:pt x="1144612" y="127558"/>
                  </a:lnTo>
                  <a:lnTo>
                    <a:pt x="1134135" y="120192"/>
                  </a:lnTo>
                  <a:lnTo>
                    <a:pt x="1134135" y="243801"/>
                  </a:lnTo>
                  <a:lnTo>
                    <a:pt x="1133195" y="270814"/>
                  </a:lnTo>
                  <a:lnTo>
                    <a:pt x="1125410" y="308698"/>
                  </a:lnTo>
                  <a:lnTo>
                    <a:pt x="1096048" y="337947"/>
                  </a:lnTo>
                  <a:lnTo>
                    <a:pt x="1062304" y="342849"/>
                  </a:lnTo>
                  <a:lnTo>
                    <a:pt x="1044054" y="341757"/>
                  </a:lnTo>
                  <a:lnTo>
                    <a:pt x="1006259" y="322160"/>
                  </a:lnTo>
                  <a:lnTo>
                    <a:pt x="994829" y="274281"/>
                  </a:lnTo>
                  <a:lnTo>
                    <a:pt x="994892" y="197485"/>
                  </a:lnTo>
                  <a:lnTo>
                    <a:pt x="1002182" y="153200"/>
                  </a:lnTo>
                  <a:lnTo>
                    <a:pt x="1043495" y="128524"/>
                  </a:lnTo>
                  <a:lnTo>
                    <a:pt x="1060678" y="127355"/>
                  </a:lnTo>
                  <a:lnTo>
                    <a:pt x="1077391" y="128308"/>
                  </a:lnTo>
                  <a:lnTo>
                    <a:pt x="1112380" y="144221"/>
                  </a:lnTo>
                  <a:lnTo>
                    <a:pt x="1132801" y="197485"/>
                  </a:lnTo>
                  <a:lnTo>
                    <a:pt x="1134135" y="243801"/>
                  </a:lnTo>
                  <a:lnTo>
                    <a:pt x="1134135" y="120192"/>
                  </a:lnTo>
                  <a:lnTo>
                    <a:pt x="1111745" y="104432"/>
                  </a:lnTo>
                  <a:lnTo>
                    <a:pt x="1064475" y="96875"/>
                  </a:lnTo>
                  <a:lnTo>
                    <a:pt x="1042212" y="98729"/>
                  </a:lnTo>
                  <a:lnTo>
                    <a:pt x="1023061" y="104013"/>
                  </a:lnTo>
                  <a:lnTo>
                    <a:pt x="1007465" y="112255"/>
                  </a:lnTo>
                  <a:lnTo>
                    <a:pt x="995908" y="122999"/>
                  </a:lnTo>
                  <a:lnTo>
                    <a:pt x="994829" y="122999"/>
                  </a:lnTo>
                  <a:lnTo>
                    <a:pt x="994829" y="1638"/>
                  </a:lnTo>
                  <a:lnTo>
                    <a:pt x="992111" y="0"/>
                  </a:lnTo>
                  <a:lnTo>
                    <a:pt x="962190" y="0"/>
                  </a:lnTo>
                  <a:lnTo>
                    <a:pt x="959459" y="1638"/>
                  </a:lnTo>
                  <a:lnTo>
                    <a:pt x="959459" y="278091"/>
                  </a:lnTo>
                  <a:lnTo>
                    <a:pt x="964425" y="316649"/>
                  </a:lnTo>
                  <a:lnTo>
                    <a:pt x="993355" y="357022"/>
                  </a:lnTo>
                  <a:lnTo>
                    <a:pt x="1034529" y="371424"/>
                  </a:lnTo>
                  <a:lnTo>
                    <a:pt x="1061758" y="373329"/>
                  </a:lnTo>
                  <a:lnTo>
                    <a:pt x="1107605" y="367233"/>
                  </a:lnTo>
                  <a:lnTo>
                    <a:pt x="1141628" y="346659"/>
                  </a:lnTo>
                  <a:lnTo>
                    <a:pt x="1143711" y="342849"/>
                  </a:lnTo>
                  <a:lnTo>
                    <a:pt x="1162773" y="308114"/>
                  </a:lnTo>
                  <a:lnTo>
                    <a:pt x="1170063" y="248158"/>
                  </a:lnTo>
                  <a:lnTo>
                    <a:pt x="1170063" y="223139"/>
                  </a:lnTo>
                  <a:close/>
                </a:path>
                <a:path w="1614170" h="464819">
                  <a:moveTo>
                    <a:pt x="1380667" y="176872"/>
                  </a:moveTo>
                  <a:lnTo>
                    <a:pt x="1375067" y="140500"/>
                  </a:lnTo>
                  <a:lnTo>
                    <a:pt x="1365796" y="127355"/>
                  </a:lnTo>
                  <a:lnTo>
                    <a:pt x="1357541" y="115646"/>
                  </a:lnTo>
                  <a:lnTo>
                    <a:pt x="1326946" y="101409"/>
                  </a:lnTo>
                  <a:lnTo>
                    <a:pt x="1282166" y="96875"/>
                  </a:lnTo>
                  <a:lnTo>
                    <a:pt x="1263713" y="97726"/>
                  </a:lnTo>
                  <a:lnTo>
                    <a:pt x="1212507" y="107213"/>
                  </a:lnTo>
                  <a:lnTo>
                    <a:pt x="1204899" y="113195"/>
                  </a:lnTo>
                  <a:lnTo>
                    <a:pt x="1206538" y="119722"/>
                  </a:lnTo>
                  <a:lnTo>
                    <a:pt x="1209268" y="131165"/>
                  </a:lnTo>
                  <a:lnTo>
                    <a:pt x="1210894" y="137693"/>
                  </a:lnTo>
                  <a:lnTo>
                    <a:pt x="1215237" y="137693"/>
                  </a:lnTo>
                  <a:lnTo>
                    <a:pt x="1223403" y="135509"/>
                  </a:lnTo>
                  <a:lnTo>
                    <a:pt x="1237361" y="131940"/>
                  </a:lnTo>
                  <a:lnTo>
                    <a:pt x="1251419" y="129387"/>
                  </a:lnTo>
                  <a:lnTo>
                    <a:pt x="1265491" y="127863"/>
                  </a:lnTo>
                  <a:lnTo>
                    <a:pt x="1279448" y="127355"/>
                  </a:lnTo>
                  <a:lnTo>
                    <a:pt x="1307884" y="129794"/>
                  </a:lnTo>
                  <a:lnTo>
                    <a:pt x="1328496" y="138303"/>
                  </a:lnTo>
                  <a:lnTo>
                    <a:pt x="1341056" y="154673"/>
                  </a:lnTo>
                  <a:lnTo>
                    <a:pt x="1345298" y="180670"/>
                  </a:lnTo>
                  <a:lnTo>
                    <a:pt x="1345298" y="211696"/>
                  </a:lnTo>
                  <a:lnTo>
                    <a:pt x="1345298" y="241630"/>
                  </a:lnTo>
                  <a:lnTo>
                    <a:pt x="1345298" y="286791"/>
                  </a:lnTo>
                  <a:lnTo>
                    <a:pt x="1341335" y="311480"/>
                  </a:lnTo>
                  <a:lnTo>
                    <a:pt x="1329931" y="329171"/>
                  </a:lnTo>
                  <a:lnTo>
                    <a:pt x="1311783" y="339826"/>
                  </a:lnTo>
                  <a:lnTo>
                    <a:pt x="1287614" y="343395"/>
                  </a:lnTo>
                  <a:lnTo>
                    <a:pt x="1265301" y="343395"/>
                  </a:lnTo>
                  <a:lnTo>
                    <a:pt x="1227112" y="327533"/>
                  </a:lnTo>
                  <a:lnTo>
                    <a:pt x="1220685" y="298221"/>
                  </a:lnTo>
                  <a:lnTo>
                    <a:pt x="1220724" y="286245"/>
                  </a:lnTo>
                  <a:lnTo>
                    <a:pt x="1242529" y="245960"/>
                  </a:lnTo>
                  <a:lnTo>
                    <a:pt x="1282166" y="239991"/>
                  </a:lnTo>
                  <a:lnTo>
                    <a:pt x="1312646" y="239991"/>
                  </a:lnTo>
                  <a:lnTo>
                    <a:pt x="1321574" y="240093"/>
                  </a:lnTo>
                  <a:lnTo>
                    <a:pt x="1330198" y="240398"/>
                  </a:lnTo>
                  <a:lnTo>
                    <a:pt x="1338211" y="240919"/>
                  </a:lnTo>
                  <a:lnTo>
                    <a:pt x="1345298" y="241630"/>
                  </a:lnTo>
                  <a:lnTo>
                    <a:pt x="1345298" y="211696"/>
                  </a:lnTo>
                  <a:lnTo>
                    <a:pt x="1336687" y="210985"/>
                  </a:lnTo>
                  <a:lnTo>
                    <a:pt x="1327480" y="210477"/>
                  </a:lnTo>
                  <a:lnTo>
                    <a:pt x="1318056" y="210172"/>
                  </a:lnTo>
                  <a:lnTo>
                    <a:pt x="1308836" y="210070"/>
                  </a:lnTo>
                  <a:lnTo>
                    <a:pt x="1292504" y="210070"/>
                  </a:lnTo>
                  <a:lnTo>
                    <a:pt x="1251496" y="212039"/>
                  </a:lnTo>
                  <a:lnTo>
                    <a:pt x="1208874" y="228320"/>
                  </a:lnTo>
                  <a:lnTo>
                    <a:pt x="1187488" y="263067"/>
                  </a:lnTo>
                  <a:lnTo>
                    <a:pt x="1184757" y="286245"/>
                  </a:lnTo>
                  <a:lnTo>
                    <a:pt x="1184757" y="302577"/>
                  </a:lnTo>
                  <a:lnTo>
                    <a:pt x="1196022" y="343433"/>
                  </a:lnTo>
                  <a:lnTo>
                    <a:pt x="1229385" y="368223"/>
                  </a:lnTo>
                  <a:lnTo>
                    <a:pt x="1262583" y="373329"/>
                  </a:lnTo>
                  <a:lnTo>
                    <a:pt x="1289799" y="373329"/>
                  </a:lnTo>
                  <a:lnTo>
                    <a:pt x="1308836" y="371487"/>
                  </a:lnTo>
                  <a:lnTo>
                    <a:pt x="1324559" y="366039"/>
                  </a:lnTo>
                  <a:lnTo>
                    <a:pt x="1337322" y="357009"/>
                  </a:lnTo>
                  <a:lnTo>
                    <a:pt x="1347482" y="344474"/>
                  </a:lnTo>
                  <a:lnTo>
                    <a:pt x="1348574" y="344474"/>
                  </a:lnTo>
                  <a:lnTo>
                    <a:pt x="1349590" y="362077"/>
                  </a:lnTo>
                  <a:lnTo>
                    <a:pt x="1349654" y="366788"/>
                  </a:lnTo>
                  <a:lnTo>
                    <a:pt x="1351813" y="368427"/>
                  </a:lnTo>
                  <a:lnTo>
                    <a:pt x="1379575" y="368427"/>
                  </a:lnTo>
                  <a:lnTo>
                    <a:pt x="1380667" y="366788"/>
                  </a:lnTo>
                  <a:lnTo>
                    <a:pt x="1380667" y="344474"/>
                  </a:lnTo>
                  <a:lnTo>
                    <a:pt x="1380667" y="343395"/>
                  </a:lnTo>
                  <a:lnTo>
                    <a:pt x="1380667" y="239991"/>
                  </a:lnTo>
                  <a:lnTo>
                    <a:pt x="1380667" y="211696"/>
                  </a:lnTo>
                  <a:lnTo>
                    <a:pt x="1380667" y="176872"/>
                  </a:lnTo>
                  <a:close/>
                </a:path>
                <a:path w="1614170" h="464819">
                  <a:moveTo>
                    <a:pt x="1613573" y="203530"/>
                  </a:moveTo>
                  <a:lnTo>
                    <a:pt x="1610728" y="163537"/>
                  </a:lnTo>
                  <a:lnTo>
                    <a:pt x="1587119" y="117309"/>
                  </a:lnTo>
                  <a:lnTo>
                    <a:pt x="1544586" y="99136"/>
                  </a:lnTo>
                  <a:lnTo>
                    <a:pt x="1516164" y="96875"/>
                  </a:lnTo>
                  <a:lnTo>
                    <a:pt x="1502371" y="97599"/>
                  </a:lnTo>
                  <a:lnTo>
                    <a:pt x="1465021" y="108839"/>
                  </a:lnTo>
                  <a:lnTo>
                    <a:pt x="1442707" y="129527"/>
                  </a:lnTo>
                  <a:lnTo>
                    <a:pt x="1441615" y="129527"/>
                  </a:lnTo>
                  <a:lnTo>
                    <a:pt x="1438351" y="103403"/>
                  </a:lnTo>
                  <a:lnTo>
                    <a:pt x="1436738" y="101777"/>
                  </a:lnTo>
                  <a:lnTo>
                    <a:pt x="1412240" y="101777"/>
                  </a:lnTo>
                  <a:lnTo>
                    <a:pt x="1410614" y="103949"/>
                  </a:lnTo>
                  <a:lnTo>
                    <a:pt x="1410614" y="366255"/>
                  </a:lnTo>
                  <a:lnTo>
                    <a:pt x="1412786" y="368427"/>
                  </a:lnTo>
                  <a:lnTo>
                    <a:pt x="1442707" y="368427"/>
                  </a:lnTo>
                  <a:lnTo>
                    <a:pt x="1445983" y="366255"/>
                  </a:lnTo>
                  <a:lnTo>
                    <a:pt x="1445983" y="191554"/>
                  </a:lnTo>
                  <a:lnTo>
                    <a:pt x="1446593" y="177126"/>
                  </a:lnTo>
                  <a:lnTo>
                    <a:pt x="1465021" y="139115"/>
                  </a:lnTo>
                  <a:lnTo>
                    <a:pt x="1509102" y="126263"/>
                  </a:lnTo>
                  <a:lnTo>
                    <a:pt x="1522564" y="126961"/>
                  </a:lnTo>
                  <a:lnTo>
                    <a:pt x="1564894" y="146697"/>
                  </a:lnTo>
                  <a:lnTo>
                    <a:pt x="1578216" y="200266"/>
                  </a:lnTo>
                  <a:lnTo>
                    <a:pt x="1578216" y="366788"/>
                  </a:lnTo>
                  <a:lnTo>
                    <a:pt x="1579283" y="368427"/>
                  </a:lnTo>
                  <a:lnTo>
                    <a:pt x="1603235" y="368427"/>
                  </a:lnTo>
                  <a:lnTo>
                    <a:pt x="1609242" y="368427"/>
                  </a:lnTo>
                  <a:lnTo>
                    <a:pt x="1613573" y="366788"/>
                  </a:lnTo>
                  <a:lnTo>
                    <a:pt x="1613573" y="203530"/>
                  </a:lnTo>
                  <a:close/>
                </a:path>
              </a:pathLst>
            </a:custGeom>
            <a:solidFill>
              <a:srgbClr val="FFFFFF"/>
            </a:solidFill>
          </p:spPr>
          <p:txBody>
            <a:bodyPr wrap="square" lIns="0" tIns="0" rIns="0" bIns="0" rtlCol="0"/>
            <a:lstStyle/>
            <a:p>
              <a:endParaRPr/>
            </a:p>
          </p:txBody>
        </p:sp>
        <p:pic>
          <p:nvPicPr>
            <p:cNvPr id="9" name="object 9"/>
            <p:cNvPicPr/>
            <p:nvPr/>
          </p:nvPicPr>
          <p:blipFill>
            <a:blip r:embed="rId4" cstate="print"/>
            <a:stretch>
              <a:fillRect/>
            </a:stretch>
          </p:blipFill>
          <p:spPr>
            <a:xfrm>
              <a:off x="618436" y="775498"/>
              <a:ext cx="166879" cy="111514"/>
            </a:xfrm>
            <a:prstGeom prst="rect">
              <a:avLst/>
            </a:prstGeom>
          </p:spPr>
        </p:pic>
      </p:grpSp>
      <p:sp>
        <p:nvSpPr>
          <p:cNvPr id="10" name="object 10"/>
          <p:cNvSpPr txBox="1"/>
          <p:nvPr/>
        </p:nvSpPr>
        <p:spPr>
          <a:xfrm>
            <a:off x="6657978" y="7180974"/>
            <a:ext cx="7804151" cy="5941370"/>
          </a:xfrm>
          <a:prstGeom prst="rect">
            <a:avLst/>
          </a:prstGeom>
        </p:spPr>
        <p:txBody>
          <a:bodyPr vert="horz" wrap="square" lIns="0" tIns="16510" rIns="0" bIns="0" rtlCol="0">
            <a:spAutoFit/>
          </a:bodyPr>
          <a:lstStyle/>
          <a:p>
            <a:pPr marL="12700">
              <a:lnSpc>
                <a:spcPct val="100000"/>
              </a:lnSpc>
              <a:spcBef>
                <a:spcPts val="130"/>
              </a:spcBef>
            </a:pPr>
            <a:r>
              <a:rPr lang="en-US" sz="7700" b="1" dirty="0">
                <a:solidFill>
                  <a:srgbClr val="76004B"/>
                </a:solidFill>
                <a:latin typeface="Times New Roman"/>
                <a:cs typeface="Times New Roman"/>
              </a:rPr>
              <a:t>The Role Of ELIQUIS(APIXABAN) In Stroke Prevention in NVAF &amp; DVT/PE</a:t>
            </a:r>
            <a:endParaRPr sz="7700" dirty="0">
              <a:latin typeface="Times New Roman"/>
              <a:cs typeface="Times New Roman"/>
            </a:endParaRPr>
          </a:p>
        </p:txBody>
      </p:sp>
      <p:pic>
        <p:nvPicPr>
          <p:cNvPr id="11" name="object 11"/>
          <p:cNvPicPr/>
          <p:nvPr/>
        </p:nvPicPr>
        <p:blipFill>
          <a:blip r:embed="rId5" cstate="print"/>
          <a:stretch>
            <a:fillRect/>
          </a:stretch>
        </p:blipFill>
        <p:spPr>
          <a:xfrm>
            <a:off x="1942852" y="13215127"/>
            <a:ext cx="3902671" cy="1595111"/>
          </a:xfrm>
          <a:prstGeom prst="rect">
            <a:avLst/>
          </a:prstGeom>
        </p:spPr>
      </p:pic>
      <p:sp>
        <p:nvSpPr>
          <p:cNvPr id="12" name="object 12"/>
          <p:cNvSpPr txBox="1"/>
          <p:nvPr/>
        </p:nvSpPr>
        <p:spPr>
          <a:xfrm>
            <a:off x="9343830" y="13359130"/>
            <a:ext cx="9603105" cy="1722120"/>
          </a:xfrm>
          <a:prstGeom prst="rect">
            <a:avLst/>
          </a:prstGeom>
        </p:spPr>
        <p:txBody>
          <a:bodyPr vert="horz" wrap="square" lIns="0" tIns="13970" rIns="0" bIns="0" rtlCol="0">
            <a:spAutoFit/>
          </a:bodyPr>
          <a:lstStyle/>
          <a:p>
            <a:pPr marL="12700">
              <a:lnSpc>
                <a:spcPct val="100000"/>
              </a:lnSpc>
              <a:spcBef>
                <a:spcPts val="110"/>
              </a:spcBef>
            </a:pPr>
            <a:r>
              <a:rPr sz="3700" spc="-25" dirty="0">
                <a:latin typeface="Times New Roman"/>
                <a:cs typeface="Times New Roman"/>
              </a:rPr>
              <a:t>Pfizer</a:t>
            </a:r>
            <a:r>
              <a:rPr sz="3700" spc="-95" dirty="0">
                <a:latin typeface="Times New Roman"/>
                <a:cs typeface="Times New Roman"/>
              </a:rPr>
              <a:t> </a:t>
            </a:r>
            <a:r>
              <a:rPr sz="3700" spc="-55" dirty="0">
                <a:latin typeface="Times New Roman"/>
                <a:cs typeface="Times New Roman"/>
              </a:rPr>
              <a:t>Specialties</a:t>
            </a:r>
            <a:r>
              <a:rPr sz="3700" spc="-95" dirty="0">
                <a:latin typeface="Times New Roman"/>
                <a:cs typeface="Times New Roman"/>
              </a:rPr>
              <a:t> </a:t>
            </a:r>
            <a:r>
              <a:rPr sz="3700" spc="-35" dirty="0">
                <a:latin typeface="Times New Roman"/>
                <a:cs typeface="Times New Roman"/>
              </a:rPr>
              <a:t>Ltd.</a:t>
            </a:r>
            <a:endParaRPr sz="3700">
              <a:latin typeface="Times New Roman"/>
              <a:cs typeface="Times New Roman"/>
            </a:endParaRPr>
          </a:p>
          <a:p>
            <a:pPr marL="12700" marR="5080">
              <a:lnSpc>
                <a:spcPts val="4450"/>
              </a:lnSpc>
              <a:spcBef>
                <a:spcPts val="105"/>
              </a:spcBef>
            </a:pPr>
            <a:r>
              <a:rPr sz="3700" spc="15" dirty="0">
                <a:latin typeface="Times New Roman"/>
                <a:cs typeface="Times New Roman"/>
              </a:rPr>
              <a:t>Heritage</a:t>
            </a:r>
            <a:r>
              <a:rPr sz="3700" spc="-85" dirty="0">
                <a:latin typeface="Times New Roman"/>
                <a:cs typeface="Times New Roman"/>
              </a:rPr>
              <a:t> </a:t>
            </a:r>
            <a:r>
              <a:rPr sz="3700" spc="-45" dirty="0">
                <a:latin typeface="Times New Roman"/>
                <a:cs typeface="Times New Roman"/>
              </a:rPr>
              <a:t>Place</a:t>
            </a:r>
            <a:r>
              <a:rPr sz="3700" spc="-85" dirty="0">
                <a:latin typeface="Times New Roman"/>
                <a:cs typeface="Times New Roman"/>
              </a:rPr>
              <a:t> </a:t>
            </a:r>
            <a:r>
              <a:rPr sz="3700" spc="55" dirty="0">
                <a:latin typeface="Times New Roman"/>
                <a:cs typeface="Times New Roman"/>
              </a:rPr>
              <a:t>7th</a:t>
            </a:r>
            <a:r>
              <a:rPr sz="3700" spc="-85" dirty="0">
                <a:latin typeface="Times New Roman"/>
                <a:cs typeface="Times New Roman"/>
              </a:rPr>
              <a:t> </a:t>
            </a:r>
            <a:r>
              <a:rPr sz="3700" spc="-10" dirty="0">
                <a:latin typeface="Times New Roman"/>
                <a:cs typeface="Times New Roman"/>
              </a:rPr>
              <a:t>Floor,</a:t>
            </a:r>
            <a:r>
              <a:rPr sz="3700" spc="-85" dirty="0">
                <a:latin typeface="Times New Roman"/>
                <a:cs typeface="Times New Roman"/>
              </a:rPr>
              <a:t> </a:t>
            </a:r>
            <a:r>
              <a:rPr sz="3700" spc="-70" dirty="0">
                <a:latin typeface="Times New Roman"/>
                <a:cs typeface="Times New Roman"/>
              </a:rPr>
              <a:t>21</a:t>
            </a:r>
            <a:r>
              <a:rPr sz="3700" spc="-85" dirty="0">
                <a:latin typeface="Times New Roman"/>
                <a:cs typeface="Times New Roman"/>
              </a:rPr>
              <a:t> </a:t>
            </a:r>
            <a:r>
              <a:rPr sz="3700" spc="-5" dirty="0">
                <a:latin typeface="Times New Roman"/>
                <a:cs typeface="Times New Roman"/>
              </a:rPr>
              <a:t>Lugard</a:t>
            </a:r>
            <a:r>
              <a:rPr sz="3700" spc="-85" dirty="0">
                <a:latin typeface="Times New Roman"/>
                <a:cs typeface="Times New Roman"/>
              </a:rPr>
              <a:t> </a:t>
            </a:r>
            <a:r>
              <a:rPr sz="3700" spc="-25" dirty="0">
                <a:latin typeface="Times New Roman"/>
                <a:cs typeface="Times New Roman"/>
              </a:rPr>
              <a:t>Avenue,</a:t>
            </a:r>
            <a:r>
              <a:rPr sz="3700" spc="-85" dirty="0">
                <a:latin typeface="Times New Roman"/>
                <a:cs typeface="Times New Roman"/>
              </a:rPr>
              <a:t> </a:t>
            </a:r>
            <a:r>
              <a:rPr sz="3700" spc="-35" dirty="0">
                <a:latin typeface="Times New Roman"/>
                <a:cs typeface="Times New Roman"/>
              </a:rPr>
              <a:t>Ikoyi, </a:t>
            </a:r>
            <a:r>
              <a:rPr sz="3700" spc="-910" dirty="0">
                <a:latin typeface="Times New Roman"/>
                <a:cs typeface="Times New Roman"/>
              </a:rPr>
              <a:t> </a:t>
            </a:r>
            <a:r>
              <a:rPr sz="3700" spc="-85" dirty="0">
                <a:latin typeface="Times New Roman"/>
                <a:cs typeface="Times New Roman"/>
              </a:rPr>
              <a:t>Lagos,</a:t>
            </a:r>
            <a:r>
              <a:rPr sz="3700" spc="-90" dirty="0">
                <a:latin typeface="Times New Roman"/>
                <a:cs typeface="Times New Roman"/>
              </a:rPr>
              <a:t> </a:t>
            </a:r>
            <a:r>
              <a:rPr sz="3700" spc="-15" dirty="0">
                <a:latin typeface="Times New Roman"/>
                <a:cs typeface="Times New Roman"/>
              </a:rPr>
              <a:t>Nigeria.</a:t>
            </a:r>
            <a:endParaRPr sz="3700">
              <a:latin typeface="Times New Roman"/>
              <a:cs typeface="Times New Roman"/>
            </a:endParaRPr>
          </a:p>
        </p:txBody>
      </p:sp>
      <p:sp>
        <p:nvSpPr>
          <p:cNvPr id="13" name="TextBox 12">
            <a:extLst>
              <a:ext uri="{FF2B5EF4-FFF2-40B4-BE49-F238E27FC236}">
                <a16:creationId xmlns:a16="http://schemas.microsoft.com/office/drawing/2014/main" id="{70D894B9-6D5A-4545-BD46-7C6D80C599A4}"/>
              </a:ext>
            </a:extLst>
          </p:cNvPr>
          <p:cNvSpPr txBox="1"/>
          <p:nvPr/>
        </p:nvSpPr>
        <p:spPr>
          <a:xfrm>
            <a:off x="14327698" y="11760499"/>
            <a:ext cx="4435472" cy="646331"/>
          </a:xfrm>
          <a:prstGeom prst="rect">
            <a:avLst/>
          </a:prstGeom>
          <a:noFill/>
        </p:spPr>
        <p:txBody>
          <a:bodyPr wrap="square" rtlCol="0">
            <a:spAutoFit/>
          </a:bodyPr>
          <a:lstStyle/>
          <a:p>
            <a:r>
              <a:rPr lang="en-US" sz="3600" b="1" dirty="0"/>
              <a:t>CHRISTOPHER JONAH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sz="3957" i="1" dirty="0">
                <a:ea typeface="ＭＳ Ｐゴシック"/>
              </a:rPr>
              <a:t>“I’m concerned patients will not comply as well with BD dosing compared to OD dosing, as with </a:t>
            </a:r>
            <a:r>
              <a:rPr lang="en-GB" sz="3957" i="1" dirty="0" err="1">
                <a:ea typeface="ＭＳ Ｐゴシック"/>
              </a:rPr>
              <a:t>rivaroxaban</a:t>
            </a:r>
            <a:r>
              <a:rPr lang="en-GB" sz="3957" i="1" dirty="0">
                <a:ea typeface="ＭＳ Ｐゴシック"/>
              </a:rPr>
              <a:t>.”</a:t>
            </a:r>
            <a:br>
              <a:rPr lang="en-GB" dirty="0">
                <a:ea typeface="ＭＳ Ｐゴシック"/>
              </a:rPr>
            </a:br>
            <a:endParaRPr lang="en-GB" dirty="0">
              <a:ea typeface="ＭＳ Ｐゴシック"/>
            </a:endParaRPr>
          </a:p>
        </p:txBody>
      </p:sp>
      <p:sp>
        <p:nvSpPr>
          <p:cNvPr id="84995" name="Slide Number Placeholder 2"/>
          <p:cNvSpPr>
            <a:spLocks noGrp="1"/>
          </p:cNvSpPr>
          <p:nvPr>
            <p:ph type="sldNum" sz="quarter" idx="10"/>
          </p:nvPr>
        </p:nvSpPr>
        <p:spPr bwMode="auto">
          <a:noFill/>
          <a:ln>
            <a:miter lim="800000"/>
            <a:headEnd/>
            <a:tailEnd/>
          </a:ln>
        </p:spPr>
        <p:txBody>
          <a:bodyPr/>
          <a:lstStyle/>
          <a:p>
            <a:fld id="{CABFC9DB-085D-49DF-96FA-B28576EB30F1}" type="slidenum">
              <a:rPr lang="en-US" smtClean="0"/>
              <a:pPr/>
              <a:t>10</a:t>
            </a:fld>
            <a:endParaRPr lang="en-US"/>
          </a:p>
        </p:txBody>
      </p:sp>
      <p:sp>
        <p:nvSpPr>
          <p:cNvPr id="6" name="Footer Placeholder 5"/>
          <p:cNvSpPr>
            <a:spLocks noGrp="1"/>
          </p:cNvSpPr>
          <p:nvPr>
            <p:ph type="ftr" sz="quarter" idx="4294967295"/>
          </p:nvPr>
        </p:nvSpPr>
        <p:spPr>
          <a:xfrm>
            <a:off x="0" y="14542158"/>
            <a:ext cx="13825060" cy="537505"/>
          </a:xfrm>
          <a:prstGeom prst="rect">
            <a:avLst/>
          </a:prstGeom>
        </p:spPr>
        <p:txBody>
          <a:bodyPr/>
          <a:lstStyle/>
          <a:p>
            <a:pPr>
              <a:defRPr/>
            </a:pPr>
            <a:r>
              <a:rPr lang="en-US" sz="1759" dirty="0"/>
              <a:t>Pfizer Confidential.  For internal Use Only. Not for Further Distribution.</a:t>
            </a:r>
          </a:p>
        </p:txBody>
      </p:sp>
      <p:sp>
        <p:nvSpPr>
          <p:cNvPr id="84996" name="TextBox 3"/>
          <p:cNvSpPr txBox="1">
            <a:spLocks noChangeArrowheads="1"/>
          </p:cNvSpPr>
          <p:nvPr/>
        </p:nvSpPr>
        <p:spPr bwMode="auto">
          <a:xfrm>
            <a:off x="795788" y="3121911"/>
            <a:ext cx="17992473" cy="10446258"/>
          </a:xfrm>
          <a:prstGeom prst="rect">
            <a:avLst/>
          </a:prstGeom>
          <a:noFill/>
          <a:ln w="9525">
            <a:noFill/>
            <a:miter lim="800000"/>
            <a:headEnd/>
            <a:tailEnd/>
          </a:ln>
        </p:spPr>
        <p:txBody>
          <a:bodyPr>
            <a:spAutoFit/>
          </a:bodyPr>
          <a:lstStyle/>
          <a:p>
            <a:r>
              <a:rPr lang="en-GB" sz="3957"/>
              <a:t> </a:t>
            </a:r>
          </a:p>
          <a:p>
            <a:r>
              <a:rPr lang="en-GB" sz="5277"/>
              <a:t>Patients with NVAF frequently have multiple</a:t>
            </a:r>
          </a:p>
          <a:p>
            <a:r>
              <a:rPr lang="en-GB" sz="5277"/>
              <a:t>co-morbidities and take other BD medications; for those patients, the BD dosing regimen of Eliquis®</a:t>
            </a:r>
          </a:p>
          <a:p>
            <a:r>
              <a:rPr lang="en-GB" sz="5277"/>
              <a:t>may not be an additional burden. Although rivaroxaban offers OD dosing, it must be taken once daily with food. Eliquis® does not have food restrictions and can be taken with or without food.</a:t>
            </a:r>
          </a:p>
          <a:p>
            <a:r>
              <a:rPr lang="en-GB" sz="5277"/>
              <a:t>Eliquis® given BD demonstrated superior stroke/systemic embolism prevention vs. warfarin, a superior safety profile in reducing major bleeding vs. warfarin, and a superior reduction in all-cause mortality vs. Warfarin.</a:t>
            </a:r>
          </a:p>
          <a:p>
            <a:endParaRPr lang="en-GB" sz="5277"/>
          </a:p>
        </p:txBody>
      </p:sp>
      <p:sp>
        <p:nvSpPr>
          <p:cNvPr id="5" name="5-Point Star 4"/>
          <p:cNvSpPr/>
          <p:nvPr/>
        </p:nvSpPr>
        <p:spPr bwMode="auto">
          <a:xfrm>
            <a:off x="17783056" y="1588"/>
            <a:ext cx="2631683" cy="2806197"/>
          </a:xfrm>
          <a:prstGeom prst="star5">
            <a:avLst/>
          </a:prstGeom>
          <a:solidFill>
            <a:srgbClr val="FF0000"/>
          </a:solidFill>
          <a:ln w="9525" cap="flat" cmpd="sng" algn="ctr">
            <a:noFill/>
            <a:prstDash val="solid"/>
            <a:round/>
            <a:headEnd type="none" w="med" len="med"/>
            <a:tailEnd type="none" w="med" len="med"/>
          </a:ln>
          <a:effectLst/>
        </p:spPr>
        <p:txBody>
          <a:bodyPr lIns="0" tIns="0" rIns="0" bIns="0"/>
          <a:lstStyle/>
          <a:p>
            <a:pPr>
              <a:lnSpc>
                <a:spcPct val="90000"/>
              </a:lnSpc>
              <a:spcBef>
                <a:spcPct val="30000"/>
              </a:spcBef>
              <a:buClr>
                <a:srgbClr val="FF9900"/>
              </a:buClr>
              <a:buFont typeface="Wingdings" pitchFamily="2" charset="2"/>
              <a:buNone/>
              <a:defRPr/>
            </a:pPr>
            <a:endParaRPr lang="en-GB" sz="3957">
              <a:ea typeface="Arial Unicode MS" pitchFamily="34" charset="-128"/>
              <a:cs typeface="Arial" pitchFamily="34" charset="0"/>
            </a:endParaRP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txBox="1">
            <a:spLocks/>
          </p:cNvSpPr>
          <p:nvPr/>
        </p:nvSpPr>
        <p:spPr bwMode="auto">
          <a:xfrm>
            <a:off x="3413510" y="2790334"/>
            <a:ext cx="12962956" cy="1239054"/>
          </a:xfrm>
          <a:prstGeom prst="rect">
            <a:avLst/>
          </a:prstGeom>
          <a:noFill/>
          <a:ln w="25400">
            <a:solidFill>
              <a:schemeClr val="accent6">
                <a:lumMod val="75000"/>
              </a:schemeClr>
            </a:solidFill>
            <a:miter lim="800000"/>
            <a:headEnd/>
            <a:tailEnd/>
          </a:ln>
        </p:spPr>
        <p:txBody>
          <a:bodyPr lIns="0" tIns="0" rIns="0" bIns="0" anchor="ctr"/>
          <a:lstStyle/>
          <a:p>
            <a:pPr algn="ctr">
              <a:defRPr/>
            </a:pPr>
            <a:r>
              <a:rPr lang="en-GB" sz="3957" b="1" kern="0" dirty="0">
                <a:solidFill>
                  <a:srgbClr val="3A76AD"/>
                </a:solidFill>
                <a:latin typeface="Arial"/>
                <a:ea typeface="ＭＳ Ｐゴシック" charset="0"/>
              </a:rPr>
              <a:t>Only </a:t>
            </a:r>
            <a:r>
              <a:rPr lang="en-US" sz="3957" b="1" kern="0" dirty="0">
                <a:solidFill>
                  <a:srgbClr val="3A76AD"/>
                </a:solidFill>
                <a:latin typeface="Arial"/>
                <a:ea typeface="ＭＳ Ｐゴシック" charset="0"/>
              </a:rPr>
              <a:t>~</a:t>
            </a:r>
            <a:r>
              <a:rPr lang="en-GB" sz="3957" b="1" kern="0" dirty="0">
                <a:solidFill>
                  <a:srgbClr val="3A76AD"/>
                </a:solidFill>
                <a:latin typeface="Arial"/>
                <a:ea typeface="ＭＳ Ｐゴシック" charset="0"/>
              </a:rPr>
              <a:t>27% of apixaban is eliminated by the kidneys</a:t>
            </a:r>
          </a:p>
        </p:txBody>
      </p:sp>
      <p:sp>
        <p:nvSpPr>
          <p:cNvPr id="6" name="Text Box 7"/>
          <p:cNvSpPr txBox="1">
            <a:spLocks noChangeArrowheads="1"/>
          </p:cNvSpPr>
          <p:nvPr/>
        </p:nvSpPr>
        <p:spPr bwMode="auto">
          <a:xfrm>
            <a:off x="1043599" y="12458452"/>
            <a:ext cx="18065768" cy="11750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205927" indent="-205927" algn="ctr">
              <a:spcBef>
                <a:spcPts val="2638"/>
              </a:spcBef>
              <a:defRPr/>
            </a:pPr>
            <a:r>
              <a:rPr lang="en-GB" sz="3518" b="1" dirty="0">
                <a:solidFill>
                  <a:srgbClr val="336699"/>
                </a:solidFill>
                <a:ea typeface="ＭＳ Ｐゴシック" pitchFamily="34" charset="-128"/>
              </a:rPr>
              <a:t>Unchanged apixaban is the major drug-related component in human plasma </a:t>
            </a:r>
            <a:br>
              <a:rPr lang="en-GB" sz="3518" b="1" dirty="0">
                <a:solidFill>
                  <a:srgbClr val="336699"/>
                </a:solidFill>
                <a:ea typeface="ＭＳ Ｐゴシック" pitchFamily="34" charset="-128"/>
              </a:rPr>
            </a:br>
            <a:r>
              <a:rPr lang="en-GB" sz="3518" b="1" dirty="0">
                <a:solidFill>
                  <a:srgbClr val="336699"/>
                </a:solidFill>
                <a:ea typeface="ＭＳ Ｐゴシック" pitchFamily="34" charset="-128"/>
              </a:rPr>
              <a:t>with no active circulating metabolites present</a:t>
            </a:r>
          </a:p>
        </p:txBody>
      </p:sp>
      <p:sp>
        <p:nvSpPr>
          <p:cNvPr id="86020" name="Rectangle 12"/>
          <p:cNvSpPr>
            <a:spLocks noChangeArrowheads="1"/>
          </p:cNvSpPr>
          <p:nvPr/>
        </p:nvSpPr>
        <p:spPr bwMode="auto">
          <a:xfrm>
            <a:off x="10008421" y="14008142"/>
            <a:ext cx="3448380" cy="427233"/>
          </a:xfrm>
          <a:prstGeom prst="rect">
            <a:avLst/>
          </a:prstGeom>
          <a:noFill/>
          <a:ln w="9525">
            <a:noFill/>
            <a:miter lim="800000"/>
            <a:headEnd/>
            <a:tailEnd/>
          </a:ln>
        </p:spPr>
        <p:txBody>
          <a:bodyPr wrap="none">
            <a:spAutoFit/>
          </a:bodyPr>
          <a:lstStyle/>
          <a:p>
            <a:pPr>
              <a:lnSpc>
                <a:spcPct val="90000"/>
              </a:lnSpc>
              <a:spcBef>
                <a:spcPct val="30000"/>
              </a:spcBef>
              <a:buClr>
                <a:srgbClr val="FF9900"/>
              </a:buClr>
              <a:buFont typeface="Wingdings" pitchFamily="2" charset="2"/>
              <a:buNone/>
            </a:pPr>
            <a:r>
              <a:rPr lang="en-US" sz="2418" b="1" i="1" dirty="0">
                <a:solidFill>
                  <a:srgbClr val="515151"/>
                </a:solidFill>
              </a:rPr>
              <a:t>Apixaban SmPC 2012</a:t>
            </a:r>
            <a:r>
              <a:rPr lang="en-CA" sz="2418" b="1" i="1" dirty="0">
                <a:solidFill>
                  <a:srgbClr val="515151"/>
                </a:solidFill>
              </a:rPr>
              <a:t>.</a:t>
            </a:r>
            <a:endParaRPr lang="fr-FR" sz="2418" b="1" dirty="0">
              <a:solidFill>
                <a:srgbClr val="515151"/>
              </a:solidFill>
            </a:endParaRPr>
          </a:p>
        </p:txBody>
      </p:sp>
      <p:sp>
        <p:nvSpPr>
          <p:cNvPr id="15" name="TextBox 14"/>
          <p:cNvSpPr txBox="1"/>
          <p:nvPr/>
        </p:nvSpPr>
        <p:spPr>
          <a:xfrm>
            <a:off x="582881" y="563527"/>
            <a:ext cx="18851083" cy="823239"/>
          </a:xfrm>
          <a:prstGeom prst="rect">
            <a:avLst/>
          </a:prstGeom>
          <a:noFill/>
        </p:spPr>
        <p:txBody>
          <a:bodyPr>
            <a:spAutoFit/>
          </a:bodyPr>
          <a:lstStyle/>
          <a:p>
            <a:pPr>
              <a:lnSpc>
                <a:spcPct val="90000"/>
              </a:lnSpc>
              <a:spcBef>
                <a:spcPct val="30000"/>
              </a:spcBef>
              <a:buClr>
                <a:srgbClr val="FF9900"/>
              </a:buClr>
              <a:buFont typeface="Wingdings" pitchFamily="2" charset="2"/>
              <a:buNone/>
              <a:defRPr/>
            </a:pPr>
            <a:r>
              <a:rPr lang="en-GB" sz="5277" b="1" kern="0" dirty="0">
                <a:solidFill>
                  <a:schemeClr val="bg1"/>
                </a:solidFill>
                <a:latin typeface="Arial"/>
                <a:ea typeface="ＭＳ Ｐゴシック" charset="0"/>
              </a:rPr>
              <a:t>Apixaban is eliminated from the body via multiple routes</a:t>
            </a:r>
          </a:p>
        </p:txBody>
      </p:sp>
      <p:grpSp>
        <p:nvGrpSpPr>
          <p:cNvPr id="2" name="Groupe 24"/>
          <p:cNvGrpSpPr>
            <a:grpSpLocks/>
          </p:cNvGrpSpPr>
          <p:nvPr/>
        </p:nvGrpSpPr>
        <p:grpSpPr bwMode="auto">
          <a:xfrm>
            <a:off x="949360" y="4172493"/>
            <a:ext cx="17646932" cy="8132388"/>
            <a:chOff x="431801" y="1896546"/>
            <a:chExt cx="8026381" cy="3699934"/>
          </a:xfrm>
        </p:grpSpPr>
        <p:sp>
          <p:nvSpPr>
            <p:cNvPr id="86023" name="Text Box 10"/>
            <p:cNvSpPr txBox="1">
              <a:spLocks noChangeArrowheads="1"/>
            </p:cNvSpPr>
            <p:nvPr/>
          </p:nvSpPr>
          <p:spPr bwMode="auto">
            <a:xfrm>
              <a:off x="431801" y="3971097"/>
              <a:ext cx="2746514" cy="288310"/>
            </a:xfrm>
            <a:prstGeom prst="rect">
              <a:avLst/>
            </a:prstGeom>
            <a:solidFill>
              <a:schemeClr val="bg1"/>
            </a:solidFill>
            <a:ln w="9525">
              <a:noFill/>
              <a:miter lim="800000"/>
              <a:headEnd/>
              <a:tailEnd/>
            </a:ln>
          </p:spPr>
          <p:txBody>
            <a:bodyPr>
              <a:spAutoFit/>
            </a:bodyPr>
            <a:lstStyle/>
            <a:p>
              <a:pPr algn="r"/>
              <a:r>
                <a:rPr lang="en-US" sz="3518" b="1">
                  <a:solidFill>
                    <a:srgbClr val="FF6600"/>
                  </a:solidFill>
                </a:rPr>
                <a:t>Renal elimination (27%)</a:t>
              </a:r>
            </a:p>
          </p:txBody>
        </p:sp>
        <p:sp>
          <p:nvSpPr>
            <p:cNvPr id="86024" name="Text Box 11"/>
            <p:cNvSpPr txBox="1">
              <a:spLocks noChangeArrowheads="1"/>
            </p:cNvSpPr>
            <p:nvPr/>
          </p:nvSpPr>
          <p:spPr bwMode="auto">
            <a:xfrm>
              <a:off x="5026164" y="3798082"/>
              <a:ext cx="3432018" cy="288310"/>
            </a:xfrm>
            <a:prstGeom prst="rect">
              <a:avLst/>
            </a:prstGeom>
            <a:solidFill>
              <a:schemeClr val="bg1"/>
            </a:solidFill>
            <a:ln w="9525">
              <a:noFill/>
              <a:miter lim="800000"/>
              <a:headEnd/>
              <a:tailEnd/>
            </a:ln>
          </p:spPr>
          <p:txBody>
            <a:bodyPr>
              <a:spAutoFit/>
            </a:bodyPr>
            <a:lstStyle/>
            <a:p>
              <a:r>
                <a:rPr lang="en-US" sz="3518" b="1">
                  <a:solidFill>
                    <a:srgbClr val="5F419C"/>
                  </a:solidFill>
                </a:rPr>
                <a:t>Direct intestinal excretion</a:t>
              </a:r>
            </a:p>
          </p:txBody>
        </p:sp>
        <p:sp>
          <p:nvSpPr>
            <p:cNvPr id="86025" name="Text Box 12"/>
            <p:cNvSpPr txBox="1">
              <a:spLocks noChangeArrowheads="1"/>
            </p:cNvSpPr>
            <p:nvPr/>
          </p:nvSpPr>
          <p:spPr bwMode="auto">
            <a:xfrm>
              <a:off x="651933" y="3489226"/>
              <a:ext cx="2511237" cy="288310"/>
            </a:xfrm>
            <a:prstGeom prst="rect">
              <a:avLst/>
            </a:prstGeom>
            <a:solidFill>
              <a:schemeClr val="bg1"/>
            </a:solidFill>
            <a:ln w="9525">
              <a:noFill/>
              <a:miter lim="800000"/>
              <a:headEnd/>
              <a:tailEnd/>
            </a:ln>
          </p:spPr>
          <p:txBody>
            <a:bodyPr>
              <a:spAutoFit/>
            </a:bodyPr>
            <a:lstStyle/>
            <a:p>
              <a:pPr algn="r"/>
              <a:r>
                <a:rPr lang="en-US" sz="3518" b="1">
                  <a:solidFill>
                    <a:srgbClr val="00B050"/>
                  </a:solidFill>
                </a:rPr>
                <a:t>Biliary elimination</a:t>
              </a:r>
            </a:p>
          </p:txBody>
        </p:sp>
        <p:sp>
          <p:nvSpPr>
            <p:cNvPr id="86026" name="Text Box 13"/>
            <p:cNvSpPr txBox="1">
              <a:spLocks noChangeArrowheads="1"/>
            </p:cNvSpPr>
            <p:nvPr/>
          </p:nvSpPr>
          <p:spPr bwMode="auto">
            <a:xfrm>
              <a:off x="5014637" y="3378163"/>
              <a:ext cx="2173563" cy="288310"/>
            </a:xfrm>
            <a:prstGeom prst="rect">
              <a:avLst/>
            </a:prstGeom>
            <a:solidFill>
              <a:schemeClr val="bg1"/>
            </a:solidFill>
            <a:ln w="9525">
              <a:noFill/>
              <a:miter lim="800000"/>
              <a:headEnd/>
              <a:tailEnd/>
            </a:ln>
          </p:spPr>
          <p:txBody>
            <a:bodyPr>
              <a:spAutoFit/>
            </a:bodyPr>
            <a:lstStyle/>
            <a:p>
              <a:r>
                <a:rPr lang="en-US" sz="3518" b="1">
                  <a:solidFill>
                    <a:srgbClr val="993366"/>
                  </a:solidFill>
                </a:rPr>
                <a:t>Liver metabolism</a:t>
              </a:r>
            </a:p>
          </p:txBody>
        </p:sp>
        <p:pic>
          <p:nvPicPr>
            <p:cNvPr id="86027" name="Image 15" descr="20121009-fig slide 4B.wmf"/>
            <p:cNvPicPr>
              <a:picLocks noChangeAspect="1"/>
            </p:cNvPicPr>
            <p:nvPr/>
          </p:nvPicPr>
          <p:blipFill>
            <a:blip r:embed="rId3" cstate="print"/>
            <a:srcRect/>
            <a:stretch>
              <a:fillRect/>
            </a:stretch>
          </p:blipFill>
          <p:spPr bwMode="auto">
            <a:xfrm>
              <a:off x="3354093" y="1896546"/>
              <a:ext cx="2108102" cy="3699934"/>
            </a:xfrm>
            <a:prstGeom prst="rect">
              <a:avLst/>
            </a:prstGeom>
            <a:noFill/>
            <a:ln w="9525">
              <a:noFill/>
              <a:miter lim="800000"/>
              <a:headEnd/>
              <a:tailEnd/>
            </a:ln>
          </p:spPr>
        </p:pic>
        <p:cxnSp>
          <p:nvCxnSpPr>
            <p:cNvPr id="86028" name="Connecteur droit avec flèche 19"/>
            <p:cNvCxnSpPr>
              <a:cxnSpLocks noChangeShapeType="1"/>
            </p:cNvCxnSpPr>
            <p:nvPr/>
          </p:nvCxnSpPr>
          <p:spPr bwMode="auto">
            <a:xfrm flipV="1">
              <a:off x="3132657" y="3666066"/>
              <a:ext cx="828000" cy="0"/>
            </a:xfrm>
            <a:prstGeom prst="straightConnector1">
              <a:avLst/>
            </a:prstGeom>
            <a:noFill/>
            <a:ln w="15875" algn="ctr">
              <a:solidFill>
                <a:schemeClr val="bg2"/>
              </a:solidFill>
              <a:round/>
              <a:headEnd/>
              <a:tailEnd type="arrow" w="med" len="med"/>
            </a:ln>
          </p:spPr>
        </p:cxnSp>
        <p:cxnSp>
          <p:nvCxnSpPr>
            <p:cNvPr id="86029" name="Connecteur droit avec flèche 20"/>
            <p:cNvCxnSpPr>
              <a:cxnSpLocks noChangeShapeType="1"/>
            </p:cNvCxnSpPr>
            <p:nvPr/>
          </p:nvCxnSpPr>
          <p:spPr bwMode="auto">
            <a:xfrm flipH="1" flipV="1">
              <a:off x="4148664" y="3556000"/>
              <a:ext cx="828000" cy="0"/>
            </a:xfrm>
            <a:prstGeom prst="straightConnector1">
              <a:avLst/>
            </a:prstGeom>
            <a:noFill/>
            <a:ln w="15875" algn="ctr">
              <a:solidFill>
                <a:schemeClr val="bg2"/>
              </a:solidFill>
              <a:round/>
              <a:headEnd/>
              <a:tailEnd type="arrow" w="med" len="med"/>
            </a:ln>
          </p:spPr>
        </p:cxnSp>
        <p:cxnSp>
          <p:nvCxnSpPr>
            <p:cNvPr id="86030" name="Connecteur droit avec flèche 22"/>
            <p:cNvCxnSpPr>
              <a:cxnSpLocks noChangeShapeType="1"/>
            </p:cNvCxnSpPr>
            <p:nvPr/>
          </p:nvCxnSpPr>
          <p:spPr bwMode="auto">
            <a:xfrm flipV="1">
              <a:off x="3143062" y="4140215"/>
              <a:ext cx="972000" cy="0"/>
            </a:xfrm>
            <a:prstGeom prst="straightConnector1">
              <a:avLst/>
            </a:prstGeom>
            <a:noFill/>
            <a:ln w="15875" algn="ctr">
              <a:solidFill>
                <a:schemeClr val="bg2"/>
              </a:solidFill>
              <a:round/>
              <a:headEnd/>
              <a:tailEnd type="arrow" w="med" len="med"/>
            </a:ln>
          </p:spPr>
        </p:cxnSp>
        <p:cxnSp>
          <p:nvCxnSpPr>
            <p:cNvPr id="86031" name="Connecteur droit avec flèche 23"/>
            <p:cNvCxnSpPr>
              <a:cxnSpLocks noChangeShapeType="1"/>
            </p:cNvCxnSpPr>
            <p:nvPr/>
          </p:nvCxnSpPr>
          <p:spPr bwMode="auto">
            <a:xfrm flipH="1" flipV="1">
              <a:off x="4357706" y="3962414"/>
              <a:ext cx="612000" cy="0"/>
            </a:xfrm>
            <a:prstGeom prst="straightConnector1">
              <a:avLst/>
            </a:prstGeom>
            <a:noFill/>
            <a:ln w="15875" algn="ctr">
              <a:solidFill>
                <a:schemeClr val="bg2"/>
              </a:solidFill>
              <a:round/>
              <a:headEnd/>
              <a:tailEnd type="arrow" w="med" len="med"/>
            </a:ln>
          </p:spPr>
        </p:cxnSp>
      </p:grpSp>
      <p:sp>
        <p:nvSpPr>
          <p:cNvPr id="16" name="Slide Number Placeholder 15"/>
          <p:cNvSpPr>
            <a:spLocks noGrp="1"/>
          </p:cNvSpPr>
          <p:nvPr>
            <p:ph type="sldNum" sz="quarter" idx="10"/>
          </p:nvPr>
        </p:nvSpPr>
        <p:spPr/>
        <p:txBody>
          <a:bodyPr/>
          <a:lstStyle/>
          <a:p>
            <a:pPr>
              <a:defRPr/>
            </a:pPr>
            <a:fld id="{BB39AB83-D7EE-45EA-8110-0213D9E8C6EF}" type="slidenum">
              <a:rPr lang="en-US" smtClean="0"/>
              <a:pPr>
                <a:defRPr/>
              </a:pPr>
              <a:t>11</a:t>
            </a:fld>
            <a:endParaRPr lang="en-US" dirty="0"/>
          </a:p>
        </p:txBody>
      </p:sp>
      <p:sp>
        <p:nvSpPr>
          <p:cNvPr id="17" name="Footer Placeholder 16"/>
          <p:cNvSpPr>
            <a:spLocks noGrp="1"/>
          </p:cNvSpPr>
          <p:nvPr>
            <p:ph type="ftr" sz="quarter" idx="4294967295"/>
          </p:nvPr>
        </p:nvSpPr>
        <p:spPr>
          <a:xfrm>
            <a:off x="0" y="14542158"/>
            <a:ext cx="13825060" cy="537505"/>
          </a:xfrm>
          <a:prstGeom prst="rect">
            <a:avLst/>
          </a:prstGeom>
        </p:spPr>
        <p:txBody>
          <a:bodyPr/>
          <a:lstStyle/>
          <a:p>
            <a:pPr>
              <a:defRPr/>
            </a:pPr>
            <a:r>
              <a:rPr lang="en-US" sz="1759" dirty="0"/>
              <a:t>Pfizer Confidential.  For internal Use Only. Not for Further Distribution.</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18725" y="4128032"/>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5.0</a:t>
            </a:r>
            <a:endParaRPr sz="2000">
              <a:latin typeface="Tahoma"/>
              <a:cs typeface="Tahoma"/>
            </a:endParaRPr>
          </a:p>
        </p:txBody>
      </p:sp>
      <p:sp>
        <p:nvSpPr>
          <p:cNvPr id="3" name="object 3"/>
          <p:cNvSpPr txBox="1"/>
          <p:nvPr/>
        </p:nvSpPr>
        <p:spPr>
          <a:xfrm>
            <a:off x="1518725" y="5000988"/>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4.0</a:t>
            </a:r>
            <a:endParaRPr sz="2000">
              <a:latin typeface="Tahoma"/>
              <a:cs typeface="Tahoma"/>
            </a:endParaRPr>
          </a:p>
        </p:txBody>
      </p:sp>
      <p:sp>
        <p:nvSpPr>
          <p:cNvPr id="4" name="object 4"/>
          <p:cNvSpPr txBox="1"/>
          <p:nvPr/>
        </p:nvSpPr>
        <p:spPr>
          <a:xfrm>
            <a:off x="1518725" y="5901235"/>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3.0</a:t>
            </a:r>
            <a:endParaRPr sz="2000">
              <a:latin typeface="Tahoma"/>
              <a:cs typeface="Tahoma"/>
            </a:endParaRPr>
          </a:p>
        </p:txBody>
      </p:sp>
      <p:sp>
        <p:nvSpPr>
          <p:cNvPr id="5" name="object 5"/>
          <p:cNvSpPr txBox="1"/>
          <p:nvPr/>
        </p:nvSpPr>
        <p:spPr>
          <a:xfrm>
            <a:off x="1518725" y="6801480"/>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2.0</a:t>
            </a:r>
            <a:endParaRPr sz="2000">
              <a:latin typeface="Tahoma"/>
              <a:cs typeface="Tahoma"/>
            </a:endParaRPr>
          </a:p>
        </p:txBody>
      </p:sp>
      <p:sp>
        <p:nvSpPr>
          <p:cNvPr id="6" name="object 6"/>
          <p:cNvSpPr txBox="1"/>
          <p:nvPr/>
        </p:nvSpPr>
        <p:spPr>
          <a:xfrm>
            <a:off x="1518725" y="7694904"/>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1.0</a:t>
            </a:r>
            <a:endParaRPr sz="2000">
              <a:latin typeface="Tahoma"/>
              <a:cs typeface="Tahoma"/>
            </a:endParaRPr>
          </a:p>
        </p:txBody>
      </p:sp>
      <p:sp>
        <p:nvSpPr>
          <p:cNvPr id="7" name="object 7"/>
          <p:cNvSpPr txBox="1"/>
          <p:nvPr/>
        </p:nvSpPr>
        <p:spPr>
          <a:xfrm>
            <a:off x="1518725" y="8561379"/>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0.0</a:t>
            </a:r>
            <a:endParaRPr sz="2000">
              <a:latin typeface="Tahoma"/>
              <a:cs typeface="Tahoma"/>
            </a:endParaRPr>
          </a:p>
        </p:txBody>
      </p:sp>
      <p:grpSp>
        <p:nvGrpSpPr>
          <p:cNvPr id="8" name="object 8"/>
          <p:cNvGrpSpPr/>
          <p:nvPr/>
        </p:nvGrpSpPr>
        <p:grpSpPr>
          <a:xfrm>
            <a:off x="1978565" y="5276096"/>
            <a:ext cx="2686685" cy="3589020"/>
            <a:chOff x="1978565" y="5276096"/>
            <a:chExt cx="2686685" cy="3589020"/>
          </a:xfrm>
        </p:grpSpPr>
        <p:sp>
          <p:nvSpPr>
            <p:cNvPr id="9" name="object 9"/>
            <p:cNvSpPr/>
            <p:nvPr/>
          </p:nvSpPr>
          <p:spPr>
            <a:xfrm>
              <a:off x="1987455" y="5284986"/>
              <a:ext cx="123825" cy="0"/>
            </a:xfrm>
            <a:custGeom>
              <a:avLst/>
              <a:gdLst/>
              <a:ahLst/>
              <a:cxnLst/>
              <a:rect l="l" t="t" r="r" b="b"/>
              <a:pathLst>
                <a:path w="123825">
                  <a:moveTo>
                    <a:pt x="0" y="0"/>
                  </a:moveTo>
                  <a:lnTo>
                    <a:pt x="123304" y="0"/>
                  </a:lnTo>
                </a:path>
              </a:pathLst>
            </a:custGeom>
            <a:ln w="17473">
              <a:solidFill>
                <a:srgbClr val="454547"/>
              </a:solidFill>
            </a:ln>
          </p:spPr>
          <p:txBody>
            <a:bodyPr wrap="square" lIns="0" tIns="0" rIns="0" bIns="0" rtlCol="0"/>
            <a:lstStyle/>
            <a:p>
              <a:endParaRPr sz="1400"/>
            </a:p>
          </p:txBody>
        </p:sp>
        <p:sp>
          <p:nvSpPr>
            <p:cNvPr id="10" name="object 10"/>
            <p:cNvSpPr/>
            <p:nvPr/>
          </p:nvSpPr>
          <p:spPr>
            <a:xfrm>
              <a:off x="1987455" y="6191712"/>
              <a:ext cx="123825" cy="0"/>
            </a:xfrm>
            <a:custGeom>
              <a:avLst/>
              <a:gdLst/>
              <a:ahLst/>
              <a:cxnLst/>
              <a:rect l="l" t="t" r="r" b="b"/>
              <a:pathLst>
                <a:path w="123825">
                  <a:moveTo>
                    <a:pt x="0" y="0"/>
                  </a:moveTo>
                  <a:lnTo>
                    <a:pt x="123304" y="0"/>
                  </a:lnTo>
                </a:path>
              </a:pathLst>
            </a:custGeom>
            <a:ln w="17473">
              <a:solidFill>
                <a:srgbClr val="454547"/>
              </a:solidFill>
            </a:ln>
          </p:spPr>
          <p:txBody>
            <a:bodyPr wrap="square" lIns="0" tIns="0" rIns="0" bIns="0" rtlCol="0"/>
            <a:lstStyle/>
            <a:p>
              <a:endParaRPr sz="1400"/>
            </a:p>
          </p:txBody>
        </p:sp>
        <p:sp>
          <p:nvSpPr>
            <p:cNvPr id="11" name="object 11"/>
            <p:cNvSpPr/>
            <p:nvPr/>
          </p:nvSpPr>
          <p:spPr>
            <a:xfrm>
              <a:off x="1987455" y="7098433"/>
              <a:ext cx="123825" cy="0"/>
            </a:xfrm>
            <a:custGeom>
              <a:avLst/>
              <a:gdLst/>
              <a:ahLst/>
              <a:cxnLst/>
              <a:rect l="l" t="t" r="r" b="b"/>
              <a:pathLst>
                <a:path w="123825">
                  <a:moveTo>
                    <a:pt x="0" y="0"/>
                  </a:moveTo>
                  <a:lnTo>
                    <a:pt x="123304" y="0"/>
                  </a:lnTo>
                </a:path>
              </a:pathLst>
            </a:custGeom>
            <a:ln w="17473">
              <a:solidFill>
                <a:srgbClr val="454547"/>
              </a:solidFill>
            </a:ln>
          </p:spPr>
          <p:txBody>
            <a:bodyPr wrap="square" lIns="0" tIns="0" rIns="0" bIns="0" rtlCol="0"/>
            <a:lstStyle/>
            <a:p>
              <a:endParaRPr sz="1400"/>
            </a:p>
          </p:txBody>
        </p:sp>
        <p:sp>
          <p:nvSpPr>
            <p:cNvPr id="12" name="object 12"/>
            <p:cNvSpPr/>
            <p:nvPr/>
          </p:nvSpPr>
          <p:spPr>
            <a:xfrm>
              <a:off x="1987455" y="8005158"/>
              <a:ext cx="123825" cy="0"/>
            </a:xfrm>
            <a:custGeom>
              <a:avLst/>
              <a:gdLst/>
              <a:ahLst/>
              <a:cxnLst/>
              <a:rect l="l" t="t" r="r" b="b"/>
              <a:pathLst>
                <a:path w="123825">
                  <a:moveTo>
                    <a:pt x="0" y="0"/>
                  </a:moveTo>
                  <a:lnTo>
                    <a:pt x="123304" y="0"/>
                  </a:lnTo>
                </a:path>
              </a:pathLst>
            </a:custGeom>
            <a:ln w="17473">
              <a:solidFill>
                <a:srgbClr val="454547"/>
              </a:solidFill>
            </a:ln>
          </p:spPr>
          <p:txBody>
            <a:bodyPr wrap="square" lIns="0" tIns="0" rIns="0" bIns="0" rtlCol="0"/>
            <a:lstStyle/>
            <a:p>
              <a:endParaRPr sz="1400"/>
            </a:p>
          </p:txBody>
        </p:sp>
        <p:sp>
          <p:nvSpPr>
            <p:cNvPr id="13" name="object 13"/>
            <p:cNvSpPr/>
            <p:nvPr/>
          </p:nvSpPr>
          <p:spPr>
            <a:xfrm>
              <a:off x="1987455" y="8856023"/>
              <a:ext cx="123825" cy="0"/>
            </a:xfrm>
            <a:custGeom>
              <a:avLst/>
              <a:gdLst/>
              <a:ahLst/>
              <a:cxnLst/>
              <a:rect l="l" t="t" r="r" b="b"/>
              <a:pathLst>
                <a:path w="123825">
                  <a:moveTo>
                    <a:pt x="0" y="0"/>
                  </a:moveTo>
                  <a:lnTo>
                    <a:pt x="123304" y="0"/>
                  </a:lnTo>
                </a:path>
              </a:pathLst>
            </a:custGeom>
            <a:ln w="17473">
              <a:solidFill>
                <a:srgbClr val="454547"/>
              </a:solidFill>
            </a:ln>
          </p:spPr>
          <p:txBody>
            <a:bodyPr wrap="square" lIns="0" tIns="0" rIns="0" bIns="0" rtlCol="0"/>
            <a:lstStyle/>
            <a:p>
              <a:endParaRPr sz="1400"/>
            </a:p>
          </p:txBody>
        </p:sp>
        <p:sp>
          <p:nvSpPr>
            <p:cNvPr id="14" name="object 14"/>
            <p:cNvSpPr/>
            <p:nvPr/>
          </p:nvSpPr>
          <p:spPr>
            <a:xfrm>
              <a:off x="3660726" y="7783453"/>
              <a:ext cx="1004569" cy="1077595"/>
            </a:xfrm>
            <a:custGeom>
              <a:avLst/>
              <a:gdLst/>
              <a:ahLst/>
              <a:cxnLst/>
              <a:rect l="l" t="t" r="r" b="b"/>
              <a:pathLst>
                <a:path w="1004570" h="1077595">
                  <a:moveTo>
                    <a:pt x="789566" y="0"/>
                  </a:moveTo>
                  <a:lnTo>
                    <a:pt x="214872" y="0"/>
                  </a:lnTo>
                  <a:lnTo>
                    <a:pt x="165758" y="5300"/>
                  </a:lnTo>
                  <a:lnTo>
                    <a:pt x="120591" y="20386"/>
                  </a:lnTo>
                  <a:lnTo>
                    <a:pt x="80686" y="44033"/>
                  </a:lnTo>
                  <a:lnTo>
                    <a:pt x="47359" y="75018"/>
                  </a:lnTo>
                  <a:lnTo>
                    <a:pt x="21925" y="112115"/>
                  </a:lnTo>
                  <a:lnTo>
                    <a:pt x="5700" y="154102"/>
                  </a:lnTo>
                  <a:lnTo>
                    <a:pt x="0" y="199755"/>
                  </a:lnTo>
                  <a:lnTo>
                    <a:pt x="0" y="1077110"/>
                  </a:lnTo>
                  <a:lnTo>
                    <a:pt x="1004439" y="1077110"/>
                  </a:lnTo>
                  <a:lnTo>
                    <a:pt x="1004439" y="199755"/>
                  </a:lnTo>
                  <a:lnTo>
                    <a:pt x="998738" y="154102"/>
                  </a:lnTo>
                  <a:lnTo>
                    <a:pt x="982513" y="112115"/>
                  </a:lnTo>
                  <a:lnTo>
                    <a:pt x="957079" y="75018"/>
                  </a:lnTo>
                  <a:lnTo>
                    <a:pt x="923752" y="44033"/>
                  </a:lnTo>
                  <a:lnTo>
                    <a:pt x="883847" y="20386"/>
                  </a:lnTo>
                  <a:lnTo>
                    <a:pt x="838680" y="5300"/>
                  </a:lnTo>
                  <a:lnTo>
                    <a:pt x="789566" y="0"/>
                  </a:lnTo>
                  <a:close/>
                </a:path>
              </a:pathLst>
            </a:custGeom>
            <a:solidFill>
              <a:srgbClr val="76004B"/>
            </a:solidFill>
          </p:spPr>
          <p:txBody>
            <a:bodyPr wrap="square" lIns="0" tIns="0" rIns="0" bIns="0" rtlCol="0"/>
            <a:lstStyle/>
            <a:p>
              <a:endParaRPr sz="1400"/>
            </a:p>
          </p:txBody>
        </p:sp>
      </p:grpSp>
      <p:sp>
        <p:nvSpPr>
          <p:cNvPr id="15" name="object 15"/>
          <p:cNvSpPr txBox="1"/>
          <p:nvPr/>
        </p:nvSpPr>
        <p:spPr>
          <a:xfrm>
            <a:off x="900963" y="5275599"/>
            <a:ext cx="246221" cy="2489200"/>
          </a:xfrm>
          <a:prstGeom prst="rect">
            <a:avLst/>
          </a:prstGeom>
        </p:spPr>
        <p:txBody>
          <a:bodyPr vert="vert270" wrap="square" lIns="0" tIns="29845" rIns="0" bIns="0" rtlCol="0">
            <a:spAutoFit/>
          </a:bodyPr>
          <a:lstStyle/>
          <a:p>
            <a:pPr marL="12700">
              <a:lnSpc>
                <a:spcPct val="100000"/>
              </a:lnSpc>
              <a:spcBef>
                <a:spcPts val="235"/>
              </a:spcBef>
            </a:pPr>
            <a:r>
              <a:rPr sz="1600" dirty="0">
                <a:solidFill>
                  <a:srgbClr val="454547"/>
                </a:solidFill>
                <a:latin typeface="Tahoma"/>
                <a:cs typeface="Tahoma"/>
              </a:rPr>
              <a:t>Event rate (%/year)</a:t>
            </a:r>
            <a:endParaRPr sz="1600" dirty="0">
              <a:latin typeface="Tahoma"/>
              <a:cs typeface="Tahoma"/>
            </a:endParaRPr>
          </a:p>
        </p:txBody>
      </p:sp>
      <p:sp>
        <p:nvSpPr>
          <p:cNvPr id="16" name="object 16"/>
          <p:cNvSpPr txBox="1"/>
          <p:nvPr/>
        </p:nvSpPr>
        <p:spPr>
          <a:xfrm>
            <a:off x="2262839" y="8999952"/>
            <a:ext cx="2714859" cy="768095"/>
          </a:xfrm>
          <a:prstGeom prst="rect">
            <a:avLst/>
          </a:prstGeom>
        </p:spPr>
        <p:txBody>
          <a:bodyPr vert="horz" wrap="square" lIns="0" tIns="57785" rIns="0" bIns="0" rtlCol="0">
            <a:spAutoFit/>
          </a:bodyPr>
          <a:lstStyle/>
          <a:p>
            <a:pPr marL="38100" marR="30480" indent="7620">
              <a:lnSpc>
                <a:spcPts val="2910"/>
              </a:lnSpc>
              <a:spcBef>
                <a:spcPts val="455"/>
              </a:spcBef>
              <a:tabLst>
                <a:tab pos="1367155" algn="l"/>
              </a:tabLst>
            </a:pPr>
            <a:r>
              <a:rPr sz="2000" dirty="0">
                <a:solidFill>
                  <a:srgbClr val="454547"/>
                </a:solidFill>
                <a:latin typeface="Trebuchet MS"/>
                <a:cs typeface="Trebuchet MS"/>
              </a:rPr>
              <a:t>Warfarin	</a:t>
            </a:r>
            <a:r>
              <a:rPr sz="2000" dirty="0">
                <a:solidFill>
                  <a:srgbClr val="76004B"/>
                </a:solidFill>
                <a:latin typeface="Trebuchet MS"/>
                <a:cs typeface="Trebuchet MS"/>
              </a:rPr>
              <a:t>ELIQUIS</a:t>
            </a:r>
            <a:r>
              <a:rPr lang="en-US" b="1" baseline="30000" dirty="0">
                <a:latin typeface="Arial"/>
                <a:cs typeface="Arial"/>
              </a:rPr>
              <a:t> </a:t>
            </a:r>
            <a:r>
              <a:rPr lang="en-US" b="1" baseline="30000" dirty="0">
                <a:solidFill>
                  <a:srgbClr val="76004B"/>
                </a:solidFill>
                <a:latin typeface="Arial"/>
                <a:cs typeface="Arial"/>
              </a:rPr>
              <a:t>®</a:t>
            </a:r>
            <a:r>
              <a:rPr baseline="32258" dirty="0">
                <a:solidFill>
                  <a:srgbClr val="76004B"/>
                </a:solidFill>
                <a:latin typeface="Trebuchet MS"/>
                <a:cs typeface="Trebuchet MS"/>
              </a:rPr>
              <a:t>  </a:t>
            </a:r>
            <a:r>
              <a:rPr sz="2000" dirty="0">
                <a:solidFill>
                  <a:srgbClr val="454547"/>
                </a:solidFill>
                <a:latin typeface="Trebuchet MS"/>
                <a:cs typeface="Trebuchet MS"/>
              </a:rPr>
              <a:t>N=9,081	</a:t>
            </a:r>
            <a:r>
              <a:rPr sz="2000" dirty="0">
                <a:solidFill>
                  <a:srgbClr val="76004B"/>
                </a:solidFill>
                <a:latin typeface="Trebuchet MS"/>
                <a:cs typeface="Trebuchet MS"/>
              </a:rPr>
              <a:t>N=9,120</a:t>
            </a:r>
            <a:endParaRPr sz="2000" dirty="0">
              <a:latin typeface="Trebuchet MS"/>
              <a:cs typeface="Trebuchet MS"/>
            </a:endParaRPr>
          </a:p>
        </p:txBody>
      </p:sp>
      <p:sp>
        <p:nvSpPr>
          <p:cNvPr id="17" name="object 17"/>
          <p:cNvSpPr txBox="1"/>
          <p:nvPr/>
        </p:nvSpPr>
        <p:spPr>
          <a:xfrm>
            <a:off x="1649306" y="10212661"/>
            <a:ext cx="3827145" cy="824649"/>
          </a:xfrm>
          <a:prstGeom prst="rect">
            <a:avLst/>
          </a:prstGeom>
        </p:spPr>
        <p:txBody>
          <a:bodyPr vert="horz" wrap="square" lIns="0" tIns="8890" rIns="0" bIns="0" rtlCol="0">
            <a:spAutoFit/>
          </a:bodyPr>
          <a:lstStyle/>
          <a:p>
            <a:pPr marL="12700" marR="5080" indent="254000">
              <a:lnSpc>
                <a:spcPts val="3350"/>
              </a:lnSpc>
              <a:spcBef>
                <a:spcPts val="70"/>
              </a:spcBef>
            </a:pPr>
            <a:r>
              <a:rPr sz="2000" dirty="0">
                <a:solidFill>
                  <a:srgbClr val="454547"/>
                </a:solidFill>
                <a:latin typeface="Tahoma"/>
                <a:cs typeface="Tahoma"/>
              </a:rPr>
              <a:t>Primary efficacy endpoint  HR=0.79 (95% Cl: 0.66–0.95)</a:t>
            </a:r>
            <a:endParaRPr sz="2000">
              <a:latin typeface="Tahoma"/>
              <a:cs typeface="Tahoma"/>
            </a:endParaRPr>
          </a:p>
        </p:txBody>
      </p:sp>
      <p:sp>
        <p:nvSpPr>
          <p:cNvPr id="18" name="object 18"/>
          <p:cNvSpPr txBox="1"/>
          <p:nvPr/>
        </p:nvSpPr>
        <p:spPr>
          <a:xfrm>
            <a:off x="3714593" y="7982863"/>
            <a:ext cx="924560" cy="728982"/>
          </a:xfrm>
          <a:prstGeom prst="rect">
            <a:avLst/>
          </a:prstGeom>
        </p:spPr>
        <p:txBody>
          <a:bodyPr vert="horz" wrap="square" lIns="0" tIns="85725" rIns="0" bIns="0" rtlCol="0">
            <a:spAutoFit/>
          </a:bodyPr>
          <a:lstStyle/>
          <a:p>
            <a:pPr marL="12700" marR="5080" indent="1905">
              <a:lnSpc>
                <a:spcPts val="2640"/>
              </a:lnSpc>
              <a:spcBef>
                <a:spcPts val="675"/>
              </a:spcBef>
            </a:pPr>
            <a:r>
              <a:rPr dirty="0">
                <a:solidFill>
                  <a:srgbClr val="FFFFFF"/>
                </a:solidFill>
                <a:latin typeface="Trebuchet MS"/>
                <a:cs typeface="Trebuchet MS"/>
              </a:rPr>
              <a:t>1.27%  n=212</a:t>
            </a:r>
            <a:endParaRPr dirty="0">
              <a:latin typeface="Trebuchet MS"/>
              <a:cs typeface="Trebuchet MS"/>
            </a:endParaRPr>
          </a:p>
        </p:txBody>
      </p:sp>
      <p:sp>
        <p:nvSpPr>
          <p:cNvPr id="19" name="object 19"/>
          <p:cNvSpPr/>
          <p:nvPr/>
        </p:nvSpPr>
        <p:spPr>
          <a:xfrm>
            <a:off x="2375745" y="7504134"/>
            <a:ext cx="1004569" cy="1356995"/>
          </a:xfrm>
          <a:custGeom>
            <a:avLst/>
            <a:gdLst/>
            <a:ahLst/>
            <a:cxnLst/>
            <a:rect l="l" t="t" r="r" b="b"/>
            <a:pathLst>
              <a:path w="1004570" h="1356995">
                <a:moveTo>
                  <a:pt x="789566" y="0"/>
                </a:moveTo>
                <a:lnTo>
                  <a:pt x="214911" y="0"/>
                </a:lnTo>
                <a:lnTo>
                  <a:pt x="165792" y="5302"/>
                </a:lnTo>
                <a:lnTo>
                  <a:pt x="120618" y="20393"/>
                </a:lnTo>
                <a:lnTo>
                  <a:pt x="80706" y="44046"/>
                </a:lnTo>
                <a:lnTo>
                  <a:pt x="47371" y="75034"/>
                </a:lnTo>
                <a:lnTo>
                  <a:pt x="21931" y="112132"/>
                </a:lnTo>
                <a:lnTo>
                  <a:pt x="5702" y="154115"/>
                </a:lnTo>
                <a:lnTo>
                  <a:pt x="0" y="199755"/>
                </a:lnTo>
                <a:lnTo>
                  <a:pt x="0" y="1356457"/>
                </a:lnTo>
                <a:lnTo>
                  <a:pt x="1004439" y="1356457"/>
                </a:lnTo>
                <a:lnTo>
                  <a:pt x="1004439" y="199755"/>
                </a:lnTo>
                <a:lnTo>
                  <a:pt x="998738" y="154115"/>
                </a:lnTo>
                <a:lnTo>
                  <a:pt x="982513" y="112132"/>
                </a:lnTo>
                <a:lnTo>
                  <a:pt x="957079" y="75034"/>
                </a:lnTo>
                <a:lnTo>
                  <a:pt x="923752" y="44046"/>
                </a:lnTo>
                <a:lnTo>
                  <a:pt x="883847" y="20393"/>
                </a:lnTo>
                <a:lnTo>
                  <a:pt x="838680" y="5302"/>
                </a:lnTo>
                <a:lnTo>
                  <a:pt x="789566" y="0"/>
                </a:lnTo>
                <a:close/>
              </a:path>
            </a:pathLst>
          </a:custGeom>
          <a:solidFill>
            <a:srgbClr val="BCBEC0"/>
          </a:solidFill>
        </p:spPr>
        <p:txBody>
          <a:bodyPr wrap="square" lIns="0" tIns="0" rIns="0" bIns="0" rtlCol="0"/>
          <a:lstStyle/>
          <a:p>
            <a:endParaRPr sz="1400"/>
          </a:p>
        </p:txBody>
      </p:sp>
      <p:sp>
        <p:nvSpPr>
          <p:cNvPr id="20" name="object 20"/>
          <p:cNvSpPr txBox="1"/>
          <p:nvPr/>
        </p:nvSpPr>
        <p:spPr>
          <a:xfrm>
            <a:off x="2420359" y="7982863"/>
            <a:ext cx="924560" cy="728982"/>
          </a:xfrm>
          <a:prstGeom prst="rect">
            <a:avLst/>
          </a:prstGeom>
        </p:spPr>
        <p:txBody>
          <a:bodyPr vert="horz" wrap="square" lIns="0" tIns="85725" rIns="0" bIns="0" rtlCol="0">
            <a:spAutoFit/>
          </a:bodyPr>
          <a:lstStyle/>
          <a:p>
            <a:pPr marL="12700" marR="5080" indent="1905">
              <a:lnSpc>
                <a:spcPts val="2640"/>
              </a:lnSpc>
              <a:spcBef>
                <a:spcPts val="675"/>
              </a:spcBef>
            </a:pPr>
            <a:r>
              <a:rPr dirty="0">
                <a:solidFill>
                  <a:srgbClr val="454547"/>
                </a:solidFill>
                <a:latin typeface="Trebuchet MS"/>
                <a:cs typeface="Trebuchet MS"/>
              </a:rPr>
              <a:t>1.60%  n=265</a:t>
            </a:r>
            <a:endParaRPr dirty="0">
              <a:latin typeface="Trebuchet MS"/>
              <a:cs typeface="Trebuchet MS"/>
            </a:endParaRPr>
          </a:p>
        </p:txBody>
      </p:sp>
      <p:sp>
        <p:nvSpPr>
          <p:cNvPr id="21" name="object 21"/>
          <p:cNvSpPr/>
          <p:nvPr/>
        </p:nvSpPr>
        <p:spPr>
          <a:xfrm>
            <a:off x="1977755" y="4416798"/>
            <a:ext cx="3054350" cy="4439285"/>
          </a:xfrm>
          <a:custGeom>
            <a:avLst/>
            <a:gdLst/>
            <a:ahLst/>
            <a:cxnLst/>
            <a:rect l="l" t="t" r="r" b="b"/>
            <a:pathLst>
              <a:path w="3054350" h="4439284">
                <a:moveTo>
                  <a:pt x="0" y="0"/>
                </a:moveTo>
                <a:lnTo>
                  <a:pt x="132659" y="0"/>
                </a:lnTo>
                <a:lnTo>
                  <a:pt x="132659" y="4439187"/>
                </a:lnTo>
                <a:lnTo>
                  <a:pt x="3053918" y="4439187"/>
                </a:lnTo>
              </a:path>
            </a:pathLst>
          </a:custGeom>
          <a:ln w="17473">
            <a:solidFill>
              <a:srgbClr val="454547"/>
            </a:solidFill>
          </a:ln>
        </p:spPr>
        <p:txBody>
          <a:bodyPr wrap="square" lIns="0" tIns="0" rIns="0" bIns="0" rtlCol="0"/>
          <a:lstStyle/>
          <a:p>
            <a:endParaRPr sz="1400"/>
          </a:p>
        </p:txBody>
      </p:sp>
      <p:sp>
        <p:nvSpPr>
          <p:cNvPr id="22" name="object 22"/>
          <p:cNvSpPr txBox="1"/>
          <p:nvPr/>
        </p:nvSpPr>
        <p:spPr>
          <a:xfrm>
            <a:off x="3427560" y="5411564"/>
            <a:ext cx="1577340" cy="1344535"/>
          </a:xfrm>
          <a:prstGeom prst="rect">
            <a:avLst/>
          </a:prstGeom>
        </p:spPr>
        <p:txBody>
          <a:bodyPr vert="horz" wrap="square" lIns="0" tIns="97155" rIns="0" bIns="0" rtlCol="0">
            <a:spAutoFit/>
          </a:bodyPr>
          <a:lstStyle/>
          <a:p>
            <a:pPr marL="12700">
              <a:lnSpc>
                <a:spcPct val="100000"/>
              </a:lnSpc>
              <a:spcBef>
                <a:spcPts val="765"/>
              </a:spcBef>
            </a:pPr>
            <a:r>
              <a:rPr sz="2800" dirty="0">
                <a:solidFill>
                  <a:srgbClr val="76004B"/>
                </a:solidFill>
                <a:latin typeface="Trebuchet MS"/>
                <a:cs typeface="Trebuchet MS"/>
              </a:rPr>
              <a:t>21% </a:t>
            </a:r>
            <a:r>
              <a:rPr sz="2800" dirty="0">
                <a:solidFill>
                  <a:srgbClr val="939598"/>
                </a:solidFill>
                <a:latin typeface="Trebuchet MS"/>
                <a:cs typeface="Trebuchet MS"/>
              </a:rPr>
              <a:t>RRR</a:t>
            </a:r>
            <a:endParaRPr sz="2800">
              <a:latin typeface="Trebuchet MS"/>
              <a:cs typeface="Trebuchet MS"/>
            </a:endParaRPr>
          </a:p>
          <a:p>
            <a:pPr marL="57150" marR="50165" indent="16510">
              <a:lnSpc>
                <a:spcPts val="2770"/>
              </a:lnSpc>
              <a:spcBef>
                <a:spcPts val="994"/>
              </a:spcBef>
            </a:pPr>
            <a:r>
              <a:rPr sz="2000" dirty="0">
                <a:solidFill>
                  <a:srgbClr val="939598"/>
                </a:solidFill>
                <a:latin typeface="Trebuchet MS"/>
                <a:cs typeface="Trebuchet MS"/>
              </a:rPr>
              <a:t>p=0.01 for  superiority</a:t>
            </a:r>
            <a:endParaRPr sz="2000">
              <a:latin typeface="Trebuchet MS"/>
              <a:cs typeface="Trebuchet MS"/>
            </a:endParaRPr>
          </a:p>
        </p:txBody>
      </p:sp>
      <p:pic>
        <p:nvPicPr>
          <p:cNvPr id="23" name="object 23"/>
          <p:cNvPicPr/>
          <p:nvPr/>
        </p:nvPicPr>
        <p:blipFill>
          <a:blip r:embed="rId2" cstate="print"/>
          <a:stretch>
            <a:fillRect/>
          </a:stretch>
        </p:blipFill>
        <p:spPr>
          <a:xfrm>
            <a:off x="3560713" y="7100732"/>
            <a:ext cx="1286475" cy="554970"/>
          </a:xfrm>
          <a:prstGeom prst="rect">
            <a:avLst/>
          </a:prstGeom>
        </p:spPr>
      </p:pic>
      <p:sp>
        <p:nvSpPr>
          <p:cNvPr id="24" name="object 24"/>
          <p:cNvSpPr txBox="1"/>
          <p:nvPr/>
        </p:nvSpPr>
        <p:spPr>
          <a:xfrm>
            <a:off x="2566196" y="3237480"/>
            <a:ext cx="1953260" cy="447558"/>
          </a:xfrm>
          <a:prstGeom prst="rect">
            <a:avLst/>
          </a:prstGeom>
        </p:spPr>
        <p:txBody>
          <a:bodyPr vert="horz" wrap="square" lIns="0" tIns="16510" rIns="0" bIns="0" rtlCol="0">
            <a:spAutoFit/>
          </a:bodyPr>
          <a:lstStyle/>
          <a:p>
            <a:pPr marL="12700">
              <a:lnSpc>
                <a:spcPct val="100000"/>
              </a:lnSpc>
              <a:spcBef>
                <a:spcPts val="130"/>
              </a:spcBef>
            </a:pPr>
            <a:r>
              <a:rPr sz="2800" dirty="0">
                <a:solidFill>
                  <a:srgbClr val="76004B"/>
                </a:solidFill>
                <a:latin typeface="Trebuchet MS"/>
                <a:cs typeface="Trebuchet MS"/>
              </a:rPr>
              <a:t>STROKE/SE</a:t>
            </a:r>
            <a:endParaRPr sz="2800">
              <a:latin typeface="Trebuchet MS"/>
              <a:cs typeface="Trebuchet MS"/>
            </a:endParaRPr>
          </a:p>
        </p:txBody>
      </p:sp>
      <p:sp>
        <p:nvSpPr>
          <p:cNvPr id="25" name="object 25"/>
          <p:cNvSpPr txBox="1"/>
          <p:nvPr/>
        </p:nvSpPr>
        <p:spPr>
          <a:xfrm>
            <a:off x="3350712" y="5105714"/>
            <a:ext cx="1694180" cy="447558"/>
          </a:xfrm>
          <a:prstGeom prst="rect">
            <a:avLst/>
          </a:prstGeom>
        </p:spPr>
        <p:txBody>
          <a:bodyPr vert="horz" wrap="square" lIns="0" tIns="16510" rIns="0" bIns="0" rtlCol="0">
            <a:spAutoFit/>
          </a:bodyPr>
          <a:lstStyle/>
          <a:p>
            <a:pPr marL="12700">
              <a:lnSpc>
                <a:spcPct val="100000"/>
              </a:lnSpc>
              <a:spcBef>
                <a:spcPts val="130"/>
              </a:spcBef>
            </a:pPr>
            <a:r>
              <a:rPr sz="2800" dirty="0">
                <a:solidFill>
                  <a:srgbClr val="76004B"/>
                </a:solidFill>
                <a:latin typeface="Trebuchet MS"/>
                <a:cs typeface="Trebuchet MS"/>
              </a:rPr>
              <a:t>SUPERIOR</a:t>
            </a:r>
            <a:endParaRPr sz="2800">
              <a:latin typeface="Trebuchet MS"/>
              <a:cs typeface="Trebuchet MS"/>
            </a:endParaRPr>
          </a:p>
        </p:txBody>
      </p:sp>
      <p:pic>
        <p:nvPicPr>
          <p:cNvPr id="26" name="object 26"/>
          <p:cNvPicPr/>
          <p:nvPr/>
        </p:nvPicPr>
        <p:blipFill>
          <a:blip r:embed="rId3" cstate="print"/>
          <a:stretch>
            <a:fillRect/>
          </a:stretch>
        </p:blipFill>
        <p:spPr>
          <a:xfrm>
            <a:off x="2113630" y="10029197"/>
            <a:ext cx="2916027" cy="43388"/>
          </a:xfrm>
          <a:prstGeom prst="rect">
            <a:avLst/>
          </a:prstGeom>
        </p:spPr>
      </p:pic>
      <p:grpSp>
        <p:nvGrpSpPr>
          <p:cNvPr id="27" name="object 27"/>
          <p:cNvGrpSpPr/>
          <p:nvPr/>
        </p:nvGrpSpPr>
        <p:grpSpPr>
          <a:xfrm>
            <a:off x="6960699" y="6104307"/>
            <a:ext cx="2289810" cy="2756535"/>
            <a:chOff x="6960699" y="6104307"/>
            <a:chExt cx="2289810" cy="2756535"/>
          </a:xfrm>
        </p:grpSpPr>
        <p:sp>
          <p:nvSpPr>
            <p:cNvPr id="28" name="object 28"/>
            <p:cNvSpPr/>
            <p:nvPr/>
          </p:nvSpPr>
          <p:spPr>
            <a:xfrm>
              <a:off x="8245642" y="6997991"/>
              <a:ext cx="1004569" cy="1863089"/>
            </a:xfrm>
            <a:custGeom>
              <a:avLst/>
              <a:gdLst/>
              <a:ahLst/>
              <a:cxnLst/>
              <a:rect l="l" t="t" r="r" b="b"/>
              <a:pathLst>
                <a:path w="1004570" h="1863090">
                  <a:moveTo>
                    <a:pt x="789566" y="0"/>
                  </a:moveTo>
                  <a:lnTo>
                    <a:pt x="214911" y="0"/>
                  </a:lnTo>
                  <a:lnTo>
                    <a:pt x="165792" y="5300"/>
                  </a:lnTo>
                  <a:lnTo>
                    <a:pt x="120618" y="20386"/>
                  </a:lnTo>
                  <a:lnTo>
                    <a:pt x="80706" y="44033"/>
                  </a:lnTo>
                  <a:lnTo>
                    <a:pt x="47371" y="75018"/>
                  </a:lnTo>
                  <a:lnTo>
                    <a:pt x="21931" y="112115"/>
                  </a:lnTo>
                  <a:lnTo>
                    <a:pt x="5702" y="154102"/>
                  </a:lnTo>
                  <a:lnTo>
                    <a:pt x="0" y="199755"/>
                  </a:lnTo>
                  <a:lnTo>
                    <a:pt x="0" y="1862584"/>
                  </a:lnTo>
                  <a:lnTo>
                    <a:pt x="1004439" y="1862584"/>
                  </a:lnTo>
                  <a:lnTo>
                    <a:pt x="1004439" y="199755"/>
                  </a:lnTo>
                  <a:lnTo>
                    <a:pt x="998738" y="154102"/>
                  </a:lnTo>
                  <a:lnTo>
                    <a:pt x="982513" y="112115"/>
                  </a:lnTo>
                  <a:lnTo>
                    <a:pt x="957079" y="75018"/>
                  </a:lnTo>
                  <a:lnTo>
                    <a:pt x="923752" y="44033"/>
                  </a:lnTo>
                  <a:lnTo>
                    <a:pt x="883847" y="20386"/>
                  </a:lnTo>
                  <a:lnTo>
                    <a:pt x="838680" y="5300"/>
                  </a:lnTo>
                  <a:lnTo>
                    <a:pt x="789566" y="0"/>
                  </a:lnTo>
                  <a:close/>
                </a:path>
              </a:pathLst>
            </a:custGeom>
            <a:solidFill>
              <a:srgbClr val="76004B"/>
            </a:solidFill>
          </p:spPr>
          <p:txBody>
            <a:bodyPr wrap="square" lIns="0" tIns="0" rIns="0" bIns="0" rtlCol="0"/>
            <a:lstStyle/>
            <a:p>
              <a:endParaRPr sz="1400"/>
            </a:p>
          </p:txBody>
        </p:sp>
        <p:sp>
          <p:nvSpPr>
            <p:cNvPr id="29" name="object 29"/>
            <p:cNvSpPr/>
            <p:nvPr/>
          </p:nvSpPr>
          <p:spPr>
            <a:xfrm>
              <a:off x="6960699" y="6104307"/>
              <a:ext cx="1004569" cy="2756535"/>
            </a:xfrm>
            <a:custGeom>
              <a:avLst/>
              <a:gdLst/>
              <a:ahLst/>
              <a:cxnLst/>
              <a:rect l="l" t="t" r="r" b="b"/>
              <a:pathLst>
                <a:path w="1004570" h="2756534">
                  <a:moveTo>
                    <a:pt x="789566" y="0"/>
                  </a:moveTo>
                  <a:lnTo>
                    <a:pt x="214872" y="0"/>
                  </a:lnTo>
                  <a:lnTo>
                    <a:pt x="165758" y="5300"/>
                  </a:lnTo>
                  <a:lnTo>
                    <a:pt x="120591" y="20384"/>
                  </a:lnTo>
                  <a:lnTo>
                    <a:pt x="80686" y="44029"/>
                  </a:lnTo>
                  <a:lnTo>
                    <a:pt x="47359" y="75012"/>
                  </a:lnTo>
                  <a:lnTo>
                    <a:pt x="21925" y="112107"/>
                  </a:lnTo>
                  <a:lnTo>
                    <a:pt x="5700" y="154093"/>
                  </a:lnTo>
                  <a:lnTo>
                    <a:pt x="0" y="199745"/>
                  </a:lnTo>
                  <a:lnTo>
                    <a:pt x="0" y="2756264"/>
                  </a:lnTo>
                  <a:lnTo>
                    <a:pt x="1004439" y="2756264"/>
                  </a:lnTo>
                  <a:lnTo>
                    <a:pt x="1004439" y="199745"/>
                  </a:lnTo>
                  <a:lnTo>
                    <a:pt x="998736" y="154093"/>
                  </a:lnTo>
                  <a:lnTo>
                    <a:pt x="982506" y="112107"/>
                  </a:lnTo>
                  <a:lnTo>
                    <a:pt x="957067" y="75012"/>
                  </a:lnTo>
                  <a:lnTo>
                    <a:pt x="923736" y="44029"/>
                  </a:lnTo>
                  <a:lnTo>
                    <a:pt x="883830" y="20384"/>
                  </a:lnTo>
                  <a:lnTo>
                    <a:pt x="838668" y="5300"/>
                  </a:lnTo>
                  <a:lnTo>
                    <a:pt x="789566" y="0"/>
                  </a:lnTo>
                  <a:close/>
                </a:path>
              </a:pathLst>
            </a:custGeom>
            <a:solidFill>
              <a:srgbClr val="BCBEC0"/>
            </a:solidFill>
          </p:spPr>
          <p:txBody>
            <a:bodyPr wrap="square" lIns="0" tIns="0" rIns="0" bIns="0" rtlCol="0"/>
            <a:lstStyle/>
            <a:p>
              <a:endParaRPr sz="1400"/>
            </a:p>
          </p:txBody>
        </p:sp>
      </p:grpSp>
      <p:sp>
        <p:nvSpPr>
          <p:cNvPr id="30" name="object 30"/>
          <p:cNvSpPr txBox="1"/>
          <p:nvPr/>
        </p:nvSpPr>
        <p:spPr>
          <a:xfrm>
            <a:off x="6852683" y="8999952"/>
            <a:ext cx="2560320" cy="779829"/>
          </a:xfrm>
          <a:prstGeom prst="rect">
            <a:avLst/>
          </a:prstGeom>
        </p:spPr>
        <p:txBody>
          <a:bodyPr vert="horz" wrap="square" lIns="0" tIns="57785" rIns="0" bIns="0" rtlCol="0">
            <a:spAutoFit/>
          </a:bodyPr>
          <a:lstStyle/>
          <a:p>
            <a:pPr marL="38100" marR="30480" indent="7620">
              <a:lnSpc>
                <a:spcPts val="2910"/>
              </a:lnSpc>
              <a:spcBef>
                <a:spcPts val="455"/>
              </a:spcBef>
              <a:tabLst>
                <a:tab pos="1360805" algn="l"/>
              </a:tabLst>
            </a:pPr>
            <a:r>
              <a:rPr sz="2000" dirty="0">
                <a:solidFill>
                  <a:srgbClr val="454547"/>
                </a:solidFill>
                <a:latin typeface="Trebuchet MS"/>
                <a:cs typeface="Trebuchet MS"/>
              </a:rPr>
              <a:t>Warfarin	</a:t>
            </a:r>
            <a:r>
              <a:rPr sz="2000" dirty="0">
                <a:solidFill>
                  <a:srgbClr val="76004B"/>
                </a:solidFill>
                <a:latin typeface="Trebuchet MS"/>
                <a:cs typeface="Trebuchet MS"/>
              </a:rPr>
              <a:t>ELIQUIS</a:t>
            </a:r>
            <a:r>
              <a:rPr lang="en-US" sz="1600" b="1" baseline="30000" dirty="0">
                <a:solidFill>
                  <a:srgbClr val="76004B"/>
                </a:solidFill>
                <a:latin typeface="Arial"/>
                <a:cs typeface="Arial"/>
              </a:rPr>
              <a:t> ®</a:t>
            </a:r>
            <a:r>
              <a:rPr baseline="32258" dirty="0">
                <a:solidFill>
                  <a:srgbClr val="76004B"/>
                </a:solidFill>
                <a:latin typeface="Trebuchet MS"/>
                <a:cs typeface="Trebuchet MS"/>
              </a:rPr>
              <a:t>  </a:t>
            </a:r>
            <a:r>
              <a:rPr sz="2000" dirty="0">
                <a:solidFill>
                  <a:srgbClr val="454547"/>
                </a:solidFill>
                <a:latin typeface="Trebuchet MS"/>
                <a:cs typeface="Trebuchet MS"/>
              </a:rPr>
              <a:t>N=9,052	</a:t>
            </a:r>
            <a:r>
              <a:rPr sz="2000" dirty="0">
                <a:solidFill>
                  <a:srgbClr val="76004B"/>
                </a:solidFill>
                <a:latin typeface="Trebuchet MS"/>
                <a:cs typeface="Trebuchet MS"/>
              </a:rPr>
              <a:t>N=9,088</a:t>
            </a:r>
            <a:endParaRPr sz="2000" dirty="0">
              <a:latin typeface="Trebuchet MS"/>
              <a:cs typeface="Trebuchet MS"/>
            </a:endParaRPr>
          </a:p>
        </p:txBody>
      </p:sp>
      <p:sp>
        <p:nvSpPr>
          <p:cNvPr id="31" name="object 31"/>
          <p:cNvSpPr txBox="1"/>
          <p:nvPr/>
        </p:nvSpPr>
        <p:spPr>
          <a:xfrm>
            <a:off x="6265417" y="10212661"/>
            <a:ext cx="3827145" cy="824649"/>
          </a:xfrm>
          <a:prstGeom prst="rect">
            <a:avLst/>
          </a:prstGeom>
        </p:spPr>
        <p:txBody>
          <a:bodyPr vert="horz" wrap="square" lIns="0" tIns="8890" rIns="0" bIns="0" rtlCol="0">
            <a:spAutoFit/>
          </a:bodyPr>
          <a:lstStyle/>
          <a:p>
            <a:pPr marL="12700" marR="5080" indent="358775">
              <a:lnSpc>
                <a:spcPts val="3350"/>
              </a:lnSpc>
              <a:spcBef>
                <a:spcPts val="70"/>
              </a:spcBef>
            </a:pPr>
            <a:r>
              <a:rPr sz="2000" dirty="0">
                <a:solidFill>
                  <a:srgbClr val="454547"/>
                </a:solidFill>
                <a:latin typeface="Tahoma"/>
                <a:cs typeface="Tahoma"/>
              </a:rPr>
              <a:t>Primary safety endpoint  HR=0.69 (95% Cl: 0.60–0.80)</a:t>
            </a:r>
            <a:endParaRPr sz="2000">
              <a:latin typeface="Tahoma"/>
              <a:cs typeface="Tahoma"/>
            </a:endParaRPr>
          </a:p>
        </p:txBody>
      </p:sp>
      <p:sp>
        <p:nvSpPr>
          <p:cNvPr id="32" name="object 32"/>
          <p:cNvSpPr txBox="1"/>
          <p:nvPr/>
        </p:nvSpPr>
        <p:spPr>
          <a:xfrm>
            <a:off x="8298827" y="7982863"/>
            <a:ext cx="924560" cy="728982"/>
          </a:xfrm>
          <a:prstGeom prst="rect">
            <a:avLst/>
          </a:prstGeom>
        </p:spPr>
        <p:txBody>
          <a:bodyPr vert="horz" wrap="square" lIns="0" tIns="85725" rIns="0" bIns="0" rtlCol="0">
            <a:spAutoFit/>
          </a:bodyPr>
          <a:lstStyle/>
          <a:p>
            <a:pPr marL="12700" marR="5080" indent="1905">
              <a:lnSpc>
                <a:spcPts val="2640"/>
              </a:lnSpc>
              <a:spcBef>
                <a:spcPts val="675"/>
              </a:spcBef>
            </a:pPr>
            <a:r>
              <a:rPr dirty="0">
                <a:solidFill>
                  <a:srgbClr val="FFFFFF"/>
                </a:solidFill>
                <a:latin typeface="Trebuchet MS"/>
                <a:cs typeface="Trebuchet MS"/>
              </a:rPr>
              <a:t>2.13%  n=327</a:t>
            </a:r>
            <a:endParaRPr dirty="0">
              <a:latin typeface="Trebuchet MS"/>
              <a:cs typeface="Trebuchet MS"/>
            </a:endParaRPr>
          </a:p>
        </p:txBody>
      </p:sp>
      <p:sp>
        <p:nvSpPr>
          <p:cNvPr id="33" name="object 33"/>
          <p:cNvSpPr txBox="1"/>
          <p:nvPr/>
        </p:nvSpPr>
        <p:spPr>
          <a:xfrm>
            <a:off x="7007755" y="7982863"/>
            <a:ext cx="924560" cy="728982"/>
          </a:xfrm>
          <a:prstGeom prst="rect">
            <a:avLst/>
          </a:prstGeom>
        </p:spPr>
        <p:txBody>
          <a:bodyPr vert="horz" wrap="square" lIns="0" tIns="85725" rIns="0" bIns="0" rtlCol="0">
            <a:spAutoFit/>
          </a:bodyPr>
          <a:lstStyle/>
          <a:p>
            <a:pPr marL="12700" marR="5080" indent="1905">
              <a:lnSpc>
                <a:spcPts val="2640"/>
              </a:lnSpc>
              <a:spcBef>
                <a:spcPts val="675"/>
              </a:spcBef>
            </a:pPr>
            <a:r>
              <a:rPr dirty="0">
                <a:solidFill>
                  <a:srgbClr val="454547"/>
                </a:solidFill>
                <a:latin typeface="Trebuchet MS"/>
                <a:cs typeface="Trebuchet MS"/>
              </a:rPr>
              <a:t>3.09%  n=462</a:t>
            </a:r>
            <a:endParaRPr dirty="0">
              <a:latin typeface="Trebuchet MS"/>
              <a:cs typeface="Trebuchet MS"/>
            </a:endParaRPr>
          </a:p>
        </p:txBody>
      </p:sp>
      <p:pic>
        <p:nvPicPr>
          <p:cNvPr id="34" name="object 34"/>
          <p:cNvPicPr/>
          <p:nvPr/>
        </p:nvPicPr>
        <p:blipFill>
          <a:blip r:embed="rId4" cstate="print"/>
          <a:stretch>
            <a:fillRect/>
          </a:stretch>
        </p:blipFill>
        <p:spPr>
          <a:xfrm>
            <a:off x="8101089" y="6302183"/>
            <a:ext cx="1286525" cy="554931"/>
          </a:xfrm>
          <a:prstGeom prst="rect">
            <a:avLst/>
          </a:prstGeom>
        </p:spPr>
      </p:pic>
      <p:sp>
        <p:nvSpPr>
          <p:cNvPr id="35" name="object 35"/>
          <p:cNvSpPr txBox="1"/>
          <p:nvPr/>
        </p:nvSpPr>
        <p:spPr>
          <a:xfrm>
            <a:off x="7989527" y="5109030"/>
            <a:ext cx="1577340" cy="924612"/>
          </a:xfrm>
          <a:prstGeom prst="rect">
            <a:avLst/>
          </a:prstGeom>
        </p:spPr>
        <p:txBody>
          <a:bodyPr vert="horz" wrap="square" lIns="0" tIns="107950" rIns="0" bIns="0" rtlCol="0">
            <a:spAutoFit/>
          </a:bodyPr>
          <a:lstStyle/>
          <a:p>
            <a:pPr marL="12700">
              <a:lnSpc>
                <a:spcPct val="100000"/>
              </a:lnSpc>
              <a:spcBef>
                <a:spcPts val="850"/>
              </a:spcBef>
            </a:pPr>
            <a:r>
              <a:rPr sz="2800" dirty="0">
                <a:solidFill>
                  <a:srgbClr val="F26A38"/>
                </a:solidFill>
                <a:latin typeface="Trebuchet MS"/>
                <a:cs typeface="Trebuchet MS"/>
              </a:rPr>
              <a:t>31% </a:t>
            </a:r>
            <a:r>
              <a:rPr sz="2800" dirty="0">
                <a:solidFill>
                  <a:srgbClr val="939598"/>
                </a:solidFill>
                <a:latin typeface="Trebuchet MS"/>
                <a:cs typeface="Trebuchet MS"/>
              </a:rPr>
              <a:t>RRR</a:t>
            </a:r>
            <a:endParaRPr sz="2800">
              <a:latin typeface="Trebuchet MS"/>
              <a:cs typeface="Trebuchet MS"/>
            </a:endParaRPr>
          </a:p>
          <a:p>
            <a:pPr marL="180975">
              <a:lnSpc>
                <a:spcPct val="100000"/>
              </a:lnSpc>
              <a:spcBef>
                <a:spcPts val="625"/>
              </a:spcBef>
            </a:pPr>
            <a:r>
              <a:rPr sz="2000" dirty="0">
                <a:solidFill>
                  <a:srgbClr val="939598"/>
                </a:solidFill>
                <a:latin typeface="Trebuchet MS"/>
                <a:cs typeface="Trebuchet MS"/>
              </a:rPr>
              <a:t>p&lt;0.001</a:t>
            </a:r>
            <a:endParaRPr sz="2000">
              <a:latin typeface="Trebuchet MS"/>
              <a:cs typeface="Trebuchet MS"/>
            </a:endParaRPr>
          </a:p>
        </p:txBody>
      </p:sp>
      <p:sp>
        <p:nvSpPr>
          <p:cNvPr id="36" name="object 36"/>
          <p:cNvSpPr txBox="1"/>
          <p:nvPr/>
        </p:nvSpPr>
        <p:spPr>
          <a:xfrm>
            <a:off x="6605920" y="3237440"/>
            <a:ext cx="3049270" cy="447558"/>
          </a:xfrm>
          <a:prstGeom prst="rect">
            <a:avLst/>
          </a:prstGeom>
        </p:spPr>
        <p:txBody>
          <a:bodyPr vert="horz" wrap="square" lIns="0" tIns="16510" rIns="0" bIns="0" rtlCol="0">
            <a:spAutoFit/>
          </a:bodyPr>
          <a:lstStyle/>
          <a:p>
            <a:pPr marL="12700">
              <a:lnSpc>
                <a:spcPct val="100000"/>
              </a:lnSpc>
              <a:spcBef>
                <a:spcPts val="130"/>
              </a:spcBef>
            </a:pPr>
            <a:r>
              <a:rPr sz="2800" dirty="0">
                <a:solidFill>
                  <a:srgbClr val="F16A38"/>
                </a:solidFill>
                <a:latin typeface="Trebuchet MS"/>
                <a:cs typeface="Trebuchet MS"/>
              </a:rPr>
              <a:t>MAJOR BLEEDING</a:t>
            </a:r>
            <a:endParaRPr sz="2800">
              <a:latin typeface="Trebuchet MS"/>
              <a:cs typeface="Trebuchet MS"/>
            </a:endParaRPr>
          </a:p>
        </p:txBody>
      </p:sp>
      <p:pic>
        <p:nvPicPr>
          <p:cNvPr id="37" name="object 37"/>
          <p:cNvPicPr/>
          <p:nvPr/>
        </p:nvPicPr>
        <p:blipFill>
          <a:blip r:embed="rId5" cstate="print"/>
          <a:stretch>
            <a:fillRect/>
          </a:stretch>
        </p:blipFill>
        <p:spPr>
          <a:xfrm>
            <a:off x="6562476" y="10029197"/>
            <a:ext cx="3068211" cy="43388"/>
          </a:xfrm>
          <a:prstGeom prst="rect">
            <a:avLst/>
          </a:prstGeom>
        </p:spPr>
      </p:pic>
      <p:sp>
        <p:nvSpPr>
          <p:cNvPr id="38" name="object 38"/>
          <p:cNvSpPr txBox="1"/>
          <p:nvPr/>
        </p:nvSpPr>
        <p:spPr>
          <a:xfrm>
            <a:off x="7896717" y="4815735"/>
            <a:ext cx="1694180" cy="447558"/>
          </a:xfrm>
          <a:prstGeom prst="rect">
            <a:avLst/>
          </a:prstGeom>
        </p:spPr>
        <p:txBody>
          <a:bodyPr vert="horz" wrap="square" lIns="0" tIns="16510" rIns="0" bIns="0" rtlCol="0">
            <a:spAutoFit/>
          </a:bodyPr>
          <a:lstStyle/>
          <a:p>
            <a:pPr marL="12700">
              <a:lnSpc>
                <a:spcPct val="100000"/>
              </a:lnSpc>
              <a:spcBef>
                <a:spcPts val="130"/>
              </a:spcBef>
            </a:pPr>
            <a:r>
              <a:rPr sz="2800" dirty="0">
                <a:solidFill>
                  <a:srgbClr val="F16A38"/>
                </a:solidFill>
                <a:latin typeface="Trebuchet MS"/>
                <a:cs typeface="Trebuchet MS"/>
              </a:rPr>
              <a:t>SUPERIOR</a:t>
            </a:r>
            <a:endParaRPr sz="2800">
              <a:latin typeface="Trebuchet MS"/>
              <a:cs typeface="Trebuchet MS"/>
            </a:endParaRPr>
          </a:p>
        </p:txBody>
      </p:sp>
      <p:sp>
        <p:nvSpPr>
          <p:cNvPr id="39" name="object 39"/>
          <p:cNvSpPr txBox="1"/>
          <p:nvPr/>
        </p:nvSpPr>
        <p:spPr>
          <a:xfrm>
            <a:off x="6103680" y="4128032"/>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5.0</a:t>
            </a:r>
            <a:endParaRPr sz="2000">
              <a:latin typeface="Tahoma"/>
              <a:cs typeface="Tahoma"/>
            </a:endParaRPr>
          </a:p>
        </p:txBody>
      </p:sp>
      <p:sp>
        <p:nvSpPr>
          <p:cNvPr id="40" name="object 40"/>
          <p:cNvSpPr txBox="1"/>
          <p:nvPr/>
        </p:nvSpPr>
        <p:spPr>
          <a:xfrm>
            <a:off x="6103680" y="5000988"/>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4.0</a:t>
            </a:r>
            <a:endParaRPr sz="2000">
              <a:latin typeface="Tahoma"/>
              <a:cs typeface="Tahoma"/>
            </a:endParaRPr>
          </a:p>
        </p:txBody>
      </p:sp>
      <p:sp>
        <p:nvSpPr>
          <p:cNvPr id="41" name="object 41"/>
          <p:cNvSpPr txBox="1"/>
          <p:nvPr/>
        </p:nvSpPr>
        <p:spPr>
          <a:xfrm>
            <a:off x="6103680" y="5901235"/>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3.0</a:t>
            </a:r>
            <a:endParaRPr sz="2000">
              <a:latin typeface="Tahoma"/>
              <a:cs typeface="Tahoma"/>
            </a:endParaRPr>
          </a:p>
        </p:txBody>
      </p:sp>
      <p:sp>
        <p:nvSpPr>
          <p:cNvPr id="42" name="object 42"/>
          <p:cNvSpPr txBox="1"/>
          <p:nvPr/>
        </p:nvSpPr>
        <p:spPr>
          <a:xfrm>
            <a:off x="6103680" y="6801480"/>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2.0</a:t>
            </a:r>
            <a:endParaRPr sz="2000">
              <a:latin typeface="Tahoma"/>
              <a:cs typeface="Tahoma"/>
            </a:endParaRPr>
          </a:p>
        </p:txBody>
      </p:sp>
      <p:sp>
        <p:nvSpPr>
          <p:cNvPr id="43" name="object 43"/>
          <p:cNvSpPr txBox="1"/>
          <p:nvPr/>
        </p:nvSpPr>
        <p:spPr>
          <a:xfrm>
            <a:off x="6103680" y="7694904"/>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1.0</a:t>
            </a:r>
            <a:endParaRPr sz="2000">
              <a:latin typeface="Tahoma"/>
              <a:cs typeface="Tahoma"/>
            </a:endParaRPr>
          </a:p>
        </p:txBody>
      </p:sp>
      <p:sp>
        <p:nvSpPr>
          <p:cNvPr id="44" name="object 44"/>
          <p:cNvSpPr txBox="1"/>
          <p:nvPr/>
        </p:nvSpPr>
        <p:spPr>
          <a:xfrm>
            <a:off x="6103680" y="8561379"/>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0.0</a:t>
            </a:r>
            <a:endParaRPr sz="2000">
              <a:latin typeface="Tahoma"/>
              <a:cs typeface="Tahoma"/>
            </a:endParaRPr>
          </a:p>
        </p:txBody>
      </p:sp>
      <p:grpSp>
        <p:nvGrpSpPr>
          <p:cNvPr id="45" name="object 45"/>
          <p:cNvGrpSpPr/>
          <p:nvPr/>
        </p:nvGrpSpPr>
        <p:grpSpPr>
          <a:xfrm>
            <a:off x="6553972" y="4408061"/>
            <a:ext cx="3071495" cy="4457065"/>
            <a:chOff x="6553972" y="4408061"/>
            <a:chExt cx="3071495" cy="4457065"/>
          </a:xfrm>
        </p:grpSpPr>
        <p:sp>
          <p:nvSpPr>
            <p:cNvPr id="46" name="object 46"/>
            <p:cNvSpPr/>
            <p:nvPr/>
          </p:nvSpPr>
          <p:spPr>
            <a:xfrm>
              <a:off x="6572370" y="5284987"/>
              <a:ext cx="123825" cy="0"/>
            </a:xfrm>
            <a:custGeom>
              <a:avLst/>
              <a:gdLst/>
              <a:ahLst/>
              <a:cxnLst/>
              <a:rect l="l" t="t" r="r" b="b"/>
              <a:pathLst>
                <a:path w="123825">
                  <a:moveTo>
                    <a:pt x="0" y="0"/>
                  </a:moveTo>
                  <a:lnTo>
                    <a:pt x="123333" y="0"/>
                  </a:lnTo>
                </a:path>
              </a:pathLst>
            </a:custGeom>
            <a:ln w="17473">
              <a:solidFill>
                <a:srgbClr val="454547"/>
              </a:solidFill>
            </a:ln>
          </p:spPr>
          <p:txBody>
            <a:bodyPr wrap="square" lIns="0" tIns="0" rIns="0" bIns="0" rtlCol="0"/>
            <a:lstStyle/>
            <a:p>
              <a:endParaRPr sz="1400"/>
            </a:p>
          </p:txBody>
        </p:sp>
        <p:sp>
          <p:nvSpPr>
            <p:cNvPr id="47" name="object 47"/>
            <p:cNvSpPr/>
            <p:nvPr/>
          </p:nvSpPr>
          <p:spPr>
            <a:xfrm>
              <a:off x="6572370" y="6191712"/>
              <a:ext cx="123825" cy="0"/>
            </a:xfrm>
            <a:custGeom>
              <a:avLst/>
              <a:gdLst/>
              <a:ahLst/>
              <a:cxnLst/>
              <a:rect l="l" t="t" r="r" b="b"/>
              <a:pathLst>
                <a:path w="123825">
                  <a:moveTo>
                    <a:pt x="0" y="0"/>
                  </a:moveTo>
                  <a:lnTo>
                    <a:pt x="123333" y="0"/>
                  </a:lnTo>
                </a:path>
              </a:pathLst>
            </a:custGeom>
            <a:ln w="17473">
              <a:solidFill>
                <a:srgbClr val="454547"/>
              </a:solidFill>
            </a:ln>
          </p:spPr>
          <p:txBody>
            <a:bodyPr wrap="square" lIns="0" tIns="0" rIns="0" bIns="0" rtlCol="0"/>
            <a:lstStyle/>
            <a:p>
              <a:endParaRPr sz="1400"/>
            </a:p>
          </p:txBody>
        </p:sp>
        <p:sp>
          <p:nvSpPr>
            <p:cNvPr id="48" name="object 48"/>
            <p:cNvSpPr/>
            <p:nvPr/>
          </p:nvSpPr>
          <p:spPr>
            <a:xfrm>
              <a:off x="6572370" y="7098433"/>
              <a:ext cx="123825" cy="0"/>
            </a:xfrm>
            <a:custGeom>
              <a:avLst/>
              <a:gdLst/>
              <a:ahLst/>
              <a:cxnLst/>
              <a:rect l="l" t="t" r="r" b="b"/>
              <a:pathLst>
                <a:path w="123825">
                  <a:moveTo>
                    <a:pt x="0" y="0"/>
                  </a:moveTo>
                  <a:lnTo>
                    <a:pt x="123333" y="0"/>
                  </a:lnTo>
                </a:path>
              </a:pathLst>
            </a:custGeom>
            <a:ln w="17473">
              <a:solidFill>
                <a:srgbClr val="454547"/>
              </a:solidFill>
            </a:ln>
          </p:spPr>
          <p:txBody>
            <a:bodyPr wrap="square" lIns="0" tIns="0" rIns="0" bIns="0" rtlCol="0"/>
            <a:lstStyle/>
            <a:p>
              <a:endParaRPr sz="1400"/>
            </a:p>
          </p:txBody>
        </p:sp>
        <p:sp>
          <p:nvSpPr>
            <p:cNvPr id="49" name="object 49"/>
            <p:cNvSpPr/>
            <p:nvPr/>
          </p:nvSpPr>
          <p:spPr>
            <a:xfrm>
              <a:off x="6572370" y="8005158"/>
              <a:ext cx="123825" cy="0"/>
            </a:xfrm>
            <a:custGeom>
              <a:avLst/>
              <a:gdLst/>
              <a:ahLst/>
              <a:cxnLst/>
              <a:rect l="l" t="t" r="r" b="b"/>
              <a:pathLst>
                <a:path w="123825">
                  <a:moveTo>
                    <a:pt x="0" y="0"/>
                  </a:moveTo>
                  <a:lnTo>
                    <a:pt x="123333" y="0"/>
                  </a:lnTo>
                </a:path>
              </a:pathLst>
            </a:custGeom>
            <a:ln w="17473">
              <a:solidFill>
                <a:srgbClr val="454547"/>
              </a:solidFill>
            </a:ln>
          </p:spPr>
          <p:txBody>
            <a:bodyPr wrap="square" lIns="0" tIns="0" rIns="0" bIns="0" rtlCol="0"/>
            <a:lstStyle/>
            <a:p>
              <a:endParaRPr sz="1400"/>
            </a:p>
          </p:txBody>
        </p:sp>
        <p:sp>
          <p:nvSpPr>
            <p:cNvPr id="50" name="object 50"/>
            <p:cNvSpPr/>
            <p:nvPr/>
          </p:nvSpPr>
          <p:spPr>
            <a:xfrm>
              <a:off x="6572370" y="8856024"/>
              <a:ext cx="123825" cy="0"/>
            </a:xfrm>
            <a:custGeom>
              <a:avLst/>
              <a:gdLst/>
              <a:ahLst/>
              <a:cxnLst/>
              <a:rect l="l" t="t" r="r" b="b"/>
              <a:pathLst>
                <a:path w="123825">
                  <a:moveTo>
                    <a:pt x="0" y="0"/>
                  </a:moveTo>
                  <a:lnTo>
                    <a:pt x="123333" y="0"/>
                  </a:lnTo>
                </a:path>
              </a:pathLst>
            </a:custGeom>
            <a:ln w="17473">
              <a:solidFill>
                <a:srgbClr val="454547"/>
              </a:solidFill>
            </a:ln>
          </p:spPr>
          <p:txBody>
            <a:bodyPr wrap="square" lIns="0" tIns="0" rIns="0" bIns="0" rtlCol="0"/>
            <a:lstStyle/>
            <a:p>
              <a:endParaRPr sz="1400"/>
            </a:p>
          </p:txBody>
        </p:sp>
        <p:sp>
          <p:nvSpPr>
            <p:cNvPr id="51" name="object 51"/>
            <p:cNvSpPr/>
            <p:nvPr/>
          </p:nvSpPr>
          <p:spPr>
            <a:xfrm>
              <a:off x="6562709" y="4416798"/>
              <a:ext cx="3054350" cy="4439285"/>
            </a:xfrm>
            <a:custGeom>
              <a:avLst/>
              <a:gdLst/>
              <a:ahLst/>
              <a:cxnLst/>
              <a:rect l="l" t="t" r="r" b="b"/>
              <a:pathLst>
                <a:path w="3054350" h="4439284">
                  <a:moveTo>
                    <a:pt x="0" y="0"/>
                  </a:moveTo>
                  <a:lnTo>
                    <a:pt x="132659" y="0"/>
                  </a:lnTo>
                  <a:lnTo>
                    <a:pt x="132659" y="4439187"/>
                  </a:lnTo>
                  <a:lnTo>
                    <a:pt x="3053879" y="4439187"/>
                  </a:lnTo>
                </a:path>
              </a:pathLst>
            </a:custGeom>
            <a:ln w="17473">
              <a:solidFill>
                <a:srgbClr val="454547"/>
              </a:solidFill>
            </a:ln>
          </p:spPr>
          <p:txBody>
            <a:bodyPr wrap="square" lIns="0" tIns="0" rIns="0" bIns="0" rtlCol="0"/>
            <a:lstStyle/>
            <a:p>
              <a:endParaRPr sz="1400"/>
            </a:p>
          </p:txBody>
        </p:sp>
      </p:grpSp>
      <p:sp>
        <p:nvSpPr>
          <p:cNvPr id="52" name="object 52"/>
          <p:cNvSpPr txBox="1"/>
          <p:nvPr/>
        </p:nvSpPr>
        <p:spPr>
          <a:xfrm>
            <a:off x="5485911" y="5275571"/>
            <a:ext cx="246221" cy="2489200"/>
          </a:xfrm>
          <a:prstGeom prst="rect">
            <a:avLst/>
          </a:prstGeom>
        </p:spPr>
        <p:txBody>
          <a:bodyPr vert="vert270" wrap="square" lIns="0" tIns="29845" rIns="0" bIns="0" rtlCol="0">
            <a:spAutoFit/>
          </a:bodyPr>
          <a:lstStyle/>
          <a:p>
            <a:pPr marL="12700">
              <a:lnSpc>
                <a:spcPct val="100000"/>
              </a:lnSpc>
              <a:spcBef>
                <a:spcPts val="235"/>
              </a:spcBef>
            </a:pPr>
            <a:r>
              <a:rPr sz="1600" dirty="0">
                <a:solidFill>
                  <a:srgbClr val="454547"/>
                </a:solidFill>
                <a:latin typeface="Tahoma"/>
                <a:cs typeface="Tahoma"/>
              </a:rPr>
              <a:t>Event rate (%/year)</a:t>
            </a:r>
            <a:endParaRPr sz="1600" dirty="0">
              <a:latin typeface="Tahoma"/>
              <a:cs typeface="Tahoma"/>
            </a:endParaRPr>
          </a:p>
        </p:txBody>
      </p:sp>
      <p:sp>
        <p:nvSpPr>
          <p:cNvPr id="53" name="object 53"/>
          <p:cNvSpPr txBox="1"/>
          <p:nvPr/>
        </p:nvSpPr>
        <p:spPr>
          <a:xfrm>
            <a:off x="11505425" y="3237440"/>
            <a:ext cx="2564765" cy="1031436"/>
          </a:xfrm>
          <a:prstGeom prst="rect">
            <a:avLst/>
          </a:prstGeom>
        </p:spPr>
        <p:txBody>
          <a:bodyPr vert="horz" wrap="square" lIns="0" tIns="73025" rIns="0" bIns="0" rtlCol="0">
            <a:spAutoFit/>
          </a:bodyPr>
          <a:lstStyle/>
          <a:p>
            <a:pPr marL="422909" marR="5080" indent="-410845">
              <a:lnSpc>
                <a:spcPts val="3879"/>
              </a:lnSpc>
              <a:spcBef>
                <a:spcPts val="575"/>
              </a:spcBef>
            </a:pPr>
            <a:r>
              <a:rPr sz="2800" dirty="0">
                <a:solidFill>
                  <a:srgbClr val="F16A38"/>
                </a:solidFill>
                <a:latin typeface="Trebuchet MS"/>
                <a:cs typeface="Trebuchet MS"/>
              </a:rPr>
              <a:t>INTRACRANIAL  BLEEDING</a:t>
            </a:r>
            <a:endParaRPr sz="2800">
              <a:latin typeface="Trebuchet MS"/>
              <a:cs typeface="Trebuchet MS"/>
            </a:endParaRPr>
          </a:p>
        </p:txBody>
      </p:sp>
      <p:pic>
        <p:nvPicPr>
          <p:cNvPr id="54" name="object 54"/>
          <p:cNvPicPr/>
          <p:nvPr/>
        </p:nvPicPr>
        <p:blipFill>
          <a:blip r:embed="rId6" cstate="print"/>
          <a:stretch>
            <a:fillRect/>
          </a:stretch>
        </p:blipFill>
        <p:spPr>
          <a:xfrm>
            <a:off x="12748935" y="6751001"/>
            <a:ext cx="1286475" cy="554882"/>
          </a:xfrm>
          <a:prstGeom prst="rect">
            <a:avLst/>
          </a:prstGeom>
        </p:spPr>
      </p:pic>
      <p:sp>
        <p:nvSpPr>
          <p:cNvPr id="55" name="object 55"/>
          <p:cNvSpPr txBox="1"/>
          <p:nvPr/>
        </p:nvSpPr>
        <p:spPr>
          <a:xfrm>
            <a:off x="12637405" y="5669676"/>
            <a:ext cx="1577340" cy="811119"/>
          </a:xfrm>
          <a:prstGeom prst="rect">
            <a:avLst/>
          </a:prstGeom>
        </p:spPr>
        <p:txBody>
          <a:bodyPr vert="horz" wrap="square" lIns="0" tIns="46355" rIns="0" bIns="0" rtlCol="0">
            <a:spAutoFit/>
          </a:bodyPr>
          <a:lstStyle/>
          <a:p>
            <a:pPr marL="12700">
              <a:lnSpc>
                <a:spcPct val="100000"/>
              </a:lnSpc>
              <a:spcBef>
                <a:spcPts val="365"/>
              </a:spcBef>
            </a:pPr>
            <a:r>
              <a:rPr sz="2800" dirty="0">
                <a:solidFill>
                  <a:srgbClr val="F26A38"/>
                </a:solidFill>
                <a:latin typeface="Trebuchet MS"/>
                <a:cs typeface="Trebuchet MS"/>
              </a:rPr>
              <a:t>58% </a:t>
            </a:r>
            <a:r>
              <a:rPr sz="2800" dirty="0">
                <a:solidFill>
                  <a:srgbClr val="939598"/>
                </a:solidFill>
                <a:latin typeface="Trebuchet MS"/>
                <a:cs typeface="Trebuchet MS"/>
              </a:rPr>
              <a:t>RRR</a:t>
            </a:r>
            <a:endParaRPr sz="2800">
              <a:latin typeface="Trebuchet MS"/>
              <a:cs typeface="Trebuchet MS"/>
            </a:endParaRPr>
          </a:p>
          <a:p>
            <a:pPr marL="180975">
              <a:lnSpc>
                <a:spcPct val="100000"/>
              </a:lnSpc>
              <a:spcBef>
                <a:spcPts val="229"/>
              </a:spcBef>
            </a:pPr>
            <a:r>
              <a:rPr sz="2000" dirty="0">
                <a:solidFill>
                  <a:srgbClr val="939598"/>
                </a:solidFill>
                <a:latin typeface="Trebuchet MS"/>
                <a:cs typeface="Trebuchet MS"/>
              </a:rPr>
              <a:t>p&lt;0.001</a:t>
            </a:r>
            <a:endParaRPr sz="2000">
              <a:latin typeface="Trebuchet MS"/>
              <a:cs typeface="Trebuchet MS"/>
            </a:endParaRPr>
          </a:p>
        </p:txBody>
      </p:sp>
      <p:grpSp>
        <p:nvGrpSpPr>
          <p:cNvPr id="56" name="object 56"/>
          <p:cNvGrpSpPr/>
          <p:nvPr/>
        </p:nvGrpSpPr>
        <p:grpSpPr>
          <a:xfrm>
            <a:off x="11608504" y="5278352"/>
            <a:ext cx="2289810" cy="3582670"/>
            <a:chOff x="11608504" y="5278352"/>
            <a:chExt cx="2289810" cy="3582670"/>
          </a:xfrm>
        </p:grpSpPr>
        <p:sp>
          <p:nvSpPr>
            <p:cNvPr id="57" name="object 57"/>
            <p:cNvSpPr/>
            <p:nvPr/>
          </p:nvSpPr>
          <p:spPr>
            <a:xfrm>
              <a:off x="12893482" y="7407421"/>
              <a:ext cx="1004569" cy="1453515"/>
            </a:xfrm>
            <a:custGeom>
              <a:avLst/>
              <a:gdLst/>
              <a:ahLst/>
              <a:cxnLst/>
              <a:rect l="l" t="t" r="r" b="b"/>
              <a:pathLst>
                <a:path w="1004569" h="1453515">
                  <a:moveTo>
                    <a:pt x="789527" y="0"/>
                  </a:moveTo>
                  <a:lnTo>
                    <a:pt x="214872" y="29"/>
                  </a:lnTo>
                  <a:lnTo>
                    <a:pt x="165758" y="5330"/>
                  </a:lnTo>
                  <a:lnTo>
                    <a:pt x="120591" y="20415"/>
                  </a:lnTo>
                  <a:lnTo>
                    <a:pt x="80686" y="44063"/>
                  </a:lnTo>
                  <a:lnTo>
                    <a:pt x="47359" y="75047"/>
                  </a:lnTo>
                  <a:lnTo>
                    <a:pt x="21925" y="112145"/>
                  </a:lnTo>
                  <a:lnTo>
                    <a:pt x="5700" y="154132"/>
                  </a:lnTo>
                  <a:lnTo>
                    <a:pt x="0" y="199784"/>
                  </a:lnTo>
                  <a:lnTo>
                    <a:pt x="0" y="1453139"/>
                  </a:lnTo>
                  <a:lnTo>
                    <a:pt x="1004439" y="1453139"/>
                  </a:lnTo>
                  <a:lnTo>
                    <a:pt x="1004439" y="199784"/>
                  </a:lnTo>
                  <a:lnTo>
                    <a:pt x="998736" y="154130"/>
                  </a:lnTo>
                  <a:lnTo>
                    <a:pt x="982505" y="112139"/>
                  </a:lnTo>
                  <a:lnTo>
                    <a:pt x="957064" y="75035"/>
                  </a:lnTo>
                  <a:lnTo>
                    <a:pt x="923728" y="44045"/>
                  </a:lnTo>
                  <a:lnTo>
                    <a:pt x="883816" y="20392"/>
                  </a:lnTo>
                  <a:lnTo>
                    <a:pt x="838643" y="5302"/>
                  </a:lnTo>
                  <a:lnTo>
                    <a:pt x="789527" y="0"/>
                  </a:lnTo>
                  <a:close/>
                </a:path>
              </a:pathLst>
            </a:custGeom>
            <a:solidFill>
              <a:srgbClr val="76004B"/>
            </a:solidFill>
          </p:spPr>
          <p:txBody>
            <a:bodyPr wrap="square" lIns="0" tIns="0" rIns="0" bIns="0" rtlCol="0"/>
            <a:lstStyle/>
            <a:p>
              <a:endParaRPr sz="1400"/>
            </a:p>
          </p:txBody>
        </p:sp>
        <p:sp>
          <p:nvSpPr>
            <p:cNvPr id="58" name="object 58"/>
            <p:cNvSpPr/>
            <p:nvPr/>
          </p:nvSpPr>
          <p:spPr>
            <a:xfrm>
              <a:off x="11608504" y="5278352"/>
              <a:ext cx="1004569" cy="3582670"/>
            </a:xfrm>
            <a:custGeom>
              <a:avLst/>
              <a:gdLst/>
              <a:ahLst/>
              <a:cxnLst/>
              <a:rect l="l" t="t" r="r" b="b"/>
              <a:pathLst>
                <a:path w="1004570" h="3582670">
                  <a:moveTo>
                    <a:pt x="789566" y="0"/>
                  </a:moveTo>
                  <a:lnTo>
                    <a:pt x="214872" y="0"/>
                  </a:lnTo>
                  <a:lnTo>
                    <a:pt x="165758" y="5300"/>
                  </a:lnTo>
                  <a:lnTo>
                    <a:pt x="120591" y="20384"/>
                  </a:lnTo>
                  <a:lnTo>
                    <a:pt x="80686" y="44029"/>
                  </a:lnTo>
                  <a:lnTo>
                    <a:pt x="47359" y="75012"/>
                  </a:lnTo>
                  <a:lnTo>
                    <a:pt x="21925" y="112107"/>
                  </a:lnTo>
                  <a:lnTo>
                    <a:pt x="5700" y="154093"/>
                  </a:lnTo>
                  <a:lnTo>
                    <a:pt x="0" y="199745"/>
                  </a:lnTo>
                  <a:lnTo>
                    <a:pt x="0" y="3582220"/>
                  </a:lnTo>
                  <a:lnTo>
                    <a:pt x="1004439" y="3582220"/>
                  </a:lnTo>
                  <a:lnTo>
                    <a:pt x="1004439" y="199745"/>
                  </a:lnTo>
                  <a:lnTo>
                    <a:pt x="998738" y="154093"/>
                  </a:lnTo>
                  <a:lnTo>
                    <a:pt x="982513" y="112107"/>
                  </a:lnTo>
                  <a:lnTo>
                    <a:pt x="957079" y="75012"/>
                  </a:lnTo>
                  <a:lnTo>
                    <a:pt x="923752" y="44029"/>
                  </a:lnTo>
                  <a:lnTo>
                    <a:pt x="883847" y="20384"/>
                  </a:lnTo>
                  <a:lnTo>
                    <a:pt x="838680" y="5300"/>
                  </a:lnTo>
                  <a:lnTo>
                    <a:pt x="789566" y="0"/>
                  </a:lnTo>
                  <a:close/>
                </a:path>
              </a:pathLst>
            </a:custGeom>
            <a:solidFill>
              <a:srgbClr val="BCBEC0"/>
            </a:solidFill>
          </p:spPr>
          <p:txBody>
            <a:bodyPr wrap="square" lIns="0" tIns="0" rIns="0" bIns="0" rtlCol="0"/>
            <a:lstStyle/>
            <a:p>
              <a:endParaRPr sz="1400"/>
            </a:p>
          </p:txBody>
        </p:sp>
      </p:grpSp>
      <p:sp>
        <p:nvSpPr>
          <p:cNvPr id="59" name="object 59"/>
          <p:cNvSpPr txBox="1"/>
          <p:nvPr/>
        </p:nvSpPr>
        <p:spPr>
          <a:xfrm>
            <a:off x="11500831" y="8999952"/>
            <a:ext cx="2657965" cy="768095"/>
          </a:xfrm>
          <a:prstGeom prst="rect">
            <a:avLst/>
          </a:prstGeom>
        </p:spPr>
        <p:txBody>
          <a:bodyPr vert="horz" wrap="square" lIns="0" tIns="57785" rIns="0" bIns="0" rtlCol="0">
            <a:spAutoFit/>
          </a:bodyPr>
          <a:lstStyle/>
          <a:p>
            <a:pPr marL="38100" marR="30480" indent="7620">
              <a:lnSpc>
                <a:spcPts val="2910"/>
              </a:lnSpc>
              <a:spcBef>
                <a:spcPts val="455"/>
              </a:spcBef>
              <a:tabLst>
                <a:tab pos="1360805" algn="l"/>
              </a:tabLst>
            </a:pPr>
            <a:r>
              <a:rPr sz="2000" dirty="0">
                <a:solidFill>
                  <a:srgbClr val="454547"/>
                </a:solidFill>
                <a:latin typeface="Trebuchet MS"/>
                <a:cs typeface="Trebuchet MS"/>
              </a:rPr>
              <a:t>Warfarin	</a:t>
            </a:r>
            <a:r>
              <a:rPr sz="2000" dirty="0">
                <a:solidFill>
                  <a:srgbClr val="76004B"/>
                </a:solidFill>
                <a:latin typeface="Trebuchet MS"/>
                <a:cs typeface="Trebuchet MS"/>
              </a:rPr>
              <a:t>ELIQUIS</a:t>
            </a:r>
            <a:r>
              <a:rPr lang="en-US" sz="1600" b="1" baseline="30000" dirty="0">
                <a:solidFill>
                  <a:srgbClr val="76004B"/>
                </a:solidFill>
                <a:latin typeface="Arial"/>
                <a:cs typeface="Arial"/>
              </a:rPr>
              <a:t> ® </a:t>
            </a:r>
            <a:r>
              <a:rPr sz="2000" dirty="0">
                <a:solidFill>
                  <a:srgbClr val="454547"/>
                </a:solidFill>
                <a:latin typeface="Trebuchet MS"/>
                <a:cs typeface="Trebuchet MS"/>
              </a:rPr>
              <a:t>N=9,052	</a:t>
            </a:r>
            <a:r>
              <a:rPr sz="2000" dirty="0">
                <a:solidFill>
                  <a:srgbClr val="76004B"/>
                </a:solidFill>
                <a:latin typeface="Trebuchet MS"/>
                <a:cs typeface="Trebuchet MS"/>
              </a:rPr>
              <a:t>N=9,088</a:t>
            </a:r>
            <a:endParaRPr sz="2000" dirty="0">
              <a:latin typeface="Trebuchet MS"/>
              <a:cs typeface="Trebuchet MS"/>
            </a:endParaRPr>
          </a:p>
        </p:txBody>
      </p:sp>
      <p:sp>
        <p:nvSpPr>
          <p:cNvPr id="60" name="object 60"/>
          <p:cNvSpPr txBox="1"/>
          <p:nvPr/>
        </p:nvSpPr>
        <p:spPr>
          <a:xfrm>
            <a:off x="10913224" y="10212661"/>
            <a:ext cx="3827145"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HR=0.42 (95% Cl: 0.30–0.58)</a:t>
            </a:r>
            <a:endParaRPr sz="2000">
              <a:latin typeface="Tahoma"/>
              <a:cs typeface="Tahoma"/>
            </a:endParaRPr>
          </a:p>
        </p:txBody>
      </p:sp>
      <p:sp>
        <p:nvSpPr>
          <p:cNvPr id="61" name="object 61"/>
          <p:cNvSpPr txBox="1"/>
          <p:nvPr/>
        </p:nvSpPr>
        <p:spPr>
          <a:xfrm>
            <a:off x="12938538" y="7982863"/>
            <a:ext cx="920115" cy="728982"/>
          </a:xfrm>
          <a:prstGeom prst="rect">
            <a:avLst/>
          </a:prstGeom>
        </p:spPr>
        <p:txBody>
          <a:bodyPr vert="horz" wrap="square" lIns="0" tIns="85725" rIns="0" bIns="0" rtlCol="0">
            <a:spAutoFit/>
          </a:bodyPr>
          <a:lstStyle/>
          <a:p>
            <a:pPr marL="100330" marR="5080" indent="-88265">
              <a:lnSpc>
                <a:spcPts val="2640"/>
              </a:lnSpc>
              <a:spcBef>
                <a:spcPts val="675"/>
              </a:spcBef>
            </a:pPr>
            <a:r>
              <a:rPr dirty="0">
                <a:solidFill>
                  <a:srgbClr val="FFFFFF"/>
                </a:solidFill>
                <a:latin typeface="Trebuchet MS"/>
                <a:cs typeface="Trebuchet MS"/>
              </a:rPr>
              <a:t>0.33%  n=52</a:t>
            </a:r>
            <a:endParaRPr dirty="0">
              <a:latin typeface="Trebuchet MS"/>
              <a:cs typeface="Trebuchet MS"/>
            </a:endParaRPr>
          </a:p>
        </p:txBody>
      </p:sp>
      <p:sp>
        <p:nvSpPr>
          <p:cNvPr id="62" name="object 62"/>
          <p:cNvSpPr txBox="1"/>
          <p:nvPr/>
        </p:nvSpPr>
        <p:spPr>
          <a:xfrm>
            <a:off x="11655633" y="7982863"/>
            <a:ext cx="924560" cy="728982"/>
          </a:xfrm>
          <a:prstGeom prst="rect">
            <a:avLst/>
          </a:prstGeom>
        </p:spPr>
        <p:txBody>
          <a:bodyPr vert="horz" wrap="square" lIns="0" tIns="85725" rIns="0" bIns="0" rtlCol="0">
            <a:spAutoFit/>
          </a:bodyPr>
          <a:lstStyle/>
          <a:p>
            <a:pPr marL="12700" marR="5080" indent="1905">
              <a:lnSpc>
                <a:spcPts val="2640"/>
              </a:lnSpc>
              <a:spcBef>
                <a:spcPts val="675"/>
              </a:spcBef>
            </a:pPr>
            <a:r>
              <a:rPr dirty="0">
                <a:solidFill>
                  <a:srgbClr val="454547"/>
                </a:solidFill>
                <a:latin typeface="Trebuchet MS"/>
                <a:cs typeface="Trebuchet MS"/>
              </a:rPr>
              <a:t>0.80%  n=122</a:t>
            </a:r>
            <a:endParaRPr dirty="0">
              <a:latin typeface="Trebuchet MS"/>
              <a:cs typeface="Trebuchet MS"/>
            </a:endParaRPr>
          </a:p>
        </p:txBody>
      </p:sp>
      <p:pic>
        <p:nvPicPr>
          <p:cNvPr id="63" name="object 63"/>
          <p:cNvPicPr/>
          <p:nvPr/>
        </p:nvPicPr>
        <p:blipFill>
          <a:blip r:embed="rId7" cstate="print"/>
          <a:stretch>
            <a:fillRect/>
          </a:stretch>
        </p:blipFill>
        <p:spPr>
          <a:xfrm>
            <a:off x="11210274" y="10029197"/>
            <a:ext cx="3068172" cy="43388"/>
          </a:xfrm>
          <a:prstGeom prst="rect">
            <a:avLst/>
          </a:prstGeom>
        </p:spPr>
      </p:pic>
      <p:sp>
        <p:nvSpPr>
          <p:cNvPr id="64" name="object 64"/>
          <p:cNvSpPr txBox="1"/>
          <p:nvPr/>
        </p:nvSpPr>
        <p:spPr>
          <a:xfrm>
            <a:off x="10751558" y="4128032"/>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1.0</a:t>
            </a:r>
            <a:endParaRPr sz="2000">
              <a:latin typeface="Tahoma"/>
              <a:cs typeface="Tahoma"/>
            </a:endParaRPr>
          </a:p>
        </p:txBody>
      </p:sp>
      <p:sp>
        <p:nvSpPr>
          <p:cNvPr id="65" name="object 65"/>
          <p:cNvSpPr txBox="1"/>
          <p:nvPr/>
        </p:nvSpPr>
        <p:spPr>
          <a:xfrm>
            <a:off x="10751558" y="5000988"/>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0.8</a:t>
            </a:r>
            <a:endParaRPr sz="2000">
              <a:latin typeface="Tahoma"/>
              <a:cs typeface="Tahoma"/>
            </a:endParaRPr>
          </a:p>
        </p:txBody>
      </p:sp>
      <p:sp>
        <p:nvSpPr>
          <p:cNvPr id="66" name="object 66"/>
          <p:cNvSpPr txBox="1"/>
          <p:nvPr/>
        </p:nvSpPr>
        <p:spPr>
          <a:xfrm>
            <a:off x="10751558" y="5901235"/>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0.6</a:t>
            </a:r>
            <a:endParaRPr sz="2000">
              <a:latin typeface="Tahoma"/>
              <a:cs typeface="Tahoma"/>
            </a:endParaRPr>
          </a:p>
        </p:txBody>
      </p:sp>
      <p:sp>
        <p:nvSpPr>
          <p:cNvPr id="67" name="object 67"/>
          <p:cNvSpPr txBox="1"/>
          <p:nvPr/>
        </p:nvSpPr>
        <p:spPr>
          <a:xfrm>
            <a:off x="10751558" y="6801480"/>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0.4</a:t>
            </a:r>
            <a:endParaRPr sz="2000">
              <a:latin typeface="Tahoma"/>
              <a:cs typeface="Tahoma"/>
            </a:endParaRPr>
          </a:p>
        </p:txBody>
      </p:sp>
      <p:sp>
        <p:nvSpPr>
          <p:cNvPr id="68" name="object 68"/>
          <p:cNvSpPr txBox="1"/>
          <p:nvPr/>
        </p:nvSpPr>
        <p:spPr>
          <a:xfrm>
            <a:off x="10751558" y="7694904"/>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0.2</a:t>
            </a:r>
            <a:endParaRPr sz="2000">
              <a:latin typeface="Tahoma"/>
              <a:cs typeface="Tahoma"/>
            </a:endParaRPr>
          </a:p>
        </p:txBody>
      </p:sp>
      <p:sp>
        <p:nvSpPr>
          <p:cNvPr id="69" name="object 69"/>
          <p:cNvSpPr txBox="1"/>
          <p:nvPr/>
        </p:nvSpPr>
        <p:spPr>
          <a:xfrm>
            <a:off x="10751558" y="8561379"/>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0.0</a:t>
            </a:r>
            <a:endParaRPr sz="2000">
              <a:latin typeface="Tahoma"/>
              <a:cs typeface="Tahoma"/>
            </a:endParaRPr>
          </a:p>
        </p:txBody>
      </p:sp>
      <p:grpSp>
        <p:nvGrpSpPr>
          <p:cNvPr id="70" name="object 70"/>
          <p:cNvGrpSpPr/>
          <p:nvPr/>
        </p:nvGrpSpPr>
        <p:grpSpPr>
          <a:xfrm>
            <a:off x="11201779" y="4408061"/>
            <a:ext cx="3071495" cy="4457065"/>
            <a:chOff x="11201779" y="4408061"/>
            <a:chExt cx="3071495" cy="4457065"/>
          </a:xfrm>
        </p:grpSpPr>
        <p:sp>
          <p:nvSpPr>
            <p:cNvPr id="71" name="object 71"/>
            <p:cNvSpPr/>
            <p:nvPr/>
          </p:nvSpPr>
          <p:spPr>
            <a:xfrm>
              <a:off x="11220210" y="5284987"/>
              <a:ext cx="123825" cy="0"/>
            </a:xfrm>
            <a:custGeom>
              <a:avLst/>
              <a:gdLst/>
              <a:ahLst/>
              <a:cxnLst/>
              <a:rect l="l" t="t" r="r" b="b"/>
              <a:pathLst>
                <a:path w="123825">
                  <a:moveTo>
                    <a:pt x="0" y="0"/>
                  </a:moveTo>
                  <a:lnTo>
                    <a:pt x="123304" y="0"/>
                  </a:lnTo>
                </a:path>
              </a:pathLst>
            </a:custGeom>
            <a:ln w="17473">
              <a:solidFill>
                <a:srgbClr val="454547"/>
              </a:solidFill>
            </a:ln>
          </p:spPr>
          <p:txBody>
            <a:bodyPr wrap="square" lIns="0" tIns="0" rIns="0" bIns="0" rtlCol="0"/>
            <a:lstStyle/>
            <a:p>
              <a:endParaRPr sz="1400"/>
            </a:p>
          </p:txBody>
        </p:sp>
        <p:sp>
          <p:nvSpPr>
            <p:cNvPr id="72" name="object 72"/>
            <p:cNvSpPr/>
            <p:nvPr/>
          </p:nvSpPr>
          <p:spPr>
            <a:xfrm>
              <a:off x="11220210" y="6191712"/>
              <a:ext cx="123825" cy="0"/>
            </a:xfrm>
            <a:custGeom>
              <a:avLst/>
              <a:gdLst/>
              <a:ahLst/>
              <a:cxnLst/>
              <a:rect l="l" t="t" r="r" b="b"/>
              <a:pathLst>
                <a:path w="123825">
                  <a:moveTo>
                    <a:pt x="0" y="0"/>
                  </a:moveTo>
                  <a:lnTo>
                    <a:pt x="123304" y="0"/>
                  </a:lnTo>
                </a:path>
              </a:pathLst>
            </a:custGeom>
            <a:ln w="17473">
              <a:solidFill>
                <a:srgbClr val="454547"/>
              </a:solidFill>
            </a:ln>
          </p:spPr>
          <p:txBody>
            <a:bodyPr wrap="square" lIns="0" tIns="0" rIns="0" bIns="0" rtlCol="0"/>
            <a:lstStyle/>
            <a:p>
              <a:endParaRPr sz="1400"/>
            </a:p>
          </p:txBody>
        </p:sp>
        <p:sp>
          <p:nvSpPr>
            <p:cNvPr id="73" name="object 73"/>
            <p:cNvSpPr/>
            <p:nvPr/>
          </p:nvSpPr>
          <p:spPr>
            <a:xfrm>
              <a:off x="11220210" y="7098433"/>
              <a:ext cx="123825" cy="0"/>
            </a:xfrm>
            <a:custGeom>
              <a:avLst/>
              <a:gdLst/>
              <a:ahLst/>
              <a:cxnLst/>
              <a:rect l="l" t="t" r="r" b="b"/>
              <a:pathLst>
                <a:path w="123825">
                  <a:moveTo>
                    <a:pt x="0" y="0"/>
                  </a:moveTo>
                  <a:lnTo>
                    <a:pt x="123304" y="0"/>
                  </a:lnTo>
                </a:path>
              </a:pathLst>
            </a:custGeom>
            <a:ln w="17473">
              <a:solidFill>
                <a:srgbClr val="454547"/>
              </a:solidFill>
            </a:ln>
          </p:spPr>
          <p:txBody>
            <a:bodyPr wrap="square" lIns="0" tIns="0" rIns="0" bIns="0" rtlCol="0"/>
            <a:lstStyle/>
            <a:p>
              <a:endParaRPr sz="1400"/>
            </a:p>
          </p:txBody>
        </p:sp>
        <p:sp>
          <p:nvSpPr>
            <p:cNvPr id="74" name="object 74"/>
            <p:cNvSpPr/>
            <p:nvPr/>
          </p:nvSpPr>
          <p:spPr>
            <a:xfrm>
              <a:off x="11220210" y="8005158"/>
              <a:ext cx="123825" cy="0"/>
            </a:xfrm>
            <a:custGeom>
              <a:avLst/>
              <a:gdLst/>
              <a:ahLst/>
              <a:cxnLst/>
              <a:rect l="l" t="t" r="r" b="b"/>
              <a:pathLst>
                <a:path w="123825">
                  <a:moveTo>
                    <a:pt x="0" y="0"/>
                  </a:moveTo>
                  <a:lnTo>
                    <a:pt x="123304" y="0"/>
                  </a:lnTo>
                </a:path>
              </a:pathLst>
            </a:custGeom>
            <a:ln w="17473">
              <a:solidFill>
                <a:srgbClr val="454547"/>
              </a:solidFill>
            </a:ln>
          </p:spPr>
          <p:txBody>
            <a:bodyPr wrap="square" lIns="0" tIns="0" rIns="0" bIns="0" rtlCol="0"/>
            <a:lstStyle/>
            <a:p>
              <a:endParaRPr sz="1400"/>
            </a:p>
          </p:txBody>
        </p:sp>
        <p:sp>
          <p:nvSpPr>
            <p:cNvPr id="75" name="object 75"/>
            <p:cNvSpPr/>
            <p:nvPr/>
          </p:nvSpPr>
          <p:spPr>
            <a:xfrm>
              <a:off x="11220210" y="8856024"/>
              <a:ext cx="123825" cy="0"/>
            </a:xfrm>
            <a:custGeom>
              <a:avLst/>
              <a:gdLst/>
              <a:ahLst/>
              <a:cxnLst/>
              <a:rect l="l" t="t" r="r" b="b"/>
              <a:pathLst>
                <a:path w="123825">
                  <a:moveTo>
                    <a:pt x="0" y="0"/>
                  </a:moveTo>
                  <a:lnTo>
                    <a:pt x="123304" y="0"/>
                  </a:lnTo>
                </a:path>
              </a:pathLst>
            </a:custGeom>
            <a:ln w="17473">
              <a:solidFill>
                <a:srgbClr val="454547"/>
              </a:solidFill>
            </a:ln>
          </p:spPr>
          <p:txBody>
            <a:bodyPr wrap="square" lIns="0" tIns="0" rIns="0" bIns="0" rtlCol="0"/>
            <a:lstStyle/>
            <a:p>
              <a:endParaRPr sz="1400"/>
            </a:p>
          </p:txBody>
        </p:sp>
        <p:sp>
          <p:nvSpPr>
            <p:cNvPr id="76" name="object 76"/>
            <p:cNvSpPr/>
            <p:nvPr/>
          </p:nvSpPr>
          <p:spPr>
            <a:xfrm>
              <a:off x="11210515" y="4416798"/>
              <a:ext cx="3054350" cy="4439285"/>
            </a:xfrm>
            <a:custGeom>
              <a:avLst/>
              <a:gdLst/>
              <a:ahLst/>
              <a:cxnLst/>
              <a:rect l="l" t="t" r="r" b="b"/>
              <a:pathLst>
                <a:path w="3054350" h="4439284">
                  <a:moveTo>
                    <a:pt x="0" y="0"/>
                  </a:moveTo>
                  <a:lnTo>
                    <a:pt x="132659" y="0"/>
                  </a:lnTo>
                  <a:lnTo>
                    <a:pt x="132659" y="4439187"/>
                  </a:lnTo>
                  <a:lnTo>
                    <a:pt x="3053879" y="4439187"/>
                  </a:lnTo>
                </a:path>
              </a:pathLst>
            </a:custGeom>
            <a:ln w="17473">
              <a:solidFill>
                <a:srgbClr val="454547"/>
              </a:solidFill>
            </a:ln>
          </p:spPr>
          <p:txBody>
            <a:bodyPr wrap="square" lIns="0" tIns="0" rIns="0" bIns="0" rtlCol="0"/>
            <a:lstStyle/>
            <a:p>
              <a:endParaRPr sz="1400"/>
            </a:p>
          </p:txBody>
        </p:sp>
      </p:grpSp>
      <p:sp>
        <p:nvSpPr>
          <p:cNvPr id="77" name="object 77"/>
          <p:cNvSpPr txBox="1"/>
          <p:nvPr/>
        </p:nvSpPr>
        <p:spPr>
          <a:xfrm>
            <a:off x="10133704" y="5275542"/>
            <a:ext cx="246221" cy="2489200"/>
          </a:xfrm>
          <a:prstGeom prst="rect">
            <a:avLst/>
          </a:prstGeom>
        </p:spPr>
        <p:txBody>
          <a:bodyPr vert="vert270" wrap="square" lIns="0" tIns="29845" rIns="0" bIns="0" rtlCol="0">
            <a:spAutoFit/>
          </a:bodyPr>
          <a:lstStyle/>
          <a:p>
            <a:pPr marL="12700">
              <a:lnSpc>
                <a:spcPct val="100000"/>
              </a:lnSpc>
              <a:spcBef>
                <a:spcPts val="235"/>
              </a:spcBef>
            </a:pPr>
            <a:r>
              <a:rPr sz="1600" dirty="0">
                <a:solidFill>
                  <a:srgbClr val="454547"/>
                </a:solidFill>
                <a:latin typeface="Tahoma"/>
                <a:cs typeface="Tahoma"/>
              </a:rPr>
              <a:t>Event rate (%/year)</a:t>
            </a:r>
            <a:endParaRPr sz="1600" dirty="0">
              <a:latin typeface="Tahoma"/>
              <a:cs typeface="Tahoma"/>
            </a:endParaRPr>
          </a:p>
        </p:txBody>
      </p:sp>
      <p:sp>
        <p:nvSpPr>
          <p:cNvPr id="78" name="object 78"/>
          <p:cNvSpPr txBox="1"/>
          <p:nvPr/>
        </p:nvSpPr>
        <p:spPr>
          <a:xfrm>
            <a:off x="16364252" y="3237440"/>
            <a:ext cx="1743710" cy="1031436"/>
          </a:xfrm>
          <a:prstGeom prst="rect">
            <a:avLst/>
          </a:prstGeom>
        </p:spPr>
        <p:txBody>
          <a:bodyPr vert="horz" wrap="square" lIns="0" tIns="73025" rIns="0" bIns="0" rtlCol="0">
            <a:spAutoFit/>
          </a:bodyPr>
          <a:lstStyle/>
          <a:p>
            <a:pPr marL="12700" marR="5080" indent="29845">
              <a:lnSpc>
                <a:spcPts val="3879"/>
              </a:lnSpc>
              <a:spcBef>
                <a:spcPts val="575"/>
              </a:spcBef>
            </a:pPr>
            <a:r>
              <a:rPr sz="2800" dirty="0">
                <a:solidFill>
                  <a:srgbClr val="F16A38"/>
                </a:solidFill>
                <a:latin typeface="Trebuchet MS"/>
                <a:cs typeface="Trebuchet MS"/>
              </a:rPr>
              <a:t>MAJOR GI  BLEEDING</a:t>
            </a:r>
            <a:endParaRPr sz="2800">
              <a:latin typeface="Trebuchet MS"/>
              <a:cs typeface="Trebuchet MS"/>
            </a:endParaRPr>
          </a:p>
        </p:txBody>
      </p:sp>
      <p:pic>
        <p:nvPicPr>
          <p:cNvPr id="79" name="object 79"/>
          <p:cNvPicPr/>
          <p:nvPr/>
        </p:nvPicPr>
        <p:blipFill>
          <a:blip r:embed="rId8" cstate="print"/>
          <a:stretch>
            <a:fillRect/>
          </a:stretch>
        </p:blipFill>
        <p:spPr>
          <a:xfrm>
            <a:off x="17317916" y="6899083"/>
            <a:ext cx="1024295" cy="898657"/>
          </a:xfrm>
          <a:prstGeom prst="rect">
            <a:avLst/>
          </a:prstGeom>
        </p:spPr>
      </p:pic>
      <p:sp>
        <p:nvSpPr>
          <p:cNvPr id="80" name="object 80"/>
          <p:cNvSpPr txBox="1"/>
          <p:nvPr/>
        </p:nvSpPr>
        <p:spPr>
          <a:xfrm>
            <a:off x="17315488" y="6346681"/>
            <a:ext cx="1026160" cy="323807"/>
          </a:xfrm>
          <a:prstGeom prst="rect">
            <a:avLst/>
          </a:prstGeom>
        </p:spPr>
        <p:txBody>
          <a:bodyPr vert="horz" wrap="square" lIns="0" tIns="15875" rIns="0" bIns="0" rtlCol="0">
            <a:spAutoFit/>
          </a:bodyPr>
          <a:lstStyle/>
          <a:p>
            <a:pPr marL="12700">
              <a:lnSpc>
                <a:spcPct val="100000"/>
              </a:lnSpc>
              <a:spcBef>
                <a:spcPts val="125"/>
              </a:spcBef>
            </a:pPr>
            <a:r>
              <a:rPr sz="2000" dirty="0">
                <a:solidFill>
                  <a:srgbClr val="939598"/>
                </a:solidFill>
                <a:latin typeface="Trebuchet MS"/>
                <a:cs typeface="Trebuchet MS"/>
              </a:rPr>
              <a:t>p=0.37</a:t>
            </a:r>
            <a:endParaRPr sz="2000">
              <a:latin typeface="Trebuchet MS"/>
              <a:cs typeface="Trebuchet MS"/>
            </a:endParaRPr>
          </a:p>
        </p:txBody>
      </p:sp>
      <p:grpSp>
        <p:nvGrpSpPr>
          <p:cNvPr id="81" name="object 81"/>
          <p:cNvGrpSpPr/>
          <p:nvPr/>
        </p:nvGrpSpPr>
        <p:grpSpPr>
          <a:xfrm>
            <a:off x="16043177" y="7811657"/>
            <a:ext cx="2289810" cy="1049020"/>
            <a:chOff x="16043177" y="7811657"/>
            <a:chExt cx="2289810" cy="1049020"/>
          </a:xfrm>
        </p:grpSpPr>
        <p:sp>
          <p:nvSpPr>
            <p:cNvPr id="82" name="object 82"/>
            <p:cNvSpPr/>
            <p:nvPr/>
          </p:nvSpPr>
          <p:spPr>
            <a:xfrm>
              <a:off x="17328120" y="7895572"/>
              <a:ext cx="1004569" cy="965200"/>
            </a:xfrm>
            <a:custGeom>
              <a:avLst/>
              <a:gdLst/>
              <a:ahLst/>
              <a:cxnLst/>
              <a:rect l="l" t="t" r="r" b="b"/>
              <a:pathLst>
                <a:path w="1004569" h="965200">
                  <a:moveTo>
                    <a:pt x="789566" y="0"/>
                  </a:moveTo>
                  <a:lnTo>
                    <a:pt x="214911" y="0"/>
                  </a:lnTo>
                  <a:lnTo>
                    <a:pt x="165792" y="5300"/>
                  </a:lnTo>
                  <a:lnTo>
                    <a:pt x="120618" y="20386"/>
                  </a:lnTo>
                  <a:lnTo>
                    <a:pt x="80706" y="44033"/>
                  </a:lnTo>
                  <a:lnTo>
                    <a:pt x="47371" y="75018"/>
                  </a:lnTo>
                  <a:lnTo>
                    <a:pt x="21931" y="112115"/>
                  </a:lnTo>
                  <a:lnTo>
                    <a:pt x="5702" y="154102"/>
                  </a:lnTo>
                  <a:lnTo>
                    <a:pt x="0" y="199755"/>
                  </a:lnTo>
                  <a:lnTo>
                    <a:pt x="0" y="964986"/>
                  </a:lnTo>
                  <a:lnTo>
                    <a:pt x="1004439" y="964986"/>
                  </a:lnTo>
                  <a:lnTo>
                    <a:pt x="1004439" y="199755"/>
                  </a:lnTo>
                  <a:lnTo>
                    <a:pt x="998738" y="154102"/>
                  </a:lnTo>
                  <a:lnTo>
                    <a:pt x="982513" y="112115"/>
                  </a:lnTo>
                  <a:lnTo>
                    <a:pt x="957079" y="75018"/>
                  </a:lnTo>
                  <a:lnTo>
                    <a:pt x="923752" y="44033"/>
                  </a:lnTo>
                  <a:lnTo>
                    <a:pt x="883847" y="20386"/>
                  </a:lnTo>
                  <a:lnTo>
                    <a:pt x="838680" y="5300"/>
                  </a:lnTo>
                  <a:lnTo>
                    <a:pt x="789566" y="0"/>
                  </a:lnTo>
                  <a:close/>
                </a:path>
              </a:pathLst>
            </a:custGeom>
            <a:solidFill>
              <a:srgbClr val="76004B"/>
            </a:solidFill>
          </p:spPr>
          <p:txBody>
            <a:bodyPr wrap="square" lIns="0" tIns="0" rIns="0" bIns="0" rtlCol="0"/>
            <a:lstStyle/>
            <a:p>
              <a:endParaRPr sz="1400"/>
            </a:p>
          </p:txBody>
        </p:sp>
        <p:sp>
          <p:nvSpPr>
            <p:cNvPr id="83" name="object 83"/>
            <p:cNvSpPr/>
            <p:nvPr/>
          </p:nvSpPr>
          <p:spPr>
            <a:xfrm>
              <a:off x="16043177" y="7811657"/>
              <a:ext cx="1004569" cy="1049020"/>
            </a:xfrm>
            <a:custGeom>
              <a:avLst/>
              <a:gdLst/>
              <a:ahLst/>
              <a:cxnLst/>
              <a:rect l="l" t="t" r="r" b="b"/>
              <a:pathLst>
                <a:path w="1004569" h="1049020">
                  <a:moveTo>
                    <a:pt x="789527" y="0"/>
                  </a:moveTo>
                  <a:lnTo>
                    <a:pt x="214872" y="0"/>
                  </a:lnTo>
                  <a:lnTo>
                    <a:pt x="165758" y="5302"/>
                  </a:lnTo>
                  <a:lnTo>
                    <a:pt x="120591" y="20393"/>
                  </a:lnTo>
                  <a:lnTo>
                    <a:pt x="80686" y="44046"/>
                  </a:lnTo>
                  <a:lnTo>
                    <a:pt x="47359" y="75034"/>
                  </a:lnTo>
                  <a:lnTo>
                    <a:pt x="21925" y="112132"/>
                  </a:lnTo>
                  <a:lnTo>
                    <a:pt x="5700" y="154115"/>
                  </a:lnTo>
                  <a:lnTo>
                    <a:pt x="0" y="199755"/>
                  </a:lnTo>
                  <a:lnTo>
                    <a:pt x="0" y="1048907"/>
                  </a:lnTo>
                  <a:lnTo>
                    <a:pt x="1004439" y="1048907"/>
                  </a:lnTo>
                  <a:lnTo>
                    <a:pt x="1004439" y="199755"/>
                  </a:lnTo>
                  <a:lnTo>
                    <a:pt x="998736" y="154115"/>
                  </a:lnTo>
                  <a:lnTo>
                    <a:pt x="982505" y="112132"/>
                  </a:lnTo>
                  <a:lnTo>
                    <a:pt x="957064" y="75034"/>
                  </a:lnTo>
                  <a:lnTo>
                    <a:pt x="923728" y="44046"/>
                  </a:lnTo>
                  <a:lnTo>
                    <a:pt x="883816" y="20393"/>
                  </a:lnTo>
                  <a:lnTo>
                    <a:pt x="838643" y="5302"/>
                  </a:lnTo>
                  <a:lnTo>
                    <a:pt x="789527" y="0"/>
                  </a:lnTo>
                  <a:close/>
                </a:path>
              </a:pathLst>
            </a:custGeom>
            <a:solidFill>
              <a:srgbClr val="BCBEC0"/>
            </a:solidFill>
          </p:spPr>
          <p:txBody>
            <a:bodyPr wrap="square" lIns="0" tIns="0" rIns="0" bIns="0" rtlCol="0"/>
            <a:lstStyle/>
            <a:p>
              <a:endParaRPr sz="1400"/>
            </a:p>
          </p:txBody>
        </p:sp>
      </p:grpSp>
      <p:sp>
        <p:nvSpPr>
          <p:cNvPr id="84" name="object 84"/>
          <p:cNvSpPr txBox="1"/>
          <p:nvPr/>
        </p:nvSpPr>
        <p:spPr>
          <a:xfrm>
            <a:off x="15935501" y="8999952"/>
            <a:ext cx="2714859" cy="768095"/>
          </a:xfrm>
          <a:prstGeom prst="rect">
            <a:avLst/>
          </a:prstGeom>
        </p:spPr>
        <p:txBody>
          <a:bodyPr vert="horz" wrap="square" lIns="0" tIns="57785" rIns="0" bIns="0" rtlCol="0">
            <a:spAutoFit/>
          </a:bodyPr>
          <a:lstStyle/>
          <a:p>
            <a:pPr marL="38100" marR="30480" indent="7620">
              <a:lnSpc>
                <a:spcPts val="2910"/>
              </a:lnSpc>
              <a:spcBef>
                <a:spcPts val="455"/>
              </a:spcBef>
              <a:tabLst>
                <a:tab pos="1360805" algn="l"/>
              </a:tabLst>
            </a:pPr>
            <a:r>
              <a:rPr sz="2000" dirty="0">
                <a:solidFill>
                  <a:srgbClr val="454547"/>
                </a:solidFill>
                <a:latin typeface="Trebuchet MS"/>
                <a:cs typeface="Trebuchet MS"/>
              </a:rPr>
              <a:t>Warfarin	</a:t>
            </a:r>
            <a:r>
              <a:rPr sz="2000" dirty="0">
                <a:solidFill>
                  <a:srgbClr val="76004B"/>
                </a:solidFill>
                <a:latin typeface="Trebuchet MS"/>
                <a:cs typeface="Trebuchet MS"/>
              </a:rPr>
              <a:t>ELIQUIS</a:t>
            </a:r>
            <a:r>
              <a:rPr lang="en-US" sz="1600" b="1" baseline="30000" dirty="0">
                <a:solidFill>
                  <a:srgbClr val="76004B"/>
                </a:solidFill>
                <a:latin typeface="Arial"/>
                <a:cs typeface="Arial"/>
              </a:rPr>
              <a:t> ® </a:t>
            </a:r>
            <a:r>
              <a:rPr sz="2000" dirty="0">
                <a:solidFill>
                  <a:srgbClr val="454547"/>
                </a:solidFill>
                <a:latin typeface="Trebuchet MS"/>
                <a:cs typeface="Trebuchet MS"/>
              </a:rPr>
              <a:t>N=9,052	</a:t>
            </a:r>
            <a:r>
              <a:rPr sz="2000" dirty="0">
                <a:solidFill>
                  <a:srgbClr val="76004B"/>
                </a:solidFill>
                <a:latin typeface="Trebuchet MS"/>
                <a:cs typeface="Trebuchet MS"/>
              </a:rPr>
              <a:t>N=9,088</a:t>
            </a:r>
            <a:endParaRPr sz="2000" dirty="0">
              <a:latin typeface="Trebuchet MS"/>
              <a:cs typeface="Trebuchet MS"/>
            </a:endParaRPr>
          </a:p>
        </p:txBody>
      </p:sp>
      <p:sp>
        <p:nvSpPr>
          <p:cNvPr id="85" name="object 85"/>
          <p:cNvSpPr txBox="1"/>
          <p:nvPr/>
        </p:nvSpPr>
        <p:spPr>
          <a:xfrm>
            <a:off x="15357447" y="10212661"/>
            <a:ext cx="3827145"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HR=0.89 (95% Cl: 0.70–1.15)</a:t>
            </a:r>
            <a:endParaRPr sz="2000">
              <a:latin typeface="Tahoma"/>
              <a:cs typeface="Tahoma"/>
            </a:endParaRPr>
          </a:p>
        </p:txBody>
      </p:sp>
      <p:sp>
        <p:nvSpPr>
          <p:cNvPr id="86" name="object 86"/>
          <p:cNvSpPr txBox="1"/>
          <p:nvPr/>
        </p:nvSpPr>
        <p:spPr>
          <a:xfrm>
            <a:off x="17368218" y="7982863"/>
            <a:ext cx="924560" cy="728982"/>
          </a:xfrm>
          <a:prstGeom prst="rect">
            <a:avLst/>
          </a:prstGeom>
        </p:spPr>
        <p:txBody>
          <a:bodyPr vert="horz" wrap="square" lIns="0" tIns="85725" rIns="0" bIns="0" rtlCol="0">
            <a:spAutoFit/>
          </a:bodyPr>
          <a:lstStyle/>
          <a:p>
            <a:pPr marL="12700" marR="5080" indent="1905">
              <a:lnSpc>
                <a:spcPts val="2640"/>
              </a:lnSpc>
              <a:spcBef>
                <a:spcPts val="675"/>
              </a:spcBef>
            </a:pPr>
            <a:r>
              <a:rPr dirty="0">
                <a:solidFill>
                  <a:srgbClr val="FFFFFF"/>
                </a:solidFill>
                <a:latin typeface="Trebuchet MS"/>
                <a:cs typeface="Trebuchet MS"/>
              </a:rPr>
              <a:t>0.76%  n=105</a:t>
            </a:r>
            <a:endParaRPr dirty="0">
              <a:latin typeface="Trebuchet MS"/>
              <a:cs typeface="Trebuchet MS"/>
            </a:endParaRPr>
          </a:p>
        </p:txBody>
      </p:sp>
      <p:sp>
        <p:nvSpPr>
          <p:cNvPr id="87" name="object 87"/>
          <p:cNvSpPr txBox="1"/>
          <p:nvPr/>
        </p:nvSpPr>
        <p:spPr>
          <a:xfrm>
            <a:off x="16090341" y="7982863"/>
            <a:ext cx="924560" cy="728982"/>
          </a:xfrm>
          <a:prstGeom prst="rect">
            <a:avLst/>
          </a:prstGeom>
        </p:spPr>
        <p:txBody>
          <a:bodyPr vert="horz" wrap="square" lIns="0" tIns="85725" rIns="0" bIns="0" rtlCol="0">
            <a:spAutoFit/>
          </a:bodyPr>
          <a:lstStyle/>
          <a:p>
            <a:pPr marL="12700" marR="5080" indent="1905">
              <a:lnSpc>
                <a:spcPts val="2640"/>
              </a:lnSpc>
              <a:spcBef>
                <a:spcPts val="675"/>
              </a:spcBef>
            </a:pPr>
            <a:r>
              <a:rPr dirty="0">
                <a:solidFill>
                  <a:srgbClr val="454547"/>
                </a:solidFill>
                <a:latin typeface="Trebuchet MS"/>
                <a:cs typeface="Trebuchet MS"/>
              </a:rPr>
              <a:t>0.86%  n=119</a:t>
            </a:r>
            <a:endParaRPr dirty="0">
              <a:latin typeface="Trebuchet MS"/>
              <a:cs typeface="Trebuchet MS"/>
            </a:endParaRPr>
          </a:p>
        </p:txBody>
      </p:sp>
      <p:pic>
        <p:nvPicPr>
          <p:cNvPr id="88" name="object 88"/>
          <p:cNvPicPr/>
          <p:nvPr/>
        </p:nvPicPr>
        <p:blipFill>
          <a:blip r:embed="rId9" cstate="print"/>
          <a:stretch>
            <a:fillRect/>
          </a:stretch>
        </p:blipFill>
        <p:spPr>
          <a:xfrm>
            <a:off x="15644986" y="10029197"/>
            <a:ext cx="3068172" cy="43388"/>
          </a:xfrm>
          <a:prstGeom prst="rect">
            <a:avLst/>
          </a:prstGeom>
        </p:spPr>
      </p:pic>
      <p:sp>
        <p:nvSpPr>
          <p:cNvPr id="89" name="object 89"/>
          <p:cNvSpPr txBox="1"/>
          <p:nvPr/>
        </p:nvSpPr>
        <p:spPr>
          <a:xfrm>
            <a:off x="15186266" y="4128032"/>
            <a:ext cx="43815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3.5</a:t>
            </a:r>
            <a:endParaRPr sz="2000">
              <a:latin typeface="Tahoma"/>
              <a:cs typeface="Tahoma"/>
            </a:endParaRPr>
          </a:p>
        </p:txBody>
      </p:sp>
      <p:sp>
        <p:nvSpPr>
          <p:cNvPr id="90" name="object 90"/>
          <p:cNvSpPr txBox="1"/>
          <p:nvPr/>
        </p:nvSpPr>
        <p:spPr>
          <a:xfrm>
            <a:off x="15179104" y="4761514"/>
            <a:ext cx="612140" cy="325089"/>
          </a:xfrm>
          <a:prstGeom prst="rect">
            <a:avLst/>
          </a:prstGeom>
        </p:spPr>
        <p:txBody>
          <a:bodyPr vert="horz" wrap="square" lIns="0" tIns="17145" rIns="0" bIns="0" rtlCol="0">
            <a:spAutoFit/>
          </a:bodyPr>
          <a:lstStyle/>
          <a:p>
            <a:pPr marL="12700">
              <a:lnSpc>
                <a:spcPct val="100000"/>
              </a:lnSpc>
              <a:spcBef>
                <a:spcPts val="135"/>
              </a:spcBef>
            </a:pPr>
            <a:r>
              <a:rPr sz="2000" dirty="0">
                <a:solidFill>
                  <a:srgbClr val="454547"/>
                </a:solidFill>
                <a:latin typeface="Tahoma"/>
                <a:cs typeface="Tahoma"/>
              </a:rPr>
              <a:t>3.0 </a:t>
            </a:r>
            <a:r>
              <a:rPr sz="2000" u="heavy" dirty="0">
                <a:solidFill>
                  <a:srgbClr val="454547"/>
                </a:solidFill>
                <a:uFill>
                  <a:solidFill>
                    <a:srgbClr val="454547"/>
                  </a:solidFill>
                </a:uFill>
                <a:latin typeface="Tahoma"/>
                <a:cs typeface="Tahoma"/>
              </a:rPr>
              <a:t>  </a:t>
            </a:r>
            <a:endParaRPr sz="2000">
              <a:latin typeface="Tahoma"/>
              <a:cs typeface="Tahoma"/>
            </a:endParaRPr>
          </a:p>
        </p:txBody>
      </p:sp>
      <p:sp>
        <p:nvSpPr>
          <p:cNvPr id="91" name="object 91"/>
          <p:cNvSpPr txBox="1"/>
          <p:nvPr/>
        </p:nvSpPr>
        <p:spPr>
          <a:xfrm>
            <a:off x="15179104" y="5170531"/>
            <a:ext cx="445134" cy="3244478"/>
          </a:xfrm>
          <a:prstGeom prst="rect">
            <a:avLst/>
          </a:prstGeom>
        </p:spPr>
        <p:txBody>
          <a:bodyPr vert="horz" wrap="square" lIns="0" tIns="241300" rIns="0" bIns="0" rtlCol="0">
            <a:spAutoFit/>
          </a:bodyPr>
          <a:lstStyle/>
          <a:p>
            <a:pPr marL="12700">
              <a:lnSpc>
                <a:spcPct val="100000"/>
              </a:lnSpc>
              <a:spcBef>
                <a:spcPts val="1900"/>
              </a:spcBef>
            </a:pPr>
            <a:r>
              <a:rPr sz="2000" dirty="0">
                <a:solidFill>
                  <a:srgbClr val="454547"/>
                </a:solidFill>
                <a:latin typeface="Tahoma"/>
                <a:cs typeface="Tahoma"/>
              </a:rPr>
              <a:t>2.5</a:t>
            </a:r>
            <a:endParaRPr sz="2000">
              <a:latin typeface="Tahoma"/>
              <a:cs typeface="Tahoma"/>
            </a:endParaRPr>
          </a:p>
          <a:p>
            <a:pPr marL="19685">
              <a:lnSpc>
                <a:spcPct val="100000"/>
              </a:lnSpc>
              <a:spcBef>
                <a:spcPts val="1805"/>
              </a:spcBef>
            </a:pPr>
            <a:r>
              <a:rPr sz="2000" dirty="0">
                <a:solidFill>
                  <a:srgbClr val="454547"/>
                </a:solidFill>
                <a:latin typeface="Tahoma"/>
                <a:cs typeface="Tahoma"/>
              </a:rPr>
              <a:t>2.0</a:t>
            </a:r>
            <a:endParaRPr sz="2000">
              <a:latin typeface="Tahoma"/>
              <a:cs typeface="Tahoma"/>
            </a:endParaRPr>
          </a:p>
          <a:p>
            <a:pPr marL="19685">
              <a:lnSpc>
                <a:spcPct val="100000"/>
              </a:lnSpc>
              <a:spcBef>
                <a:spcPts val="1810"/>
              </a:spcBef>
            </a:pPr>
            <a:r>
              <a:rPr sz="2000" dirty="0">
                <a:solidFill>
                  <a:srgbClr val="454547"/>
                </a:solidFill>
                <a:latin typeface="Tahoma"/>
                <a:cs typeface="Tahoma"/>
              </a:rPr>
              <a:t>1.5</a:t>
            </a:r>
            <a:endParaRPr sz="2000">
              <a:latin typeface="Tahoma"/>
              <a:cs typeface="Tahoma"/>
            </a:endParaRPr>
          </a:p>
          <a:p>
            <a:pPr marL="19685">
              <a:lnSpc>
                <a:spcPct val="100000"/>
              </a:lnSpc>
              <a:spcBef>
                <a:spcPts val="1810"/>
              </a:spcBef>
            </a:pPr>
            <a:r>
              <a:rPr sz="2000" dirty="0">
                <a:solidFill>
                  <a:srgbClr val="454547"/>
                </a:solidFill>
                <a:latin typeface="Tahoma"/>
                <a:cs typeface="Tahoma"/>
              </a:rPr>
              <a:t>1.0</a:t>
            </a:r>
            <a:endParaRPr sz="2000">
              <a:latin typeface="Tahoma"/>
              <a:cs typeface="Tahoma"/>
            </a:endParaRPr>
          </a:p>
          <a:p>
            <a:pPr marL="19685">
              <a:lnSpc>
                <a:spcPct val="100000"/>
              </a:lnSpc>
              <a:spcBef>
                <a:spcPts val="1805"/>
              </a:spcBef>
            </a:pPr>
            <a:r>
              <a:rPr sz="2000" dirty="0">
                <a:solidFill>
                  <a:srgbClr val="454547"/>
                </a:solidFill>
                <a:latin typeface="Tahoma"/>
                <a:cs typeface="Tahoma"/>
              </a:rPr>
              <a:t>0.5</a:t>
            </a:r>
            <a:endParaRPr sz="2000">
              <a:latin typeface="Tahoma"/>
              <a:cs typeface="Tahoma"/>
            </a:endParaRPr>
          </a:p>
          <a:p>
            <a:pPr marL="19685">
              <a:lnSpc>
                <a:spcPct val="100000"/>
              </a:lnSpc>
              <a:spcBef>
                <a:spcPts val="1805"/>
              </a:spcBef>
            </a:pPr>
            <a:r>
              <a:rPr sz="2000" dirty="0">
                <a:solidFill>
                  <a:srgbClr val="454547"/>
                </a:solidFill>
                <a:latin typeface="Tahoma"/>
                <a:cs typeface="Tahoma"/>
              </a:rPr>
              <a:t>0.0</a:t>
            </a:r>
            <a:endParaRPr sz="2000">
              <a:latin typeface="Tahoma"/>
              <a:cs typeface="Tahoma"/>
            </a:endParaRPr>
          </a:p>
        </p:txBody>
      </p:sp>
      <p:grpSp>
        <p:nvGrpSpPr>
          <p:cNvPr id="92" name="object 92"/>
          <p:cNvGrpSpPr/>
          <p:nvPr/>
        </p:nvGrpSpPr>
        <p:grpSpPr>
          <a:xfrm>
            <a:off x="15636450" y="4408061"/>
            <a:ext cx="3071495" cy="4457065"/>
            <a:chOff x="15636450" y="4408061"/>
            <a:chExt cx="3071495" cy="4457065"/>
          </a:xfrm>
        </p:grpSpPr>
        <p:sp>
          <p:nvSpPr>
            <p:cNvPr id="93" name="object 93"/>
            <p:cNvSpPr/>
            <p:nvPr/>
          </p:nvSpPr>
          <p:spPr>
            <a:xfrm>
              <a:off x="15654847" y="5004786"/>
              <a:ext cx="123825" cy="0"/>
            </a:xfrm>
            <a:custGeom>
              <a:avLst/>
              <a:gdLst/>
              <a:ahLst/>
              <a:cxnLst/>
              <a:rect l="l" t="t" r="r" b="b"/>
              <a:pathLst>
                <a:path w="123825">
                  <a:moveTo>
                    <a:pt x="0" y="0"/>
                  </a:moveTo>
                  <a:lnTo>
                    <a:pt x="123333" y="0"/>
                  </a:lnTo>
                </a:path>
              </a:pathLst>
            </a:custGeom>
            <a:ln w="17473">
              <a:solidFill>
                <a:srgbClr val="454547"/>
              </a:solidFill>
            </a:ln>
          </p:spPr>
          <p:txBody>
            <a:bodyPr wrap="square" lIns="0" tIns="0" rIns="0" bIns="0" rtlCol="0"/>
            <a:lstStyle/>
            <a:p>
              <a:endParaRPr sz="1400"/>
            </a:p>
          </p:txBody>
        </p:sp>
        <p:sp>
          <p:nvSpPr>
            <p:cNvPr id="94" name="object 94"/>
            <p:cNvSpPr/>
            <p:nvPr/>
          </p:nvSpPr>
          <p:spPr>
            <a:xfrm>
              <a:off x="15654847" y="6272365"/>
              <a:ext cx="123825" cy="0"/>
            </a:xfrm>
            <a:custGeom>
              <a:avLst/>
              <a:gdLst/>
              <a:ahLst/>
              <a:cxnLst/>
              <a:rect l="l" t="t" r="r" b="b"/>
              <a:pathLst>
                <a:path w="123825">
                  <a:moveTo>
                    <a:pt x="0" y="0"/>
                  </a:moveTo>
                  <a:lnTo>
                    <a:pt x="123333" y="0"/>
                  </a:lnTo>
                </a:path>
              </a:pathLst>
            </a:custGeom>
            <a:ln w="17473">
              <a:solidFill>
                <a:srgbClr val="454547"/>
              </a:solidFill>
            </a:ln>
          </p:spPr>
          <p:txBody>
            <a:bodyPr wrap="square" lIns="0" tIns="0" rIns="0" bIns="0" rtlCol="0"/>
            <a:lstStyle/>
            <a:p>
              <a:endParaRPr sz="1400"/>
            </a:p>
          </p:txBody>
        </p:sp>
        <p:sp>
          <p:nvSpPr>
            <p:cNvPr id="95" name="object 95"/>
            <p:cNvSpPr/>
            <p:nvPr/>
          </p:nvSpPr>
          <p:spPr>
            <a:xfrm>
              <a:off x="15654847" y="7572189"/>
              <a:ext cx="123825" cy="0"/>
            </a:xfrm>
            <a:custGeom>
              <a:avLst/>
              <a:gdLst/>
              <a:ahLst/>
              <a:cxnLst/>
              <a:rect l="l" t="t" r="r" b="b"/>
              <a:pathLst>
                <a:path w="123825">
                  <a:moveTo>
                    <a:pt x="0" y="0"/>
                  </a:moveTo>
                  <a:lnTo>
                    <a:pt x="123333" y="0"/>
                  </a:lnTo>
                </a:path>
              </a:pathLst>
            </a:custGeom>
            <a:ln w="17473">
              <a:solidFill>
                <a:srgbClr val="454547"/>
              </a:solidFill>
            </a:ln>
          </p:spPr>
          <p:txBody>
            <a:bodyPr wrap="square" lIns="0" tIns="0" rIns="0" bIns="0" rtlCol="0"/>
            <a:lstStyle/>
            <a:p>
              <a:endParaRPr sz="1400"/>
            </a:p>
          </p:txBody>
        </p:sp>
        <p:sp>
          <p:nvSpPr>
            <p:cNvPr id="96" name="object 96"/>
            <p:cNvSpPr/>
            <p:nvPr/>
          </p:nvSpPr>
          <p:spPr>
            <a:xfrm>
              <a:off x="15654847" y="6909693"/>
              <a:ext cx="123825" cy="0"/>
            </a:xfrm>
            <a:custGeom>
              <a:avLst/>
              <a:gdLst/>
              <a:ahLst/>
              <a:cxnLst/>
              <a:rect l="l" t="t" r="r" b="b"/>
              <a:pathLst>
                <a:path w="123825">
                  <a:moveTo>
                    <a:pt x="0" y="0"/>
                  </a:moveTo>
                  <a:lnTo>
                    <a:pt x="123333" y="0"/>
                  </a:lnTo>
                </a:path>
              </a:pathLst>
            </a:custGeom>
            <a:ln w="17473">
              <a:solidFill>
                <a:srgbClr val="454547"/>
              </a:solidFill>
            </a:ln>
          </p:spPr>
          <p:txBody>
            <a:bodyPr wrap="square" lIns="0" tIns="0" rIns="0" bIns="0" rtlCol="0"/>
            <a:lstStyle/>
            <a:p>
              <a:endParaRPr sz="1400"/>
            </a:p>
          </p:txBody>
        </p:sp>
        <p:sp>
          <p:nvSpPr>
            <p:cNvPr id="97" name="object 97"/>
            <p:cNvSpPr/>
            <p:nvPr/>
          </p:nvSpPr>
          <p:spPr>
            <a:xfrm>
              <a:off x="15654847" y="8176538"/>
              <a:ext cx="123825" cy="0"/>
            </a:xfrm>
            <a:custGeom>
              <a:avLst/>
              <a:gdLst/>
              <a:ahLst/>
              <a:cxnLst/>
              <a:rect l="l" t="t" r="r" b="b"/>
              <a:pathLst>
                <a:path w="123825">
                  <a:moveTo>
                    <a:pt x="0" y="0"/>
                  </a:moveTo>
                  <a:lnTo>
                    <a:pt x="123333" y="0"/>
                  </a:lnTo>
                </a:path>
              </a:pathLst>
            </a:custGeom>
            <a:ln w="17473">
              <a:solidFill>
                <a:srgbClr val="454547"/>
              </a:solidFill>
            </a:ln>
          </p:spPr>
          <p:txBody>
            <a:bodyPr wrap="square" lIns="0" tIns="0" rIns="0" bIns="0" rtlCol="0"/>
            <a:lstStyle/>
            <a:p>
              <a:endParaRPr sz="1400"/>
            </a:p>
          </p:txBody>
        </p:sp>
        <p:sp>
          <p:nvSpPr>
            <p:cNvPr id="98" name="object 98"/>
            <p:cNvSpPr/>
            <p:nvPr/>
          </p:nvSpPr>
          <p:spPr>
            <a:xfrm>
              <a:off x="15654847" y="8856024"/>
              <a:ext cx="123825" cy="0"/>
            </a:xfrm>
            <a:custGeom>
              <a:avLst/>
              <a:gdLst/>
              <a:ahLst/>
              <a:cxnLst/>
              <a:rect l="l" t="t" r="r" b="b"/>
              <a:pathLst>
                <a:path w="123825">
                  <a:moveTo>
                    <a:pt x="0" y="0"/>
                  </a:moveTo>
                  <a:lnTo>
                    <a:pt x="123333" y="0"/>
                  </a:lnTo>
                </a:path>
              </a:pathLst>
            </a:custGeom>
            <a:ln w="17473">
              <a:solidFill>
                <a:srgbClr val="454547"/>
              </a:solidFill>
            </a:ln>
          </p:spPr>
          <p:txBody>
            <a:bodyPr wrap="square" lIns="0" tIns="0" rIns="0" bIns="0" rtlCol="0"/>
            <a:lstStyle/>
            <a:p>
              <a:endParaRPr sz="1400"/>
            </a:p>
          </p:txBody>
        </p:sp>
        <p:sp>
          <p:nvSpPr>
            <p:cNvPr id="99" name="object 99"/>
            <p:cNvSpPr/>
            <p:nvPr/>
          </p:nvSpPr>
          <p:spPr>
            <a:xfrm>
              <a:off x="15645186" y="4416798"/>
              <a:ext cx="3054350" cy="4439285"/>
            </a:xfrm>
            <a:custGeom>
              <a:avLst/>
              <a:gdLst/>
              <a:ahLst/>
              <a:cxnLst/>
              <a:rect l="l" t="t" r="r" b="b"/>
              <a:pathLst>
                <a:path w="3054350" h="4439284">
                  <a:moveTo>
                    <a:pt x="0" y="0"/>
                  </a:moveTo>
                  <a:lnTo>
                    <a:pt x="132659" y="0"/>
                  </a:lnTo>
                  <a:lnTo>
                    <a:pt x="132659" y="4439187"/>
                  </a:lnTo>
                  <a:lnTo>
                    <a:pt x="3053879" y="4439187"/>
                  </a:lnTo>
                </a:path>
              </a:pathLst>
            </a:custGeom>
            <a:ln w="17473">
              <a:solidFill>
                <a:srgbClr val="454547"/>
              </a:solidFill>
            </a:ln>
          </p:spPr>
          <p:txBody>
            <a:bodyPr wrap="square" lIns="0" tIns="0" rIns="0" bIns="0" rtlCol="0"/>
            <a:lstStyle/>
            <a:p>
              <a:endParaRPr sz="1400"/>
            </a:p>
          </p:txBody>
        </p:sp>
      </p:grpSp>
      <p:sp>
        <p:nvSpPr>
          <p:cNvPr id="100" name="object 100"/>
          <p:cNvSpPr txBox="1"/>
          <p:nvPr/>
        </p:nvSpPr>
        <p:spPr>
          <a:xfrm>
            <a:off x="14568369" y="5275549"/>
            <a:ext cx="246221" cy="2489200"/>
          </a:xfrm>
          <a:prstGeom prst="rect">
            <a:avLst/>
          </a:prstGeom>
        </p:spPr>
        <p:txBody>
          <a:bodyPr vert="vert270" wrap="square" lIns="0" tIns="29845" rIns="0" bIns="0" rtlCol="0">
            <a:spAutoFit/>
          </a:bodyPr>
          <a:lstStyle/>
          <a:p>
            <a:pPr marL="12700">
              <a:lnSpc>
                <a:spcPct val="100000"/>
              </a:lnSpc>
              <a:spcBef>
                <a:spcPts val="235"/>
              </a:spcBef>
            </a:pPr>
            <a:r>
              <a:rPr sz="1600" dirty="0">
                <a:solidFill>
                  <a:srgbClr val="454547"/>
                </a:solidFill>
                <a:latin typeface="Tahoma"/>
                <a:cs typeface="Tahoma"/>
              </a:rPr>
              <a:t>Event rate (%/year)</a:t>
            </a:r>
            <a:endParaRPr sz="1600" dirty="0">
              <a:latin typeface="Tahoma"/>
              <a:cs typeface="Tahoma"/>
            </a:endParaRPr>
          </a:p>
        </p:txBody>
      </p:sp>
      <p:sp>
        <p:nvSpPr>
          <p:cNvPr id="101" name="object 101"/>
          <p:cNvSpPr txBox="1">
            <a:spLocks noGrp="1"/>
          </p:cNvSpPr>
          <p:nvPr>
            <p:ph type="title"/>
          </p:nvPr>
        </p:nvSpPr>
        <p:spPr>
          <a:xfrm>
            <a:off x="747216" y="1364057"/>
            <a:ext cx="14726285" cy="566822"/>
          </a:xfrm>
          <a:prstGeom prst="rect">
            <a:avLst/>
          </a:prstGeom>
        </p:spPr>
        <p:txBody>
          <a:bodyPr vert="horz" wrap="square" lIns="0" tIns="12700" rIns="0" bIns="0" rtlCol="0">
            <a:spAutoFit/>
          </a:bodyPr>
          <a:lstStyle/>
          <a:p>
            <a:pPr marL="38100">
              <a:lnSpc>
                <a:spcPct val="100000"/>
              </a:lnSpc>
              <a:spcBef>
                <a:spcPts val="100"/>
              </a:spcBef>
            </a:pPr>
            <a:r>
              <a:rPr sz="3600" dirty="0"/>
              <a:t>ELIQUIS</a:t>
            </a:r>
            <a:r>
              <a:rPr lang="en-US" sz="3200" b="1" baseline="30000" dirty="0">
                <a:solidFill>
                  <a:srgbClr val="F26A38"/>
                </a:solidFill>
                <a:latin typeface="Arial"/>
                <a:cs typeface="Arial"/>
              </a:rPr>
              <a:t> </a:t>
            </a:r>
            <a:r>
              <a:rPr lang="en-US" sz="3200" b="1" baseline="30000" dirty="0">
                <a:latin typeface="Arial"/>
                <a:cs typeface="Arial"/>
              </a:rPr>
              <a:t>®</a:t>
            </a:r>
            <a:r>
              <a:rPr sz="3200" baseline="31746" dirty="0"/>
              <a:t> </a:t>
            </a:r>
            <a:r>
              <a:rPr sz="3600" dirty="0"/>
              <a:t>efficacy and safety profile vs. warfarin: ARISTOTLE trial</a:t>
            </a:r>
            <a:r>
              <a:rPr sz="3200" baseline="31746" dirty="0"/>
              <a:t>1</a:t>
            </a:r>
            <a:r>
              <a:rPr sz="3600" dirty="0"/>
              <a:t>*</a:t>
            </a:r>
          </a:p>
        </p:txBody>
      </p:sp>
      <p:sp>
        <p:nvSpPr>
          <p:cNvPr id="102" name="object 102"/>
          <p:cNvSpPr txBox="1"/>
          <p:nvPr/>
        </p:nvSpPr>
        <p:spPr>
          <a:xfrm>
            <a:off x="3620268" y="11524799"/>
            <a:ext cx="11558836" cy="629018"/>
          </a:xfrm>
          <a:prstGeom prst="rect">
            <a:avLst/>
          </a:prstGeom>
        </p:spPr>
        <p:txBody>
          <a:bodyPr vert="horz" wrap="square" lIns="0" tIns="13335" rIns="0" bIns="0" rtlCol="0">
            <a:spAutoFit/>
          </a:bodyPr>
          <a:lstStyle/>
          <a:p>
            <a:pPr marL="1722755" marR="30480" indent="-1685289">
              <a:lnSpc>
                <a:spcPct val="100000"/>
              </a:lnSpc>
              <a:spcBef>
                <a:spcPts val="105"/>
              </a:spcBef>
            </a:pPr>
            <a:r>
              <a:rPr sz="2000" b="1" i="1" dirty="0">
                <a:solidFill>
                  <a:srgbClr val="F26A38"/>
                </a:solidFill>
                <a:latin typeface="Trebuchet MS"/>
                <a:cs typeface="Trebuchet MS"/>
              </a:rPr>
              <a:t>ELIQUIS</a:t>
            </a:r>
            <a:r>
              <a:rPr lang="en-US" b="1" baseline="30000" dirty="0">
                <a:solidFill>
                  <a:srgbClr val="F26A38"/>
                </a:solidFill>
                <a:latin typeface="Arial"/>
                <a:cs typeface="Arial"/>
              </a:rPr>
              <a:t> ®</a:t>
            </a:r>
            <a:r>
              <a:rPr b="1" baseline="32258" dirty="0">
                <a:solidFill>
                  <a:srgbClr val="F26A38"/>
                </a:solidFill>
                <a:latin typeface="Arial"/>
                <a:cs typeface="Arial"/>
              </a:rPr>
              <a:t> </a:t>
            </a:r>
            <a:r>
              <a:rPr sz="2000" b="1" i="1" dirty="0">
                <a:solidFill>
                  <a:srgbClr val="F26A38"/>
                </a:solidFill>
                <a:latin typeface="Trebuchet MS"/>
                <a:cs typeface="Trebuchet MS"/>
              </a:rPr>
              <a:t> does not significantly increase major gastrointestinal bleeding,  while maintaining </a:t>
            </a:r>
            <a:r>
              <a:rPr lang="en-US" sz="2000" b="1" i="1" dirty="0">
                <a:solidFill>
                  <a:srgbClr val="F26A38"/>
                </a:solidFill>
                <a:latin typeface="Trebuchet MS"/>
                <a:cs typeface="Trebuchet MS"/>
              </a:rPr>
              <a:t>     </a:t>
            </a:r>
            <a:r>
              <a:rPr sz="2000" b="1" i="1" dirty="0">
                <a:solidFill>
                  <a:srgbClr val="F26A38"/>
                </a:solidFill>
                <a:latin typeface="Trebuchet MS"/>
                <a:cs typeface="Trebuchet MS"/>
              </a:rPr>
              <a:t>superior efficacy</a:t>
            </a:r>
            <a:r>
              <a:rPr lang="en-US" sz="2000" b="1" i="1" dirty="0">
                <a:solidFill>
                  <a:srgbClr val="F26A38"/>
                </a:solidFill>
                <a:latin typeface="Trebuchet MS"/>
                <a:cs typeface="Trebuchet MS"/>
              </a:rPr>
              <a:t> </a:t>
            </a:r>
            <a:r>
              <a:rPr sz="2000" b="1" i="1" dirty="0">
                <a:solidFill>
                  <a:srgbClr val="F26A38"/>
                </a:solidFill>
                <a:latin typeface="Trebuchet MS"/>
                <a:cs typeface="Trebuchet MS"/>
              </a:rPr>
              <a:t>with the same does, vs. warfarin.</a:t>
            </a:r>
            <a:r>
              <a:rPr b="1" i="1" baseline="32258" dirty="0">
                <a:solidFill>
                  <a:srgbClr val="F26A38"/>
                </a:solidFill>
                <a:latin typeface="Trebuchet MS"/>
                <a:cs typeface="Trebuchet MS"/>
              </a:rPr>
              <a:t>1–4</a:t>
            </a:r>
            <a:endParaRPr baseline="32258" dirty="0">
              <a:latin typeface="Trebuchet MS"/>
              <a:cs typeface="Trebuchet MS"/>
            </a:endParaRPr>
          </a:p>
        </p:txBody>
      </p:sp>
      <p:sp>
        <p:nvSpPr>
          <p:cNvPr id="103" name="object 103"/>
          <p:cNvSpPr txBox="1"/>
          <p:nvPr/>
        </p:nvSpPr>
        <p:spPr>
          <a:xfrm>
            <a:off x="747216" y="12797852"/>
            <a:ext cx="18610580" cy="1474186"/>
          </a:xfrm>
          <a:prstGeom prst="rect">
            <a:avLst/>
          </a:prstGeom>
        </p:spPr>
        <p:txBody>
          <a:bodyPr vert="horz" wrap="square" lIns="0" tIns="85090" rIns="0" bIns="0" rtlCol="0">
            <a:spAutoFit/>
          </a:bodyPr>
          <a:lstStyle/>
          <a:p>
            <a:pPr marL="38100">
              <a:lnSpc>
                <a:spcPct val="100000"/>
              </a:lnSpc>
              <a:spcBef>
                <a:spcPts val="670"/>
              </a:spcBef>
            </a:pPr>
            <a:r>
              <a:rPr sz="1100" dirty="0">
                <a:solidFill>
                  <a:srgbClr val="454547"/>
                </a:solidFill>
                <a:latin typeface="Trebuchet MS"/>
                <a:cs typeface="Trebuchet MS"/>
              </a:rPr>
              <a:t>Adapted from Granger et al. 2011</a:t>
            </a:r>
            <a:r>
              <a:rPr sz="1050" baseline="31250" dirty="0">
                <a:solidFill>
                  <a:srgbClr val="454547"/>
                </a:solidFill>
                <a:latin typeface="Trebuchet MS"/>
                <a:cs typeface="Trebuchet MS"/>
              </a:rPr>
              <a:t>1</a:t>
            </a:r>
            <a:endParaRPr sz="1050" baseline="31250" dirty="0">
              <a:latin typeface="Trebuchet MS"/>
              <a:cs typeface="Trebuchet MS"/>
            </a:endParaRPr>
          </a:p>
          <a:p>
            <a:pPr marL="38100">
              <a:lnSpc>
                <a:spcPct val="100000"/>
              </a:lnSpc>
              <a:spcBef>
                <a:spcPts val="570"/>
              </a:spcBef>
            </a:pPr>
            <a:r>
              <a:rPr sz="1100" dirty="0">
                <a:solidFill>
                  <a:srgbClr val="454547"/>
                </a:solidFill>
                <a:latin typeface="Trebuchet MS"/>
                <a:cs typeface="Trebuchet MS"/>
              </a:rPr>
              <a:t>AF = Atrial Fibrillation, CL = Confidence Interval, HR = Hazard Ratio, NOAC = Non-vitamin K antagonist Oral Anticoagulant, OAC = Oral Anticoagulant, RRR = Relative Risk Reduction, SE = Systemic Embolism</a:t>
            </a:r>
            <a:endParaRPr sz="1100" dirty="0">
              <a:latin typeface="Trebuchet MS"/>
              <a:cs typeface="Trebuchet MS"/>
            </a:endParaRPr>
          </a:p>
          <a:p>
            <a:pPr marL="126364" marR="30480" indent="-88900">
              <a:lnSpc>
                <a:spcPts val="1670"/>
              </a:lnSpc>
              <a:spcBef>
                <a:spcPts val="440"/>
              </a:spcBef>
            </a:pPr>
            <a:r>
              <a:rPr sz="1100" dirty="0">
                <a:solidFill>
                  <a:srgbClr val="454547"/>
                </a:solidFill>
                <a:latin typeface="Trebuchet MS"/>
                <a:cs typeface="Trebuchet MS"/>
              </a:rPr>
              <a:t>* ELIQUIS</a:t>
            </a:r>
            <a:r>
              <a:rPr sz="1050" baseline="31250" dirty="0">
                <a:solidFill>
                  <a:srgbClr val="454547"/>
                </a:solidFill>
                <a:latin typeface="Trebuchet MS"/>
                <a:cs typeface="Trebuchet MS"/>
              </a:rPr>
              <a:t>™ </a:t>
            </a:r>
            <a:r>
              <a:rPr sz="1100" dirty="0">
                <a:solidFill>
                  <a:srgbClr val="454547"/>
                </a:solidFill>
                <a:latin typeface="Trebuchet MS"/>
                <a:cs typeface="Trebuchet MS"/>
              </a:rPr>
              <a:t>was studied in a randomized, double-blind, double-dummy, non-inferiority trial in 18,201 patients.</a:t>
            </a:r>
            <a:r>
              <a:rPr sz="1050" baseline="31250" dirty="0">
                <a:solidFill>
                  <a:srgbClr val="454547"/>
                </a:solidFill>
                <a:latin typeface="Trebuchet MS"/>
                <a:cs typeface="Trebuchet MS"/>
              </a:rPr>
              <a:t>1 </a:t>
            </a:r>
            <a:r>
              <a:rPr sz="1100" dirty="0">
                <a:solidFill>
                  <a:srgbClr val="454547"/>
                </a:solidFill>
                <a:latin typeface="Trebuchet MS"/>
                <a:cs typeface="Trebuchet MS"/>
              </a:rPr>
              <a:t>Stroke / systemic embolism was the primary efficacy endpoint and major bleeding was the primary safety endpoint.</a:t>
            </a:r>
            <a:r>
              <a:rPr sz="1050" baseline="31250" dirty="0">
                <a:solidFill>
                  <a:srgbClr val="454547"/>
                </a:solidFill>
                <a:latin typeface="Trebuchet MS"/>
                <a:cs typeface="Trebuchet MS"/>
              </a:rPr>
              <a:t>1 </a:t>
            </a:r>
            <a:r>
              <a:rPr sz="1100" dirty="0">
                <a:solidFill>
                  <a:srgbClr val="454547"/>
                </a:solidFill>
                <a:latin typeface="Trebuchet MS"/>
                <a:cs typeface="Trebuchet MS"/>
              </a:rPr>
              <a:t>The endpoints presented on this page were  selected due to their frequency and severity: intracranial bleeding, the most feared complication of anticoagulation therapy due to its high risk of death and disability;</a:t>
            </a:r>
            <a:r>
              <a:rPr sz="1050" baseline="31250" dirty="0">
                <a:solidFill>
                  <a:srgbClr val="454547"/>
                </a:solidFill>
                <a:latin typeface="Trebuchet MS"/>
                <a:cs typeface="Trebuchet MS"/>
              </a:rPr>
              <a:t>5 </a:t>
            </a:r>
            <a:r>
              <a:rPr sz="1100" dirty="0">
                <a:solidFill>
                  <a:srgbClr val="454547"/>
                </a:solidFill>
                <a:latin typeface="Trebuchet MS"/>
                <a:cs typeface="Trebuchet MS"/>
              </a:rPr>
              <a:t>and gastrointestinal bleeding, the most frequent adverse event associated with OAC use.</a:t>
            </a:r>
            <a:r>
              <a:rPr sz="1050" baseline="31250" dirty="0">
                <a:solidFill>
                  <a:srgbClr val="454547"/>
                </a:solidFill>
                <a:latin typeface="Trebuchet MS"/>
                <a:cs typeface="Trebuchet MS"/>
              </a:rPr>
              <a:t>6-8</a:t>
            </a:r>
            <a:endParaRPr sz="1050" baseline="31250" dirty="0">
              <a:latin typeface="Trebuchet MS"/>
              <a:cs typeface="Trebuchet MS"/>
            </a:endParaRPr>
          </a:p>
          <a:p>
            <a:pPr marL="38100">
              <a:lnSpc>
                <a:spcPts val="1675"/>
              </a:lnSpc>
              <a:spcBef>
                <a:spcPts val="320"/>
              </a:spcBef>
            </a:pPr>
            <a:r>
              <a:rPr sz="1100" b="1" dirty="0">
                <a:solidFill>
                  <a:srgbClr val="454547"/>
                </a:solidFill>
                <a:latin typeface="Arial"/>
                <a:cs typeface="Arial"/>
              </a:rPr>
              <a:t>References: 1</a:t>
            </a:r>
            <a:r>
              <a:rPr sz="1100" dirty="0">
                <a:solidFill>
                  <a:srgbClr val="454547"/>
                </a:solidFill>
                <a:latin typeface="Trebuchet MS"/>
                <a:cs typeface="Trebuchet MS"/>
              </a:rPr>
              <a:t>. Granger CB et al. </a:t>
            </a:r>
            <a:r>
              <a:rPr sz="1100" i="1" dirty="0">
                <a:solidFill>
                  <a:srgbClr val="454547"/>
                </a:solidFill>
                <a:latin typeface="Verdana"/>
                <a:cs typeface="Verdana"/>
              </a:rPr>
              <a:t>N Engl J Med </a:t>
            </a:r>
            <a:r>
              <a:rPr sz="1100" dirty="0">
                <a:solidFill>
                  <a:srgbClr val="454547"/>
                </a:solidFill>
                <a:latin typeface="Trebuchet MS"/>
                <a:cs typeface="Trebuchet MS"/>
              </a:rPr>
              <a:t>2011; 365: 981–992. </a:t>
            </a:r>
            <a:r>
              <a:rPr sz="1100" b="1" dirty="0">
                <a:solidFill>
                  <a:srgbClr val="454547"/>
                </a:solidFill>
                <a:latin typeface="Arial"/>
                <a:cs typeface="Arial"/>
              </a:rPr>
              <a:t>2. </a:t>
            </a:r>
            <a:r>
              <a:rPr sz="1100" dirty="0">
                <a:solidFill>
                  <a:srgbClr val="454547"/>
                </a:solidFill>
                <a:latin typeface="Trebuchet MS"/>
                <a:cs typeface="Trebuchet MS"/>
              </a:rPr>
              <a:t>Patel MR et al. </a:t>
            </a:r>
            <a:r>
              <a:rPr sz="1100" i="1" dirty="0">
                <a:solidFill>
                  <a:srgbClr val="454547"/>
                </a:solidFill>
                <a:latin typeface="Verdana"/>
                <a:cs typeface="Verdana"/>
              </a:rPr>
              <a:t>N Engl J Med </a:t>
            </a:r>
            <a:r>
              <a:rPr sz="1100" dirty="0">
                <a:solidFill>
                  <a:srgbClr val="454547"/>
                </a:solidFill>
                <a:latin typeface="Trebuchet MS"/>
                <a:cs typeface="Trebuchet MS"/>
              </a:rPr>
              <a:t>2011; 365: 883–891. </a:t>
            </a:r>
            <a:r>
              <a:rPr sz="1100" b="1" dirty="0">
                <a:solidFill>
                  <a:srgbClr val="454547"/>
                </a:solidFill>
                <a:latin typeface="Arial"/>
                <a:cs typeface="Arial"/>
              </a:rPr>
              <a:t>3. </a:t>
            </a:r>
            <a:r>
              <a:rPr sz="1100" dirty="0">
                <a:solidFill>
                  <a:srgbClr val="454547"/>
                </a:solidFill>
                <a:latin typeface="Trebuchet MS"/>
                <a:cs typeface="Trebuchet MS"/>
              </a:rPr>
              <a:t>Connolly SJ et al. </a:t>
            </a:r>
            <a:r>
              <a:rPr sz="1100" i="1" dirty="0">
                <a:solidFill>
                  <a:srgbClr val="454547"/>
                </a:solidFill>
                <a:latin typeface="Verdana"/>
                <a:cs typeface="Verdana"/>
              </a:rPr>
              <a:t>N Engl J Med </a:t>
            </a:r>
            <a:r>
              <a:rPr sz="1100" dirty="0">
                <a:solidFill>
                  <a:srgbClr val="454547"/>
                </a:solidFill>
                <a:latin typeface="Trebuchet MS"/>
                <a:cs typeface="Trebuchet MS"/>
              </a:rPr>
              <a:t>2010; 363: 1875–1876. Supplementary appendix. </a:t>
            </a:r>
            <a:r>
              <a:rPr sz="1100" b="1" dirty="0">
                <a:solidFill>
                  <a:srgbClr val="454547"/>
                </a:solidFill>
                <a:latin typeface="Arial"/>
                <a:cs typeface="Arial"/>
              </a:rPr>
              <a:t>4. </a:t>
            </a:r>
            <a:r>
              <a:rPr sz="1100" dirty="0">
                <a:solidFill>
                  <a:srgbClr val="454547"/>
                </a:solidFill>
                <a:latin typeface="Trebuchet MS"/>
                <a:cs typeface="Trebuchet MS"/>
              </a:rPr>
              <a:t>Giugliano RP et al. </a:t>
            </a:r>
            <a:r>
              <a:rPr sz="1100" i="1" dirty="0">
                <a:solidFill>
                  <a:srgbClr val="454547"/>
                </a:solidFill>
                <a:latin typeface="Verdana"/>
                <a:cs typeface="Verdana"/>
              </a:rPr>
              <a:t>N Engl J Med </a:t>
            </a:r>
            <a:r>
              <a:rPr sz="1100" dirty="0">
                <a:solidFill>
                  <a:srgbClr val="454547"/>
                </a:solidFill>
                <a:latin typeface="Trebuchet MS"/>
                <a:cs typeface="Trebuchet MS"/>
              </a:rPr>
              <a:t>2013; 369: 2093–2104. </a:t>
            </a:r>
            <a:r>
              <a:rPr sz="1100" b="1" dirty="0">
                <a:solidFill>
                  <a:srgbClr val="454547"/>
                </a:solidFill>
                <a:latin typeface="Arial"/>
                <a:cs typeface="Arial"/>
              </a:rPr>
              <a:t>5.</a:t>
            </a:r>
            <a:endParaRPr sz="1100" dirty="0">
              <a:latin typeface="Arial"/>
              <a:cs typeface="Arial"/>
            </a:endParaRPr>
          </a:p>
          <a:p>
            <a:pPr marL="38100">
              <a:lnSpc>
                <a:spcPts val="1675"/>
              </a:lnSpc>
            </a:pPr>
            <a:r>
              <a:rPr sz="1100" dirty="0">
                <a:solidFill>
                  <a:srgbClr val="454547"/>
                </a:solidFill>
                <a:latin typeface="Trebuchet MS"/>
                <a:cs typeface="Trebuchet MS"/>
              </a:rPr>
              <a:t>Camm AJ et al. </a:t>
            </a:r>
            <a:r>
              <a:rPr sz="1100" i="1" dirty="0">
                <a:solidFill>
                  <a:srgbClr val="454547"/>
                </a:solidFill>
                <a:latin typeface="Verdana"/>
                <a:cs typeface="Verdana"/>
              </a:rPr>
              <a:t>Eur Heart J </a:t>
            </a:r>
            <a:r>
              <a:rPr sz="1100" dirty="0">
                <a:solidFill>
                  <a:srgbClr val="454547"/>
                </a:solidFill>
                <a:latin typeface="Trebuchet MS"/>
                <a:cs typeface="Trebuchet MS"/>
              </a:rPr>
              <a:t>2012: 33: 2719–2747. </a:t>
            </a:r>
            <a:r>
              <a:rPr sz="1100" b="1" dirty="0">
                <a:solidFill>
                  <a:srgbClr val="454547"/>
                </a:solidFill>
                <a:latin typeface="Arial"/>
                <a:cs typeface="Arial"/>
              </a:rPr>
              <a:t>6. </a:t>
            </a:r>
            <a:r>
              <a:rPr sz="1100" dirty="0">
                <a:solidFill>
                  <a:srgbClr val="454547"/>
                </a:solidFill>
                <a:latin typeface="Trebuchet MS"/>
                <a:cs typeface="Trebuchet MS"/>
              </a:rPr>
              <a:t>Majeed A et al. </a:t>
            </a:r>
            <a:r>
              <a:rPr sz="1100" i="1" dirty="0">
                <a:solidFill>
                  <a:srgbClr val="454547"/>
                </a:solidFill>
                <a:latin typeface="Verdana"/>
                <a:cs typeface="Verdana"/>
              </a:rPr>
              <a:t>Circulation </a:t>
            </a:r>
            <a:r>
              <a:rPr sz="1100" dirty="0">
                <a:solidFill>
                  <a:srgbClr val="454547"/>
                </a:solidFill>
                <a:latin typeface="Trebuchet MS"/>
                <a:cs typeface="Trebuchet MS"/>
              </a:rPr>
              <a:t>2013; 128: 2325–2332. </a:t>
            </a:r>
            <a:r>
              <a:rPr sz="1100" b="1" dirty="0">
                <a:solidFill>
                  <a:srgbClr val="454547"/>
                </a:solidFill>
                <a:latin typeface="Arial"/>
                <a:cs typeface="Arial"/>
              </a:rPr>
              <a:t>7. </a:t>
            </a:r>
            <a:r>
              <a:rPr sz="1100" dirty="0">
                <a:solidFill>
                  <a:srgbClr val="454547"/>
                </a:solidFill>
                <a:latin typeface="Trebuchet MS"/>
                <a:cs typeface="Trebuchet MS"/>
              </a:rPr>
              <a:t>Hylek EM et al. </a:t>
            </a:r>
            <a:r>
              <a:rPr sz="1100" i="1" dirty="0">
                <a:solidFill>
                  <a:srgbClr val="454547"/>
                </a:solidFill>
                <a:latin typeface="Verdana"/>
                <a:cs typeface="Verdana"/>
              </a:rPr>
              <a:t>J Am Coll Cardiol </a:t>
            </a:r>
            <a:r>
              <a:rPr sz="1100" dirty="0">
                <a:solidFill>
                  <a:srgbClr val="454547"/>
                </a:solidFill>
                <a:latin typeface="Trebuchet MS"/>
                <a:cs typeface="Trebuchet MS"/>
              </a:rPr>
              <a:t>2014; 63: 2141–2147. </a:t>
            </a:r>
            <a:r>
              <a:rPr sz="1100" b="1" dirty="0">
                <a:solidFill>
                  <a:srgbClr val="454547"/>
                </a:solidFill>
                <a:latin typeface="Arial"/>
                <a:cs typeface="Arial"/>
              </a:rPr>
              <a:t>8. </a:t>
            </a:r>
            <a:r>
              <a:rPr sz="1100" dirty="0">
                <a:solidFill>
                  <a:srgbClr val="454547"/>
                </a:solidFill>
                <a:latin typeface="Trebuchet MS"/>
                <a:cs typeface="Trebuchet MS"/>
              </a:rPr>
              <a:t>Goodman SG et al. </a:t>
            </a:r>
            <a:r>
              <a:rPr sz="1100" i="1" dirty="0">
                <a:solidFill>
                  <a:srgbClr val="454547"/>
                </a:solidFill>
                <a:latin typeface="Verdana"/>
                <a:cs typeface="Verdana"/>
              </a:rPr>
              <a:t>J Am Coll Cardiol </a:t>
            </a:r>
            <a:r>
              <a:rPr sz="1100" dirty="0">
                <a:solidFill>
                  <a:srgbClr val="454547"/>
                </a:solidFill>
                <a:latin typeface="Trebuchet MS"/>
                <a:cs typeface="Trebuchet MS"/>
              </a:rPr>
              <a:t>2014; 63: 891–900.</a:t>
            </a:r>
            <a:endParaRPr sz="1100" dirty="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680610" y="214497"/>
            <a:ext cx="18488092" cy="1353319"/>
          </a:xfrm>
        </p:spPr>
        <p:txBody>
          <a:bodyPr/>
          <a:lstStyle/>
          <a:p>
            <a:r>
              <a:rPr lang="en-US" sz="4397" dirty="0">
                <a:ea typeface="ＭＳ Ｐゴシック"/>
              </a:rPr>
              <a:t>Apixaban is the only oral anticoagulant to demonstrate  </a:t>
            </a:r>
            <a:br>
              <a:rPr lang="en-US" sz="4397" dirty="0">
                <a:ea typeface="ＭＳ Ｐゴシック"/>
              </a:rPr>
            </a:br>
            <a:r>
              <a:rPr lang="en-US" sz="4397" dirty="0">
                <a:ea typeface="ＭＳ Ｐゴシック"/>
              </a:rPr>
              <a:t>superiority </a:t>
            </a:r>
            <a:r>
              <a:rPr lang="en-US" sz="4397" i="1" dirty="0">
                <a:ea typeface="ＭＳ Ｐゴシック"/>
              </a:rPr>
              <a:t>vs</a:t>
            </a:r>
            <a:r>
              <a:rPr lang="en-US" sz="4397" dirty="0">
                <a:ea typeface="ＭＳ Ｐゴシック"/>
              </a:rPr>
              <a:t>. </a:t>
            </a:r>
            <a:r>
              <a:rPr lang="en-US" sz="4397" dirty="0" err="1">
                <a:ea typeface="ＭＳ Ｐゴシック"/>
              </a:rPr>
              <a:t>warfarin</a:t>
            </a:r>
            <a:r>
              <a:rPr lang="en-US" sz="4397" dirty="0">
                <a:ea typeface="ＭＳ Ｐゴシック"/>
              </a:rPr>
              <a:t> in all of the following 3 outcomes </a:t>
            </a:r>
            <a:endParaRPr lang="en-US" sz="4397" dirty="0">
              <a:latin typeface="TradeGothic"/>
              <a:ea typeface="ＭＳ Ｐゴシック"/>
            </a:endParaRPr>
          </a:p>
        </p:txBody>
      </p:sp>
      <p:sp>
        <p:nvSpPr>
          <p:cNvPr id="40964" name="Content Placeholder 2"/>
          <p:cNvSpPr>
            <a:spLocks noGrp="1"/>
          </p:cNvSpPr>
          <p:nvPr>
            <p:ph idx="1"/>
          </p:nvPr>
        </p:nvSpPr>
        <p:spPr>
          <a:xfrm>
            <a:off x="3502511" y="2784746"/>
            <a:ext cx="5832282" cy="1385648"/>
          </a:xfrm>
        </p:spPr>
        <p:txBody>
          <a:bodyPr anchor="ctr">
            <a:noAutofit/>
          </a:bodyPr>
          <a:lstStyle/>
          <a:p>
            <a:pPr algn="ctr">
              <a:defRPr/>
            </a:pPr>
            <a:r>
              <a:rPr lang="en-US" sz="3518" b="1" kern="1200" dirty="0">
                <a:solidFill>
                  <a:schemeClr val="tx1"/>
                </a:solidFill>
                <a:latin typeface="+mj-lt"/>
              </a:rPr>
              <a:t>Superior</a:t>
            </a:r>
          </a:p>
          <a:p>
            <a:pPr algn="ctr">
              <a:defRPr/>
            </a:pPr>
            <a:r>
              <a:rPr lang="en-US" sz="3518" b="1" kern="1200" dirty="0">
                <a:solidFill>
                  <a:schemeClr val="tx1"/>
                </a:solidFill>
                <a:latin typeface="+mj-lt"/>
              </a:rPr>
              <a:t>stroke/systemic embolism</a:t>
            </a:r>
          </a:p>
          <a:p>
            <a:pPr algn="ctr">
              <a:defRPr/>
            </a:pPr>
            <a:r>
              <a:rPr lang="en-US" sz="3518" b="1" kern="1200" dirty="0">
                <a:solidFill>
                  <a:schemeClr val="bg2">
                    <a:lumMod val="75000"/>
                    <a:lumOff val="25000"/>
                  </a:schemeClr>
                </a:solidFill>
                <a:latin typeface="+mj-lt"/>
              </a:rPr>
              <a:t>prevention</a:t>
            </a:r>
            <a:endParaRPr lang="en-US" sz="3518" dirty="0">
              <a:solidFill>
                <a:schemeClr val="bg2">
                  <a:lumMod val="75000"/>
                  <a:lumOff val="25000"/>
                </a:schemeClr>
              </a:solidFill>
              <a:latin typeface="+mj-lt"/>
            </a:endParaRPr>
          </a:p>
        </p:txBody>
      </p:sp>
      <p:sp>
        <p:nvSpPr>
          <p:cNvPr id="33" name="Slide Number Placeholder 32"/>
          <p:cNvSpPr>
            <a:spLocks noGrp="1"/>
          </p:cNvSpPr>
          <p:nvPr>
            <p:ph type="sldNum" sz="quarter" idx="10"/>
          </p:nvPr>
        </p:nvSpPr>
        <p:spPr>
          <a:xfrm>
            <a:off x="7315200" y="6356350"/>
            <a:ext cx="1371600" cy="365125"/>
          </a:xfrm>
          <a:prstGeom prst="rect">
            <a:avLst/>
          </a:prstGeom>
        </p:spPr>
        <p:txBody>
          <a:bodyPr vert="horz" lIns="91440" tIns="45720" rIns="91440" bIns="45720" rtlCol="0" anchor="ctr"/>
          <a:lstStyle>
            <a:defPPr>
              <a:defRPr lang="fr-FR"/>
            </a:defPPr>
            <a:lvl1pPr algn="r" rtl="0" fontAlgn="auto">
              <a:spcBef>
                <a:spcPts val="0"/>
              </a:spcBef>
              <a:spcAft>
                <a:spcPts val="0"/>
              </a:spcAft>
              <a:defRPr sz="8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4A29EF6-E9D1-48C1-8E3D-102893BDEFA2}" type="slidenum">
              <a:rPr lang="en-US" smtClean="0"/>
              <a:pPr>
                <a:defRPr/>
              </a:pPr>
              <a:t>13</a:t>
            </a:fld>
            <a:endParaRPr lang="en-US" dirty="0"/>
          </a:p>
        </p:txBody>
      </p:sp>
      <p:sp>
        <p:nvSpPr>
          <p:cNvPr id="34" name="Footer Placeholder 33"/>
          <p:cNvSpPr>
            <a:spLocks noGrp="1"/>
          </p:cNvSpPr>
          <p:nvPr>
            <p:ph type="ftr" sz="quarter" idx="4294967295"/>
          </p:nvPr>
        </p:nvSpPr>
        <p:spPr>
          <a:xfrm>
            <a:off x="0" y="14542158"/>
            <a:ext cx="13825060" cy="405945"/>
          </a:xfrm>
          <a:prstGeom prst="rect">
            <a:avLst/>
          </a:prstGeom>
        </p:spPr>
        <p:txBody>
          <a:bodyPr/>
          <a:lstStyle/>
          <a:p>
            <a:pPr>
              <a:defRPr/>
            </a:pPr>
            <a:r>
              <a:rPr lang="en-US" sz="2638" dirty="0"/>
              <a:t>BMS/Pfizer Confidential.  For internal Use Only. Not for Further Distribution.</a:t>
            </a:r>
          </a:p>
        </p:txBody>
      </p:sp>
      <p:sp>
        <p:nvSpPr>
          <p:cNvPr id="58374" name="Content Placeholder 2"/>
          <p:cNvSpPr txBox="1">
            <a:spLocks/>
          </p:cNvSpPr>
          <p:nvPr/>
        </p:nvSpPr>
        <p:spPr bwMode="auto">
          <a:xfrm>
            <a:off x="9116651" y="2407797"/>
            <a:ext cx="5026025" cy="1420551"/>
          </a:xfrm>
          <a:prstGeom prst="rect">
            <a:avLst/>
          </a:prstGeom>
          <a:noFill/>
          <a:ln w="9525">
            <a:noFill/>
            <a:miter lim="800000"/>
            <a:headEnd/>
            <a:tailEnd/>
          </a:ln>
        </p:spPr>
        <p:txBody>
          <a:bodyPr anchor="ctr"/>
          <a:lstStyle/>
          <a:p>
            <a:pPr marL="492130" indent="-492130" algn="ctr" eaLnBrk="0" hangingPunct="0">
              <a:buClr>
                <a:srgbClr val="F26937"/>
              </a:buClr>
              <a:buSzPct val="80000"/>
              <a:defRPr/>
            </a:pPr>
            <a:r>
              <a:rPr lang="en-US" sz="3518" b="1" dirty="0">
                <a:latin typeface="+mj-lt"/>
                <a:ea typeface="ＭＳ Ｐゴシック" pitchFamily="34" charset="-128"/>
              </a:rPr>
              <a:t>Superior </a:t>
            </a:r>
          </a:p>
          <a:p>
            <a:pPr marL="492130" indent="-492130" algn="ctr" eaLnBrk="0" hangingPunct="0">
              <a:buClr>
                <a:srgbClr val="F26937"/>
              </a:buClr>
              <a:buSzPct val="80000"/>
              <a:defRPr/>
            </a:pPr>
            <a:r>
              <a:rPr lang="en-US" sz="3518" b="1" dirty="0">
                <a:latin typeface="+mj-lt"/>
                <a:ea typeface="ＭＳ Ｐゴシック" pitchFamily="34" charset="-128"/>
              </a:rPr>
              <a:t>profile in reducing</a:t>
            </a:r>
          </a:p>
          <a:p>
            <a:pPr marL="492130" indent="-492130" algn="ctr" eaLnBrk="0" hangingPunct="0">
              <a:buClr>
                <a:srgbClr val="F26937"/>
              </a:buClr>
              <a:buSzPct val="80000"/>
              <a:defRPr/>
            </a:pPr>
            <a:r>
              <a:rPr lang="en-US" sz="3518" b="1" dirty="0">
                <a:latin typeface="+mj-lt"/>
                <a:ea typeface="ＭＳ Ｐゴシック" pitchFamily="34" charset="-128"/>
              </a:rPr>
              <a:t>major bleeding </a:t>
            </a:r>
          </a:p>
        </p:txBody>
      </p:sp>
      <p:sp>
        <p:nvSpPr>
          <p:cNvPr id="58375" name="Content Placeholder 2"/>
          <p:cNvSpPr txBox="1">
            <a:spLocks/>
          </p:cNvSpPr>
          <p:nvPr/>
        </p:nvSpPr>
        <p:spPr bwMode="auto">
          <a:xfrm>
            <a:off x="14017025" y="2426763"/>
            <a:ext cx="5026025" cy="1525260"/>
          </a:xfrm>
          <a:prstGeom prst="rect">
            <a:avLst/>
          </a:prstGeom>
          <a:noFill/>
          <a:ln w="9525">
            <a:noFill/>
            <a:miter lim="800000"/>
            <a:headEnd/>
            <a:tailEnd/>
          </a:ln>
        </p:spPr>
        <p:txBody>
          <a:bodyPr anchor="ctr"/>
          <a:lstStyle/>
          <a:p>
            <a:pPr marL="492130" indent="-492130" algn="ctr" eaLnBrk="0" hangingPunct="0">
              <a:buClr>
                <a:srgbClr val="F26937"/>
              </a:buClr>
              <a:buSzPct val="80000"/>
              <a:defRPr/>
            </a:pPr>
            <a:r>
              <a:rPr lang="en-US" sz="3518" b="1" dirty="0">
                <a:latin typeface="+mj-lt"/>
                <a:ea typeface="ＭＳ Ｐゴシック" pitchFamily="34" charset="-128"/>
              </a:rPr>
              <a:t>Superior</a:t>
            </a:r>
          </a:p>
          <a:p>
            <a:pPr marL="492130" indent="-492130" algn="ctr" eaLnBrk="0" hangingPunct="0">
              <a:buClr>
                <a:srgbClr val="F26937"/>
              </a:buClr>
              <a:buSzPct val="80000"/>
              <a:defRPr/>
            </a:pPr>
            <a:r>
              <a:rPr lang="en-US" sz="3518" b="1" dirty="0">
                <a:latin typeface="+mj-lt"/>
                <a:ea typeface="ＭＳ Ｐゴシック" pitchFamily="34" charset="-128"/>
              </a:rPr>
              <a:t> reduction in </a:t>
            </a:r>
          </a:p>
          <a:p>
            <a:pPr marL="492130" indent="-492130" algn="ctr" eaLnBrk="0" hangingPunct="0">
              <a:buClr>
                <a:srgbClr val="F26937"/>
              </a:buClr>
              <a:buSzPct val="80000"/>
              <a:defRPr/>
            </a:pPr>
            <a:r>
              <a:rPr lang="en-US" sz="3518" b="1" dirty="0">
                <a:latin typeface="+mj-lt"/>
                <a:ea typeface="ＭＳ Ｐゴシック" pitchFamily="34" charset="-128"/>
              </a:rPr>
              <a:t>all-cause mortality </a:t>
            </a:r>
          </a:p>
        </p:txBody>
      </p:sp>
      <p:sp>
        <p:nvSpPr>
          <p:cNvPr id="58376" name="Content Placeholder 2"/>
          <p:cNvSpPr txBox="1">
            <a:spLocks/>
          </p:cNvSpPr>
          <p:nvPr/>
        </p:nvSpPr>
        <p:spPr bwMode="auto">
          <a:xfrm>
            <a:off x="4872452" y="4619249"/>
            <a:ext cx="3183149" cy="1172739"/>
          </a:xfrm>
          <a:prstGeom prst="rect">
            <a:avLst/>
          </a:prstGeom>
          <a:noFill/>
          <a:ln w="9525">
            <a:noFill/>
            <a:miter lim="800000"/>
            <a:headEnd/>
            <a:tailEnd/>
          </a:ln>
        </p:spPr>
        <p:txBody>
          <a:bodyPr/>
          <a:lstStyle/>
          <a:p>
            <a:pPr marL="492130" indent="-492130" algn="ctr" eaLnBrk="0" hangingPunct="0">
              <a:spcBef>
                <a:spcPct val="20000"/>
              </a:spcBef>
              <a:buClr>
                <a:srgbClr val="F26937"/>
              </a:buClr>
              <a:buSzPct val="80000"/>
              <a:defRPr/>
            </a:pPr>
            <a:r>
              <a:rPr lang="en-US" sz="3518" dirty="0">
                <a:solidFill>
                  <a:srgbClr val="293E6B"/>
                </a:solidFill>
                <a:latin typeface="+mj-lt"/>
                <a:ea typeface="ＭＳ Ｐゴシック" pitchFamily="34" charset="-128"/>
              </a:rPr>
              <a:t>21% RRR</a:t>
            </a:r>
            <a:endParaRPr lang="en-US" sz="3518" baseline="30000" dirty="0">
              <a:solidFill>
                <a:srgbClr val="293E6B"/>
              </a:solidFill>
              <a:latin typeface="+mj-lt"/>
              <a:ea typeface="ＭＳ Ｐゴシック" pitchFamily="34" charset="-128"/>
            </a:endParaRPr>
          </a:p>
          <a:p>
            <a:pPr marL="492130" indent="-492130" algn="ctr" eaLnBrk="0" hangingPunct="0">
              <a:spcBef>
                <a:spcPct val="20000"/>
              </a:spcBef>
              <a:buClr>
                <a:srgbClr val="F26937"/>
              </a:buClr>
              <a:buSzPct val="80000"/>
              <a:defRPr/>
            </a:pPr>
            <a:r>
              <a:rPr lang="en-US" sz="2638" dirty="0">
                <a:solidFill>
                  <a:srgbClr val="293E6B"/>
                </a:solidFill>
                <a:latin typeface="+mj-lt"/>
                <a:ea typeface="ＭＳ Ｐゴシック" pitchFamily="34" charset="-128"/>
              </a:rPr>
              <a:t>p=0.01  </a:t>
            </a:r>
          </a:p>
          <a:p>
            <a:pPr marL="492130" indent="-492130" algn="ctr" eaLnBrk="0" hangingPunct="0">
              <a:spcBef>
                <a:spcPct val="20000"/>
              </a:spcBef>
              <a:buClr>
                <a:srgbClr val="F26937"/>
              </a:buClr>
              <a:buSzPct val="80000"/>
              <a:defRPr/>
            </a:pPr>
            <a:endParaRPr lang="en-US" sz="2309" dirty="0">
              <a:solidFill>
                <a:srgbClr val="64004B"/>
              </a:solidFill>
              <a:latin typeface="+mj-lt"/>
              <a:ea typeface="ＭＳ Ｐゴシック" pitchFamily="34" charset="-128"/>
            </a:endParaRPr>
          </a:p>
          <a:p>
            <a:pPr marL="492130" indent="-492130" algn="ctr" eaLnBrk="0" hangingPunct="0">
              <a:spcBef>
                <a:spcPct val="20000"/>
              </a:spcBef>
              <a:buClr>
                <a:srgbClr val="F26937"/>
              </a:buClr>
              <a:buSzPct val="80000"/>
              <a:defRPr/>
            </a:pPr>
            <a:endParaRPr lang="en-US" sz="2309" dirty="0">
              <a:solidFill>
                <a:srgbClr val="64004B"/>
              </a:solidFill>
              <a:latin typeface="+mj-lt"/>
              <a:ea typeface="ＭＳ Ｐゴシック" pitchFamily="34" charset="-128"/>
            </a:endParaRPr>
          </a:p>
          <a:p>
            <a:pPr marL="492130" indent="-492130" algn="ctr" eaLnBrk="0" hangingPunct="0">
              <a:spcBef>
                <a:spcPct val="20000"/>
              </a:spcBef>
              <a:buClr>
                <a:srgbClr val="F26937"/>
              </a:buClr>
              <a:buSzPct val="80000"/>
              <a:defRPr/>
            </a:pPr>
            <a:endParaRPr lang="en-US" sz="2309" dirty="0">
              <a:solidFill>
                <a:srgbClr val="64004B"/>
              </a:solidFill>
              <a:latin typeface="+mj-lt"/>
              <a:ea typeface="ＭＳ Ｐゴシック" pitchFamily="34" charset="-128"/>
            </a:endParaRPr>
          </a:p>
          <a:p>
            <a:pPr marL="492130" indent="-492130" algn="ctr" eaLnBrk="0" hangingPunct="0">
              <a:spcBef>
                <a:spcPct val="20000"/>
              </a:spcBef>
              <a:buClr>
                <a:srgbClr val="F26937"/>
              </a:buClr>
              <a:buSzPct val="80000"/>
              <a:defRPr/>
            </a:pPr>
            <a:endParaRPr lang="en-US" sz="3078" dirty="0">
              <a:solidFill>
                <a:srgbClr val="293E6B"/>
              </a:solidFill>
              <a:latin typeface="+mj-lt"/>
              <a:ea typeface="ＭＳ Ｐゴシック" pitchFamily="34" charset="-128"/>
            </a:endParaRPr>
          </a:p>
        </p:txBody>
      </p:sp>
      <p:sp>
        <p:nvSpPr>
          <p:cNvPr id="58377" name="Content Placeholder 2"/>
          <p:cNvSpPr txBox="1">
            <a:spLocks/>
          </p:cNvSpPr>
          <p:nvPr/>
        </p:nvSpPr>
        <p:spPr bwMode="auto">
          <a:xfrm>
            <a:off x="10038089" y="4615758"/>
            <a:ext cx="3183149" cy="1172739"/>
          </a:xfrm>
          <a:prstGeom prst="rect">
            <a:avLst/>
          </a:prstGeom>
          <a:noFill/>
          <a:ln w="9525">
            <a:noFill/>
            <a:miter lim="800000"/>
            <a:headEnd/>
            <a:tailEnd/>
          </a:ln>
        </p:spPr>
        <p:txBody>
          <a:bodyPr/>
          <a:lstStyle/>
          <a:p>
            <a:pPr marL="492130" indent="-492130" algn="ctr" eaLnBrk="0" hangingPunct="0">
              <a:spcBef>
                <a:spcPct val="20000"/>
              </a:spcBef>
              <a:buClr>
                <a:srgbClr val="F26937"/>
              </a:buClr>
              <a:buSzPct val="80000"/>
              <a:defRPr/>
            </a:pPr>
            <a:r>
              <a:rPr lang="en-US" sz="3518" dirty="0">
                <a:solidFill>
                  <a:srgbClr val="293E6B"/>
                </a:solidFill>
                <a:latin typeface="+mj-lt"/>
                <a:ea typeface="ＭＳ Ｐゴシック" pitchFamily="34" charset="-128"/>
              </a:rPr>
              <a:t>31% RRR </a:t>
            </a:r>
          </a:p>
          <a:p>
            <a:pPr marL="492130" indent="-492130" algn="ctr" eaLnBrk="0" hangingPunct="0">
              <a:spcBef>
                <a:spcPct val="20000"/>
              </a:spcBef>
              <a:buClr>
                <a:srgbClr val="F26937"/>
              </a:buClr>
              <a:buSzPct val="80000"/>
              <a:defRPr/>
            </a:pPr>
            <a:r>
              <a:rPr lang="en-US" sz="2638" dirty="0">
                <a:solidFill>
                  <a:srgbClr val="293E6B"/>
                </a:solidFill>
                <a:latin typeface="+mj-lt"/>
                <a:ea typeface="ＭＳ Ｐゴシック" pitchFamily="34" charset="-128"/>
              </a:rPr>
              <a:t>p&lt;0.001 </a:t>
            </a:r>
          </a:p>
          <a:p>
            <a:pPr marL="492130" indent="-492130" algn="ctr" eaLnBrk="0" hangingPunct="0">
              <a:spcBef>
                <a:spcPct val="20000"/>
              </a:spcBef>
              <a:buClr>
                <a:srgbClr val="F26937"/>
              </a:buClr>
              <a:buSzPct val="80000"/>
              <a:defRPr/>
            </a:pPr>
            <a:endParaRPr lang="en-US" sz="2309" dirty="0">
              <a:solidFill>
                <a:srgbClr val="64004B"/>
              </a:solidFill>
              <a:latin typeface="+mj-lt"/>
              <a:ea typeface="ＭＳ Ｐゴシック" pitchFamily="34" charset="-128"/>
            </a:endParaRPr>
          </a:p>
          <a:p>
            <a:pPr marL="492130" indent="-492130" algn="ctr" eaLnBrk="0" hangingPunct="0">
              <a:spcBef>
                <a:spcPct val="20000"/>
              </a:spcBef>
              <a:buClr>
                <a:srgbClr val="F26937"/>
              </a:buClr>
              <a:buSzPct val="80000"/>
              <a:defRPr/>
            </a:pPr>
            <a:endParaRPr lang="en-US" sz="2309" dirty="0">
              <a:solidFill>
                <a:srgbClr val="64004B"/>
              </a:solidFill>
              <a:latin typeface="+mj-lt"/>
              <a:ea typeface="ＭＳ Ｐゴシック" pitchFamily="34" charset="-128"/>
            </a:endParaRPr>
          </a:p>
          <a:p>
            <a:pPr marL="492130" indent="-492130" algn="ctr" eaLnBrk="0" hangingPunct="0">
              <a:spcBef>
                <a:spcPct val="20000"/>
              </a:spcBef>
              <a:buClr>
                <a:srgbClr val="F26937"/>
              </a:buClr>
              <a:buSzPct val="80000"/>
              <a:defRPr/>
            </a:pPr>
            <a:endParaRPr lang="en-US" sz="2309" dirty="0">
              <a:solidFill>
                <a:srgbClr val="64004B"/>
              </a:solidFill>
              <a:latin typeface="+mj-lt"/>
              <a:ea typeface="ＭＳ Ｐゴシック" pitchFamily="34" charset="-128"/>
            </a:endParaRPr>
          </a:p>
          <a:p>
            <a:pPr marL="492130" indent="-492130" algn="ctr" eaLnBrk="0" hangingPunct="0">
              <a:spcBef>
                <a:spcPct val="20000"/>
              </a:spcBef>
              <a:buClr>
                <a:srgbClr val="F26937"/>
              </a:buClr>
              <a:buSzPct val="80000"/>
              <a:defRPr/>
            </a:pPr>
            <a:endParaRPr lang="en-US" sz="3078" dirty="0">
              <a:solidFill>
                <a:srgbClr val="293E6B"/>
              </a:solidFill>
              <a:latin typeface="+mj-lt"/>
              <a:ea typeface="ＭＳ Ｐゴシック" pitchFamily="34" charset="-128"/>
            </a:endParaRPr>
          </a:p>
        </p:txBody>
      </p:sp>
      <p:pic>
        <p:nvPicPr>
          <p:cNvPr id="4105" name="Picture 12" descr="arrow.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479764" y="5816419"/>
            <a:ext cx="1877779" cy="1176231"/>
          </a:xfrm>
          <a:prstGeom prst="rect">
            <a:avLst/>
          </a:prstGeom>
          <a:noFill/>
          <a:ln w="9525">
            <a:noFill/>
            <a:miter lim="800000"/>
            <a:headEnd/>
            <a:tailEnd/>
          </a:ln>
        </p:spPr>
      </p:pic>
      <p:pic>
        <p:nvPicPr>
          <p:cNvPr id="4106" name="Picture 13" descr="arrow.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0715207" y="5816419"/>
            <a:ext cx="1877779" cy="1176231"/>
          </a:xfrm>
          <a:prstGeom prst="rect">
            <a:avLst/>
          </a:prstGeom>
          <a:noFill/>
          <a:ln w="9525">
            <a:noFill/>
            <a:miter lim="800000"/>
            <a:headEnd/>
            <a:tailEnd/>
          </a:ln>
        </p:spPr>
      </p:pic>
      <p:grpSp>
        <p:nvGrpSpPr>
          <p:cNvPr id="2" name="Group 31"/>
          <p:cNvGrpSpPr>
            <a:grpSpLocks/>
          </p:cNvGrpSpPr>
          <p:nvPr/>
        </p:nvGrpSpPr>
        <p:grpSpPr bwMode="auto">
          <a:xfrm>
            <a:off x="15008269" y="4615758"/>
            <a:ext cx="3183149" cy="2307086"/>
            <a:chOff x="6826141" y="2083074"/>
            <a:chExt cx="1447800" cy="1049665"/>
          </a:xfrm>
        </p:grpSpPr>
        <p:sp>
          <p:nvSpPr>
            <p:cNvPr id="58378" name="Content Placeholder 2"/>
            <p:cNvSpPr txBox="1">
              <a:spLocks/>
            </p:cNvSpPr>
            <p:nvPr/>
          </p:nvSpPr>
          <p:spPr bwMode="auto">
            <a:xfrm>
              <a:off x="6826141" y="2083074"/>
              <a:ext cx="1447800" cy="533566"/>
            </a:xfrm>
            <a:prstGeom prst="rect">
              <a:avLst/>
            </a:prstGeom>
            <a:noFill/>
            <a:ln w="9525">
              <a:noFill/>
              <a:miter lim="800000"/>
              <a:headEnd/>
              <a:tailEnd/>
            </a:ln>
          </p:spPr>
          <p:txBody>
            <a:bodyPr/>
            <a:lstStyle/>
            <a:p>
              <a:pPr marL="492130" indent="-492130" algn="ctr" eaLnBrk="0" hangingPunct="0">
                <a:spcBef>
                  <a:spcPct val="20000"/>
                </a:spcBef>
                <a:buClr>
                  <a:srgbClr val="F26937"/>
                </a:buClr>
                <a:buSzPct val="80000"/>
                <a:defRPr/>
              </a:pPr>
              <a:r>
                <a:rPr lang="en-US" sz="3518" dirty="0">
                  <a:solidFill>
                    <a:srgbClr val="293E6B"/>
                  </a:solidFill>
                  <a:latin typeface="+mj-lt"/>
                  <a:ea typeface="ＭＳ Ｐゴシック" pitchFamily="34" charset="-128"/>
                </a:rPr>
                <a:t>11% RRR</a:t>
              </a:r>
            </a:p>
            <a:p>
              <a:pPr marL="492130" indent="-492130" algn="ctr" eaLnBrk="0" hangingPunct="0">
                <a:spcBef>
                  <a:spcPct val="20000"/>
                </a:spcBef>
                <a:buClr>
                  <a:srgbClr val="F26937"/>
                </a:buClr>
                <a:buSzPct val="80000"/>
                <a:defRPr/>
              </a:pPr>
              <a:r>
                <a:rPr lang="en-US" sz="2638" dirty="0">
                  <a:solidFill>
                    <a:srgbClr val="293E6B"/>
                  </a:solidFill>
                  <a:latin typeface="+mj-lt"/>
                  <a:ea typeface="ＭＳ Ｐゴシック" pitchFamily="34" charset="-128"/>
                </a:rPr>
                <a:t>p=0.047 </a:t>
              </a:r>
            </a:p>
            <a:p>
              <a:pPr marL="492130" indent="-492130" algn="ctr" eaLnBrk="0" hangingPunct="0">
                <a:spcBef>
                  <a:spcPct val="20000"/>
                </a:spcBef>
                <a:buClr>
                  <a:srgbClr val="F26937"/>
                </a:buClr>
                <a:buSzPct val="80000"/>
                <a:defRPr/>
              </a:pPr>
              <a:endParaRPr lang="en-US" sz="2309" dirty="0">
                <a:solidFill>
                  <a:srgbClr val="64004B"/>
                </a:solidFill>
                <a:latin typeface="+mj-lt"/>
                <a:ea typeface="ＭＳ Ｐゴシック" pitchFamily="34" charset="-128"/>
              </a:endParaRPr>
            </a:p>
            <a:p>
              <a:pPr marL="492130" indent="-492130" algn="ctr" eaLnBrk="0" hangingPunct="0">
                <a:spcBef>
                  <a:spcPct val="20000"/>
                </a:spcBef>
                <a:buClr>
                  <a:srgbClr val="F26937"/>
                </a:buClr>
                <a:buSzPct val="80000"/>
                <a:defRPr/>
              </a:pPr>
              <a:endParaRPr lang="en-US" sz="2309" dirty="0">
                <a:solidFill>
                  <a:srgbClr val="64004B"/>
                </a:solidFill>
                <a:latin typeface="+mj-lt"/>
                <a:ea typeface="ＭＳ Ｐゴシック" pitchFamily="34" charset="-128"/>
              </a:endParaRPr>
            </a:p>
            <a:p>
              <a:pPr marL="492130" indent="-492130" algn="ctr" eaLnBrk="0" hangingPunct="0">
                <a:spcBef>
                  <a:spcPct val="20000"/>
                </a:spcBef>
                <a:buClr>
                  <a:srgbClr val="F26937"/>
                </a:buClr>
                <a:buSzPct val="80000"/>
                <a:defRPr/>
              </a:pPr>
              <a:endParaRPr lang="en-US" sz="2309" dirty="0">
                <a:solidFill>
                  <a:srgbClr val="64004B"/>
                </a:solidFill>
                <a:latin typeface="+mj-lt"/>
                <a:ea typeface="ＭＳ Ｐゴシック" pitchFamily="34" charset="-128"/>
              </a:endParaRPr>
            </a:p>
            <a:p>
              <a:pPr marL="492130" indent="-492130" algn="ctr" eaLnBrk="0" hangingPunct="0">
                <a:spcBef>
                  <a:spcPct val="20000"/>
                </a:spcBef>
                <a:buClr>
                  <a:srgbClr val="F26937"/>
                </a:buClr>
                <a:buSzPct val="80000"/>
                <a:defRPr/>
              </a:pPr>
              <a:endParaRPr lang="en-US" sz="3078" dirty="0">
                <a:solidFill>
                  <a:srgbClr val="293E6B"/>
                </a:solidFill>
                <a:latin typeface="+mj-lt"/>
                <a:ea typeface="ＭＳ Ｐゴシック" pitchFamily="34" charset="-128"/>
              </a:endParaRPr>
            </a:p>
          </p:txBody>
        </p:sp>
        <p:pic>
          <p:nvPicPr>
            <p:cNvPr id="4128" name="Picture 14" descr="arrow.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088298" y="2597752"/>
              <a:ext cx="854075" cy="534987"/>
            </a:xfrm>
            <a:prstGeom prst="rect">
              <a:avLst/>
            </a:prstGeom>
            <a:noFill/>
            <a:ln w="9525">
              <a:noFill/>
              <a:miter lim="800000"/>
              <a:headEnd/>
              <a:tailEnd/>
            </a:ln>
          </p:spPr>
        </p:pic>
      </p:grpSp>
      <p:sp>
        <p:nvSpPr>
          <p:cNvPr id="58382" name="Content Placeholder 2"/>
          <p:cNvSpPr txBox="1">
            <a:spLocks/>
          </p:cNvSpPr>
          <p:nvPr/>
        </p:nvSpPr>
        <p:spPr bwMode="auto">
          <a:xfrm>
            <a:off x="3647361" y="11306656"/>
            <a:ext cx="3717163" cy="841160"/>
          </a:xfrm>
          <a:prstGeom prst="rect">
            <a:avLst/>
          </a:prstGeom>
          <a:noFill/>
          <a:ln w="9525">
            <a:noFill/>
            <a:miter lim="800000"/>
            <a:headEnd/>
            <a:tailEnd/>
          </a:ln>
        </p:spPr>
        <p:txBody>
          <a:bodyPr/>
          <a:lstStyle/>
          <a:p>
            <a:pPr algn="ctr" eaLnBrk="0" hangingPunct="0">
              <a:spcBef>
                <a:spcPct val="20000"/>
              </a:spcBef>
              <a:buClr>
                <a:srgbClr val="F26937"/>
              </a:buClr>
              <a:buSzPct val="80000"/>
              <a:defRPr/>
            </a:pPr>
            <a:r>
              <a:rPr lang="en-US" sz="3078" b="1" dirty="0">
                <a:latin typeface="+mj-lt"/>
                <a:ea typeface="ＭＳ Ｐゴシック" pitchFamily="34" charset="-128"/>
              </a:rPr>
              <a:t>Primary efficacy endpoint</a:t>
            </a:r>
            <a:endParaRPr lang="en-US" sz="3957" b="1" dirty="0">
              <a:latin typeface="+mj-lt"/>
              <a:ea typeface="ＭＳ Ｐゴシック" pitchFamily="34" charset="-128"/>
            </a:endParaRPr>
          </a:p>
        </p:txBody>
      </p:sp>
      <p:sp>
        <p:nvSpPr>
          <p:cNvPr id="58383" name="Content Placeholder 2"/>
          <p:cNvSpPr txBox="1">
            <a:spLocks/>
          </p:cNvSpPr>
          <p:nvPr/>
        </p:nvSpPr>
        <p:spPr bwMode="auto">
          <a:xfrm>
            <a:off x="8935156" y="11306654"/>
            <a:ext cx="3322761" cy="778335"/>
          </a:xfrm>
          <a:prstGeom prst="rect">
            <a:avLst/>
          </a:prstGeom>
          <a:noFill/>
          <a:ln w="9525">
            <a:noFill/>
            <a:miter lim="800000"/>
            <a:headEnd/>
            <a:tailEnd/>
          </a:ln>
        </p:spPr>
        <p:txBody>
          <a:bodyPr/>
          <a:lstStyle/>
          <a:p>
            <a:pPr algn="ctr" eaLnBrk="0" hangingPunct="0">
              <a:spcBef>
                <a:spcPct val="20000"/>
              </a:spcBef>
              <a:buClr>
                <a:srgbClr val="F26937"/>
              </a:buClr>
              <a:buSzPct val="80000"/>
              <a:tabLst>
                <a:tab pos="0" algn="l"/>
              </a:tabLst>
              <a:defRPr/>
            </a:pPr>
            <a:r>
              <a:rPr lang="en-US" sz="3078" b="1" dirty="0">
                <a:latin typeface="+mj-lt"/>
                <a:ea typeface="ＭＳ Ｐゴシック" pitchFamily="34" charset="-128"/>
              </a:rPr>
              <a:t>Primary</a:t>
            </a:r>
            <a:r>
              <a:rPr lang="en-US" sz="3078" b="1" dirty="0">
                <a:solidFill>
                  <a:schemeClr val="bg2">
                    <a:lumMod val="75000"/>
                    <a:lumOff val="25000"/>
                  </a:schemeClr>
                </a:solidFill>
                <a:latin typeface="+mj-lt"/>
                <a:ea typeface="ＭＳ Ｐゴシック" pitchFamily="34" charset="-128"/>
              </a:rPr>
              <a:t> safety </a:t>
            </a:r>
            <a:r>
              <a:rPr lang="en-US" sz="3078" b="1" dirty="0">
                <a:latin typeface="+mj-lt"/>
                <a:ea typeface="ＭＳ Ｐゴシック" pitchFamily="34" charset="-128"/>
              </a:rPr>
              <a:t>endpoint</a:t>
            </a:r>
            <a:endParaRPr lang="en-US" sz="3957" b="1" dirty="0">
              <a:latin typeface="+mj-lt"/>
              <a:ea typeface="ＭＳ Ｐゴシック" pitchFamily="34" charset="-128"/>
            </a:endParaRPr>
          </a:p>
        </p:txBody>
      </p:sp>
      <p:sp>
        <p:nvSpPr>
          <p:cNvPr id="58384" name="Content Placeholder 2"/>
          <p:cNvSpPr txBox="1">
            <a:spLocks/>
          </p:cNvSpPr>
          <p:nvPr/>
        </p:nvSpPr>
        <p:spPr bwMode="auto">
          <a:xfrm>
            <a:off x="14017025" y="11306656"/>
            <a:ext cx="3322761" cy="841160"/>
          </a:xfrm>
          <a:prstGeom prst="rect">
            <a:avLst/>
          </a:prstGeom>
          <a:noFill/>
          <a:ln w="9525">
            <a:noFill/>
            <a:miter lim="800000"/>
            <a:headEnd/>
            <a:tailEnd/>
          </a:ln>
        </p:spPr>
        <p:txBody>
          <a:bodyPr/>
          <a:lstStyle/>
          <a:p>
            <a:pPr algn="ctr" eaLnBrk="0" hangingPunct="0">
              <a:spcBef>
                <a:spcPct val="20000"/>
              </a:spcBef>
              <a:buClr>
                <a:srgbClr val="F26937"/>
              </a:buClr>
              <a:buSzPct val="80000"/>
              <a:defRPr/>
            </a:pPr>
            <a:r>
              <a:rPr lang="en-US" sz="3078" b="1" dirty="0">
                <a:latin typeface="+mj-lt"/>
                <a:ea typeface="ＭＳ Ｐゴシック" pitchFamily="34" charset="-128"/>
              </a:rPr>
              <a:t>Key secondary endpoint</a:t>
            </a:r>
            <a:endParaRPr lang="en-US" sz="3957" b="1" dirty="0">
              <a:latin typeface="+mj-lt"/>
              <a:ea typeface="ＭＳ Ｐゴシック" pitchFamily="34" charset="-128"/>
            </a:endParaRPr>
          </a:p>
        </p:txBody>
      </p:sp>
      <p:sp>
        <p:nvSpPr>
          <p:cNvPr id="58385" name="Content Placeholder 2"/>
          <p:cNvSpPr txBox="1">
            <a:spLocks/>
          </p:cNvSpPr>
          <p:nvPr/>
        </p:nvSpPr>
        <p:spPr bwMode="auto">
          <a:xfrm rot="16200000">
            <a:off x="-814981" y="8355610"/>
            <a:ext cx="4868961" cy="523544"/>
          </a:xfrm>
          <a:prstGeom prst="rect">
            <a:avLst/>
          </a:prstGeom>
          <a:noFill/>
          <a:ln w="9525">
            <a:noFill/>
            <a:miter lim="800000"/>
            <a:headEnd/>
            <a:tailEnd/>
          </a:ln>
        </p:spPr>
        <p:txBody>
          <a:bodyPr/>
          <a:lstStyle/>
          <a:p>
            <a:pPr marL="492130" indent="-492130" algn="ctr" eaLnBrk="0" hangingPunct="0">
              <a:spcBef>
                <a:spcPct val="20000"/>
              </a:spcBef>
              <a:buClr>
                <a:srgbClr val="F26937"/>
              </a:buClr>
              <a:buSzPct val="80000"/>
              <a:defRPr/>
            </a:pPr>
            <a:r>
              <a:rPr lang="en-GB" sz="3518" b="1" dirty="0">
                <a:solidFill>
                  <a:schemeClr val="bg2">
                    <a:lumMod val="90000"/>
                    <a:lumOff val="10000"/>
                  </a:schemeClr>
                </a:solidFill>
                <a:latin typeface="+mj-lt"/>
                <a:ea typeface="ＭＳ Ｐゴシック" pitchFamily="34" charset="-128"/>
              </a:rPr>
              <a:t>Event rate (% / year)</a:t>
            </a:r>
            <a:endParaRPr lang="en-US" sz="7036" b="1" dirty="0">
              <a:solidFill>
                <a:schemeClr val="bg2">
                  <a:lumMod val="90000"/>
                  <a:lumOff val="10000"/>
                </a:schemeClr>
              </a:solidFill>
              <a:latin typeface="+mj-lt"/>
              <a:ea typeface="ＭＳ Ｐゴシック" pitchFamily="34" charset="-128"/>
            </a:endParaRPr>
          </a:p>
        </p:txBody>
      </p:sp>
      <p:sp>
        <p:nvSpPr>
          <p:cNvPr id="4112" name="Content Placeholder 2"/>
          <p:cNvSpPr txBox="1">
            <a:spLocks/>
          </p:cNvSpPr>
          <p:nvPr/>
        </p:nvSpPr>
        <p:spPr bwMode="auto">
          <a:xfrm>
            <a:off x="753905" y="12828424"/>
            <a:ext cx="8481417" cy="534014"/>
          </a:xfrm>
          <a:prstGeom prst="rect">
            <a:avLst/>
          </a:prstGeom>
          <a:noFill/>
          <a:ln w="9525">
            <a:noFill/>
            <a:miter lim="800000"/>
            <a:headEnd/>
            <a:tailEnd/>
          </a:ln>
        </p:spPr>
        <p:txBody>
          <a:bodyPr/>
          <a:lstStyle/>
          <a:p>
            <a:pPr marL="492130" indent="-492130" eaLnBrk="0" hangingPunct="0">
              <a:spcBef>
                <a:spcPct val="20000"/>
              </a:spcBef>
              <a:buClr>
                <a:srgbClr val="F26937"/>
              </a:buClr>
              <a:buSzPct val="80000"/>
              <a:buFont typeface="ZapfChancery"/>
              <a:buChar char="►"/>
            </a:pPr>
            <a:r>
              <a:rPr lang="en-US" sz="2638" b="1"/>
              <a:t>Median duration of follow-up 1.8 years</a:t>
            </a:r>
            <a:endParaRPr lang="en-US" sz="2638" b="1" baseline="30000"/>
          </a:p>
        </p:txBody>
      </p:sp>
      <p:sp>
        <p:nvSpPr>
          <p:cNvPr id="4113" name="Rectangle 134"/>
          <p:cNvSpPr>
            <a:spLocks noChangeArrowheads="1"/>
          </p:cNvSpPr>
          <p:nvPr/>
        </p:nvSpPr>
        <p:spPr bwMode="auto">
          <a:xfrm>
            <a:off x="8048622" y="13977438"/>
            <a:ext cx="9654759" cy="464423"/>
          </a:xfrm>
          <a:prstGeom prst="rect">
            <a:avLst/>
          </a:prstGeom>
          <a:noFill/>
          <a:ln w="9525">
            <a:noFill/>
            <a:miter lim="800000"/>
            <a:headEnd/>
            <a:tailEnd/>
          </a:ln>
        </p:spPr>
        <p:txBody>
          <a:bodyPr wrap="none">
            <a:spAutoFit/>
          </a:bodyPr>
          <a:lstStyle/>
          <a:p>
            <a:pPr marL="502600" indent="-502600"/>
            <a:r>
              <a:rPr lang="en-GB" sz="2418" b="1" i="1" dirty="0">
                <a:solidFill>
                  <a:srgbClr val="515151"/>
                </a:solidFill>
              </a:rPr>
              <a:t>Figure created from data in</a:t>
            </a:r>
            <a:r>
              <a:rPr lang="da-DK" sz="2418" b="1" i="1" dirty="0">
                <a:solidFill>
                  <a:srgbClr val="515151"/>
                </a:solidFill>
              </a:rPr>
              <a:t> </a:t>
            </a:r>
            <a:r>
              <a:rPr lang="fr-FR" sz="2418" b="1" i="1" dirty="0">
                <a:solidFill>
                  <a:srgbClr val="515151"/>
                </a:solidFill>
              </a:rPr>
              <a:t> Granger et al. N </a:t>
            </a:r>
            <a:r>
              <a:rPr lang="fr-FR" sz="2418" b="1" i="1" dirty="0" err="1">
                <a:solidFill>
                  <a:srgbClr val="515151"/>
                </a:solidFill>
              </a:rPr>
              <a:t>Engl</a:t>
            </a:r>
            <a:r>
              <a:rPr lang="fr-FR" sz="2418" b="1" i="1" dirty="0">
                <a:solidFill>
                  <a:srgbClr val="515151"/>
                </a:solidFill>
              </a:rPr>
              <a:t> J Med 2011;365:981-92</a:t>
            </a:r>
            <a:r>
              <a:rPr lang="da-DK" sz="2418" b="1" i="1" dirty="0">
                <a:solidFill>
                  <a:srgbClr val="515151"/>
                </a:solidFill>
              </a:rPr>
              <a:t>.</a:t>
            </a:r>
            <a:endParaRPr lang="fr-FR" sz="2418" b="1" i="1" dirty="0">
              <a:solidFill>
                <a:srgbClr val="515151"/>
              </a:solidFill>
            </a:endParaRPr>
          </a:p>
        </p:txBody>
      </p:sp>
      <p:grpSp>
        <p:nvGrpSpPr>
          <p:cNvPr id="3" name="Group 30"/>
          <p:cNvGrpSpPr>
            <a:grpSpLocks/>
          </p:cNvGrpSpPr>
          <p:nvPr/>
        </p:nvGrpSpPr>
        <p:grpSpPr bwMode="auto">
          <a:xfrm>
            <a:off x="2129080" y="6115767"/>
            <a:ext cx="16390426" cy="5402976"/>
            <a:chOff x="968375" y="2625725"/>
            <a:chExt cx="7454900" cy="2686050"/>
          </a:xfrm>
        </p:grpSpPr>
        <p:graphicFrame>
          <p:nvGraphicFramePr>
            <p:cNvPr id="4098" name="Graphique 28"/>
            <p:cNvGraphicFramePr>
              <a:graphicFrameLocks/>
            </p:cNvGraphicFramePr>
            <p:nvPr/>
          </p:nvGraphicFramePr>
          <p:xfrm>
            <a:off x="968375" y="2625725"/>
            <a:ext cx="7454900" cy="2686050"/>
          </p:xfrm>
          <a:graphic>
            <a:graphicData uri="http://schemas.openxmlformats.org/presentationml/2006/ole">
              <mc:AlternateContent xmlns:mc="http://schemas.openxmlformats.org/markup-compatibility/2006">
                <mc:Choice xmlns:v="urn:schemas-microsoft-com:vml" Requires="v">
                  <p:oleObj name="Worksheet" r:id="rId4" imgW="7456054" imgH="2682472" progId="Excel.Sheet.8">
                    <p:embed/>
                  </p:oleObj>
                </mc:Choice>
                <mc:Fallback>
                  <p:oleObj name="Worksheet" r:id="rId4" imgW="7456054" imgH="2682472" progId="Excel.Sheet.8">
                    <p:embed/>
                    <p:pic>
                      <p:nvPicPr>
                        <p:cNvPr id="4098" name="Graphiqu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75" y="2625725"/>
                          <a:ext cx="7454900"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0" name="ZoneTexte 23"/>
            <p:cNvSpPr txBox="1">
              <a:spLocks noChangeArrowheads="1"/>
            </p:cNvSpPr>
            <p:nvPr/>
          </p:nvSpPr>
          <p:spPr bwMode="auto">
            <a:xfrm>
              <a:off x="6282770" y="3019425"/>
              <a:ext cx="696434" cy="516851"/>
            </a:xfrm>
            <a:prstGeom prst="rect">
              <a:avLst/>
            </a:prstGeom>
            <a:noFill/>
            <a:ln w="9525">
              <a:noFill/>
              <a:miter lim="800000"/>
              <a:headEnd/>
              <a:tailEnd/>
            </a:ln>
          </p:spPr>
          <p:txBody>
            <a:bodyPr wrap="none">
              <a:spAutoFit/>
            </a:bodyPr>
            <a:lstStyle/>
            <a:p>
              <a:pPr algn="ctr"/>
              <a:r>
                <a:rPr lang="fr-FR" sz="3518" b="1">
                  <a:solidFill>
                    <a:schemeClr val="bg1"/>
                  </a:solidFill>
                </a:rPr>
                <a:t>3.94%</a:t>
              </a:r>
            </a:p>
            <a:p>
              <a:pPr algn="ctr"/>
              <a:r>
                <a:rPr lang="fr-FR" sz="2638" b="1">
                  <a:solidFill>
                    <a:schemeClr val="bg1"/>
                  </a:solidFill>
                </a:rPr>
                <a:t>669/9081</a:t>
              </a:r>
            </a:p>
          </p:txBody>
        </p:sp>
        <p:sp>
          <p:nvSpPr>
            <p:cNvPr id="4121" name="ZoneTexte 23"/>
            <p:cNvSpPr txBox="1">
              <a:spLocks noChangeArrowheads="1"/>
            </p:cNvSpPr>
            <p:nvPr/>
          </p:nvSpPr>
          <p:spPr bwMode="auto">
            <a:xfrm>
              <a:off x="7190820" y="3248025"/>
              <a:ext cx="696434" cy="516851"/>
            </a:xfrm>
            <a:prstGeom prst="rect">
              <a:avLst/>
            </a:prstGeom>
            <a:noFill/>
            <a:ln w="9525">
              <a:noFill/>
              <a:miter lim="800000"/>
              <a:headEnd/>
              <a:tailEnd/>
            </a:ln>
          </p:spPr>
          <p:txBody>
            <a:bodyPr wrap="none">
              <a:spAutoFit/>
            </a:bodyPr>
            <a:lstStyle/>
            <a:p>
              <a:pPr algn="ctr"/>
              <a:r>
                <a:rPr lang="fr-FR" sz="3518" b="1">
                  <a:solidFill>
                    <a:schemeClr val="bg1"/>
                  </a:solidFill>
                </a:rPr>
                <a:t>3.52%</a:t>
              </a:r>
            </a:p>
            <a:p>
              <a:pPr algn="ctr"/>
              <a:r>
                <a:rPr lang="fr-FR" sz="2638" b="1">
                  <a:solidFill>
                    <a:schemeClr val="bg1"/>
                  </a:solidFill>
                </a:rPr>
                <a:t>603/9120</a:t>
              </a:r>
            </a:p>
          </p:txBody>
        </p:sp>
        <p:grpSp>
          <p:nvGrpSpPr>
            <p:cNvPr id="5" name="Group 29"/>
            <p:cNvGrpSpPr>
              <a:grpSpLocks/>
            </p:cNvGrpSpPr>
            <p:nvPr/>
          </p:nvGrpSpPr>
          <p:grpSpPr bwMode="auto">
            <a:xfrm>
              <a:off x="1728233" y="3487738"/>
              <a:ext cx="3879371" cy="1496338"/>
              <a:chOff x="1728233" y="3487738"/>
              <a:chExt cx="3879371" cy="1496338"/>
            </a:xfrm>
          </p:grpSpPr>
          <p:sp>
            <p:nvSpPr>
              <p:cNvPr id="4123" name="ZoneTexte 23"/>
              <p:cNvSpPr txBox="1">
                <a:spLocks noChangeArrowheads="1"/>
              </p:cNvSpPr>
              <p:nvPr/>
            </p:nvSpPr>
            <p:spPr bwMode="auto">
              <a:xfrm>
                <a:off x="4007883" y="3487738"/>
                <a:ext cx="696434" cy="516851"/>
              </a:xfrm>
              <a:prstGeom prst="rect">
                <a:avLst/>
              </a:prstGeom>
              <a:noFill/>
              <a:ln w="9525">
                <a:noFill/>
                <a:miter lim="800000"/>
                <a:headEnd/>
                <a:tailEnd/>
              </a:ln>
            </p:spPr>
            <p:txBody>
              <a:bodyPr wrap="none">
                <a:spAutoFit/>
              </a:bodyPr>
              <a:lstStyle/>
              <a:p>
                <a:pPr algn="ctr"/>
                <a:r>
                  <a:rPr lang="fr-FR" sz="3518" b="1">
                    <a:solidFill>
                      <a:schemeClr val="bg1"/>
                    </a:solidFill>
                  </a:rPr>
                  <a:t>3.09%</a:t>
                </a:r>
              </a:p>
              <a:p>
                <a:pPr algn="ctr"/>
                <a:r>
                  <a:rPr lang="fr-FR" sz="2638" b="1">
                    <a:solidFill>
                      <a:schemeClr val="bg1"/>
                    </a:solidFill>
                  </a:rPr>
                  <a:t>462/9052</a:t>
                </a:r>
              </a:p>
            </p:txBody>
          </p:sp>
          <p:sp>
            <p:nvSpPr>
              <p:cNvPr id="4124" name="ZoneTexte 23"/>
              <p:cNvSpPr txBox="1">
                <a:spLocks noChangeArrowheads="1"/>
              </p:cNvSpPr>
              <p:nvPr/>
            </p:nvSpPr>
            <p:spPr bwMode="auto">
              <a:xfrm>
                <a:off x="4911170" y="4003675"/>
                <a:ext cx="696434" cy="516851"/>
              </a:xfrm>
              <a:prstGeom prst="rect">
                <a:avLst/>
              </a:prstGeom>
              <a:noFill/>
              <a:ln w="9525">
                <a:noFill/>
                <a:miter lim="800000"/>
                <a:headEnd/>
                <a:tailEnd/>
              </a:ln>
            </p:spPr>
            <p:txBody>
              <a:bodyPr wrap="none">
                <a:spAutoFit/>
              </a:bodyPr>
              <a:lstStyle/>
              <a:p>
                <a:pPr algn="ctr"/>
                <a:r>
                  <a:rPr lang="fr-FR" sz="3518" b="1">
                    <a:solidFill>
                      <a:schemeClr val="bg1"/>
                    </a:solidFill>
                  </a:rPr>
                  <a:t>2.13%</a:t>
                </a:r>
              </a:p>
              <a:p>
                <a:pPr algn="ctr"/>
                <a:r>
                  <a:rPr lang="fr-FR" sz="2638" b="1">
                    <a:solidFill>
                      <a:schemeClr val="bg1"/>
                    </a:solidFill>
                  </a:rPr>
                  <a:t>327/9088</a:t>
                </a:r>
              </a:p>
            </p:txBody>
          </p:sp>
          <p:sp>
            <p:nvSpPr>
              <p:cNvPr id="4125" name="ZoneTexte 23"/>
              <p:cNvSpPr txBox="1">
                <a:spLocks noChangeArrowheads="1"/>
              </p:cNvSpPr>
              <p:nvPr/>
            </p:nvSpPr>
            <p:spPr bwMode="auto">
              <a:xfrm>
                <a:off x="1728233" y="4291013"/>
                <a:ext cx="696434" cy="516851"/>
              </a:xfrm>
              <a:prstGeom prst="rect">
                <a:avLst/>
              </a:prstGeom>
              <a:noFill/>
              <a:ln w="9525">
                <a:noFill/>
                <a:miter lim="800000"/>
                <a:headEnd/>
                <a:tailEnd/>
              </a:ln>
            </p:spPr>
            <p:txBody>
              <a:bodyPr wrap="none">
                <a:spAutoFit/>
              </a:bodyPr>
              <a:lstStyle/>
              <a:p>
                <a:pPr algn="ctr"/>
                <a:r>
                  <a:rPr lang="fr-FR" sz="3518" b="1">
                    <a:solidFill>
                      <a:schemeClr val="bg1"/>
                    </a:solidFill>
                  </a:rPr>
                  <a:t>1.60%</a:t>
                </a:r>
              </a:p>
              <a:p>
                <a:pPr algn="ctr"/>
                <a:r>
                  <a:rPr lang="fr-FR" sz="2638" b="1">
                    <a:solidFill>
                      <a:schemeClr val="bg1"/>
                    </a:solidFill>
                  </a:rPr>
                  <a:t>265/9081</a:t>
                </a:r>
              </a:p>
            </p:txBody>
          </p:sp>
          <p:sp>
            <p:nvSpPr>
              <p:cNvPr id="4126" name="ZoneTexte 23"/>
              <p:cNvSpPr txBox="1">
                <a:spLocks noChangeArrowheads="1"/>
              </p:cNvSpPr>
              <p:nvPr/>
            </p:nvSpPr>
            <p:spPr bwMode="auto">
              <a:xfrm>
                <a:off x="2631520" y="4467225"/>
                <a:ext cx="696434" cy="516851"/>
              </a:xfrm>
              <a:prstGeom prst="rect">
                <a:avLst/>
              </a:prstGeom>
              <a:noFill/>
              <a:ln w="9525">
                <a:noFill/>
                <a:miter lim="800000"/>
                <a:headEnd/>
                <a:tailEnd/>
              </a:ln>
            </p:spPr>
            <p:txBody>
              <a:bodyPr wrap="none">
                <a:spAutoFit/>
              </a:bodyPr>
              <a:lstStyle/>
              <a:p>
                <a:pPr algn="ctr"/>
                <a:r>
                  <a:rPr lang="fr-FR" sz="3518" b="1">
                    <a:solidFill>
                      <a:schemeClr val="bg1"/>
                    </a:solidFill>
                  </a:rPr>
                  <a:t>1.27%</a:t>
                </a:r>
              </a:p>
              <a:p>
                <a:pPr algn="ctr"/>
                <a:r>
                  <a:rPr lang="fr-FR" sz="2638" b="1">
                    <a:solidFill>
                      <a:schemeClr val="bg1"/>
                    </a:solidFill>
                  </a:rPr>
                  <a:t>212/9120</a:t>
                </a:r>
              </a:p>
            </p:txBody>
          </p:sp>
        </p:grpSp>
      </p:grpSp>
      <p:grpSp>
        <p:nvGrpSpPr>
          <p:cNvPr id="6" name="Groupe 37"/>
          <p:cNvGrpSpPr>
            <a:grpSpLocks/>
          </p:cNvGrpSpPr>
          <p:nvPr/>
        </p:nvGrpSpPr>
        <p:grpSpPr bwMode="auto">
          <a:xfrm>
            <a:off x="13252652" y="12608534"/>
            <a:ext cx="6366298" cy="1078502"/>
            <a:chOff x="6028262" y="5819242"/>
            <a:chExt cx="2895607" cy="490628"/>
          </a:xfrm>
        </p:grpSpPr>
        <p:sp>
          <p:nvSpPr>
            <p:cNvPr id="4" name="Content Placeholder 2"/>
            <p:cNvSpPr txBox="1">
              <a:spLocks/>
            </p:cNvSpPr>
            <p:nvPr/>
          </p:nvSpPr>
          <p:spPr bwMode="auto">
            <a:xfrm>
              <a:off x="6231462" y="5819242"/>
              <a:ext cx="2692407" cy="214352"/>
            </a:xfrm>
            <a:prstGeom prst="rect">
              <a:avLst/>
            </a:prstGeom>
            <a:noFill/>
            <a:ln w="9525">
              <a:noFill/>
              <a:miter lim="800000"/>
              <a:headEnd/>
              <a:tailEnd/>
            </a:ln>
          </p:spPr>
          <p:txBody>
            <a:bodyPr/>
            <a:lstStyle/>
            <a:p>
              <a:pPr eaLnBrk="0" hangingPunct="0">
                <a:spcBef>
                  <a:spcPct val="20000"/>
                </a:spcBef>
                <a:buClr>
                  <a:srgbClr val="F26937"/>
                </a:buClr>
                <a:buSzPct val="80000"/>
                <a:defRPr/>
              </a:pPr>
              <a:r>
                <a:rPr lang="en-US" sz="3078" b="1" dirty="0">
                  <a:solidFill>
                    <a:schemeClr val="accent6">
                      <a:lumMod val="50000"/>
                    </a:schemeClr>
                  </a:solidFill>
                  <a:ea typeface="ＭＳ Ｐゴシック" pitchFamily="34" charset="-128"/>
                </a:rPr>
                <a:t>Apixaban</a:t>
              </a:r>
              <a:endParaRPr lang="en-US" sz="3078" b="1" baseline="30000" dirty="0">
                <a:solidFill>
                  <a:schemeClr val="accent6">
                    <a:lumMod val="50000"/>
                  </a:schemeClr>
                </a:solidFill>
                <a:ea typeface="ＭＳ Ｐゴシック" pitchFamily="34" charset="-128"/>
              </a:endParaRPr>
            </a:p>
          </p:txBody>
        </p:sp>
        <p:sp>
          <p:nvSpPr>
            <p:cNvPr id="4117" name="Content Placeholder 2"/>
            <p:cNvSpPr txBox="1">
              <a:spLocks/>
            </p:cNvSpPr>
            <p:nvPr/>
          </p:nvSpPr>
          <p:spPr bwMode="auto">
            <a:xfrm>
              <a:off x="6231469" y="6075892"/>
              <a:ext cx="2692400" cy="214843"/>
            </a:xfrm>
            <a:prstGeom prst="rect">
              <a:avLst/>
            </a:prstGeom>
            <a:noFill/>
            <a:ln w="9525">
              <a:noFill/>
              <a:miter lim="800000"/>
              <a:headEnd/>
              <a:tailEnd/>
            </a:ln>
          </p:spPr>
          <p:txBody>
            <a:bodyPr/>
            <a:lstStyle/>
            <a:p>
              <a:pPr marL="492130" indent="-492130" eaLnBrk="0" hangingPunct="0">
                <a:spcBef>
                  <a:spcPct val="20000"/>
                </a:spcBef>
                <a:buClr>
                  <a:srgbClr val="F26937"/>
                </a:buClr>
                <a:buSzPct val="80000"/>
              </a:pPr>
              <a:r>
                <a:rPr lang="en-GB" sz="3078" b="1"/>
                <a:t>Warfarin (target INR 2.0-3.0)</a:t>
              </a:r>
              <a:endParaRPr lang="en-US" sz="3078" b="1"/>
            </a:p>
          </p:txBody>
        </p:sp>
        <p:sp>
          <p:nvSpPr>
            <p:cNvPr id="4118" name="Rectangle 35"/>
            <p:cNvSpPr>
              <a:spLocks noChangeArrowheads="1"/>
            </p:cNvSpPr>
            <p:nvPr/>
          </p:nvSpPr>
          <p:spPr bwMode="auto">
            <a:xfrm>
              <a:off x="6028268" y="6129870"/>
              <a:ext cx="180000" cy="180000"/>
            </a:xfrm>
            <a:prstGeom prst="rect">
              <a:avLst/>
            </a:prstGeom>
            <a:solidFill>
              <a:schemeClr val="tx1"/>
            </a:solidFill>
            <a:ln w="9525" algn="ctr">
              <a:noFill/>
              <a:round/>
              <a:headEnd/>
              <a:tailEnd/>
            </a:ln>
          </p:spPr>
          <p:txBody>
            <a:bodyPr lIns="0" tIns="0" rIns="0" bIns="0"/>
            <a:lstStyle/>
            <a:p>
              <a:endParaRPr lang="fr-FR" sz="3957">
                <a:ea typeface="Arial Unicode MS" pitchFamily="34" charset="-128"/>
                <a:cs typeface="Arial Unicode MS" pitchFamily="34" charset="-128"/>
              </a:endParaRPr>
            </a:p>
          </p:txBody>
        </p:sp>
        <p:sp>
          <p:nvSpPr>
            <p:cNvPr id="4119" name="Rectangle 36"/>
            <p:cNvSpPr>
              <a:spLocks noChangeArrowheads="1"/>
            </p:cNvSpPr>
            <p:nvPr/>
          </p:nvSpPr>
          <p:spPr bwMode="auto">
            <a:xfrm>
              <a:off x="6028262" y="5884321"/>
              <a:ext cx="180000" cy="180000"/>
            </a:xfrm>
            <a:prstGeom prst="rect">
              <a:avLst/>
            </a:prstGeom>
            <a:solidFill>
              <a:srgbClr val="B5C221"/>
            </a:solidFill>
            <a:ln w="9525" algn="ctr">
              <a:noFill/>
              <a:round/>
              <a:headEnd/>
              <a:tailEnd/>
            </a:ln>
          </p:spPr>
          <p:txBody>
            <a:bodyPr lIns="0" tIns="0" rIns="0" bIns="0"/>
            <a:lstStyle/>
            <a:p>
              <a:endParaRPr lang="fr-FR" sz="3957">
                <a:ea typeface="Arial Unicode MS" pitchFamily="34" charset="-128"/>
                <a:cs typeface="Arial Unicode MS" pitchFamily="34" charset="-128"/>
              </a:endParaRPr>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24318C9F-A645-4436-8A20-1AB40B6DF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1" y="454025"/>
            <a:ext cx="19507200" cy="13944600"/>
          </a:xfrm>
          <a:prstGeom prst="rect">
            <a:avLst/>
          </a:prstGeom>
        </p:spPr>
      </p:pic>
    </p:spTree>
    <p:extLst>
      <p:ext uri="{BB962C8B-B14F-4D97-AF65-F5344CB8AC3E}">
        <p14:creationId xmlns:p14="http://schemas.microsoft.com/office/powerpoint/2010/main" val="123808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5A1509-0649-41E5-97CF-845BB6ABD40C}"/>
              </a:ext>
            </a:extLst>
          </p:cNvPr>
          <p:cNvPicPr>
            <a:picLocks noChangeAspect="1"/>
          </p:cNvPicPr>
          <p:nvPr/>
        </p:nvPicPr>
        <p:blipFill>
          <a:blip r:embed="rId2"/>
          <a:stretch>
            <a:fillRect/>
          </a:stretch>
        </p:blipFill>
        <p:spPr>
          <a:xfrm>
            <a:off x="1289050" y="1368425"/>
            <a:ext cx="16611600" cy="11611453"/>
          </a:xfrm>
          <a:prstGeom prst="rect">
            <a:avLst/>
          </a:prstGeom>
        </p:spPr>
      </p:pic>
    </p:spTree>
    <p:extLst>
      <p:ext uri="{BB962C8B-B14F-4D97-AF65-F5344CB8AC3E}">
        <p14:creationId xmlns:p14="http://schemas.microsoft.com/office/powerpoint/2010/main" val="60370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23E94869-AD81-4252-BC1F-2FFD8537C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768" y="-102705"/>
            <a:ext cx="18652251" cy="11430000"/>
          </a:xfrm>
          <a:prstGeom prst="rect">
            <a:avLst/>
          </a:prstGeom>
        </p:spPr>
      </p:pic>
    </p:spTree>
    <p:extLst>
      <p:ext uri="{BB962C8B-B14F-4D97-AF65-F5344CB8AC3E}">
        <p14:creationId xmlns:p14="http://schemas.microsoft.com/office/powerpoint/2010/main" val="163532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2">
            <a:extLst>
              <a:ext uri="{FF2B5EF4-FFF2-40B4-BE49-F238E27FC236}">
                <a16:creationId xmlns:a16="http://schemas.microsoft.com/office/drawing/2014/main" id="{381866D8-C33F-42EB-B66C-46FA1BAB862B}"/>
              </a:ext>
            </a:extLst>
          </p:cNvPr>
          <p:cNvSpPr txBox="1"/>
          <p:nvPr/>
        </p:nvSpPr>
        <p:spPr>
          <a:xfrm>
            <a:off x="10940863" y="3581627"/>
            <a:ext cx="3359785" cy="1186180"/>
          </a:xfrm>
          <a:prstGeom prst="rect">
            <a:avLst/>
          </a:prstGeom>
        </p:spPr>
        <p:txBody>
          <a:bodyPr vert="horz" wrap="square" lIns="0" tIns="55880" rIns="0" bIns="0" rtlCol="0">
            <a:spAutoFit/>
          </a:bodyPr>
          <a:lstStyle/>
          <a:p>
            <a:pPr marL="37465" marR="30480" indent="76835" algn="ctr">
              <a:lnSpc>
                <a:spcPts val="2950"/>
              </a:lnSpc>
              <a:spcBef>
                <a:spcPts val="440"/>
              </a:spcBef>
            </a:pPr>
            <a:r>
              <a:rPr sz="2700" b="1" spc="-35" dirty="0">
                <a:solidFill>
                  <a:srgbClr val="F16937"/>
                </a:solidFill>
                <a:latin typeface="Trebuchet MS"/>
                <a:cs typeface="Trebuchet MS"/>
              </a:rPr>
              <a:t>M</a:t>
            </a:r>
            <a:r>
              <a:rPr sz="2700" b="1" spc="90" dirty="0">
                <a:solidFill>
                  <a:srgbClr val="F16937"/>
                </a:solidFill>
                <a:latin typeface="Trebuchet MS"/>
                <a:cs typeface="Trebuchet MS"/>
              </a:rPr>
              <a:t>A</a:t>
            </a:r>
            <a:r>
              <a:rPr sz="2700" b="1" spc="-220" dirty="0">
                <a:solidFill>
                  <a:srgbClr val="F16937"/>
                </a:solidFill>
                <a:latin typeface="Trebuchet MS"/>
                <a:cs typeface="Trebuchet MS"/>
              </a:rPr>
              <a:t>JOR/</a:t>
            </a:r>
            <a:r>
              <a:rPr sz="2700" b="1" spc="-210" dirty="0">
                <a:solidFill>
                  <a:srgbClr val="F16937"/>
                </a:solidFill>
                <a:latin typeface="Trebuchet MS"/>
                <a:cs typeface="Trebuchet MS"/>
              </a:rPr>
              <a:t> </a:t>
            </a:r>
            <a:r>
              <a:rPr sz="2700" b="1" spc="-140" dirty="0">
                <a:solidFill>
                  <a:srgbClr val="F16937"/>
                </a:solidFill>
                <a:latin typeface="Trebuchet MS"/>
                <a:cs typeface="Trebuchet MS"/>
              </a:rPr>
              <a:t>CLINI</a:t>
            </a:r>
            <a:r>
              <a:rPr sz="2700" b="1" spc="-105" dirty="0">
                <a:solidFill>
                  <a:srgbClr val="F16937"/>
                </a:solidFill>
                <a:latin typeface="Trebuchet MS"/>
                <a:cs typeface="Trebuchet MS"/>
              </a:rPr>
              <a:t>C</a:t>
            </a:r>
            <a:r>
              <a:rPr sz="2700" b="1" spc="-245" dirty="0">
                <a:solidFill>
                  <a:srgbClr val="F16937"/>
                </a:solidFill>
                <a:latin typeface="Trebuchet MS"/>
                <a:cs typeface="Trebuchet MS"/>
              </a:rPr>
              <a:t>AL</a:t>
            </a:r>
            <a:r>
              <a:rPr sz="2700" b="1" spc="-490" dirty="0">
                <a:solidFill>
                  <a:srgbClr val="F16937"/>
                </a:solidFill>
                <a:latin typeface="Trebuchet MS"/>
                <a:cs typeface="Trebuchet MS"/>
              </a:rPr>
              <a:t>L</a:t>
            </a:r>
            <a:r>
              <a:rPr sz="2700" b="1" spc="-204" dirty="0">
                <a:solidFill>
                  <a:srgbClr val="F16937"/>
                </a:solidFill>
                <a:latin typeface="Trebuchet MS"/>
                <a:cs typeface="Trebuchet MS"/>
              </a:rPr>
              <a:t>Y  </a:t>
            </a:r>
            <a:r>
              <a:rPr sz="2700" b="1" spc="-215" dirty="0">
                <a:solidFill>
                  <a:srgbClr val="F16937"/>
                </a:solidFill>
                <a:latin typeface="Trebuchet MS"/>
                <a:cs typeface="Trebuchet MS"/>
              </a:rPr>
              <a:t>RELE</a:t>
            </a:r>
            <a:r>
              <a:rPr sz="2700" b="1" spc="-295" dirty="0">
                <a:solidFill>
                  <a:srgbClr val="F16937"/>
                </a:solidFill>
                <a:latin typeface="Trebuchet MS"/>
                <a:cs typeface="Trebuchet MS"/>
              </a:rPr>
              <a:t>V</a:t>
            </a:r>
            <a:r>
              <a:rPr sz="2700" b="1" spc="-200" dirty="0">
                <a:solidFill>
                  <a:srgbClr val="F16937"/>
                </a:solidFill>
                <a:latin typeface="Trebuchet MS"/>
                <a:cs typeface="Trebuchet MS"/>
              </a:rPr>
              <a:t>ANT</a:t>
            </a:r>
            <a:r>
              <a:rPr sz="2700" b="1" spc="-210" dirty="0">
                <a:solidFill>
                  <a:srgbClr val="F16937"/>
                </a:solidFill>
                <a:latin typeface="Trebuchet MS"/>
                <a:cs typeface="Trebuchet MS"/>
              </a:rPr>
              <a:t> </a:t>
            </a:r>
            <a:r>
              <a:rPr sz="2700" b="1" spc="-90" dirty="0">
                <a:solidFill>
                  <a:srgbClr val="F16937"/>
                </a:solidFill>
                <a:latin typeface="Trebuchet MS"/>
                <a:cs typeface="Trebuchet MS"/>
              </a:rPr>
              <a:t>NON-M</a:t>
            </a:r>
            <a:r>
              <a:rPr sz="2700" b="1" spc="30" dirty="0">
                <a:solidFill>
                  <a:srgbClr val="F16937"/>
                </a:solidFill>
                <a:latin typeface="Trebuchet MS"/>
                <a:cs typeface="Trebuchet MS"/>
              </a:rPr>
              <a:t>A</a:t>
            </a:r>
            <a:r>
              <a:rPr sz="2700" b="1" spc="-240" dirty="0">
                <a:solidFill>
                  <a:srgbClr val="F16937"/>
                </a:solidFill>
                <a:latin typeface="Trebuchet MS"/>
                <a:cs typeface="Trebuchet MS"/>
              </a:rPr>
              <a:t>JOR  </a:t>
            </a:r>
            <a:r>
              <a:rPr sz="2700" b="1" spc="-140" dirty="0">
                <a:solidFill>
                  <a:srgbClr val="F16937"/>
                </a:solidFill>
                <a:latin typeface="Trebuchet MS"/>
                <a:cs typeface="Trebuchet MS"/>
              </a:rPr>
              <a:t>BLEEDING</a:t>
            </a:r>
            <a:r>
              <a:rPr sz="2325" b="1" spc="-209" baseline="32258" dirty="0">
                <a:solidFill>
                  <a:srgbClr val="F16937"/>
                </a:solidFill>
                <a:latin typeface="Trebuchet MS"/>
                <a:cs typeface="Trebuchet MS"/>
              </a:rPr>
              <a:t>2</a:t>
            </a:r>
            <a:endParaRPr sz="2325" baseline="32258">
              <a:latin typeface="Trebuchet MS"/>
              <a:cs typeface="Trebuchet MS"/>
            </a:endParaRPr>
          </a:p>
        </p:txBody>
      </p:sp>
      <p:sp>
        <p:nvSpPr>
          <p:cNvPr id="5" name="object 33">
            <a:extLst>
              <a:ext uri="{FF2B5EF4-FFF2-40B4-BE49-F238E27FC236}">
                <a16:creationId xmlns:a16="http://schemas.microsoft.com/office/drawing/2014/main" id="{3522A7BE-2AE7-4C3A-B302-00703CF53DB7}"/>
              </a:ext>
            </a:extLst>
          </p:cNvPr>
          <p:cNvSpPr txBox="1"/>
          <p:nvPr/>
        </p:nvSpPr>
        <p:spPr>
          <a:xfrm>
            <a:off x="10139684" y="5761095"/>
            <a:ext cx="373380" cy="2411095"/>
          </a:xfrm>
          <a:prstGeom prst="rect">
            <a:avLst/>
          </a:prstGeom>
        </p:spPr>
        <p:txBody>
          <a:bodyPr vert="vert270" wrap="square" lIns="0" tIns="28575" rIns="0" bIns="0" rtlCol="0">
            <a:spAutoFit/>
          </a:bodyPr>
          <a:lstStyle/>
          <a:p>
            <a:pPr marL="12700">
              <a:lnSpc>
                <a:spcPct val="100000"/>
              </a:lnSpc>
              <a:spcBef>
                <a:spcPts val="225"/>
              </a:spcBef>
            </a:pPr>
            <a:r>
              <a:rPr sz="2050" spc="-25" dirty="0">
                <a:solidFill>
                  <a:srgbClr val="7F7F7F"/>
                </a:solidFill>
                <a:latin typeface="Microsoft Sans Serif"/>
                <a:cs typeface="Microsoft Sans Serif"/>
              </a:rPr>
              <a:t>Patient</a:t>
            </a:r>
            <a:r>
              <a:rPr sz="2050" dirty="0">
                <a:solidFill>
                  <a:srgbClr val="7F7F7F"/>
                </a:solidFill>
                <a:latin typeface="Microsoft Sans Serif"/>
                <a:cs typeface="Microsoft Sans Serif"/>
              </a:rPr>
              <a:t>s</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wit</a:t>
            </a:r>
            <a:r>
              <a:rPr sz="2050" dirty="0">
                <a:solidFill>
                  <a:srgbClr val="7F7F7F"/>
                </a:solidFill>
                <a:latin typeface="Microsoft Sans Serif"/>
                <a:cs typeface="Microsoft Sans Serif"/>
              </a:rPr>
              <a:t>h</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even</a:t>
            </a:r>
            <a:r>
              <a:rPr sz="2050" dirty="0">
                <a:solidFill>
                  <a:srgbClr val="7F7F7F"/>
                </a:solidFill>
                <a:latin typeface="Microsoft Sans Serif"/>
                <a:cs typeface="Microsoft Sans Serif"/>
              </a:rPr>
              <a:t>t</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a:t>
            </a:r>
            <a:endParaRPr sz="2050">
              <a:latin typeface="Microsoft Sans Serif"/>
              <a:cs typeface="Microsoft Sans Serif"/>
            </a:endParaRPr>
          </a:p>
        </p:txBody>
      </p:sp>
      <p:sp>
        <p:nvSpPr>
          <p:cNvPr id="6" name="object 34">
            <a:extLst>
              <a:ext uri="{FF2B5EF4-FFF2-40B4-BE49-F238E27FC236}">
                <a16:creationId xmlns:a16="http://schemas.microsoft.com/office/drawing/2014/main" id="{B1C3B92F-B8E5-485C-8BB4-3D9C90368838}"/>
              </a:ext>
            </a:extLst>
          </p:cNvPr>
          <p:cNvSpPr txBox="1"/>
          <p:nvPr/>
        </p:nvSpPr>
        <p:spPr>
          <a:xfrm>
            <a:off x="11243193" y="8889391"/>
            <a:ext cx="1167765" cy="824230"/>
          </a:xfrm>
          <a:prstGeom prst="rect">
            <a:avLst/>
          </a:prstGeom>
        </p:spPr>
        <p:txBody>
          <a:bodyPr vert="horz" wrap="square" lIns="0" tIns="14605" rIns="0" bIns="0" rtlCol="0">
            <a:spAutoFit/>
          </a:bodyPr>
          <a:lstStyle/>
          <a:p>
            <a:pPr marL="12700">
              <a:lnSpc>
                <a:spcPts val="2150"/>
              </a:lnSpc>
              <a:spcBef>
                <a:spcPts val="115"/>
              </a:spcBef>
            </a:pPr>
            <a:r>
              <a:rPr sz="1950" b="1" spc="-145" dirty="0">
                <a:solidFill>
                  <a:srgbClr val="333333"/>
                </a:solidFill>
                <a:latin typeface="Trebuchet MS"/>
                <a:cs typeface="Trebuchet MS"/>
              </a:rPr>
              <a:t>en</a:t>
            </a:r>
            <a:r>
              <a:rPr sz="1950" b="1" spc="-185" dirty="0">
                <a:solidFill>
                  <a:srgbClr val="333333"/>
                </a:solidFill>
                <a:latin typeface="Trebuchet MS"/>
                <a:cs typeface="Trebuchet MS"/>
              </a:rPr>
              <a:t>o</a:t>
            </a:r>
            <a:r>
              <a:rPr sz="1950" b="1" spc="-114" dirty="0">
                <a:solidFill>
                  <a:srgbClr val="333333"/>
                </a:solidFill>
                <a:latin typeface="Trebuchet MS"/>
                <a:cs typeface="Trebuchet MS"/>
              </a:rPr>
              <a:t>xaparin</a:t>
            </a:r>
            <a:endParaRPr sz="1950">
              <a:latin typeface="Trebuchet MS"/>
              <a:cs typeface="Trebuchet MS"/>
            </a:endParaRPr>
          </a:p>
          <a:p>
            <a:pPr marL="82550" marR="74930" indent="16510">
              <a:lnSpc>
                <a:spcPts val="1960"/>
              </a:lnSpc>
              <a:spcBef>
                <a:spcPts val="190"/>
              </a:spcBef>
            </a:pPr>
            <a:r>
              <a:rPr sz="1950" b="1" spc="-100" dirty="0">
                <a:solidFill>
                  <a:srgbClr val="333333"/>
                </a:solidFill>
                <a:latin typeface="Trebuchet MS"/>
                <a:cs typeface="Trebuchet MS"/>
              </a:rPr>
              <a:t>/warfarin </a:t>
            </a:r>
            <a:r>
              <a:rPr sz="1950" b="1" spc="-575" dirty="0">
                <a:solidFill>
                  <a:srgbClr val="333333"/>
                </a:solidFill>
                <a:latin typeface="Trebuchet MS"/>
                <a:cs typeface="Trebuchet MS"/>
              </a:rPr>
              <a:t> </a:t>
            </a:r>
            <a:r>
              <a:rPr sz="1950" b="1" spc="-45" dirty="0">
                <a:solidFill>
                  <a:srgbClr val="333333"/>
                </a:solidFill>
                <a:latin typeface="Trebuchet MS"/>
                <a:cs typeface="Trebuchet MS"/>
              </a:rPr>
              <a:t>N</a:t>
            </a:r>
            <a:r>
              <a:rPr sz="1950" b="1" spc="-150" dirty="0">
                <a:solidFill>
                  <a:srgbClr val="333333"/>
                </a:solidFill>
                <a:latin typeface="Trebuchet MS"/>
                <a:cs typeface="Trebuchet MS"/>
              </a:rPr>
              <a:t> </a:t>
            </a:r>
            <a:r>
              <a:rPr sz="1950" b="1" spc="-85" dirty="0">
                <a:solidFill>
                  <a:srgbClr val="333333"/>
                </a:solidFill>
                <a:latin typeface="Trebuchet MS"/>
                <a:cs typeface="Trebuchet MS"/>
              </a:rPr>
              <a:t>=</a:t>
            </a:r>
            <a:r>
              <a:rPr sz="1950" b="1" spc="-150" dirty="0">
                <a:solidFill>
                  <a:srgbClr val="333333"/>
                </a:solidFill>
                <a:latin typeface="Trebuchet MS"/>
                <a:cs typeface="Trebuchet MS"/>
              </a:rPr>
              <a:t> </a:t>
            </a:r>
            <a:r>
              <a:rPr sz="1950" b="1" spc="-125" dirty="0">
                <a:solidFill>
                  <a:srgbClr val="333333"/>
                </a:solidFill>
                <a:latin typeface="Trebuchet MS"/>
                <a:cs typeface="Trebuchet MS"/>
              </a:rPr>
              <a:t>2,704</a:t>
            </a:r>
            <a:endParaRPr sz="1950">
              <a:latin typeface="Trebuchet MS"/>
              <a:cs typeface="Trebuchet MS"/>
            </a:endParaRPr>
          </a:p>
        </p:txBody>
      </p:sp>
      <p:sp>
        <p:nvSpPr>
          <p:cNvPr id="7" name="object 35">
            <a:extLst>
              <a:ext uri="{FF2B5EF4-FFF2-40B4-BE49-F238E27FC236}">
                <a16:creationId xmlns:a16="http://schemas.microsoft.com/office/drawing/2014/main" id="{8CC074D9-D1AC-49AD-B17D-25FC174CC10B}"/>
              </a:ext>
            </a:extLst>
          </p:cNvPr>
          <p:cNvSpPr txBox="1"/>
          <p:nvPr/>
        </p:nvSpPr>
        <p:spPr>
          <a:xfrm>
            <a:off x="12716891" y="8920826"/>
            <a:ext cx="828040" cy="325120"/>
          </a:xfrm>
          <a:prstGeom prst="rect">
            <a:avLst/>
          </a:prstGeom>
        </p:spPr>
        <p:txBody>
          <a:bodyPr vert="horz" wrap="square" lIns="0" tIns="14605" rIns="0" bIns="0" rtlCol="0">
            <a:spAutoFit/>
          </a:bodyPr>
          <a:lstStyle/>
          <a:p>
            <a:pPr marL="12700">
              <a:lnSpc>
                <a:spcPct val="100000"/>
              </a:lnSpc>
              <a:spcBef>
                <a:spcPts val="115"/>
              </a:spcBef>
            </a:pPr>
            <a:r>
              <a:rPr sz="1950" b="1" spc="-95" dirty="0">
                <a:solidFill>
                  <a:srgbClr val="76004A"/>
                </a:solidFill>
                <a:latin typeface="Trebuchet MS"/>
                <a:cs typeface="Trebuchet MS"/>
              </a:rPr>
              <a:t>ELIQUIS</a:t>
            </a:r>
            <a:endParaRPr sz="1950">
              <a:latin typeface="Trebuchet MS"/>
              <a:cs typeface="Trebuchet MS"/>
            </a:endParaRPr>
          </a:p>
        </p:txBody>
      </p:sp>
      <p:sp>
        <p:nvSpPr>
          <p:cNvPr id="8" name="object 36">
            <a:extLst>
              <a:ext uri="{FF2B5EF4-FFF2-40B4-BE49-F238E27FC236}">
                <a16:creationId xmlns:a16="http://schemas.microsoft.com/office/drawing/2014/main" id="{4CFED294-357A-44B0-ACD3-6D72170F88D1}"/>
              </a:ext>
            </a:extLst>
          </p:cNvPr>
          <p:cNvSpPr txBox="1"/>
          <p:nvPr/>
        </p:nvSpPr>
        <p:spPr>
          <a:xfrm>
            <a:off x="12701174" y="9139123"/>
            <a:ext cx="915669" cy="325120"/>
          </a:xfrm>
          <a:prstGeom prst="rect">
            <a:avLst/>
          </a:prstGeom>
        </p:spPr>
        <p:txBody>
          <a:bodyPr vert="horz" wrap="square" lIns="0" tIns="14605" rIns="0" bIns="0" rtlCol="0">
            <a:spAutoFit/>
          </a:bodyPr>
          <a:lstStyle/>
          <a:p>
            <a:pPr marL="12700">
              <a:lnSpc>
                <a:spcPct val="100000"/>
              </a:lnSpc>
              <a:spcBef>
                <a:spcPts val="115"/>
              </a:spcBef>
            </a:pPr>
            <a:r>
              <a:rPr sz="1950" b="1" spc="-105" dirty="0">
                <a:solidFill>
                  <a:srgbClr val="76004A"/>
                </a:solidFill>
                <a:latin typeface="Trebuchet MS"/>
                <a:cs typeface="Trebuchet MS"/>
              </a:rPr>
              <a:t>N=2,691</a:t>
            </a:r>
            <a:endParaRPr sz="1950">
              <a:latin typeface="Trebuchet MS"/>
              <a:cs typeface="Trebuchet MS"/>
            </a:endParaRPr>
          </a:p>
        </p:txBody>
      </p:sp>
      <p:grpSp>
        <p:nvGrpSpPr>
          <p:cNvPr id="9" name="object 37">
            <a:extLst>
              <a:ext uri="{FF2B5EF4-FFF2-40B4-BE49-F238E27FC236}">
                <a16:creationId xmlns:a16="http://schemas.microsoft.com/office/drawing/2014/main" id="{0916C8DB-79E1-4943-9F38-C9828FA6BFD0}"/>
              </a:ext>
            </a:extLst>
          </p:cNvPr>
          <p:cNvGrpSpPr/>
          <p:nvPr/>
        </p:nvGrpSpPr>
        <p:grpSpPr>
          <a:xfrm>
            <a:off x="11043891" y="5475728"/>
            <a:ext cx="2880360" cy="3338195"/>
            <a:chOff x="11043891" y="6774277"/>
            <a:chExt cx="2880360" cy="3338195"/>
          </a:xfrm>
        </p:grpSpPr>
        <p:sp>
          <p:nvSpPr>
            <p:cNvPr id="10" name="object 38">
              <a:extLst>
                <a:ext uri="{FF2B5EF4-FFF2-40B4-BE49-F238E27FC236}">
                  <a16:creationId xmlns:a16="http://schemas.microsoft.com/office/drawing/2014/main" id="{9689E9E3-BD9E-4DDD-B9A3-645F39469C77}"/>
                </a:ext>
              </a:extLst>
            </p:cNvPr>
            <p:cNvSpPr/>
            <p:nvPr/>
          </p:nvSpPr>
          <p:spPr>
            <a:xfrm>
              <a:off x="11059766" y="10096060"/>
              <a:ext cx="2848610" cy="0"/>
            </a:xfrm>
            <a:custGeom>
              <a:avLst/>
              <a:gdLst/>
              <a:ahLst/>
              <a:cxnLst/>
              <a:rect l="l" t="t" r="r" b="b"/>
              <a:pathLst>
                <a:path w="2848609">
                  <a:moveTo>
                    <a:pt x="0" y="0"/>
                  </a:moveTo>
                  <a:lnTo>
                    <a:pt x="2848283" y="0"/>
                  </a:lnTo>
                </a:path>
              </a:pathLst>
            </a:custGeom>
            <a:ln w="31186">
              <a:solidFill>
                <a:srgbClr val="4C4C4C"/>
              </a:solidFill>
            </a:ln>
          </p:spPr>
          <p:txBody>
            <a:bodyPr wrap="square" lIns="0" tIns="0" rIns="0" bIns="0" rtlCol="0"/>
            <a:lstStyle/>
            <a:p>
              <a:endParaRPr/>
            </a:p>
          </p:txBody>
        </p:sp>
        <p:sp>
          <p:nvSpPr>
            <p:cNvPr id="11" name="object 39">
              <a:extLst>
                <a:ext uri="{FF2B5EF4-FFF2-40B4-BE49-F238E27FC236}">
                  <a16:creationId xmlns:a16="http://schemas.microsoft.com/office/drawing/2014/main" id="{2DE099FE-EB0D-498B-8552-77C5AC57AA25}"/>
                </a:ext>
              </a:extLst>
            </p:cNvPr>
            <p:cNvSpPr/>
            <p:nvPr/>
          </p:nvSpPr>
          <p:spPr>
            <a:xfrm>
              <a:off x="11153321" y="6790152"/>
              <a:ext cx="0" cy="3306445"/>
            </a:xfrm>
            <a:custGeom>
              <a:avLst/>
              <a:gdLst/>
              <a:ahLst/>
              <a:cxnLst/>
              <a:rect l="l" t="t" r="r" b="b"/>
              <a:pathLst>
                <a:path h="3306445">
                  <a:moveTo>
                    <a:pt x="0" y="3305907"/>
                  </a:moveTo>
                  <a:lnTo>
                    <a:pt x="0" y="0"/>
                  </a:lnTo>
                </a:path>
              </a:pathLst>
            </a:custGeom>
            <a:ln w="31186">
              <a:solidFill>
                <a:srgbClr val="4C4C4C"/>
              </a:solidFill>
            </a:ln>
          </p:spPr>
          <p:txBody>
            <a:bodyPr wrap="square" lIns="0" tIns="0" rIns="0" bIns="0" rtlCol="0"/>
            <a:lstStyle/>
            <a:p>
              <a:endParaRPr/>
            </a:p>
          </p:txBody>
        </p:sp>
      </p:grpSp>
      <p:sp>
        <p:nvSpPr>
          <p:cNvPr id="12" name="object 40">
            <a:extLst>
              <a:ext uri="{FF2B5EF4-FFF2-40B4-BE49-F238E27FC236}">
                <a16:creationId xmlns:a16="http://schemas.microsoft.com/office/drawing/2014/main" id="{02070F1A-3023-4F57-8B06-FAF42A763E1E}"/>
              </a:ext>
            </a:extLst>
          </p:cNvPr>
          <p:cNvSpPr txBox="1"/>
          <p:nvPr/>
        </p:nvSpPr>
        <p:spPr>
          <a:xfrm>
            <a:off x="10583777" y="5312437"/>
            <a:ext cx="582295" cy="311785"/>
          </a:xfrm>
          <a:prstGeom prst="rect">
            <a:avLst/>
          </a:prstGeom>
        </p:spPr>
        <p:txBody>
          <a:bodyPr vert="horz" wrap="square" lIns="0" tIns="15875" rIns="0" bIns="0" rtlCol="0">
            <a:spAutoFit/>
          </a:bodyPr>
          <a:lstStyle/>
          <a:p>
            <a:pPr marL="12700">
              <a:lnSpc>
                <a:spcPct val="100000"/>
              </a:lnSpc>
              <a:spcBef>
                <a:spcPts val="125"/>
              </a:spcBef>
            </a:pPr>
            <a:r>
              <a:rPr sz="1850" spc="-60" dirty="0">
                <a:solidFill>
                  <a:srgbClr val="7F7F7F"/>
                </a:solidFill>
                <a:latin typeface="Microsoft Sans Serif"/>
                <a:cs typeface="Microsoft Sans Serif"/>
              </a:rPr>
              <a:t>10.0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sp>
        <p:nvSpPr>
          <p:cNvPr id="13" name="object 41">
            <a:extLst>
              <a:ext uri="{FF2B5EF4-FFF2-40B4-BE49-F238E27FC236}">
                <a16:creationId xmlns:a16="http://schemas.microsoft.com/office/drawing/2014/main" id="{7D09E86B-74BA-4445-A592-BC24F26085FF}"/>
              </a:ext>
            </a:extLst>
          </p:cNvPr>
          <p:cNvSpPr txBox="1"/>
          <p:nvPr/>
        </p:nvSpPr>
        <p:spPr>
          <a:xfrm>
            <a:off x="10710053" y="5967403"/>
            <a:ext cx="45593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8.0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sp>
        <p:nvSpPr>
          <p:cNvPr id="14" name="object 42">
            <a:extLst>
              <a:ext uri="{FF2B5EF4-FFF2-40B4-BE49-F238E27FC236}">
                <a16:creationId xmlns:a16="http://schemas.microsoft.com/office/drawing/2014/main" id="{F0C98352-C0DC-4455-B3EA-00788BB1C682}"/>
              </a:ext>
            </a:extLst>
          </p:cNvPr>
          <p:cNvSpPr txBox="1"/>
          <p:nvPr/>
        </p:nvSpPr>
        <p:spPr>
          <a:xfrm>
            <a:off x="10710053" y="6622369"/>
            <a:ext cx="45593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6.0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sp>
        <p:nvSpPr>
          <p:cNvPr id="15" name="object 43">
            <a:extLst>
              <a:ext uri="{FF2B5EF4-FFF2-40B4-BE49-F238E27FC236}">
                <a16:creationId xmlns:a16="http://schemas.microsoft.com/office/drawing/2014/main" id="{C2E7A5B0-B3A3-4404-B108-A677A6976A4A}"/>
              </a:ext>
            </a:extLst>
          </p:cNvPr>
          <p:cNvSpPr txBox="1"/>
          <p:nvPr/>
        </p:nvSpPr>
        <p:spPr>
          <a:xfrm>
            <a:off x="10710053" y="7277336"/>
            <a:ext cx="45593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4.0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sp>
        <p:nvSpPr>
          <p:cNvPr id="16" name="object 44">
            <a:extLst>
              <a:ext uri="{FF2B5EF4-FFF2-40B4-BE49-F238E27FC236}">
                <a16:creationId xmlns:a16="http://schemas.microsoft.com/office/drawing/2014/main" id="{9D486578-A908-41E8-B8B2-DF5BDFA5881D}"/>
              </a:ext>
            </a:extLst>
          </p:cNvPr>
          <p:cNvSpPr txBox="1"/>
          <p:nvPr/>
        </p:nvSpPr>
        <p:spPr>
          <a:xfrm>
            <a:off x="10710053" y="7932302"/>
            <a:ext cx="45593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2.0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sp>
        <p:nvSpPr>
          <p:cNvPr id="17" name="object 45">
            <a:extLst>
              <a:ext uri="{FF2B5EF4-FFF2-40B4-BE49-F238E27FC236}">
                <a16:creationId xmlns:a16="http://schemas.microsoft.com/office/drawing/2014/main" id="{8D9B4CAC-3E26-482A-9EF7-969ABCB8AA8A}"/>
              </a:ext>
            </a:extLst>
          </p:cNvPr>
          <p:cNvSpPr txBox="1"/>
          <p:nvPr/>
        </p:nvSpPr>
        <p:spPr>
          <a:xfrm>
            <a:off x="10885647" y="8587268"/>
            <a:ext cx="280670" cy="311785"/>
          </a:xfrm>
          <a:prstGeom prst="rect">
            <a:avLst/>
          </a:prstGeom>
        </p:spPr>
        <p:txBody>
          <a:bodyPr vert="horz" wrap="square" lIns="0" tIns="15875" rIns="0" bIns="0" rtlCol="0">
            <a:spAutoFit/>
          </a:bodyPr>
          <a:lstStyle/>
          <a:p>
            <a:pPr marL="12700">
              <a:lnSpc>
                <a:spcPct val="100000"/>
              </a:lnSpc>
              <a:spcBef>
                <a:spcPts val="125"/>
              </a:spcBef>
            </a:pPr>
            <a:r>
              <a:rPr sz="1850" spc="-35" dirty="0">
                <a:solidFill>
                  <a:srgbClr val="7F7F7F"/>
                </a:solidFill>
                <a:latin typeface="Microsoft Sans Serif"/>
                <a:cs typeface="Microsoft Sans Serif"/>
              </a:rPr>
              <a:t>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grpSp>
        <p:nvGrpSpPr>
          <p:cNvPr id="18" name="object 46">
            <a:extLst>
              <a:ext uri="{FF2B5EF4-FFF2-40B4-BE49-F238E27FC236}">
                <a16:creationId xmlns:a16="http://schemas.microsoft.com/office/drawing/2014/main" id="{E49A0303-8D59-4C43-B252-F990FCA7434B}"/>
              </a:ext>
            </a:extLst>
          </p:cNvPr>
          <p:cNvGrpSpPr/>
          <p:nvPr/>
        </p:nvGrpSpPr>
        <p:grpSpPr>
          <a:xfrm>
            <a:off x="11527297" y="5618596"/>
            <a:ext cx="2089785" cy="3202305"/>
            <a:chOff x="11527297" y="6917145"/>
            <a:chExt cx="2089785" cy="3202305"/>
          </a:xfrm>
        </p:grpSpPr>
        <p:pic>
          <p:nvPicPr>
            <p:cNvPr id="19" name="object 47">
              <a:extLst>
                <a:ext uri="{FF2B5EF4-FFF2-40B4-BE49-F238E27FC236}">
                  <a16:creationId xmlns:a16="http://schemas.microsoft.com/office/drawing/2014/main" id="{53D353B3-4950-4EEC-A115-0FC85648BB62}"/>
                </a:ext>
              </a:extLst>
            </p:cNvPr>
            <p:cNvPicPr/>
            <p:nvPr/>
          </p:nvPicPr>
          <p:blipFill>
            <a:blip r:embed="rId2" cstate="print"/>
            <a:stretch>
              <a:fillRect/>
            </a:stretch>
          </p:blipFill>
          <p:spPr>
            <a:xfrm>
              <a:off x="11527297" y="6917145"/>
              <a:ext cx="950427" cy="3194226"/>
            </a:xfrm>
            <a:prstGeom prst="rect">
              <a:avLst/>
            </a:prstGeom>
          </p:spPr>
        </p:pic>
        <p:pic>
          <p:nvPicPr>
            <p:cNvPr id="20" name="object 48">
              <a:extLst>
                <a:ext uri="{FF2B5EF4-FFF2-40B4-BE49-F238E27FC236}">
                  <a16:creationId xmlns:a16="http://schemas.microsoft.com/office/drawing/2014/main" id="{71883DAA-89AB-4C97-B8EA-4C2228086B9A}"/>
                </a:ext>
              </a:extLst>
            </p:cNvPr>
            <p:cNvPicPr/>
            <p:nvPr/>
          </p:nvPicPr>
          <p:blipFill>
            <a:blip r:embed="rId3" cstate="print"/>
            <a:stretch>
              <a:fillRect/>
            </a:stretch>
          </p:blipFill>
          <p:spPr>
            <a:xfrm>
              <a:off x="12640620" y="8581633"/>
              <a:ext cx="976070" cy="1537198"/>
            </a:xfrm>
            <a:prstGeom prst="rect">
              <a:avLst/>
            </a:prstGeom>
          </p:spPr>
        </p:pic>
      </p:grpSp>
      <p:sp>
        <p:nvSpPr>
          <p:cNvPr id="21" name="object 49">
            <a:extLst>
              <a:ext uri="{FF2B5EF4-FFF2-40B4-BE49-F238E27FC236}">
                <a16:creationId xmlns:a16="http://schemas.microsoft.com/office/drawing/2014/main" id="{F11BAB66-E3C1-4B2D-B325-6D15FFAE6496}"/>
              </a:ext>
            </a:extLst>
          </p:cNvPr>
          <p:cNvSpPr txBox="1"/>
          <p:nvPr/>
        </p:nvSpPr>
        <p:spPr>
          <a:xfrm>
            <a:off x="11729308" y="8151690"/>
            <a:ext cx="569595" cy="325120"/>
          </a:xfrm>
          <a:prstGeom prst="rect">
            <a:avLst/>
          </a:prstGeom>
        </p:spPr>
        <p:txBody>
          <a:bodyPr vert="horz" wrap="square" lIns="0" tIns="14605" rIns="0" bIns="0" rtlCol="0">
            <a:spAutoFit/>
          </a:bodyPr>
          <a:lstStyle/>
          <a:p>
            <a:pPr marL="12700">
              <a:lnSpc>
                <a:spcPct val="100000"/>
              </a:lnSpc>
              <a:spcBef>
                <a:spcPts val="115"/>
              </a:spcBef>
            </a:pPr>
            <a:r>
              <a:rPr sz="1950" b="1" spc="-15" dirty="0">
                <a:solidFill>
                  <a:srgbClr val="221F1F"/>
                </a:solidFill>
                <a:latin typeface="Trebuchet MS"/>
                <a:cs typeface="Trebuchet MS"/>
              </a:rPr>
              <a:t>9.7%</a:t>
            </a:r>
            <a:endParaRPr sz="1950">
              <a:latin typeface="Trebuchet MS"/>
              <a:cs typeface="Trebuchet MS"/>
            </a:endParaRPr>
          </a:p>
        </p:txBody>
      </p:sp>
      <p:sp>
        <p:nvSpPr>
          <p:cNvPr id="22" name="object 50">
            <a:extLst>
              <a:ext uri="{FF2B5EF4-FFF2-40B4-BE49-F238E27FC236}">
                <a16:creationId xmlns:a16="http://schemas.microsoft.com/office/drawing/2014/main" id="{349E7DDC-985F-4536-A479-2DC31350D8A0}"/>
              </a:ext>
            </a:extLst>
          </p:cNvPr>
          <p:cNvSpPr txBox="1"/>
          <p:nvPr/>
        </p:nvSpPr>
        <p:spPr>
          <a:xfrm>
            <a:off x="11666188" y="8369988"/>
            <a:ext cx="695325" cy="325120"/>
          </a:xfrm>
          <a:prstGeom prst="rect">
            <a:avLst/>
          </a:prstGeom>
        </p:spPr>
        <p:txBody>
          <a:bodyPr vert="horz" wrap="square" lIns="0" tIns="14605" rIns="0" bIns="0" rtlCol="0">
            <a:spAutoFit/>
          </a:bodyPr>
          <a:lstStyle/>
          <a:p>
            <a:pPr marL="12700">
              <a:lnSpc>
                <a:spcPct val="100000"/>
              </a:lnSpc>
              <a:spcBef>
                <a:spcPts val="115"/>
              </a:spcBef>
            </a:pPr>
            <a:r>
              <a:rPr sz="1950" b="1" spc="-90" dirty="0">
                <a:solidFill>
                  <a:srgbClr val="221F1F"/>
                </a:solidFill>
                <a:latin typeface="Trebuchet MS"/>
                <a:cs typeface="Trebuchet MS"/>
              </a:rPr>
              <a:t>n=261</a:t>
            </a:r>
            <a:endParaRPr sz="1950">
              <a:latin typeface="Trebuchet MS"/>
              <a:cs typeface="Trebuchet MS"/>
            </a:endParaRPr>
          </a:p>
        </p:txBody>
      </p:sp>
      <p:sp>
        <p:nvSpPr>
          <p:cNvPr id="23" name="object 51">
            <a:extLst>
              <a:ext uri="{FF2B5EF4-FFF2-40B4-BE49-F238E27FC236}">
                <a16:creationId xmlns:a16="http://schemas.microsoft.com/office/drawing/2014/main" id="{15B06F54-C9E8-4965-9AD6-89EBB96460DD}"/>
              </a:ext>
            </a:extLst>
          </p:cNvPr>
          <p:cNvSpPr txBox="1"/>
          <p:nvPr/>
        </p:nvSpPr>
        <p:spPr>
          <a:xfrm>
            <a:off x="12827283" y="8123499"/>
            <a:ext cx="569595" cy="325120"/>
          </a:xfrm>
          <a:prstGeom prst="rect">
            <a:avLst/>
          </a:prstGeom>
        </p:spPr>
        <p:txBody>
          <a:bodyPr vert="horz" wrap="square" lIns="0" tIns="14605" rIns="0" bIns="0" rtlCol="0">
            <a:spAutoFit/>
          </a:bodyPr>
          <a:lstStyle/>
          <a:p>
            <a:pPr marL="12700">
              <a:lnSpc>
                <a:spcPct val="100000"/>
              </a:lnSpc>
              <a:spcBef>
                <a:spcPts val="115"/>
              </a:spcBef>
            </a:pPr>
            <a:r>
              <a:rPr sz="1950" b="1" spc="-15" dirty="0">
                <a:solidFill>
                  <a:srgbClr val="F0F0F1"/>
                </a:solidFill>
                <a:latin typeface="Trebuchet MS"/>
                <a:cs typeface="Trebuchet MS"/>
              </a:rPr>
              <a:t>4.3%</a:t>
            </a:r>
            <a:endParaRPr sz="1950">
              <a:latin typeface="Trebuchet MS"/>
              <a:cs typeface="Trebuchet MS"/>
            </a:endParaRPr>
          </a:p>
        </p:txBody>
      </p:sp>
      <p:sp>
        <p:nvSpPr>
          <p:cNvPr id="24" name="object 52">
            <a:extLst>
              <a:ext uri="{FF2B5EF4-FFF2-40B4-BE49-F238E27FC236}">
                <a16:creationId xmlns:a16="http://schemas.microsoft.com/office/drawing/2014/main" id="{06B92A06-0471-4779-96DF-C5033A19B536}"/>
              </a:ext>
            </a:extLst>
          </p:cNvPr>
          <p:cNvSpPr txBox="1"/>
          <p:nvPr/>
        </p:nvSpPr>
        <p:spPr>
          <a:xfrm>
            <a:off x="12764164" y="8341796"/>
            <a:ext cx="695325" cy="325120"/>
          </a:xfrm>
          <a:prstGeom prst="rect">
            <a:avLst/>
          </a:prstGeom>
        </p:spPr>
        <p:txBody>
          <a:bodyPr vert="horz" wrap="square" lIns="0" tIns="14605" rIns="0" bIns="0" rtlCol="0">
            <a:spAutoFit/>
          </a:bodyPr>
          <a:lstStyle/>
          <a:p>
            <a:pPr marL="12700">
              <a:lnSpc>
                <a:spcPct val="100000"/>
              </a:lnSpc>
              <a:spcBef>
                <a:spcPts val="115"/>
              </a:spcBef>
            </a:pPr>
            <a:r>
              <a:rPr sz="1950" b="1" spc="-90" dirty="0">
                <a:solidFill>
                  <a:srgbClr val="F0F0F1"/>
                </a:solidFill>
                <a:latin typeface="Trebuchet MS"/>
                <a:cs typeface="Trebuchet MS"/>
              </a:rPr>
              <a:t>n=115</a:t>
            </a:r>
            <a:endParaRPr sz="1950">
              <a:latin typeface="Trebuchet MS"/>
              <a:cs typeface="Trebuchet MS"/>
            </a:endParaRPr>
          </a:p>
        </p:txBody>
      </p:sp>
      <p:sp>
        <p:nvSpPr>
          <p:cNvPr id="25" name="object 53">
            <a:extLst>
              <a:ext uri="{FF2B5EF4-FFF2-40B4-BE49-F238E27FC236}">
                <a16:creationId xmlns:a16="http://schemas.microsoft.com/office/drawing/2014/main" id="{55BC8FD7-B6C7-4562-B3CD-232E3CCCAC0B}"/>
              </a:ext>
            </a:extLst>
          </p:cNvPr>
          <p:cNvSpPr txBox="1"/>
          <p:nvPr/>
        </p:nvSpPr>
        <p:spPr>
          <a:xfrm>
            <a:off x="11286452" y="9875419"/>
            <a:ext cx="2359025" cy="527685"/>
          </a:xfrm>
          <a:prstGeom prst="rect">
            <a:avLst/>
          </a:prstGeom>
        </p:spPr>
        <p:txBody>
          <a:bodyPr vert="horz" wrap="square" lIns="0" tIns="28575" rIns="0" bIns="0" rtlCol="0">
            <a:spAutoFit/>
          </a:bodyPr>
          <a:lstStyle/>
          <a:p>
            <a:pPr marL="16510" marR="5080" indent="-4445">
              <a:lnSpc>
                <a:spcPts val="1939"/>
              </a:lnSpc>
              <a:spcBef>
                <a:spcPts val="225"/>
              </a:spcBef>
            </a:pPr>
            <a:r>
              <a:rPr sz="1650" spc="-95" dirty="0">
                <a:solidFill>
                  <a:srgbClr val="7D7E7E"/>
                </a:solidFill>
                <a:latin typeface="Trebuchet MS"/>
                <a:cs typeface="Trebuchet MS"/>
              </a:rPr>
              <a:t>Secondary</a:t>
            </a:r>
            <a:r>
              <a:rPr sz="1650" spc="-105" dirty="0">
                <a:solidFill>
                  <a:srgbClr val="7D7E7E"/>
                </a:solidFill>
                <a:latin typeface="Trebuchet MS"/>
                <a:cs typeface="Trebuchet MS"/>
              </a:rPr>
              <a:t> </a:t>
            </a:r>
            <a:r>
              <a:rPr sz="1650" spc="-160" dirty="0">
                <a:solidFill>
                  <a:srgbClr val="7D7E7E"/>
                </a:solidFill>
                <a:latin typeface="Trebuchet MS"/>
                <a:cs typeface="Trebuchet MS"/>
              </a:rPr>
              <a:t>e</a:t>
            </a:r>
            <a:r>
              <a:rPr sz="1650" spc="-95" dirty="0">
                <a:solidFill>
                  <a:srgbClr val="7D7E7E"/>
                </a:solidFill>
                <a:latin typeface="Trebuchet MS"/>
                <a:cs typeface="Trebuchet MS"/>
              </a:rPr>
              <a:t>f</a:t>
            </a:r>
            <a:r>
              <a:rPr sz="1650" spc="-110" dirty="0">
                <a:solidFill>
                  <a:srgbClr val="7D7E7E"/>
                </a:solidFill>
                <a:latin typeface="Trebuchet MS"/>
                <a:cs typeface="Trebuchet MS"/>
              </a:rPr>
              <a:t>fi</a:t>
            </a:r>
            <a:r>
              <a:rPr sz="1650" spc="-160" dirty="0">
                <a:solidFill>
                  <a:srgbClr val="7D7E7E"/>
                </a:solidFill>
                <a:latin typeface="Trebuchet MS"/>
                <a:cs typeface="Trebuchet MS"/>
              </a:rPr>
              <a:t>c</a:t>
            </a:r>
            <a:r>
              <a:rPr sz="1650" spc="-110" dirty="0">
                <a:solidFill>
                  <a:srgbClr val="7D7E7E"/>
                </a:solidFill>
                <a:latin typeface="Trebuchet MS"/>
                <a:cs typeface="Trebuchet MS"/>
              </a:rPr>
              <a:t>a</a:t>
            </a:r>
            <a:r>
              <a:rPr sz="1650" spc="-75" dirty="0">
                <a:solidFill>
                  <a:srgbClr val="7D7E7E"/>
                </a:solidFill>
                <a:latin typeface="Trebuchet MS"/>
                <a:cs typeface="Trebuchet MS"/>
              </a:rPr>
              <a:t>c</a:t>
            </a:r>
            <a:r>
              <a:rPr sz="1650" spc="-95" dirty="0">
                <a:solidFill>
                  <a:srgbClr val="7D7E7E"/>
                </a:solidFill>
                <a:latin typeface="Trebuchet MS"/>
                <a:cs typeface="Trebuchet MS"/>
              </a:rPr>
              <a:t>y</a:t>
            </a:r>
            <a:r>
              <a:rPr sz="1650" spc="-105" dirty="0">
                <a:solidFill>
                  <a:srgbClr val="7D7E7E"/>
                </a:solidFill>
                <a:latin typeface="Trebuchet MS"/>
                <a:cs typeface="Trebuchet MS"/>
              </a:rPr>
              <a:t> </a:t>
            </a:r>
            <a:r>
              <a:rPr sz="1650" spc="-85" dirty="0">
                <a:solidFill>
                  <a:srgbClr val="7D7E7E"/>
                </a:solidFill>
                <a:latin typeface="Trebuchet MS"/>
                <a:cs typeface="Trebuchet MS"/>
              </a:rPr>
              <a:t>endpoint  </a:t>
            </a:r>
            <a:r>
              <a:rPr sz="1650" spc="-90" dirty="0">
                <a:solidFill>
                  <a:srgbClr val="7D7E7E"/>
                </a:solidFill>
                <a:latin typeface="Trebuchet MS"/>
                <a:cs typeface="Trebuchet MS"/>
              </a:rPr>
              <a:t>RR</a:t>
            </a:r>
            <a:r>
              <a:rPr sz="1650" spc="-105" dirty="0">
                <a:solidFill>
                  <a:srgbClr val="7D7E7E"/>
                </a:solidFill>
                <a:latin typeface="Trebuchet MS"/>
                <a:cs typeface="Trebuchet MS"/>
              </a:rPr>
              <a:t> </a:t>
            </a:r>
            <a:r>
              <a:rPr sz="1650" spc="-65" dirty="0">
                <a:solidFill>
                  <a:srgbClr val="7D7E7E"/>
                </a:solidFill>
                <a:latin typeface="Trebuchet MS"/>
                <a:cs typeface="Trebuchet MS"/>
              </a:rPr>
              <a:t>0.44</a:t>
            </a:r>
            <a:r>
              <a:rPr sz="1650" spc="-105" dirty="0">
                <a:solidFill>
                  <a:srgbClr val="7D7E7E"/>
                </a:solidFill>
                <a:latin typeface="Trebuchet MS"/>
                <a:cs typeface="Trebuchet MS"/>
              </a:rPr>
              <a:t> </a:t>
            </a:r>
            <a:r>
              <a:rPr sz="1650" spc="50" dirty="0">
                <a:solidFill>
                  <a:srgbClr val="7D7E7E"/>
                </a:solidFill>
                <a:latin typeface="Trebuchet MS"/>
                <a:cs typeface="Trebuchet MS"/>
              </a:rPr>
              <a:t>(95%</a:t>
            </a:r>
            <a:r>
              <a:rPr sz="1650" spc="-105" dirty="0">
                <a:solidFill>
                  <a:srgbClr val="7D7E7E"/>
                </a:solidFill>
                <a:latin typeface="Trebuchet MS"/>
                <a:cs typeface="Trebuchet MS"/>
              </a:rPr>
              <a:t> </a:t>
            </a:r>
            <a:r>
              <a:rPr sz="1650" spc="-145" dirty="0">
                <a:solidFill>
                  <a:srgbClr val="7D7E7E"/>
                </a:solidFill>
                <a:latin typeface="Trebuchet MS"/>
                <a:cs typeface="Trebuchet MS"/>
              </a:rPr>
              <a:t>Cl:</a:t>
            </a:r>
            <a:r>
              <a:rPr sz="1650" spc="-105" dirty="0">
                <a:solidFill>
                  <a:srgbClr val="7D7E7E"/>
                </a:solidFill>
                <a:latin typeface="Trebuchet MS"/>
                <a:cs typeface="Trebuchet MS"/>
              </a:rPr>
              <a:t> </a:t>
            </a:r>
            <a:r>
              <a:rPr sz="1650" spc="-80" dirty="0">
                <a:solidFill>
                  <a:srgbClr val="7D7E7E"/>
                </a:solidFill>
                <a:latin typeface="Trebuchet MS"/>
                <a:cs typeface="Trebuchet MS"/>
              </a:rPr>
              <a:t>0.36-0.55)</a:t>
            </a:r>
            <a:endParaRPr sz="1650">
              <a:latin typeface="Trebuchet MS"/>
              <a:cs typeface="Trebuchet MS"/>
            </a:endParaRPr>
          </a:p>
        </p:txBody>
      </p:sp>
      <p:sp>
        <p:nvSpPr>
          <p:cNvPr id="26" name="object 54">
            <a:extLst>
              <a:ext uri="{FF2B5EF4-FFF2-40B4-BE49-F238E27FC236}">
                <a16:creationId xmlns:a16="http://schemas.microsoft.com/office/drawing/2014/main" id="{2427E17A-D906-4357-B2DE-07AB9500040C}"/>
              </a:ext>
            </a:extLst>
          </p:cNvPr>
          <p:cNvSpPr txBox="1"/>
          <p:nvPr/>
        </p:nvSpPr>
        <p:spPr>
          <a:xfrm>
            <a:off x="12778065" y="6891979"/>
            <a:ext cx="727710" cy="281940"/>
          </a:xfrm>
          <a:prstGeom prst="rect">
            <a:avLst/>
          </a:prstGeom>
        </p:spPr>
        <p:txBody>
          <a:bodyPr vert="horz" wrap="square" lIns="0" tIns="16510" rIns="0" bIns="0" rtlCol="0">
            <a:spAutoFit/>
          </a:bodyPr>
          <a:lstStyle/>
          <a:p>
            <a:pPr marL="12700">
              <a:lnSpc>
                <a:spcPct val="100000"/>
              </a:lnSpc>
              <a:spcBef>
                <a:spcPts val="130"/>
              </a:spcBef>
            </a:pPr>
            <a:r>
              <a:rPr sz="1650" spc="-50" dirty="0">
                <a:solidFill>
                  <a:srgbClr val="7D7E7E"/>
                </a:solidFill>
                <a:latin typeface="Trebuchet MS"/>
                <a:cs typeface="Trebuchet MS"/>
              </a:rPr>
              <a:t>p&lt;0.001</a:t>
            </a:r>
            <a:endParaRPr sz="1650">
              <a:latin typeface="Trebuchet MS"/>
              <a:cs typeface="Trebuchet MS"/>
            </a:endParaRPr>
          </a:p>
        </p:txBody>
      </p:sp>
      <p:grpSp>
        <p:nvGrpSpPr>
          <p:cNvPr id="27" name="object 55">
            <a:extLst>
              <a:ext uri="{FF2B5EF4-FFF2-40B4-BE49-F238E27FC236}">
                <a16:creationId xmlns:a16="http://schemas.microsoft.com/office/drawing/2014/main" id="{495EA53A-FD3E-4812-831D-359D8C29BE19}"/>
              </a:ext>
            </a:extLst>
          </p:cNvPr>
          <p:cNvGrpSpPr/>
          <p:nvPr/>
        </p:nvGrpSpPr>
        <p:grpSpPr>
          <a:xfrm>
            <a:off x="11059766" y="5071192"/>
            <a:ext cx="7503795" cy="4755515"/>
            <a:chOff x="11059766" y="6369741"/>
            <a:chExt cx="7503795" cy="4755515"/>
          </a:xfrm>
        </p:grpSpPr>
        <p:sp>
          <p:nvSpPr>
            <p:cNvPr id="28" name="object 56">
              <a:extLst>
                <a:ext uri="{FF2B5EF4-FFF2-40B4-BE49-F238E27FC236}">
                  <a16:creationId xmlns:a16="http://schemas.microsoft.com/office/drawing/2014/main" id="{4DE32B0C-D06A-4C4C-B7B9-494FC3B73E76}"/>
                </a:ext>
              </a:extLst>
            </p:cNvPr>
            <p:cNvSpPr/>
            <p:nvPr/>
          </p:nvSpPr>
          <p:spPr>
            <a:xfrm>
              <a:off x="11059766" y="11093784"/>
              <a:ext cx="2973070" cy="31115"/>
            </a:xfrm>
            <a:custGeom>
              <a:avLst/>
              <a:gdLst/>
              <a:ahLst/>
              <a:cxnLst/>
              <a:rect l="l" t="t" r="r" b="b"/>
              <a:pathLst>
                <a:path w="2973069" h="31115">
                  <a:moveTo>
                    <a:pt x="1486515" y="0"/>
                  </a:moveTo>
                  <a:lnTo>
                    <a:pt x="743243" y="3612"/>
                  </a:lnTo>
                  <a:lnTo>
                    <a:pt x="644146" y="4645"/>
                  </a:lnTo>
                  <a:lnTo>
                    <a:pt x="346846" y="8494"/>
                  </a:lnTo>
                  <a:lnTo>
                    <a:pt x="148645" y="12090"/>
                  </a:lnTo>
                  <a:lnTo>
                    <a:pt x="0" y="15559"/>
                  </a:lnTo>
                  <a:lnTo>
                    <a:pt x="99096" y="17953"/>
                  </a:lnTo>
                  <a:lnTo>
                    <a:pt x="247745" y="20955"/>
                  </a:lnTo>
                  <a:lnTo>
                    <a:pt x="445947" y="24072"/>
                  </a:lnTo>
                  <a:lnTo>
                    <a:pt x="743243" y="27505"/>
                  </a:lnTo>
                  <a:lnTo>
                    <a:pt x="1486515" y="31118"/>
                  </a:lnTo>
                  <a:lnTo>
                    <a:pt x="2229758" y="27564"/>
                  </a:lnTo>
                  <a:lnTo>
                    <a:pt x="2601390" y="23196"/>
                  </a:lnTo>
                  <a:lnTo>
                    <a:pt x="2973031" y="15559"/>
                  </a:lnTo>
                  <a:lnTo>
                    <a:pt x="2601390" y="7921"/>
                  </a:lnTo>
                  <a:lnTo>
                    <a:pt x="2229758" y="3553"/>
                  </a:lnTo>
                  <a:lnTo>
                    <a:pt x="1486515" y="0"/>
                  </a:lnTo>
                  <a:close/>
                </a:path>
              </a:pathLst>
            </a:custGeom>
            <a:solidFill>
              <a:srgbClr val="A6006C"/>
            </a:solidFill>
          </p:spPr>
          <p:txBody>
            <a:bodyPr wrap="square" lIns="0" tIns="0" rIns="0" bIns="0" rtlCol="0"/>
            <a:lstStyle/>
            <a:p>
              <a:endParaRPr/>
            </a:p>
          </p:txBody>
        </p:sp>
        <p:sp>
          <p:nvSpPr>
            <p:cNvPr id="29" name="object 57">
              <a:extLst>
                <a:ext uri="{FF2B5EF4-FFF2-40B4-BE49-F238E27FC236}">
                  <a16:creationId xmlns:a16="http://schemas.microsoft.com/office/drawing/2014/main" id="{CDC4D624-EE3B-4FAC-BF70-6F4F74D7FDDD}"/>
                </a:ext>
              </a:extLst>
            </p:cNvPr>
            <p:cNvSpPr/>
            <p:nvPr/>
          </p:nvSpPr>
          <p:spPr>
            <a:xfrm>
              <a:off x="15699111" y="10096060"/>
              <a:ext cx="2848610" cy="0"/>
            </a:xfrm>
            <a:custGeom>
              <a:avLst/>
              <a:gdLst/>
              <a:ahLst/>
              <a:cxnLst/>
              <a:rect l="l" t="t" r="r" b="b"/>
              <a:pathLst>
                <a:path w="2848609">
                  <a:moveTo>
                    <a:pt x="0" y="0"/>
                  </a:moveTo>
                  <a:lnTo>
                    <a:pt x="2848293" y="0"/>
                  </a:lnTo>
                </a:path>
              </a:pathLst>
            </a:custGeom>
            <a:ln w="31186">
              <a:solidFill>
                <a:srgbClr val="4C4C4C"/>
              </a:solidFill>
            </a:ln>
          </p:spPr>
          <p:txBody>
            <a:bodyPr wrap="square" lIns="0" tIns="0" rIns="0" bIns="0" rtlCol="0"/>
            <a:lstStyle/>
            <a:p>
              <a:endParaRPr/>
            </a:p>
          </p:txBody>
        </p:sp>
        <p:sp>
          <p:nvSpPr>
            <p:cNvPr id="30" name="object 58">
              <a:extLst>
                <a:ext uri="{FF2B5EF4-FFF2-40B4-BE49-F238E27FC236}">
                  <a16:creationId xmlns:a16="http://schemas.microsoft.com/office/drawing/2014/main" id="{00C3B30A-D9C0-4489-B75D-9DED6FC702F0}"/>
                </a:ext>
              </a:extLst>
            </p:cNvPr>
            <p:cNvSpPr/>
            <p:nvPr/>
          </p:nvSpPr>
          <p:spPr>
            <a:xfrm>
              <a:off x="15792670" y="6385616"/>
              <a:ext cx="0" cy="3710940"/>
            </a:xfrm>
            <a:custGeom>
              <a:avLst/>
              <a:gdLst/>
              <a:ahLst/>
              <a:cxnLst/>
              <a:rect l="l" t="t" r="r" b="b"/>
              <a:pathLst>
                <a:path h="3710940">
                  <a:moveTo>
                    <a:pt x="0" y="3710443"/>
                  </a:moveTo>
                  <a:lnTo>
                    <a:pt x="0" y="0"/>
                  </a:lnTo>
                </a:path>
              </a:pathLst>
            </a:custGeom>
            <a:ln w="31186">
              <a:solidFill>
                <a:srgbClr val="4C4C4C"/>
              </a:solidFill>
            </a:ln>
          </p:spPr>
          <p:txBody>
            <a:bodyPr wrap="square" lIns="0" tIns="0" rIns="0" bIns="0" rtlCol="0"/>
            <a:lstStyle/>
            <a:p>
              <a:endParaRPr/>
            </a:p>
          </p:txBody>
        </p:sp>
      </p:grpSp>
      <p:sp>
        <p:nvSpPr>
          <p:cNvPr id="31" name="object 59">
            <a:extLst>
              <a:ext uri="{FF2B5EF4-FFF2-40B4-BE49-F238E27FC236}">
                <a16:creationId xmlns:a16="http://schemas.microsoft.com/office/drawing/2014/main" id="{4016B10E-9FA9-4EC9-BDB5-1C47743539C3}"/>
              </a:ext>
            </a:extLst>
          </p:cNvPr>
          <p:cNvSpPr txBox="1"/>
          <p:nvPr/>
        </p:nvSpPr>
        <p:spPr>
          <a:xfrm>
            <a:off x="16408565" y="3581627"/>
            <a:ext cx="2341245" cy="437515"/>
          </a:xfrm>
          <a:prstGeom prst="rect">
            <a:avLst/>
          </a:prstGeom>
        </p:spPr>
        <p:txBody>
          <a:bodyPr vert="horz" wrap="square" lIns="0" tIns="12700" rIns="0" bIns="0" rtlCol="0">
            <a:spAutoFit/>
          </a:bodyPr>
          <a:lstStyle/>
          <a:p>
            <a:pPr marL="38100">
              <a:lnSpc>
                <a:spcPct val="100000"/>
              </a:lnSpc>
              <a:spcBef>
                <a:spcPts val="100"/>
              </a:spcBef>
            </a:pPr>
            <a:r>
              <a:rPr sz="2700" b="1" spc="-270" dirty="0">
                <a:solidFill>
                  <a:srgbClr val="F16937"/>
                </a:solidFill>
                <a:latin typeface="Trebuchet MS"/>
                <a:cs typeface="Trebuchet MS"/>
              </a:rPr>
              <a:t>ALL</a:t>
            </a:r>
            <a:r>
              <a:rPr sz="2700" b="1" spc="-210" dirty="0">
                <a:solidFill>
                  <a:srgbClr val="F16937"/>
                </a:solidFill>
                <a:latin typeface="Trebuchet MS"/>
                <a:cs typeface="Trebuchet MS"/>
              </a:rPr>
              <a:t> </a:t>
            </a:r>
            <a:r>
              <a:rPr sz="2700" b="1" spc="-135" dirty="0">
                <a:solidFill>
                  <a:srgbClr val="F16937"/>
                </a:solidFill>
                <a:latin typeface="Trebuchet MS"/>
                <a:cs typeface="Trebuchet MS"/>
              </a:rPr>
              <a:t>BLEEDING</a:t>
            </a:r>
            <a:r>
              <a:rPr sz="2700" b="1" spc="-125" dirty="0">
                <a:solidFill>
                  <a:srgbClr val="F16937"/>
                </a:solidFill>
                <a:latin typeface="Trebuchet MS"/>
                <a:cs typeface="Trebuchet MS"/>
              </a:rPr>
              <a:t>S</a:t>
            </a:r>
            <a:r>
              <a:rPr sz="2325" b="1" spc="-89" baseline="32258" dirty="0">
                <a:solidFill>
                  <a:srgbClr val="F16937"/>
                </a:solidFill>
                <a:latin typeface="Trebuchet MS"/>
                <a:cs typeface="Trebuchet MS"/>
              </a:rPr>
              <a:t>2</a:t>
            </a:r>
            <a:endParaRPr sz="2325" baseline="32258">
              <a:latin typeface="Trebuchet MS"/>
              <a:cs typeface="Trebuchet MS"/>
            </a:endParaRPr>
          </a:p>
        </p:txBody>
      </p:sp>
      <p:sp>
        <p:nvSpPr>
          <p:cNvPr id="32" name="object 60">
            <a:extLst>
              <a:ext uri="{FF2B5EF4-FFF2-40B4-BE49-F238E27FC236}">
                <a16:creationId xmlns:a16="http://schemas.microsoft.com/office/drawing/2014/main" id="{5CBE6287-5F97-41EB-967B-3D383A52FFEB}"/>
              </a:ext>
            </a:extLst>
          </p:cNvPr>
          <p:cNvSpPr txBox="1"/>
          <p:nvPr/>
        </p:nvSpPr>
        <p:spPr>
          <a:xfrm>
            <a:off x="14779031" y="5761095"/>
            <a:ext cx="373380" cy="2411095"/>
          </a:xfrm>
          <a:prstGeom prst="rect">
            <a:avLst/>
          </a:prstGeom>
        </p:spPr>
        <p:txBody>
          <a:bodyPr vert="vert270" wrap="square" lIns="0" tIns="28575" rIns="0" bIns="0" rtlCol="0">
            <a:spAutoFit/>
          </a:bodyPr>
          <a:lstStyle/>
          <a:p>
            <a:pPr marL="12700">
              <a:lnSpc>
                <a:spcPct val="100000"/>
              </a:lnSpc>
              <a:spcBef>
                <a:spcPts val="225"/>
              </a:spcBef>
            </a:pPr>
            <a:r>
              <a:rPr sz="2050" spc="-25" dirty="0">
                <a:solidFill>
                  <a:srgbClr val="7F7F7F"/>
                </a:solidFill>
                <a:latin typeface="Microsoft Sans Serif"/>
                <a:cs typeface="Microsoft Sans Serif"/>
              </a:rPr>
              <a:t>Patient</a:t>
            </a:r>
            <a:r>
              <a:rPr sz="2050" dirty="0">
                <a:solidFill>
                  <a:srgbClr val="7F7F7F"/>
                </a:solidFill>
                <a:latin typeface="Microsoft Sans Serif"/>
                <a:cs typeface="Microsoft Sans Serif"/>
              </a:rPr>
              <a:t>s</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wit</a:t>
            </a:r>
            <a:r>
              <a:rPr sz="2050" dirty="0">
                <a:solidFill>
                  <a:srgbClr val="7F7F7F"/>
                </a:solidFill>
                <a:latin typeface="Microsoft Sans Serif"/>
                <a:cs typeface="Microsoft Sans Serif"/>
              </a:rPr>
              <a:t>h</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even</a:t>
            </a:r>
            <a:r>
              <a:rPr sz="2050" dirty="0">
                <a:solidFill>
                  <a:srgbClr val="7F7F7F"/>
                </a:solidFill>
                <a:latin typeface="Microsoft Sans Serif"/>
                <a:cs typeface="Microsoft Sans Serif"/>
              </a:rPr>
              <a:t>t</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a:t>
            </a:r>
            <a:endParaRPr sz="2050">
              <a:latin typeface="Microsoft Sans Serif"/>
              <a:cs typeface="Microsoft Sans Serif"/>
            </a:endParaRPr>
          </a:p>
        </p:txBody>
      </p:sp>
      <p:sp>
        <p:nvSpPr>
          <p:cNvPr id="33" name="object 61">
            <a:extLst>
              <a:ext uri="{FF2B5EF4-FFF2-40B4-BE49-F238E27FC236}">
                <a16:creationId xmlns:a16="http://schemas.microsoft.com/office/drawing/2014/main" id="{36773FD6-4936-44EC-8733-321D819AFA40}"/>
              </a:ext>
            </a:extLst>
          </p:cNvPr>
          <p:cNvSpPr txBox="1"/>
          <p:nvPr/>
        </p:nvSpPr>
        <p:spPr>
          <a:xfrm>
            <a:off x="15882556" y="8889391"/>
            <a:ext cx="1167765" cy="824230"/>
          </a:xfrm>
          <a:prstGeom prst="rect">
            <a:avLst/>
          </a:prstGeom>
        </p:spPr>
        <p:txBody>
          <a:bodyPr vert="horz" wrap="square" lIns="0" tIns="14605" rIns="0" bIns="0" rtlCol="0">
            <a:spAutoFit/>
          </a:bodyPr>
          <a:lstStyle/>
          <a:p>
            <a:pPr marL="12700">
              <a:lnSpc>
                <a:spcPts val="2150"/>
              </a:lnSpc>
              <a:spcBef>
                <a:spcPts val="115"/>
              </a:spcBef>
            </a:pPr>
            <a:r>
              <a:rPr sz="1950" b="1" spc="-145" dirty="0">
                <a:solidFill>
                  <a:srgbClr val="333333"/>
                </a:solidFill>
                <a:latin typeface="Trebuchet MS"/>
                <a:cs typeface="Trebuchet MS"/>
              </a:rPr>
              <a:t>en</a:t>
            </a:r>
            <a:r>
              <a:rPr sz="1950" b="1" spc="-185" dirty="0">
                <a:solidFill>
                  <a:srgbClr val="333333"/>
                </a:solidFill>
                <a:latin typeface="Trebuchet MS"/>
                <a:cs typeface="Trebuchet MS"/>
              </a:rPr>
              <a:t>o</a:t>
            </a:r>
            <a:r>
              <a:rPr sz="1950" b="1" spc="-114" dirty="0">
                <a:solidFill>
                  <a:srgbClr val="333333"/>
                </a:solidFill>
                <a:latin typeface="Trebuchet MS"/>
                <a:cs typeface="Trebuchet MS"/>
              </a:rPr>
              <a:t>xaparin</a:t>
            </a:r>
            <a:endParaRPr sz="1950">
              <a:latin typeface="Trebuchet MS"/>
              <a:cs typeface="Trebuchet MS"/>
            </a:endParaRPr>
          </a:p>
          <a:p>
            <a:pPr marL="82550" marR="74930" indent="16510">
              <a:lnSpc>
                <a:spcPts val="1960"/>
              </a:lnSpc>
              <a:spcBef>
                <a:spcPts val="190"/>
              </a:spcBef>
            </a:pPr>
            <a:r>
              <a:rPr sz="1950" b="1" spc="-100" dirty="0">
                <a:solidFill>
                  <a:srgbClr val="333333"/>
                </a:solidFill>
                <a:latin typeface="Trebuchet MS"/>
                <a:cs typeface="Trebuchet MS"/>
              </a:rPr>
              <a:t>/warfarin </a:t>
            </a:r>
            <a:r>
              <a:rPr sz="1950" b="1" spc="-575" dirty="0">
                <a:solidFill>
                  <a:srgbClr val="333333"/>
                </a:solidFill>
                <a:latin typeface="Trebuchet MS"/>
                <a:cs typeface="Trebuchet MS"/>
              </a:rPr>
              <a:t> </a:t>
            </a:r>
            <a:r>
              <a:rPr sz="1950" b="1" spc="-45" dirty="0">
                <a:solidFill>
                  <a:srgbClr val="333333"/>
                </a:solidFill>
                <a:latin typeface="Trebuchet MS"/>
                <a:cs typeface="Trebuchet MS"/>
              </a:rPr>
              <a:t>N</a:t>
            </a:r>
            <a:r>
              <a:rPr sz="1950" b="1" spc="-150" dirty="0">
                <a:solidFill>
                  <a:srgbClr val="333333"/>
                </a:solidFill>
                <a:latin typeface="Trebuchet MS"/>
                <a:cs typeface="Trebuchet MS"/>
              </a:rPr>
              <a:t> </a:t>
            </a:r>
            <a:r>
              <a:rPr sz="1950" b="1" spc="-85" dirty="0">
                <a:solidFill>
                  <a:srgbClr val="333333"/>
                </a:solidFill>
                <a:latin typeface="Trebuchet MS"/>
                <a:cs typeface="Trebuchet MS"/>
              </a:rPr>
              <a:t>=</a:t>
            </a:r>
            <a:r>
              <a:rPr sz="1950" b="1" spc="-150" dirty="0">
                <a:solidFill>
                  <a:srgbClr val="333333"/>
                </a:solidFill>
                <a:latin typeface="Trebuchet MS"/>
                <a:cs typeface="Trebuchet MS"/>
              </a:rPr>
              <a:t> </a:t>
            </a:r>
            <a:r>
              <a:rPr sz="1950" b="1" spc="-125" dirty="0">
                <a:solidFill>
                  <a:srgbClr val="333333"/>
                </a:solidFill>
                <a:latin typeface="Trebuchet MS"/>
                <a:cs typeface="Trebuchet MS"/>
              </a:rPr>
              <a:t>2,704</a:t>
            </a:r>
            <a:endParaRPr sz="1950">
              <a:latin typeface="Trebuchet MS"/>
              <a:cs typeface="Trebuchet MS"/>
            </a:endParaRPr>
          </a:p>
        </p:txBody>
      </p:sp>
      <p:sp>
        <p:nvSpPr>
          <p:cNvPr id="34" name="object 62">
            <a:extLst>
              <a:ext uri="{FF2B5EF4-FFF2-40B4-BE49-F238E27FC236}">
                <a16:creationId xmlns:a16="http://schemas.microsoft.com/office/drawing/2014/main" id="{EA02316E-80BE-4364-AD36-9C321F0BF95C}"/>
              </a:ext>
            </a:extLst>
          </p:cNvPr>
          <p:cNvSpPr txBox="1"/>
          <p:nvPr/>
        </p:nvSpPr>
        <p:spPr>
          <a:xfrm>
            <a:off x="17356253" y="8920826"/>
            <a:ext cx="828040" cy="325120"/>
          </a:xfrm>
          <a:prstGeom prst="rect">
            <a:avLst/>
          </a:prstGeom>
        </p:spPr>
        <p:txBody>
          <a:bodyPr vert="horz" wrap="square" lIns="0" tIns="14605" rIns="0" bIns="0" rtlCol="0">
            <a:spAutoFit/>
          </a:bodyPr>
          <a:lstStyle/>
          <a:p>
            <a:pPr marL="12700">
              <a:lnSpc>
                <a:spcPct val="100000"/>
              </a:lnSpc>
              <a:spcBef>
                <a:spcPts val="115"/>
              </a:spcBef>
            </a:pPr>
            <a:r>
              <a:rPr sz="1950" b="1" spc="-95" dirty="0">
                <a:solidFill>
                  <a:srgbClr val="76004A"/>
                </a:solidFill>
                <a:latin typeface="Trebuchet MS"/>
                <a:cs typeface="Trebuchet MS"/>
              </a:rPr>
              <a:t>ELIQUIS</a:t>
            </a:r>
            <a:endParaRPr sz="1950">
              <a:latin typeface="Trebuchet MS"/>
              <a:cs typeface="Trebuchet MS"/>
            </a:endParaRPr>
          </a:p>
        </p:txBody>
      </p:sp>
      <p:sp>
        <p:nvSpPr>
          <p:cNvPr id="35" name="object 63">
            <a:extLst>
              <a:ext uri="{FF2B5EF4-FFF2-40B4-BE49-F238E27FC236}">
                <a16:creationId xmlns:a16="http://schemas.microsoft.com/office/drawing/2014/main" id="{447F8418-8D6C-4AA7-BDD1-C42D973D1268}"/>
              </a:ext>
            </a:extLst>
          </p:cNvPr>
          <p:cNvSpPr txBox="1"/>
          <p:nvPr/>
        </p:nvSpPr>
        <p:spPr>
          <a:xfrm>
            <a:off x="17340536" y="9139123"/>
            <a:ext cx="915669" cy="325120"/>
          </a:xfrm>
          <a:prstGeom prst="rect">
            <a:avLst/>
          </a:prstGeom>
        </p:spPr>
        <p:txBody>
          <a:bodyPr vert="horz" wrap="square" lIns="0" tIns="14605" rIns="0" bIns="0" rtlCol="0">
            <a:spAutoFit/>
          </a:bodyPr>
          <a:lstStyle/>
          <a:p>
            <a:pPr marL="12700">
              <a:lnSpc>
                <a:spcPct val="100000"/>
              </a:lnSpc>
              <a:spcBef>
                <a:spcPts val="115"/>
              </a:spcBef>
            </a:pPr>
            <a:r>
              <a:rPr sz="1950" b="1" spc="-105" dirty="0">
                <a:solidFill>
                  <a:srgbClr val="76004A"/>
                </a:solidFill>
                <a:latin typeface="Trebuchet MS"/>
                <a:cs typeface="Trebuchet MS"/>
              </a:rPr>
              <a:t>N=2,691</a:t>
            </a:r>
            <a:endParaRPr sz="1950">
              <a:latin typeface="Trebuchet MS"/>
              <a:cs typeface="Trebuchet MS"/>
            </a:endParaRPr>
          </a:p>
        </p:txBody>
      </p:sp>
      <p:sp>
        <p:nvSpPr>
          <p:cNvPr id="36" name="object 64">
            <a:extLst>
              <a:ext uri="{FF2B5EF4-FFF2-40B4-BE49-F238E27FC236}">
                <a16:creationId xmlns:a16="http://schemas.microsoft.com/office/drawing/2014/main" id="{8B2CCC63-0825-4E52-8AD3-C27033EB6B8C}"/>
              </a:ext>
            </a:extLst>
          </p:cNvPr>
          <p:cNvSpPr txBox="1"/>
          <p:nvPr/>
        </p:nvSpPr>
        <p:spPr>
          <a:xfrm>
            <a:off x="15223137" y="4907028"/>
            <a:ext cx="582295" cy="311785"/>
          </a:xfrm>
          <a:prstGeom prst="rect">
            <a:avLst/>
          </a:prstGeom>
        </p:spPr>
        <p:txBody>
          <a:bodyPr vert="horz" wrap="square" lIns="0" tIns="15875" rIns="0" bIns="0" rtlCol="0">
            <a:spAutoFit/>
          </a:bodyPr>
          <a:lstStyle/>
          <a:p>
            <a:pPr marL="12700">
              <a:lnSpc>
                <a:spcPct val="100000"/>
              </a:lnSpc>
              <a:spcBef>
                <a:spcPts val="125"/>
              </a:spcBef>
            </a:pPr>
            <a:r>
              <a:rPr sz="1850" spc="-60" dirty="0">
                <a:solidFill>
                  <a:srgbClr val="7F7F7F"/>
                </a:solidFill>
                <a:latin typeface="Microsoft Sans Serif"/>
                <a:cs typeface="Microsoft Sans Serif"/>
              </a:rPr>
              <a:t>30.0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sp>
        <p:nvSpPr>
          <p:cNvPr id="37" name="object 65">
            <a:extLst>
              <a:ext uri="{FF2B5EF4-FFF2-40B4-BE49-F238E27FC236}">
                <a16:creationId xmlns:a16="http://schemas.microsoft.com/office/drawing/2014/main" id="{C3539536-8249-4332-9BEA-5004D2F0A76A}"/>
              </a:ext>
            </a:extLst>
          </p:cNvPr>
          <p:cNvSpPr txBox="1"/>
          <p:nvPr/>
        </p:nvSpPr>
        <p:spPr>
          <a:xfrm>
            <a:off x="15223137" y="5521490"/>
            <a:ext cx="582295" cy="311785"/>
          </a:xfrm>
          <a:prstGeom prst="rect">
            <a:avLst/>
          </a:prstGeom>
        </p:spPr>
        <p:txBody>
          <a:bodyPr vert="horz" wrap="square" lIns="0" tIns="15875" rIns="0" bIns="0" rtlCol="0">
            <a:spAutoFit/>
          </a:bodyPr>
          <a:lstStyle/>
          <a:p>
            <a:pPr marL="12700">
              <a:lnSpc>
                <a:spcPct val="100000"/>
              </a:lnSpc>
              <a:spcBef>
                <a:spcPts val="125"/>
              </a:spcBef>
            </a:pPr>
            <a:r>
              <a:rPr sz="1850" spc="-60" dirty="0">
                <a:solidFill>
                  <a:srgbClr val="7F7F7F"/>
                </a:solidFill>
                <a:latin typeface="Microsoft Sans Serif"/>
                <a:cs typeface="Microsoft Sans Serif"/>
              </a:rPr>
              <a:t>25.0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sp>
        <p:nvSpPr>
          <p:cNvPr id="38" name="object 66">
            <a:extLst>
              <a:ext uri="{FF2B5EF4-FFF2-40B4-BE49-F238E27FC236}">
                <a16:creationId xmlns:a16="http://schemas.microsoft.com/office/drawing/2014/main" id="{C791FCE4-25E0-47E9-98F9-4BF82A198944}"/>
              </a:ext>
            </a:extLst>
          </p:cNvPr>
          <p:cNvSpPr txBox="1"/>
          <p:nvPr/>
        </p:nvSpPr>
        <p:spPr>
          <a:xfrm>
            <a:off x="15223137" y="6135953"/>
            <a:ext cx="582295" cy="311785"/>
          </a:xfrm>
          <a:prstGeom prst="rect">
            <a:avLst/>
          </a:prstGeom>
        </p:spPr>
        <p:txBody>
          <a:bodyPr vert="horz" wrap="square" lIns="0" tIns="15875" rIns="0" bIns="0" rtlCol="0">
            <a:spAutoFit/>
          </a:bodyPr>
          <a:lstStyle/>
          <a:p>
            <a:pPr marL="12700">
              <a:lnSpc>
                <a:spcPct val="100000"/>
              </a:lnSpc>
              <a:spcBef>
                <a:spcPts val="125"/>
              </a:spcBef>
            </a:pPr>
            <a:r>
              <a:rPr sz="1850" spc="-60" dirty="0">
                <a:solidFill>
                  <a:srgbClr val="7F7F7F"/>
                </a:solidFill>
                <a:latin typeface="Microsoft Sans Serif"/>
                <a:cs typeface="Microsoft Sans Serif"/>
              </a:rPr>
              <a:t>20.0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sp>
        <p:nvSpPr>
          <p:cNvPr id="39" name="object 67">
            <a:extLst>
              <a:ext uri="{FF2B5EF4-FFF2-40B4-BE49-F238E27FC236}">
                <a16:creationId xmlns:a16="http://schemas.microsoft.com/office/drawing/2014/main" id="{0B810B50-85F7-4205-88EC-DC43D5E8BCF9}"/>
              </a:ext>
            </a:extLst>
          </p:cNvPr>
          <p:cNvSpPr txBox="1"/>
          <p:nvPr/>
        </p:nvSpPr>
        <p:spPr>
          <a:xfrm>
            <a:off x="15223137" y="6750177"/>
            <a:ext cx="582295" cy="311785"/>
          </a:xfrm>
          <a:prstGeom prst="rect">
            <a:avLst/>
          </a:prstGeom>
        </p:spPr>
        <p:txBody>
          <a:bodyPr vert="horz" wrap="square" lIns="0" tIns="15875" rIns="0" bIns="0" rtlCol="0">
            <a:spAutoFit/>
          </a:bodyPr>
          <a:lstStyle/>
          <a:p>
            <a:pPr marL="12700">
              <a:lnSpc>
                <a:spcPct val="100000"/>
              </a:lnSpc>
              <a:spcBef>
                <a:spcPts val="125"/>
              </a:spcBef>
            </a:pPr>
            <a:r>
              <a:rPr sz="1850" spc="-60" dirty="0">
                <a:solidFill>
                  <a:srgbClr val="7F7F7F"/>
                </a:solidFill>
                <a:latin typeface="Microsoft Sans Serif"/>
                <a:cs typeface="Microsoft Sans Serif"/>
              </a:rPr>
              <a:t>15.0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sp>
        <p:nvSpPr>
          <p:cNvPr id="40" name="object 68">
            <a:extLst>
              <a:ext uri="{FF2B5EF4-FFF2-40B4-BE49-F238E27FC236}">
                <a16:creationId xmlns:a16="http://schemas.microsoft.com/office/drawing/2014/main" id="{9AECCA83-5D55-4C15-85C3-A08A24C9BD1C}"/>
              </a:ext>
            </a:extLst>
          </p:cNvPr>
          <p:cNvSpPr txBox="1"/>
          <p:nvPr/>
        </p:nvSpPr>
        <p:spPr>
          <a:xfrm>
            <a:off x="15223137" y="7364640"/>
            <a:ext cx="582295" cy="311785"/>
          </a:xfrm>
          <a:prstGeom prst="rect">
            <a:avLst/>
          </a:prstGeom>
        </p:spPr>
        <p:txBody>
          <a:bodyPr vert="horz" wrap="square" lIns="0" tIns="15875" rIns="0" bIns="0" rtlCol="0">
            <a:spAutoFit/>
          </a:bodyPr>
          <a:lstStyle/>
          <a:p>
            <a:pPr marL="12700">
              <a:lnSpc>
                <a:spcPct val="100000"/>
              </a:lnSpc>
              <a:spcBef>
                <a:spcPts val="125"/>
              </a:spcBef>
            </a:pPr>
            <a:r>
              <a:rPr sz="1850" spc="-60" dirty="0">
                <a:solidFill>
                  <a:srgbClr val="7F7F7F"/>
                </a:solidFill>
                <a:latin typeface="Microsoft Sans Serif"/>
                <a:cs typeface="Microsoft Sans Serif"/>
              </a:rPr>
              <a:t>10.0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sp>
        <p:nvSpPr>
          <p:cNvPr id="41" name="object 69">
            <a:extLst>
              <a:ext uri="{FF2B5EF4-FFF2-40B4-BE49-F238E27FC236}">
                <a16:creationId xmlns:a16="http://schemas.microsoft.com/office/drawing/2014/main" id="{EB583183-9C26-4E1A-98B0-DB07F9FC253F}"/>
              </a:ext>
            </a:extLst>
          </p:cNvPr>
          <p:cNvSpPr txBox="1"/>
          <p:nvPr/>
        </p:nvSpPr>
        <p:spPr>
          <a:xfrm>
            <a:off x="15349413" y="7979102"/>
            <a:ext cx="45593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5.0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sp>
        <p:nvSpPr>
          <p:cNvPr id="42" name="object 70">
            <a:extLst>
              <a:ext uri="{FF2B5EF4-FFF2-40B4-BE49-F238E27FC236}">
                <a16:creationId xmlns:a16="http://schemas.microsoft.com/office/drawing/2014/main" id="{C269BDE7-73A9-4EAD-A613-D2B1D04D920E}"/>
              </a:ext>
            </a:extLst>
          </p:cNvPr>
          <p:cNvSpPr txBox="1"/>
          <p:nvPr/>
        </p:nvSpPr>
        <p:spPr>
          <a:xfrm>
            <a:off x="15525008" y="8593565"/>
            <a:ext cx="280670" cy="311785"/>
          </a:xfrm>
          <a:prstGeom prst="rect">
            <a:avLst/>
          </a:prstGeom>
        </p:spPr>
        <p:txBody>
          <a:bodyPr vert="horz" wrap="square" lIns="0" tIns="15875" rIns="0" bIns="0" rtlCol="0">
            <a:spAutoFit/>
          </a:bodyPr>
          <a:lstStyle/>
          <a:p>
            <a:pPr marL="12700">
              <a:lnSpc>
                <a:spcPct val="100000"/>
              </a:lnSpc>
              <a:spcBef>
                <a:spcPts val="125"/>
              </a:spcBef>
            </a:pPr>
            <a:r>
              <a:rPr sz="1850" spc="-35" dirty="0">
                <a:solidFill>
                  <a:srgbClr val="7F7F7F"/>
                </a:solidFill>
                <a:latin typeface="Microsoft Sans Serif"/>
                <a:cs typeface="Microsoft Sans Serif"/>
              </a:rPr>
              <a:t>0</a:t>
            </a:r>
            <a:r>
              <a:rPr sz="1850" spc="-75" dirty="0">
                <a:solidFill>
                  <a:srgbClr val="7F7F7F"/>
                </a:solidFill>
                <a:latin typeface="Microsoft Sans Serif"/>
                <a:cs typeface="Microsoft Sans Serif"/>
              </a:rPr>
              <a:t> </a:t>
            </a:r>
            <a:r>
              <a:rPr sz="1850" spc="-30" dirty="0">
                <a:solidFill>
                  <a:srgbClr val="7F7F7F"/>
                </a:solidFill>
                <a:latin typeface="Microsoft Sans Serif"/>
                <a:cs typeface="Microsoft Sans Serif"/>
              </a:rPr>
              <a:t>-</a:t>
            </a:r>
            <a:endParaRPr sz="1850">
              <a:latin typeface="Microsoft Sans Serif"/>
              <a:cs typeface="Microsoft Sans Serif"/>
            </a:endParaRPr>
          </a:p>
        </p:txBody>
      </p:sp>
      <p:grpSp>
        <p:nvGrpSpPr>
          <p:cNvPr id="43" name="object 71">
            <a:extLst>
              <a:ext uri="{FF2B5EF4-FFF2-40B4-BE49-F238E27FC236}">
                <a16:creationId xmlns:a16="http://schemas.microsoft.com/office/drawing/2014/main" id="{FDF3FD50-90AA-4CF4-879A-AA1D794F1D4E}"/>
              </a:ext>
            </a:extLst>
          </p:cNvPr>
          <p:cNvGrpSpPr/>
          <p:nvPr/>
        </p:nvGrpSpPr>
        <p:grpSpPr>
          <a:xfrm>
            <a:off x="16166650" y="5493828"/>
            <a:ext cx="2089785" cy="3326765"/>
            <a:chOff x="16166650" y="6792377"/>
            <a:chExt cx="2089785" cy="3326765"/>
          </a:xfrm>
        </p:grpSpPr>
        <p:pic>
          <p:nvPicPr>
            <p:cNvPr id="44" name="object 72">
              <a:extLst>
                <a:ext uri="{FF2B5EF4-FFF2-40B4-BE49-F238E27FC236}">
                  <a16:creationId xmlns:a16="http://schemas.microsoft.com/office/drawing/2014/main" id="{D86BC323-1C7B-4633-8CFF-49100EC653D9}"/>
                </a:ext>
              </a:extLst>
            </p:cNvPr>
            <p:cNvPicPr/>
            <p:nvPr/>
          </p:nvPicPr>
          <p:blipFill>
            <a:blip r:embed="rId4" cstate="print"/>
            <a:stretch>
              <a:fillRect/>
            </a:stretch>
          </p:blipFill>
          <p:spPr>
            <a:xfrm>
              <a:off x="16166650" y="6792377"/>
              <a:ext cx="950439" cy="3318993"/>
            </a:xfrm>
            <a:prstGeom prst="rect">
              <a:avLst/>
            </a:prstGeom>
          </p:spPr>
        </p:pic>
        <p:pic>
          <p:nvPicPr>
            <p:cNvPr id="45" name="object 73">
              <a:extLst>
                <a:ext uri="{FF2B5EF4-FFF2-40B4-BE49-F238E27FC236}">
                  <a16:creationId xmlns:a16="http://schemas.microsoft.com/office/drawing/2014/main" id="{F3A59EB9-B96A-47C3-B471-77D20C6ED73B}"/>
                </a:ext>
              </a:extLst>
            </p:cNvPr>
            <p:cNvPicPr/>
            <p:nvPr/>
          </p:nvPicPr>
          <p:blipFill>
            <a:blip r:embed="rId5" cstate="print"/>
            <a:stretch>
              <a:fillRect/>
            </a:stretch>
          </p:blipFill>
          <p:spPr>
            <a:xfrm>
              <a:off x="17280005" y="8082672"/>
              <a:ext cx="976068" cy="2036158"/>
            </a:xfrm>
            <a:prstGeom prst="rect">
              <a:avLst/>
            </a:prstGeom>
          </p:spPr>
        </p:pic>
      </p:grpSp>
      <p:sp>
        <p:nvSpPr>
          <p:cNvPr id="46" name="object 74">
            <a:extLst>
              <a:ext uri="{FF2B5EF4-FFF2-40B4-BE49-F238E27FC236}">
                <a16:creationId xmlns:a16="http://schemas.microsoft.com/office/drawing/2014/main" id="{F5F5CDAE-A948-4F05-85FE-94D1A9FF1A15}"/>
              </a:ext>
            </a:extLst>
          </p:cNvPr>
          <p:cNvSpPr txBox="1"/>
          <p:nvPr/>
        </p:nvSpPr>
        <p:spPr>
          <a:xfrm>
            <a:off x="16301321" y="8182876"/>
            <a:ext cx="704215" cy="325120"/>
          </a:xfrm>
          <a:prstGeom prst="rect">
            <a:avLst/>
          </a:prstGeom>
        </p:spPr>
        <p:txBody>
          <a:bodyPr vert="horz" wrap="square" lIns="0" tIns="14605" rIns="0" bIns="0" rtlCol="0">
            <a:spAutoFit/>
          </a:bodyPr>
          <a:lstStyle/>
          <a:p>
            <a:pPr marL="12700">
              <a:lnSpc>
                <a:spcPct val="100000"/>
              </a:lnSpc>
              <a:spcBef>
                <a:spcPts val="115"/>
              </a:spcBef>
            </a:pPr>
            <a:r>
              <a:rPr sz="1950" b="1" spc="-30" dirty="0">
                <a:solidFill>
                  <a:srgbClr val="221F1F"/>
                </a:solidFill>
                <a:latin typeface="Trebuchet MS"/>
                <a:cs typeface="Trebuchet MS"/>
              </a:rPr>
              <a:t>25.8%</a:t>
            </a:r>
            <a:endParaRPr sz="1950">
              <a:latin typeface="Trebuchet MS"/>
              <a:cs typeface="Trebuchet MS"/>
            </a:endParaRPr>
          </a:p>
        </p:txBody>
      </p:sp>
      <p:sp>
        <p:nvSpPr>
          <p:cNvPr id="47" name="object 75">
            <a:extLst>
              <a:ext uri="{FF2B5EF4-FFF2-40B4-BE49-F238E27FC236}">
                <a16:creationId xmlns:a16="http://schemas.microsoft.com/office/drawing/2014/main" id="{EA54C26F-A2D1-4DEE-B82C-DE3E4383084A}"/>
              </a:ext>
            </a:extLst>
          </p:cNvPr>
          <p:cNvSpPr txBox="1"/>
          <p:nvPr/>
        </p:nvSpPr>
        <p:spPr>
          <a:xfrm>
            <a:off x="16305810" y="8401174"/>
            <a:ext cx="695325" cy="325120"/>
          </a:xfrm>
          <a:prstGeom prst="rect">
            <a:avLst/>
          </a:prstGeom>
        </p:spPr>
        <p:txBody>
          <a:bodyPr vert="horz" wrap="square" lIns="0" tIns="14605" rIns="0" bIns="0" rtlCol="0">
            <a:spAutoFit/>
          </a:bodyPr>
          <a:lstStyle/>
          <a:p>
            <a:pPr marL="12700">
              <a:lnSpc>
                <a:spcPct val="100000"/>
              </a:lnSpc>
              <a:spcBef>
                <a:spcPts val="115"/>
              </a:spcBef>
            </a:pPr>
            <a:r>
              <a:rPr sz="1950" b="1" spc="-90" dirty="0">
                <a:solidFill>
                  <a:srgbClr val="221F1F"/>
                </a:solidFill>
                <a:latin typeface="Trebuchet MS"/>
                <a:cs typeface="Trebuchet MS"/>
              </a:rPr>
              <a:t>n=695</a:t>
            </a:r>
            <a:endParaRPr sz="1950">
              <a:latin typeface="Trebuchet MS"/>
              <a:cs typeface="Trebuchet MS"/>
            </a:endParaRPr>
          </a:p>
        </p:txBody>
      </p:sp>
      <p:sp>
        <p:nvSpPr>
          <p:cNvPr id="48" name="object 76">
            <a:extLst>
              <a:ext uri="{FF2B5EF4-FFF2-40B4-BE49-F238E27FC236}">
                <a16:creationId xmlns:a16="http://schemas.microsoft.com/office/drawing/2014/main" id="{5A8042E6-2C14-45BB-9441-BFB4E68210E3}"/>
              </a:ext>
            </a:extLst>
          </p:cNvPr>
          <p:cNvSpPr txBox="1"/>
          <p:nvPr/>
        </p:nvSpPr>
        <p:spPr>
          <a:xfrm>
            <a:off x="17399545" y="8123499"/>
            <a:ext cx="704215" cy="325120"/>
          </a:xfrm>
          <a:prstGeom prst="rect">
            <a:avLst/>
          </a:prstGeom>
        </p:spPr>
        <p:txBody>
          <a:bodyPr vert="horz" wrap="square" lIns="0" tIns="14605" rIns="0" bIns="0" rtlCol="0">
            <a:spAutoFit/>
          </a:bodyPr>
          <a:lstStyle/>
          <a:p>
            <a:pPr marL="12700">
              <a:lnSpc>
                <a:spcPct val="100000"/>
              </a:lnSpc>
              <a:spcBef>
                <a:spcPts val="115"/>
              </a:spcBef>
            </a:pPr>
            <a:r>
              <a:rPr sz="1950" b="1" spc="-30" dirty="0">
                <a:solidFill>
                  <a:srgbClr val="F0F0F1"/>
                </a:solidFill>
                <a:latin typeface="Trebuchet MS"/>
                <a:cs typeface="Trebuchet MS"/>
              </a:rPr>
              <a:t>15.5%</a:t>
            </a:r>
            <a:endParaRPr sz="1950">
              <a:latin typeface="Trebuchet MS"/>
              <a:cs typeface="Trebuchet MS"/>
            </a:endParaRPr>
          </a:p>
        </p:txBody>
      </p:sp>
      <p:sp>
        <p:nvSpPr>
          <p:cNvPr id="49" name="object 77">
            <a:extLst>
              <a:ext uri="{FF2B5EF4-FFF2-40B4-BE49-F238E27FC236}">
                <a16:creationId xmlns:a16="http://schemas.microsoft.com/office/drawing/2014/main" id="{41535044-CC97-4822-8BB2-017FF9B86343}"/>
              </a:ext>
            </a:extLst>
          </p:cNvPr>
          <p:cNvSpPr txBox="1"/>
          <p:nvPr/>
        </p:nvSpPr>
        <p:spPr>
          <a:xfrm>
            <a:off x="17404036" y="8341797"/>
            <a:ext cx="695325" cy="325120"/>
          </a:xfrm>
          <a:prstGeom prst="rect">
            <a:avLst/>
          </a:prstGeom>
        </p:spPr>
        <p:txBody>
          <a:bodyPr vert="horz" wrap="square" lIns="0" tIns="14605" rIns="0" bIns="0" rtlCol="0">
            <a:spAutoFit/>
          </a:bodyPr>
          <a:lstStyle/>
          <a:p>
            <a:pPr marL="12700">
              <a:lnSpc>
                <a:spcPct val="100000"/>
              </a:lnSpc>
              <a:spcBef>
                <a:spcPts val="115"/>
              </a:spcBef>
            </a:pPr>
            <a:r>
              <a:rPr sz="1950" b="1" spc="-90" dirty="0">
                <a:solidFill>
                  <a:srgbClr val="F0F0F1"/>
                </a:solidFill>
                <a:latin typeface="Trebuchet MS"/>
                <a:cs typeface="Trebuchet MS"/>
              </a:rPr>
              <a:t>n=415</a:t>
            </a:r>
            <a:endParaRPr sz="1950">
              <a:latin typeface="Trebuchet MS"/>
              <a:cs typeface="Trebuchet MS"/>
            </a:endParaRPr>
          </a:p>
        </p:txBody>
      </p:sp>
      <p:sp>
        <p:nvSpPr>
          <p:cNvPr id="50" name="object 78">
            <a:extLst>
              <a:ext uri="{FF2B5EF4-FFF2-40B4-BE49-F238E27FC236}">
                <a16:creationId xmlns:a16="http://schemas.microsoft.com/office/drawing/2014/main" id="{B8E3468F-808F-42C1-959C-24C04D03880C}"/>
              </a:ext>
            </a:extLst>
          </p:cNvPr>
          <p:cNvSpPr txBox="1"/>
          <p:nvPr/>
        </p:nvSpPr>
        <p:spPr>
          <a:xfrm>
            <a:off x="15925801" y="9875419"/>
            <a:ext cx="2359025" cy="281940"/>
          </a:xfrm>
          <a:prstGeom prst="rect">
            <a:avLst/>
          </a:prstGeom>
        </p:spPr>
        <p:txBody>
          <a:bodyPr vert="horz" wrap="square" lIns="0" tIns="16510" rIns="0" bIns="0" rtlCol="0">
            <a:spAutoFit/>
          </a:bodyPr>
          <a:lstStyle/>
          <a:p>
            <a:pPr marL="12700">
              <a:lnSpc>
                <a:spcPct val="100000"/>
              </a:lnSpc>
              <a:spcBef>
                <a:spcPts val="130"/>
              </a:spcBef>
            </a:pPr>
            <a:r>
              <a:rPr sz="1650" spc="-95" dirty="0">
                <a:solidFill>
                  <a:srgbClr val="7D7E7E"/>
                </a:solidFill>
                <a:latin typeface="Trebuchet MS"/>
                <a:cs typeface="Trebuchet MS"/>
              </a:rPr>
              <a:t>Secondary</a:t>
            </a:r>
            <a:r>
              <a:rPr sz="1650" spc="-105" dirty="0">
                <a:solidFill>
                  <a:srgbClr val="7D7E7E"/>
                </a:solidFill>
                <a:latin typeface="Trebuchet MS"/>
                <a:cs typeface="Trebuchet MS"/>
              </a:rPr>
              <a:t> </a:t>
            </a:r>
            <a:r>
              <a:rPr sz="1650" spc="-160" dirty="0">
                <a:solidFill>
                  <a:srgbClr val="7D7E7E"/>
                </a:solidFill>
                <a:latin typeface="Trebuchet MS"/>
                <a:cs typeface="Trebuchet MS"/>
              </a:rPr>
              <a:t>e</a:t>
            </a:r>
            <a:r>
              <a:rPr sz="1650" spc="-95" dirty="0">
                <a:solidFill>
                  <a:srgbClr val="7D7E7E"/>
                </a:solidFill>
                <a:latin typeface="Trebuchet MS"/>
                <a:cs typeface="Trebuchet MS"/>
              </a:rPr>
              <a:t>f</a:t>
            </a:r>
            <a:r>
              <a:rPr sz="1650" spc="-110" dirty="0">
                <a:solidFill>
                  <a:srgbClr val="7D7E7E"/>
                </a:solidFill>
                <a:latin typeface="Trebuchet MS"/>
                <a:cs typeface="Trebuchet MS"/>
              </a:rPr>
              <a:t>fi</a:t>
            </a:r>
            <a:r>
              <a:rPr sz="1650" spc="-160" dirty="0">
                <a:solidFill>
                  <a:srgbClr val="7D7E7E"/>
                </a:solidFill>
                <a:latin typeface="Trebuchet MS"/>
                <a:cs typeface="Trebuchet MS"/>
              </a:rPr>
              <a:t>c</a:t>
            </a:r>
            <a:r>
              <a:rPr sz="1650" spc="-110" dirty="0">
                <a:solidFill>
                  <a:srgbClr val="7D7E7E"/>
                </a:solidFill>
                <a:latin typeface="Trebuchet MS"/>
                <a:cs typeface="Trebuchet MS"/>
              </a:rPr>
              <a:t>a</a:t>
            </a:r>
            <a:r>
              <a:rPr sz="1650" spc="-75" dirty="0">
                <a:solidFill>
                  <a:srgbClr val="7D7E7E"/>
                </a:solidFill>
                <a:latin typeface="Trebuchet MS"/>
                <a:cs typeface="Trebuchet MS"/>
              </a:rPr>
              <a:t>c</a:t>
            </a:r>
            <a:r>
              <a:rPr sz="1650" spc="-95" dirty="0">
                <a:solidFill>
                  <a:srgbClr val="7D7E7E"/>
                </a:solidFill>
                <a:latin typeface="Trebuchet MS"/>
                <a:cs typeface="Trebuchet MS"/>
              </a:rPr>
              <a:t>y</a:t>
            </a:r>
            <a:r>
              <a:rPr sz="1650" spc="-105" dirty="0">
                <a:solidFill>
                  <a:srgbClr val="7D7E7E"/>
                </a:solidFill>
                <a:latin typeface="Trebuchet MS"/>
                <a:cs typeface="Trebuchet MS"/>
              </a:rPr>
              <a:t> </a:t>
            </a:r>
            <a:r>
              <a:rPr sz="1650" spc="-90" dirty="0">
                <a:solidFill>
                  <a:srgbClr val="7D7E7E"/>
                </a:solidFill>
                <a:latin typeface="Trebuchet MS"/>
                <a:cs typeface="Trebuchet MS"/>
              </a:rPr>
              <a:t>endpoint</a:t>
            </a:r>
            <a:endParaRPr sz="1650">
              <a:latin typeface="Trebuchet MS"/>
              <a:cs typeface="Trebuchet MS"/>
            </a:endParaRPr>
          </a:p>
        </p:txBody>
      </p:sp>
      <p:grpSp>
        <p:nvGrpSpPr>
          <p:cNvPr id="51" name="object 79">
            <a:extLst>
              <a:ext uri="{FF2B5EF4-FFF2-40B4-BE49-F238E27FC236}">
                <a16:creationId xmlns:a16="http://schemas.microsoft.com/office/drawing/2014/main" id="{545A17D1-9749-4299-AD06-7932636AE039}"/>
              </a:ext>
            </a:extLst>
          </p:cNvPr>
          <p:cNvGrpSpPr/>
          <p:nvPr/>
        </p:nvGrpSpPr>
        <p:grpSpPr>
          <a:xfrm>
            <a:off x="6363947" y="5152747"/>
            <a:ext cx="12308205" cy="4673600"/>
            <a:chOff x="6363947" y="6451296"/>
            <a:chExt cx="12308205" cy="4673600"/>
          </a:xfrm>
        </p:grpSpPr>
        <p:sp>
          <p:nvSpPr>
            <p:cNvPr id="52" name="object 80">
              <a:extLst>
                <a:ext uri="{FF2B5EF4-FFF2-40B4-BE49-F238E27FC236}">
                  <a16:creationId xmlns:a16="http://schemas.microsoft.com/office/drawing/2014/main" id="{F3B44C81-E8BD-4D84-BFDC-401BA717ECB7}"/>
                </a:ext>
              </a:extLst>
            </p:cNvPr>
            <p:cNvSpPr/>
            <p:nvPr/>
          </p:nvSpPr>
          <p:spPr>
            <a:xfrm>
              <a:off x="15699143" y="11093784"/>
              <a:ext cx="2973070" cy="31115"/>
            </a:xfrm>
            <a:custGeom>
              <a:avLst/>
              <a:gdLst/>
              <a:ahLst/>
              <a:cxnLst/>
              <a:rect l="l" t="t" r="r" b="b"/>
              <a:pathLst>
                <a:path w="2973069" h="31115">
                  <a:moveTo>
                    <a:pt x="1486486" y="0"/>
                  </a:moveTo>
                  <a:lnTo>
                    <a:pt x="743243" y="3612"/>
                  </a:lnTo>
                  <a:lnTo>
                    <a:pt x="644145" y="4645"/>
                  </a:lnTo>
                  <a:lnTo>
                    <a:pt x="346834" y="8494"/>
                  </a:lnTo>
                  <a:lnTo>
                    <a:pt x="148634" y="12090"/>
                  </a:lnTo>
                  <a:lnTo>
                    <a:pt x="0" y="15559"/>
                  </a:lnTo>
                  <a:lnTo>
                    <a:pt x="99087" y="17953"/>
                  </a:lnTo>
                  <a:lnTo>
                    <a:pt x="247732" y="20955"/>
                  </a:lnTo>
                  <a:lnTo>
                    <a:pt x="445938" y="24072"/>
                  </a:lnTo>
                  <a:lnTo>
                    <a:pt x="743243" y="27505"/>
                  </a:lnTo>
                  <a:lnTo>
                    <a:pt x="1486486" y="31118"/>
                  </a:lnTo>
                  <a:lnTo>
                    <a:pt x="2229758" y="27564"/>
                  </a:lnTo>
                  <a:lnTo>
                    <a:pt x="2601360" y="23196"/>
                  </a:lnTo>
                  <a:lnTo>
                    <a:pt x="2973001" y="15559"/>
                  </a:lnTo>
                  <a:lnTo>
                    <a:pt x="2601360" y="7921"/>
                  </a:lnTo>
                  <a:lnTo>
                    <a:pt x="2229758" y="3553"/>
                  </a:lnTo>
                  <a:lnTo>
                    <a:pt x="1486486" y="0"/>
                  </a:lnTo>
                  <a:close/>
                </a:path>
              </a:pathLst>
            </a:custGeom>
            <a:solidFill>
              <a:srgbClr val="A6006C"/>
            </a:solidFill>
          </p:spPr>
          <p:txBody>
            <a:bodyPr wrap="square" lIns="0" tIns="0" rIns="0" bIns="0" rtlCol="0"/>
            <a:lstStyle/>
            <a:p>
              <a:endParaRPr/>
            </a:p>
          </p:txBody>
        </p:sp>
        <p:pic>
          <p:nvPicPr>
            <p:cNvPr id="53" name="object 81">
              <a:extLst>
                <a:ext uri="{FF2B5EF4-FFF2-40B4-BE49-F238E27FC236}">
                  <a16:creationId xmlns:a16="http://schemas.microsoft.com/office/drawing/2014/main" id="{E0D1D3FA-30B2-4893-A410-BBDA27F50BAC}"/>
                </a:ext>
              </a:extLst>
            </p:cNvPr>
            <p:cNvPicPr/>
            <p:nvPr/>
          </p:nvPicPr>
          <p:blipFill>
            <a:blip r:embed="rId6" cstate="print"/>
            <a:stretch>
              <a:fillRect/>
            </a:stretch>
          </p:blipFill>
          <p:spPr>
            <a:xfrm>
              <a:off x="8090506" y="8146783"/>
              <a:ext cx="1227930" cy="685865"/>
            </a:xfrm>
            <a:prstGeom prst="rect">
              <a:avLst/>
            </a:prstGeom>
          </p:spPr>
        </p:pic>
        <p:sp>
          <p:nvSpPr>
            <p:cNvPr id="54" name="object 82">
              <a:extLst>
                <a:ext uri="{FF2B5EF4-FFF2-40B4-BE49-F238E27FC236}">
                  <a16:creationId xmlns:a16="http://schemas.microsoft.com/office/drawing/2014/main" id="{0DC75C4C-9CA1-446F-8AC5-37CFF90CEDCF}"/>
                </a:ext>
              </a:extLst>
            </p:cNvPr>
            <p:cNvSpPr/>
            <p:nvPr/>
          </p:nvSpPr>
          <p:spPr>
            <a:xfrm>
              <a:off x="8090510" y="8146787"/>
              <a:ext cx="1228090" cy="686435"/>
            </a:xfrm>
            <a:custGeom>
              <a:avLst/>
              <a:gdLst/>
              <a:ahLst/>
              <a:cxnLst/>
              <a:rect l="l" t="t" r="r" b="b"/>
              <a:pathLst>
                <a:path w="1228090" h="686434">
                  <a:moveTo>
                    <a:pt x="1012802" y="0"/>
                  </a:moveTo>
                  <a:lnTo>
                    <a:pt x="220889" y="0"/>
                  </a:lnTo>
                  <a:lnTo>
                    <a:pt x="219731" y="408158"/>
                  </a:lnTo>
                  <a:lnTo>
                    <a:pt x="0" y="408158"/>
                  </a:lnTo>
                  <a:lnTo>
                    <a:pt x="613950" y="685865"/>
                  </a:lnTo>
                  <a:lnTo>
                    <a:pt x="1227920" y="408158"/>
                  </a:lnTo>
                  <a:lnTo>
                    <a:pt x="1008199" y="408158"/>
                  </a:lnTo>
                  <a:lnTo>
                    <a:pt x="1012802" y="0"/>
                  </a:lnTo>
                  <a:close/>
                </a:path>
              </a:pathLst>
            </a:custGeom>
            <a:solidFill>
              <a:srgbClr val="0A0A0A">
                <a:alpha val="25000"/>
              </a:srgbClr>
            </a:solidFill>
          </p:spPr>
          <p:txBody>
            <a:bodyPr wrap="square" lIns="0" tIns="0" rIns="0" bIns="0" rtlCol="0"/>
            <a:lstStyle/>
            <a:p>
              <a:endParaRPr/>
            </a:p>
          </p:txBody>
        </p:sp>
        <p:sp>
          <p:nvSpPr>
            <p:cNvPr id="55" name="object 83">
              <a:extLst>
                <a:ext uri="{FF2B5EF4-FFF2-40B4-BE49-F238E27FC236}">
                  <a16:creationId xmlns:a16="http://schemas.microsoft.com/office/drawing/2014/main" id="{4A2A3DC3-B16A-4BD5-9B1E-5FB21E6B5505}"/>
                </a:ext>
              </a:extLst>
            </p:cNvPr>
            <p:cNvSpPr/>
            <p:nvPr/>
          </p:nvSpPr>
          <p:spPr>
            <a:xfrm>
              <a:off x="6504564" y="6467171"/>
              <a:ext cx="2848610" cy="3629025"/>
            </a:xfrm>
            <a:custGeom>
              <a:avLst/>
              <a:gdLst/>
              <a:ahLst/>
              <a:cxnLst/>
              <a:rect l="l" t="t" r="r" b="b"/>
              <a:pathLst>
                <a:path w="2848609" h="3629025">
                  <a:moveTo>
                    <a:pt x="0" y="3628888"/>
                  </a:moveTo>
                  <a:lnTo>
                    <a:pt x="2848283" y="3628888"/>
                  </a:lnTo>
                </a:path>
                <a:path w="2848609" h="3629025">
                  <a:moveTo>
                    <a:pt x="0" y="3628888"/>
                  </a:moveTo>
                  <a:lnTo>
                    <a:pt x="0" y="3538174"/>
                  </a:lnTo>
                </a:path>
                <a:path w="2848609" h="3629025">
                  <a:moveTo>
                    <a:pt x="0" y="3628888"/>
                  </a:moveTo>
                  <a:lnTo>
                    <a:pt x="0" y="0"/>
                  </a:lnTo>
                </a:path>
              </a:pathLst>
            </a:custGeom>
            <a:ln w="31186">
              <a:solidFill>
                <a:srgbClr val="4C4C4C"/>
              </a:solidFill>
            </a:ln>
          </p:spPr>
          <p:txBody>
            <a:bodyPr wrap="square" lIns="0" tIns="0" rIns="0" bIns="0" rtlCol="0"/>
            <a:lstStyle/>
            <a:p>
              <a:endParaRPr/>
            </a:p>
          </p:txBody>
        </p:sp>
        <p:sp>
          <p:nvSpPr>
            <p:cNvPr id="56" name="object 84">
              <a:extLst>
                <a:ext uri="{FF2B5EF4-FFF2-40B4-BE49-F238E27FC236}">
                  <a16:creationId xmlns:a16="http://schemas.microsoft.com/office/drawing/2014/main" id="{A7CA4381-54A9-4370-A2E4-5F36E2C312FC}"/>
                </a:ext>
              </a:extLst>
            </p:cNvPr>
            <p:cNvSpPr/>
            <p:nvPr/>
          </p:nvSpPr>
          <p:spPr>
            <a:xfrm>
              <a:off x="6379822" y="6469751"/>
              <a:ext cx="140970" cy="0"/>
            </a:xfrm>
            <a:custGeom>
              <a:avLst/>
              <a:gdLst/>
              <a:ahLst/>
              <a:cxnLst/>
              <a:rect l="l" t="t" r="r" b="b"/>
              <a:pathLst>
                <a:path w="140970">
                  <a:moveTo>
                    <a:pt x="0" y="0"/>
                  </a:moveTo>
                  <a:lnTo>
                    <a:pt x="140866" y="0"/>
                  </a:lnTo>
                </a:path>
              </a:pathLst>
            </a:custGeom>
            <a:ln w="31186">
              <a:solidFill>
                <a:srgbClr val="4C4C4C"/>
              </a:solidFill>
            </a:ln>
          </p:spPr>
          <p:txBody>
            <a:bodyPr wrap="square" lIns="0" tIns="0" rIns="0" bIns="0" rtlCol="0"/>
            <a:lstStyle/>
            <a:p>
              <a:endParaRPr/>
            </a:p>
          </p:txBody>
        </p:sp>
        <p:sp>
          <p:nvSpPr>
            <p:cNvPr id="57" name="object 85">
              <a:extLst>
                <a:ext uri="{FF2B5EF4-FFF2-40B4-BE49-F238E27FC236}">
                  <a16:creationId xmlns:a16="http://schemas.microsoft.com/office/drawing/2014/main" id="{ECF6C230-632A-4E6A-8372-0D785618F83E}"/>
                </a:ext>
              </a:extLst>
            </p:cNvPr>
            <p:cNvSpPr/>
            <p:nvPr/>
          </p:nvSpPr>
          <p:spPr>
            <a:xfrm>
              <a:off x="6379822" y="7376321"/>
              <a:ext cx="140970" cy="0"/>
            </a:xfrm>
            <a:custGeom>
              <a:avLst/>
              <a:gdLst/>
              <a:ahLst/>
              <a:cxnLst/>
              <a:rect l="l" t="t" r="r" b="b"/>
              <a:pathLst>
                <a:path w="140970">
                  <a:moveTo>
                    <a:pt x="0" y="0"/>
                  </a:moveTo>
                  <a:lnTo>
                    <a:pt x="140866" y="0"/>
                  </a:lnTo>
                </a:path>
              </a:pathLst>
            </a:custGeom>
            <a:ln w="31186">
              <a:solidFill>
                <a:srgbClr val="4C4C4C"/>
              </a:solidFill>
            </a:ln>
          </p:spPr>
          <p:txBody>
            <a:bodyPr wrap="square" lIns="0" tIns="0" rIns="0" bIns="0" rtlCol="0"/>
            <a:lstStyle/>
            <a:p>
              <a:endParaRPr/>
            </a:p>
          </p:txBody>
        </p:sp>
        <p:sp>
          <p:nvSpPr>
            <p:cNvPr id="58" name="object 86">
              <a:extLst>
                <a:ext uri="{FF2B5EF4-FFF2-40B4-BE49-F238E27FC236}">
                  <a16:creationId xmlns:a16="http://schemas.microsoft.com/office/drawing/2014/main" id="{F31E6D60-8A0A-489A-ABA0-CB5B219DE0C7}"/>
                </a:ext>
              </a:extLst>
            </p:cNvPr>
            <p:cNvSpPr/>
            <p:nvPr/>
          </p:nvSpPr>
          <p:spPr>
            <a:xfrm>
              <a:off x="6379822" y="8282921"/>
              <a:ext cx="140970" cy="0"/>
            </a:xfrm>
            <a:custGeom>
              <a:avLst/>
              <a:gdLst/>
              <a:ahLst/>
              <a:cxnLst/>
              <a:rect l="l" t="t" r="r" b="b"/>
              <a:pathLst>
                <a:path w="140970">
                  <a:moveTo>
                    <a:pt x="0" y="0"/>
                  </a:moveTo>
                  <a:lnTo>
                    <a:pt x="140866" y="0"/>
                  </a:lnTo>
                </a:path>
              </a:pathLst>
            </a:custGeom>
            <a:ln w="31186">
              <a:solidFill>
                <a:srgbClr val="4C4C4C"/>
              </a:solidFill>
            </a:ln>
          </p:spPr>
          <p:txBody>
            <a:bodyPr wrap="square" lIns="0" tIns="0" rIns="0" bIns="0" rtlCol="0"/>
            <a:lstStyle/>
            <a:p>
              <a:endParaRPr/>
            </a:p>
          </p:txBody>
        </p:sp>
        <p:sp>
          <p:nvSpPr>
            <p:cNvPr id="59" name="object 87">
              <a:extLst>
                <a:ext uri="{FF2B5EF4-FFF2-40B4-BE49-F238E27FC236}">
                  <a16:creationId xmlns:a16="http://schemas.microsoft.com/office/drawing/2014/main" id="{237F572D-669A-49BF-8F9B-F5B41E6FC7DD}"/>
                </a:ext>
              </a:extLst>
            </p:cNvPr>
            <p:cNvSpPr/>
            <p:nvPr/>
          </p:nvSpPr>
          <p:spPr>
            <a:xfrm>
              <a:off x="6379822" y="9189490"/>
              <a:ext cx="140970" cy="0"/>
            </a:xfrm>
            <a:custGeom>
              <a:avLst/>
              <a:gdLst/>
              <a:ahLst/>
              <a:cxnLst/>
              <a:rect l="l" t="t" r="r" b="b"/>
              <a:pathLst>
                <a:path w="140970">
                  <a:moveTo>
                    <a:pt x="0" y="0"/>
                  </a:moveTo>
                  <a:lnTo>
                    <a:pt x="140866" y="0"/>
                  </a:lnTo>
                </a:path>
              </a:pathLst>
            </a:custGeom>
            <a:ln w="31186">
              <a:solidFill>
                <a:srgbClr val="4C4C4C"/>
              </a:solidFill>
            </a:ln>
          </p:spPr>
          <p:txBody>
            <a:bodyPr wrap="square" lIns="0" tIns="0" rIns="0" bIns="0" rtlCol="0"/>
            <a:lstStyle/>
            <a:p>
              <a:endParaRPr/>
            </a:p>
          </p:txBody>
        </p:sp>
        <p:sp>
          <p:nvSpPr>
            <p:cNvPr id="60" name="object 88">
              <a:extLst>
                <a:ext uri="{FF2B5EF4-FFF2-40B4-BE49-F238E27FC236}">
                  <a16:creationId xmlns:a16="http://schemas.microsoft.com/office/drawing/2014/main" id="{9FDB3E10-4B5F-4062-B35E-C840E09AA999}"/>
                </a:ext>
              </a:extLst>
            </p:cNvPr>
            <p:cNvSpPr/>
            <p:nvPr/>
          </p:nvSpPr>
          <p:spPr>
            <a:xfrm>
              <a:off x="6379822" y="10096060"/>
              <a:ext cx="140970" cy="0"/>
            </a:xfrm>
            <a:custGeom>
              <a:avLst/>
              <a:gdLst/>
              <a:ahLst/>
              <a:cxnLst/>
              <a:rect l="l" t="t" r="r" b="b"/>
              <a:pathLst>
                <a:path w="140970">
                  <a:moveTo>
                    <a:pt x="0" y="0"/>
                  </a:moveTo>
                  <a:lnTo>
                    <a:pt x="140866" y="0"/>
                  </a:lnTo>
                </a:path>
              </a:pathLst>
            </a:custGeom>
            <a:ln w="31186">
              <a:solidFill>
                <a:srgbClr val="4C4C4C"/>
              </a:solidFill>
            </a:ln>
          </p:spPr>
          <p:txBody>
            <a:bodyPr wrap="square" lIns="0" tIns="0" rIns="0" bIns="0" rtlCol="0"/>
            <a:lstStyle/>
            <a:p>
              <a:endParaRPr/>
            </a:p>
          </p:txBody>
        </p:sp>
        <p:pic>
          <p:nvPicPr>
            <p:cNvPr id="61" name="object 89">
              <a:extLst>
                <a:ext uri="{FF2B5EF4-FFF2-40B4-BE49-F238E27FC236}">
                  <a16:creationId xmlns:a16="http://schemas.microsoft.com/office/drawing/2014/main" id="{5B2537F6-9B2F-4A96-A9BB-4EF82A993630}"/>
                </a:ext>
              </a:extLst>
            </p:cNvPr>
            <p:cNvPicPr/>
            <p:nvPr/>
          </p:nvPicPr>
          <p:blipFill>
            <a:blip r:embed="rId7" cstate="print"/>
            <a:stretch>
              <a:fillRect/>
            </a:stretch>
          </p:blipFill>
          <p:spPr>
            <a:xfrm>
              <a:off x="6972107" y="6761191"/>
              <a:ext cx="950400" cy="3350179"/>
            </a:xfrm>
            <a:prstGeom prst="rect">
              <a:avLst/>
            </a:prstGeom>
          </p:spPr>
        </p:pic>
        <p:pic>
          <p:nvPicPr>
            <p:cNvPr id="62" name="object 90">
              <a:extLst>
                <a:ext uri="{FF2B5EF4-FFF2-40B4-BE49-F238E27FC236}">
                  <a16:creationId xmlns:a16="http://schemas.microsoft.com/office/drawing/2014/main" id="{DA32DEF1-BDDC-4FA9-B6A8-0CA3A06D0574}"/>
                </a:ext>
              </a:extLst>
            </p:cNvPr>
            <p:cNvPicPr/>
            <p:nvPr/>
          </p:nvPicPr>
          <p:blipFill>
            <a:blip r:embed="rId8" cstate="print"/>
            <a:stretch>
              <a:fillRect/>
            </a:stretch>
          </p:blipFill>
          <p:spPr>
            <a:xfrm>
              <a:off x="8241385" y="9018259"/>
              <a:ext cx="976069" cy="1100571"/>
            </a:xfrm>
            <a:prstGeom prst="rect">
              <a:avLst/>
            </a:prstGeom>
          </p:spPr>
        </p:pic>
      </p:grpSp>
      <p:sp>
        <p:nvSpPr>
          <p:cNvPr id="63" name="object 91">
            <a:extLst>
              <a:ext uri="{FF2B5EF4-FFF2-40B4-BE49-F238E27FC236}">
                <a16:creationId xmlns:a16="http://schemas.microsoft.com/office/drawing/2014/main" id="{AFBC1060-CA9C-436E-A114-78A22B6F0BEC}"/>
              </a:ext>
            </a:extLst>
          </p:cNvPr>
          <p:cNvSpPr txBox="1"/>
          <p:nvPr/>
        </p:nvSpPr>
        <p:spPr>
          <a:xfrm>
            <a:off x="8059387" y="5584520"/>
            <a:ext cx="1401445" cy="421005"/>
          </a:xfrm>
          <a:prstGeom prst="rect">
            <a:avLst/>
          </a:prstGeom>
        </p:spPr>
        <p:txBody>
          <a:bodyPr vert="horz" wrap="square" lIns="0" tIns="12065" rIns="0" bIns="0" rtlCol="0">
            <a:spAutoFit/>
          </a:bodyPr>
          <a:lstStyle/>
          <a:p>
            <a:pPr marL="12700">
              <a:lnSpc>
                <a:spcPct val="100000"/>
              </a:lnSpc>
              <a:spcBef>
                <a:spcPts val="95"/>
              </a:spcBef>
            </a:pPr>
            <a:r>
              <a:rPr sz="2600" b="1" spc="-125" dirty="0">
                <a:solidFill>
                  <a:srgbClr val="F16937"/>
                </a:solidFill>
                <a:latin typeface="Trebuchet MS"/>
                <a:cs typeface="Trebuchet MS"/>
              </a:rPr>
              <a:t>SUPERIOR</a:t>
            </a:r>
            <a:endParaRPr sz="2600">
              <a:latin typeface="Trebuchet MS"/>
              <a:cs typeface="Trebuchet MS"/>
            </a:endParaRPr>
          </a:p>
        </p:txBody>
      </p:sp>
      <p:sp>
        <p:nvSpPr>
          <p:cNvPr id="64" name="object 92">
            <a:extLst>
              <a:ext uri="{FF2B5EF4-FFF2-40B4-BE49-F238E27FC236}">
                <a16:creationId xmlns:a16="http://schemas.microsoft.com/office/drawing/2014/main" id="{A74E13D0-9E20-476B-B751-686D27B84496}"/>
              </a:ext>
            </a:extLst>
          </p:cNvPr>
          <p:cNvSpPr txBox="1"/>
          <p:nvPr/>
        </p:nvSpPr>
        <p:spPr>
          <a:xfrm>
            <a:off x="8226503" y="5897327"/>
            <a:ext cx="1067435" cy="421005"/>
          </a:xfrm>
          <a:prstGeom prst="rect">
            <a:avLst/>
          </a:prstGeom>
        </p:spPr>
        <p:txBody>
          <a:bodyPr vert="horz" wrap="square" lIns="0" tIns="12065" rIns="0" bIns="0" rtlCol="0">
            <a:spAutoFit/>
          </a:bodyPr>
          <a:lstStyle/>
          <a:p>
            <a:pPr marL="12700">
              <a:lnSpc>
                <a:spcPct val="100000"/>
              </a:lnSpc>
              <a:spcBef>
                <a:spcPts val="95"/>
              </a:spcBef>
            </a:pPr>
            <a:r>
              <a:rPr sz="2600" b="1" spc="95" dirty="0">
                <a:solidFill>
                  <a:srgbClr val="F16937"/>
                </a:solidFill>
                <a:latin typeface="Trebuchet MS"/>
                <a:cs typeface="Trebuchet MS"/>
              </a:rPr>
              <a:t>69%</a:t>
            </a:r>
            <a:r>
              <a:rPr sz="2600" b="1" spc="-200" dirty="0">
                <a:solidFill>
                  <a:srgbClr val="F16937"/>
                </a:solidFill>
                <a:latin typeface="Trebuchet MS"/>
                <a:cs typeface="Trebuchet MS"/>
              </a:rPr>
              <a:t> </a:t>
            </a:r>
            <a:r>
              <a:rPr sz="1500" b="1" spc="-85" dirty="0">
                <a:solidFill>
                  <a:srgbClr val="333333"/>
                </a:solidFill>
                <a:latin typeface="Trebuchet MS"/>
                <a:cs typeface="Trebuchet MS"/>
              </a:rPr>
              <a:t>RRR</a:t>
            </a:r>
            <a:endParaRPr sz="1500">
              <a:latin typeface="Trebuchet MS"/>
              <a:cs typeface="Trebuchet MS"/>
            </a:endParaRPr>
          </a:p>
        </p:txBody>
      </p:sp>
      <p:sp>
        <p:nvSpPr>
          <p:cNvPr id="65" name="object 93">
            <a:extLst>
              <a:ext uri="{FF2B5EF4-FFF2-40B4-BE49-F238E27FC236}">
                <a16:creationId xmlns:a16="http://schemas.microsoft.com/office/drawing/2014/main" id="{FA78202F-A791-40B9-ABE4-385B21798EFA}"/>
              </a:ext>
            </a:extLst>
          </p:cNvPr>
          <p:cNvSpPr txBox="1"/>
          <p:nvPr/>
        </p:nvSpPr>
        <p:spPr>
          <a:xfrm>
            <a:off x="8189284" y="6244966"/>
            <a:ext cx="1142365" cy="462915"/>
          </a:xfrm>
          <a:prstGeom prst="rect">
            <a:avLst/>
          </a:prstGeom>
        </p:spPr>
        <p:txBody>
          <a:bodyPr vert="horz" wrap="square" lIns="0" tIns="12700" rIns="0" bIns="0" rtlCol="0">
            <a:spAutoFit/>
          </a:bodyPr>
          <a:lstStyle/>
          <a:p>
            <a:pPr algn="ctr">
              <a:lnSpc>
                <a:spcPts val="1720"/>
              </a:lnSpc>
              <a:spcBef>
                <a:spcPts val="100"/>
              </a:spcBef>
            </a:pPr>
            <a:r>
              <a:rPr sz="1500" b="1" spc="-95" dirty="0">
                <a:solidFill>
                  <a:srgbClr val="333333"/>
                </a:solidFill>
                <a:latin typeface="Trebuchet MS"/>
                <a:cs typeface="Trebuchet MS"/>
              </a:rPr>
              <a:t>p&lt;0.001</a:t>
            </a:r>
            <a:endParaRPr sz="1500">
              <a:latin typeface="Trebuchet MS"/>
              <a:cs typeface="Trebuchet MS"/>
            </a:endParaRPr>
          </a:p>
          <a:p>
            <a:pPr algn="ctr">
              <a:lnSpc>
                <a:spcPts val="1720"/>
              </a:lnSpc>
            </a:pPr>
            <a:r>
              <a:rPr sz="1500" b="1" spc="-90" dirty="0">
                <a:solidFill>
                  <a:srgbClr val="333333"/>
                </a:solidFill>
                <a:latin typeface="Trebuchet MS"/>
                <a:cs typeface="Trebuchet MS"/>
              </a:rPr>
              <a:t>for</a:t>
            </a:r>
            <a:r>
              <a:rPr sz="1500" b="1" spc="-114" dirty="0">
                <a:solidFill>
                  <a:srgbClr val="333333"/>
                </a:solidFill>
                <a:latin typeface="Trebuchet MS"/>
                <a:cs typeface="Trebuchet MS"/>
              </a:rPr>
              <a:t> </a:t>
            </a:r>
            <a:r>
              <a:rPr sz="1500" b="1" spc="-95" dirty="0">
                <a:solidFill>
                  <a:srgbClr val="333333"/>
                </a:solidFill>
                <a:latin typeface="Trebuchet MS"/>
                <a:cs typeface="Trebuchet MS"/>
              </a:rPr>
              <a:t>superiori</a:t>
            </a:r>
            <a:r>
              <a:rPr sz="1500" b="1" spc="-70" dirty="0">
                <a:solidFill>
                  <a:srgbClr val="333333"/>
                </a:solidFill>
                <a:latin typeface="Trebuchet MS"/>
                <a:cs typeface="Trebuchet MS"/>
              </a:rPr>
              <a:t>t</a:t>
            </a:r>
            <a:r>
              <a:rPr sz="1500" b="1" spc="-114" dirty="0">
                <a:solidFill>
                  <a:srgbClr val="333333"/>
                </a:solidFill>
                <a:latin typeface="Trebuchet MS"/>
                <a:cs typeface="Trebuchet MS"/>
              </a:rPr>
              <a:t>y</a:t>
            </a:r>
            <a:endParaRPr sz="1500">
              <a:latin typeface="Trebuchet MS"/>
              <a:cs typeface="Trebuchet MS"/>
            </a:endParaRPr>
          </a:p>
        </p:txBody>
      </p:sp>
      <p:sp>
        <p:nvSpPr>
          <p:cNvPr id="66" name="object 94">
            <a:extLst>
              <a:ext uri="{FF2B5EF4-FFF2-40B4-BE49-F238E27FC236}">
                <a16:creationId xmlns:a16="http://schemas.microsoft.com/office/drawing/2014/main" id="{F7F4D7D8-348E-47B7-9753-FA09F49EBE57}"/>
              </a:ext>
            </a:extLst>
          </p:cNvPr>
          <p:cNvSpPr txBox="1"/>
          <p:nvPr/>
        </p:nvSpPr>
        <p:spPr>
          <a:xfrm>
            <a:off x="6688005" y="8889391"/>
            <a:ext cx="1167765" cy="824230"/>
          </a:xfrm>
          <a:prstGeom prst="rect">
            <a:avLst/>
          </a:prstGeom>
        </p:spPr>
        <p:txBody>
          <a:bodyPr vert="horz" wrap="square" lIns="0" tIns="14605" rIns="0" bIns="0" rtlCol="0">
            <a:spAutoFit/>
          </a:bodyPr>
          <a:lstStyle/>
          <a:p>
            <a:pPr marL="12700">
              <a:lnSpc>
                <a:spcPts val="2150"/>
              </a:lnSpc>
              <a:spcBef>
                <a:spcPts val="115"/>
              </a:spcBef>
            </a:pPr>
            <a:r>
              <a:rPr sz="1950" b="1" spc="-145" dirty="0">
                <a:solidFill>
                  <a:srgbClr val="333333"/>
                </a:solidFill>
                <a:latin typeface="Trebuchet MS"/>
                <a:cs typeface="Trebuchet MS"/>
              </a:rPr>
              <a:t>en</a:t>
            </a:r>
            <a:r>
              <a:rPr sz="1950" b="1" spc="-185" dirty="0">
                <a:solidFill>
                  <a:srgbClr val="333333"/>
                </a:solidFill>
                <a:latin typeface="Trebuchet MS"/>
                <a:cs typeface="Trebuchet MS"/>
              </a:rPr>
              <a:t>o</a:t>
            </a:r>
            <a:r>
              <a:rPr sz="1950" b="1" spc="-114" dirty="0">
                <a:solidFill>
                  <a:srgbClr val="333333"/>
                </a:solidFill>
                <a:latin typeface="Trebuchet MS"/>
                <a:cs typeface="Trebuchet MS"/>
              </a:rPr>
              <a:t>xaparin</a:t>
            </a:r>
            <a:endParaRPr sz="1950">
              <a:latin typeface="Trebuchet MS"/>
              <a:cs typeface="Trebuchet MS"/>
            </a:endParaRPr>
          </a:p>
          <a:p>
            <a:pPr marL="82550" marR="74930" indent="16510">
              <a:lnSpc>
                <a:spcPts val="1960"/>
              </a:lnSpc>
              <a:spcBef>
                <a:spcPts val="190"/>
              </a:spcBef>
            </a:pPr>
            <a:r>
              <a:rPr sz="1950" b="1" spc="-100" dirty="0">
                <a:solidFill>
                  <a:srgbClr val="333333"/>
                </a:solidFill>
                <a:latin typeface="Trebuchet MS"/>
                <a:cs typeface="Trebuchet MS"/>
              </a:rPr>
              <a:t>/warfarin </a:t>
            </a:r>
            <a:r>
              <a:rPr sz="1950" b="1" spc="-575" dirty="0">
                <a:solidFill>
                  <a:srgbClr val="333333"/>
                </a:solidFill>
                <a:latin typeface="Trebuchet MS"/>
                <a:cs typeface="Trebuchet MS"/>
              </a:rPr>
              <a:t> </a:t>
            </a:r>
            <a:r>
              <a:rPr sz="1950" b="1" spc="-45" dirty="0">
                <a:solidFill>
                  <a:srgbClr val="333333"/>
                </a:solidFill>
                <a:latin typeface="Trebuchet MS"/>
                <a:cs typeface="Trebuchet MS"/>
              </a:rPr>
              <a:t>N</a:t>
            </a:r>
            <a:r>
              <a:rPr sz="1950" b="1" spc="-150" dirty="0">
                <a:solidFill>
                  <a:srgbClr val="333333"/>
                </a:solidFill>
                <a:latin typeface="Trebuchet MS"/>
                <a:cs typeface="Trebuchet MS"/>
              </a:rPr>
              <a:t> </a:t>
            </a:r>
            <a:r>
              <a:rPr sz="1950" b="1" spc="-85" dirty="0">
                <a:solidFill>
                  <a:srgbClr val="333333"/>
                </a:solidFill>
                <a:latin typeface="Trebuchet MS"/>
                <a:cs typeface="Trebuchet MS"/>
              </a:rPr>
              <a:t>=</a:t>
            </a:r>
            <a:r>
              <a:rPr sz="1950" b="1" spc="-150" dirty="0">
                <a:solidFill>
                  <a:srgbClr val="333333"/>
                </a:solidFill>
                <a:latin typeface="Trebuchet MS"/>
                <a:cs typeface="Trebuchet MS"/>
              </a:rPr>
              <a:t> </a:t>
            </a:r>
            <a:r>
              <a:rPr sz="1950" b="1" spc="-125" dirty="0">
                <a:solidFill>
                  <a:srgbClr val="333333"/>
                </a:solidFill>
                <a:latin typeface="Trebuchet MS"/>
                <a:cs typeface="Trebuchet MS"/>
              </a:rPr>
              <a:t>2,704</a:t>
            </a:r>
            <a:endParaRPr sz="1950">
              <a:latin typeface="Trebuchet MS"/>
              <a:cs typeface="Trebuchet MS"/>
            </a:endParaRPr>
          </a:p>
        </p:txBody>
      </p:sp>
      <p:sp>
        <p:nvSpPr>
          <p:cNvPr id="67" name="object 95">
            <a:extLst>
              <a:ext uri="{FF2B5EF4-FFF2-40B4-BE49-F238E27FC236}">
                <a16:creationId xmlns:a16="http://schemas.microsoft.com/office/drawing/2014/main" id="{8203DA96-FEBD-427A-ABED-B59E2AF36A09}"/>
              </a:ext>
            </a:extLst>
          </p:cNvPr>
          <p:cNvSpPr txBox="1"/>
          <p:nvPr/>
        </p:nvSpPr>
        <p:spPr>
          <a:xfrm>
            <a:off x="8317630" y="8920826"/>
            <a:ext cx="828040" cy="325120"/>
          </a:xfrm>
          <a:prstGeom prst="rect">
            <a:avLst/>
          </a:prstGeom>
        </p:spPr>
        <p:txBody>
          <a:bodyPr vert="horz" wrap="square" lIns="0" tIns="14605" rIns="0" bIns="0" rtlCol="0">
            <a:spAutoFit/>
          </a:bodyPr>
          <a:lstStyle/>
          <a:p>
            <a:pPr marL="12700">
              <a:lnSpc>
                <a:spcPct val="100000"/>
              </a:lnSpc>
              <a:spcBef>
                <a:spcPts val="115"/>
              </a:spcBef>
            </a:pPr>
            <a:r>
              <a:rPr sz="1950" b="1" spc="-95" dirty="0">
                <a:solidFill>
                  <a:srgbClr val="76004A"/>
                </a:solidFill>
                <a:latin typeface="Trebuchet MS"/>
                <a:cs typeface="Trebuchet MS"/>
              </a:rPr>
              <a:t>ELIQUIS</a:t>
            </a:r>
            <a:endParaRPr sz="1950">
              <a:latin typeface="Trebuchet MS"/>
              <a:cs typeface="Trebuchet MS"/>
            </a:endParaRPr>
          </a:p>
        </p:txBody>
      </p:sp>
      <p:sp>
        <p:nvSpPr>
          <p:cNvPr id="68" name="object 96">
            <a:extLst>
              <a:ext uri="{FF2B5EF4-FFF2-40B4-BE49-F238E27FC236}">
                <a16:creationId xmlns:a16="http://schemas.microsoft.com/office/drawing/2014/main" id="{00FF947C-46EF-42CD-82B1-FD47169CA963}"/>
              </a:ext>
            </a:extLst>
          </p:cNvPr>
          <p:cNvSpPr txBox="1"/>
          <p:nvPr/>
        </p:nvSpPr>
        <p:spPr>
          <a:xfrm>
            <a:off x="8301912" y="9139123"/>
            <a:ext cx="915669" cy="325120"/>
          </a:xfrm>
          <a:prstGeom prst="rect">
            <a:avLst/>
          </a:prstGeom>
        </p:spPr>
        <p:txBody>
          <a:bodyPr vert="horz" wrap="square" lIns="0" tIns="14605" rIns="0" bIns="0" rtlCol="0">
            <a:spAutoFit/>
          </a:bodyPr>
          <a:lstStyle/>
          <a:p>
            <a:pPr marL="12700">
              <a:lnSpc>
                <a:spcPct val="100000"/>
              </a:lnSpc>
              <a:spcBef>
                <a:spcPts val="115"/>
              </a:spcBef>
            </a:pPr>
            <a:r>
              <a:rPr sz="1950" b="1" spc="-105" dirty="0">
                <a:solidFill>
                  <a:srgbClr val="76004A"/>
                </a:solidFill>
                <a:latin typeface="Trebuchet MS"/>
                <a:cs typeface="Trebuchet MS"/>
              </a:rPr>
              <a:t>N=2,691</a:t>
            </a:r>
            <a:endParaRPr sz="1950">
              <a:latin typeface="Trebuchet MS"/>
              <a:cs typeface="Trebuchet MS"/>
            </a:endParaRPr>
          </a:p>
        </p:txBody>
      </p:sp>
      <p:sp>
        <p:nvSpPr>
          <p:cNvPr id="69" name="object 97">
            <a:extLst>
              <a:ext uri="{FF2B5EF4-FFF2-40B4-BE49-F238E27FC236}">
                <a16:creationId xmlns:a16="http://schemas.microsoft.com/office/drawing/2014/main" id="{04C8FE7D-FA2E-4542-AC48-7A0F2CAE6F0F}"/>
              </a:ext>
            </a:extLst>
          </p:cNvPr>
          <p:cNvSpPr txBox="1"/>
          <p:nvPr/>
        </p:nvSpPr>
        <p:spPr>
          <a:xfrm>
            <a:off x="6012997" y="8624032"/>
            <a:ext cx="32766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0.0</a:t>
            </a:r>
            <a:endParaRPr sz="1850">
              <a:latin typeface="Microsoft Sans Serif"/>
              <a:cs typeface="Microsoft Sans Serif"/>
            </a:endParaRPr>
          </a:p>
        </p:txBody>
      </p:sp>
      <p:sp>
        <p:nvSpPr>
          <p:cNvPr id="70" name="object 98">
            <a:extLst>
              <a:ext uri="{FF2B5EF4-FFF2-40B4-BE49-F238E27FC236}">
                <a16:creationId xmlns:a16="http://schemas.microsoft.com/office/drawing/2014/main" id="{72AC2C2E-2F66-4F8F-A5DF-64D880F8F76D}"/>
              </a:ext>
            </a:extLst>
          </p:cNvPr>
          <p:cNvSpPr txBox="1"/>
          <p:nvPr/>
        </p:nvSpPr>
        <p:spPr>
          <a:xfrm>
            <a:off x="6012997" y="6814000"/>
            <a:ext cx="32766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1.0</a:t>
            </a:r>
            <a:endParaRPr sz="1850">
              <a:latin typeface="Microsoft Sans Serif"/>
              <a:cs typeface="Microsoft Sans Serif"/>
            </a:endParaRPr>
          </a:p>
        </p:txBody>
      </p:sp>
      <p:sp>
        <p:nvSpPr>
          <p:cNvPr id="71" name="object 99">
            <a:extLst>
              <a:ext uri="{FF2B5EF4-FFF2-40B4-BE49-F238E27FC236}">
                <a16:creationId xmlns:a16="http://schemas.microsoft.com/office/drawing/2014/main" id="{B12940EE-8E26-4280-8982-64E3F3C83219}"/>
              </a:ext>
            </a:extLst>
          </p:cNvPr>
          <p:cNvSpPr txBox="1"/>
          <p:nvPr/>
        </p:nvSpPr>
        <p:spPr>
          <a:xfrm>
            <a:off x="6012997" y="5000632"/>
            <a:ext cx="32766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2.0</a:t>
            </a:r>
            <a:endParaRPr sz="1850">
              <a:latin typeface="Microsoft Sans Serif"/>
              <a:cs typeface="Microsoft Sans Serif"/>
            </a:endParaRPr>
          </a:p>
        </p:txBody>
      </p:sp>
      <p:sp>
        <p:nvSpPr>
          <p:cNvPr id="72" name="object 100">
            <a:extLst>
              <a:ext uri="{FF2B5EF4-FFF2-40B4-BE49-F238E27FC236}">
                <a16:creationId xmlns:a16="http://schemas.microsoft.com/office/drawing/2014/main" id="{FFE9E620-CE4B-439D-B1FE-459DA9C1A4B7}"/>
              </a:ext>
            </a:extLst>
          </p:cNvPr>
          <p:cNvSpPr txBox="1"/>
          <p:nvPr/>
        </p:nvSpPr>
        <p:spPr>
          <a:xfrm>
            <a:off x="7174121" y="8182876"/>
            <a:ext cx="569595" cy="325120"/>
          </a:xfrm>
          <a:prstGeom prst="rect">
            <a:avLst/>
          </a:prstGeom>
        </p:spPr>
        <p:txBody>
          <a:bodyPr vert="horz" wrap="square" lIns="0" tIns="14605" rIns="0" bIns="0" rtlCol="0">
            <a:spAutoFit/>
          </a:bodyPr>
          <a:lstStyle/>
          <a:p>
            <a:pPr marL="12700">
              <a:lnSpc>
                <a:spcPct val="100000"/>
              </a:lnSpc>
              <a:spcBef>
                <a:spcPts val="115"/>
              </a:spcBef>
            </a:pPr>
            <a:r>
              <a:rPr sz="1950" b="1" spc="-15" dirty="0">
                <a:solidFill>
                  <a:srgbClr val="221F1F"/>
                </a:solidFill>
                <a:latin typeface="Trebuchet MS"/>
                <a:cs typeface="Trebuchet MS"/>
              </a:rPr>
              <a:t>1.8%</a:t>
            </a:r>
            <a:endParaRPr sz="1950">
              <a:latin typeface="Trebuchet MS"/>
              <a:cs typeface="Trebuchet MS"/>
            </a:endParaRPr>
          </a:p>
        </p:txBody>
      </p:sp>
      <p:sp>
        <p:nvSpPr>
          <p:cNvPr id="73" name="object 101">
            <a:extLst>
              <a:ext uri="{FF2B5EF4-FFF2-40B4-BE49-F238E27FC236}">
                <a16:creationId xmlns:a16="http://schemas.microsoft.com/office/drawing/2014/main" id="{BF444E3C-2826-4571-BAEE-19BD33BFC706}"/>
              </a:ext>
            </a:extLst>
          </p:cNvPr>
          <p:cNvSpPr txBox="1"/>
          <p:nvPr/>
        </p:nvSpPr>
        <p:spPr>
          <a:xfrm>
            <a:off x="7178362" y="8401174"/>
            <a:ext cx="560705" cy="325120"/>
          </a:xfrm>
          <a:prstGeom prst="rect">
            <a:avLst/>
          </a:prstGeom>
        </p:spPr>
        <p:txBody>
          <a:bodyPr vert="horz" wrap="square" lIns="0" tIns="14605" rIns="0" bIns="0" rtlCol="0">
            <a:spAutoFit/>
          </a:bodyPr>
          <a:lstStyle/>
          <a:p>
            <a:pPr marL="12700">
              <a:lnSpc>
                <a:spcPct val="100000"/>
              </a:lnSpc>
              <a:spcBef>
                <a:spcPts val="115"/>
              </a:spcBef>
            </a:pPr>
            <a:r>
              <a:rPr sz="1950" b="1" spc="-95" dirty="0">
                <a:solidFill>
                  <a:srgbClr val="221F1F"/>
                </a:solidFill>
                <a:latin typeface="Trebuchet MS"/>
                <a:cs typeface="Trebuchet MS"/>
              </a:rPr>
              <a:t>n=49</a:t>
            </a:r>
            <a:endParaRPr sz="1950">
              <a:latin typeface="Trebuchet MS"/>
              <a:cs typeface="Trebuchet MS"/>
            </a:endParaRPr>
          </a:p>
        </p:txBody>
      </p:sp>
      <p:sp>
        <p:nvSpPr>
          <p:cNvPr id="74" name="object 102">
            <a:extLst>
              <a:ext uri="{FF2B5EF4-FFF2-40B4-BE49-F238E27FC236}">
                <a16:creationId xmlns:a16="http://schemas.microsoft.com/office/drawing/2014/main" id="{9E10DFC3-F79A-40DA-80E2-B802BEB880BF}"/>
              </a:ext>
            </a:extLst>
          </p:cNvPr>
          <p:cNvSpPr txBox="1"/>
          <p:nvPr/>
        </p:nvSpPr>
        <p:spPr>
          <a:xfrm>
            <a:off x="8428023" y="8123499"/>
            <a:ext cx="569595" cy="325120"/>
          </a:xfrm>
          <a:prstGeom prst="rect">
            <a:avLst/>
          </a:prstGeom>
        </p:spPr>
        <p:txBody>
          <a:bodyPr vert="horz" wrap="square" lIns="0" tIns="14605" rIns="0" bIns="0" rtlCol="0">
            <a:spAutoFit/>
          </a:bodyPr>
          <a:lstStyle/>
          <a:p>
            <a:pPr marL="12700">
              <a:lnSpc>
                <a:spcPct val="100000"/>
              </a:lnSpc>
              <a:spcBef>
                <a:spcPts val="115"/>
              </a:spcBef>
            </a:pPr>
            <a:r>
              <a:rPr sz="1950" b="1" spc="-15" dirty="0">
                <a:solidFill>
                  <a:srgbClr val="F0F0F1"/>
                </a:solidFill>
                <a:latin typeface="Trebuchet MS"/>
                <a:cs typeface="Trebuchet MS"/>
              </a:rPr>
              <a:t>0.6%</a:t>
            </a:r>
            <a:endParaRPr sz="1950">
              <a:latin typeface="Trebuchet MS"/>
              <a:cs typeface="Trebuchet MS"/>
            </a:endParaRPr>
          </a:p>
        </p:txBody>
      </p:sp>
      <p:sp>
        <p:nvSpPr>
          <p:cNvPr id="75" name="object 103">
            <a:extLst>
              <a:ext uri="{FF2B5EF4-FFF2-40B4-BE49-F238E27FC236}">
                <a16:creationId xmlns:a16="http://schemas.microsoft.com/office/drawing/2014/main" id="{04F16FE5-8A99-4CE0-A281-40C4E97AD536}"/>
              </a:ext>
            </a:extLst>
          </p:cNvPr>
          <p:cNvSpPr txBox="1"/>
          <p:nvPr/>
        </p:nvSpPr>
        <p:spPr>
          <a:xfrm>
            <a:off x="8432265" y="8341797"/>
            <a:ext cx="560705" cy="325120"/>
          </a:xfrm>
          <a:prstGeom prst="rect">
            <a:avLst/>
          </a:prstGeom>
        </p:spPr>
        <p:txBody>
          <a:bodyPr vert="horz" wrap="square" lIns="0" tIns="14605" rIns="0" bIns="0" rtlCol="0">
            <a:spAutoFit/>
          </a:bodyPr>
          <a:lstStyle/>
          <a:p>
            <a:pPr marL="12700">
              <a:lnSpc>
                <a:spcPct val="100000"/>
              </a:lnSpc>
              <a:spcBef>
                <a:spcPts val="115"/>
              </a:spcBef>
            </a:pPr>
            <a:r>
              <a:rPr sz="1950" b="1" spc="-95" dirty="0">
                <a:solidFill>
                  <a:srgbClr val="F0F0F1"/>
                </a:solidFill>
                <a:latin typeface="Trebuchet MS"/>
                <a:cs typeface="Trebuchet MS"/>
              </a:rPr>
              <a:t>n=15</a:t>
            </a:r>
            <a:endParaRPr sz="1950">
              <a:latin typeface="Trebuchet MS"/>
              <a:cs typeface="Trebuchet MS"/>
            </a:endParaRPr>
          </a:p>
        </p:txBody>
      </p:sp>
      <p:sp>
        <p:nvSpPr>
          <p:cNvPr id="76" name="object 104">
            <a:extLst>
              <a:ext uri="{FF2B5EF4-FFF2-40B4-BE49-F238E27FC236}">
                <a16:creationId xmlns:a16="http://schemas.microsoft.com/office/drawing/2014/main" id="{61C7299E-0A66-4876-8C75-91D67FB0AAC5}"/>
              </a:ext>
            </a:extLst>
          </p:cNvPr>
          <p:cNvSpPr txBox="1"/>
          <p:nvPr/>
        </p:nvSpPr>
        <p:spPr>
          <a:xfrm>
            <a:off x="6734971" y="9875419"/>
            <a:ext cx="2351405" cy="527685"/>
          </a:xfrm>
          <a:prstGeom prst="rect">
            <a:avLst/>
          </a:prstGeom>
        </p:spPr>
        <p:txBody>
          <a:bodyPr vert="horz" wrap="square" lIns="0" tIns="28575" rIns="0" bIns="0" rtlCol="0">
            <a:spAutoFit/>
          </a:bodyPr>
          <a:lstStyle/>
          <a:p>
            <a:pPr marL="12700" marR="5080" indent="99060">
              <a:lnSpc>
                <a:spcPts val="1939"/>
              </a:lnSpc>
              <a:spcBef>
                <a:spcPts val="225"/>
              </a:spcBef>
            </a:pPr>
            <a:r>
              <a:rPr sz="1650" spc="-90" dirty="0">
                <a:solidFill>
                  <a:srgbClr val="7D7E7E"/>
                </a:solidFill>
                <a:latin typeface="Trebuchet MS"/>
                <a:cs typeface="Trebuchet MS"/>
              </a:rPr>
              <a:t>Primary</a:t>
            </a:r>
            <a:r>
              <a:rPr sz="1650" spc="-105" dirty="0">
                <a:solidFill>
                  <a:srgbClr val="7D7E7E"/>
                </a:solidFill>
                <a:latin typeface="Trebuchet MS"/>
                <a:cs typeface="Trebuchet MS"/>
              </a:rPr>
              <a:t> </a:t>
            </a:r>
            <a:r>
              <a:rPr sz="1650" spc="-160" dirty="0">
                <a:solidFill>
                  <a:srgbClr val="7D7E7E"/>
                </a:solidFill>
                <a:latin typeface="Trebuchet MS"/>
                <a:cs typeface="Trebuchet MS"/>
              </a:rPr>
              <a:t>e</a:t>
            </a:r>
            <a:r>
              <a:rPr sz="1650" spc="-95" dirty="0">
                <a:solidFill>
                  <a:srgbClr val="7D7E7E"/>
                </a:solidFill>
                <a:latin typeface="Trebuchet MS"/>
                <a:cs typeface="Trebuchet MS"/>
              </a:rPr>
              <a:t>f</a:t>
            </a:r>
            <a:r>
              <a:rPr sz="1650" spc="-110" dirty="0">
                <a:solidFill>
                  <a:srgbClr val="7D7E7E"/>
                </a:solidFill>
                <a:latin typeface="Trebuchet MS"/>
                <a:cs typeface="Trebuchet MS"/>
              </a:rPr>
              <a:t>fi</a:t>
            </a:r>
            <a:r>
              <a:rPr sz="1650" spc="-160" dirty="0">
                <a:solidFill>
                  <a:srgbClr val="7D7E7E"/>
                </a:solidFill>
                <a:latin typeface="Trebuchet MS"/>
                <a:cs typeface="Trebuchet MS"/>
              </a:rPr>
              <a:t>c</a:t>
            </a:r>
            <a:r>
              <a:rPr sz="1650" spc="-110" dirty="0">
                <a:solidFill>
                  <a:srgbClr val="7D7E7E"/>
                </a:solidFill>
                <a:latin typeface="Trebuchet MS"/>
                <a:cs typeface="Trebuchet MS"/>
              </a:rPr>
              <a:t>a</a:t>
            </a:r>
            <a:r>
              <a:rPr sz="1650" spc="-75" dirty="0">
                <a:solidFill>
                  <a:srgbClr val="7D7E7E"/>
                </a:solidFill>
                <a:latin typeface="Trebuchet MS"/>
                <a:cs typeface="Trebuchet MS"/>
              </a:rPr>
              <a:t>c</a:t>
            </a:r>
            <a:r>
              <a:rPr sz="1650" spc="-95" dirty="0">
                <a:solidFill>
                  <a:srgbClr val="7D7E7E"/>
                </a:solidFill>
                <a:latin typeface="Trebuchet MS"/>
                <a:cs typeface="Trebuchet MS"/>
              </a:rPr>
              <a:t>y</a:t>
            </a:r>
            <a:r>
              <a:rPr sz="1650" spc="-105" dirty="0">
                <a:solidFill>
                  <a:srgbClr val="7D7E7E"/>
                </a:solidFill>
                <a:latin typeface="Trebuchet MS"/>
                <a:cs typeface="Trebuchet MS"/>
              </a:rPr>
              <a:t> </a:t>
            </a:r>
            <a:r>
              <a:rPr sz="1650" spc="-85" dirty="0">
                <a:solidFill>
                  <a:srgbClr val="7D7E7E"/>
                </a:solidFill>
                <a:latin typeface="Trebuchet MS"/>
                <a:cs typeface="Trebuchet MS"/>
              </a:rPr>
              <a:t>endpoint  </a:t>
            </a:r>
            <a:r>
              <a:rPr sz="1650" spc="-90" dirty="0">
                <a:solidFill>
                  <a:srgbClr val="7D7E7E"/>
                </a:solidFill>
                <a:latin typeface="Trebuchet MS"/>
                <a:cs typeface="Trebuchet MS"/>
              </a:rPr>
              <a:t>RR</a:t>
            </a:r>
            <a:r>
              <a:rPr sz="1650" spc="-105" dirty="0">
                <a:solidFill>
                  <a:srgbClr val="7D7E7E"/>
                </a:solidFill>
                <a:latin typeface="Trebuchet MS"/>
                <a:cs typeface="Trebuchet MS"/>
              </a:rPr>
              <a:t> </a:t>
            </a:r>
            <a:r>
              <a:rPr sz="1650" spc="-65" dirty="0">
                <a:solidFill>
                  <a:srgbClr val="7D7E7E"/>
                </a:solidFill>
                <a:latin typeface="Trebuchet MS"/>
                <a:cs typeface="Trebuchet MS"/>
              </a:rPr>
              <a:t>0.31</a:t>
            </a:r>
            <a:r>
              <a:rPr sz="1650" spc="-105" dirty="0">
                <a:solidFill>
                  <a:srgbClr val="7D7E7E"/>
                </a:solidFill>
                <a:latin typeface="Trebuchet MS"/>
                <a:cs typeface="Trebuchet MS"/>
              </a:rPr>
              <a:t> </a:t>
            </a:r>
            <a:r>
              <a:rPr sz="1650" spc="50" dirty="0">
                <a:solidFill>
                  <a:srgbClr val="7D7E7E"/>
                </a:solidFill>
                <a:latin typeface="Trebuchet MS"/>
                <a:cs typeface="Trebuchet MS"/>
              </a:rPr>
              <a:t>(95%</a:t>
            </a:r>
            <a:r>
              <a:rPr sz="1650" spc="-105" dirty="0">
                <a:solidFill>
                  <a:srgbClr val="7D7E7E"/>
                </a:solidFill>
                <a:latin typeface="Trebuchet MS"/>
                <a:cs typeface="Trebuchet MS"/>
              </a:rPr>
              <a:t> </a:t>
            </a:r>
            <a:r>
              <a:rPr sz="1650" spc="-145" dirty="0">
                <a:solidFill>
                  <a:srgbClr val="7D7E7E"/>
                </a:solidFill>
                <a:latin typeface="Trebuchet MS"/>
                <a:cs typeface="Trebuchet MS"/>
              </a:rPr>
              <a:t>Cl:</a:t>
            </a:r>
            <a:r>
              <a:rPr sz="1650" spc="-105" dirty="0">
                <a:solidFill>
                  <a:srgbClr val="7D7E7E"/>
                </a:solidFill>
                <a:latin typeface="Trebuchet MS"/>
                <a:cs typeface="Trebuchet MS"/>
              </a:rPr>
              <a:t> </a:t>
            </a:r>
            <a:r>
              <a:rPr sz="1650" spc="-80" dirty="0">
                <a:solidFill>
                  <a:srgbClr val="7D7E7E"/>
                </a:solidFill>
                <a:latin typeface="Trebuchet MS"/>
                <a:cs typeface="Trebuchet MS"/>
              </a:rPr>
              <a:t>0.17-0.55)</a:t>
            </a:r>
            <a:endParaRPr sz="1650">
              <a:latin typeface="Trebuchet MS"/>
              <a:cs typeface="Trebuchet MS"/>
            </a:endParaRPr>
          </a:p>
        </p:txBody>
      </p:sp>
      <p:grpSp>
        <p:nvGrpSpPr>
          <p:cNvPr id="77" name="object 105">
            <a:extLst>
              <a:ext uri="{FF2B5EF4-FFF2-40B4-BE49-F238E27FC236}">
                <a16:creationId xmlns:a16="http://schemas.microsoft.com/office/drawing/2014/main" id="{13278EA3-787C-4D75-B826-46C5344D93EC}"/>
              </a:ext>
            </a:extLst>
          </p:cNvPr>
          <p:cNvGrpSpPr/>
          <p:nvPr/>
        </p:nvGrpSpPr>
        <p:grpSpPr>
          <a:xfrm>
            <a:off x="1800521" y="5152747"/>
            <a:ext cx="7677150" cy="4673600"/>
            <a:chOff x="1800521" y="6451296"/>
            <a:chExt cx="7677150" cy="4673600"/>
          </a:xfrm>
        </p:grpSpPr>
        <p:sp>
          <p:nvSpPr>
            <p:cNvPr id="78" name="object 106">
              <a:extLst>
                <a:ext uri="{FF2B5EF4-FFF2-40B4-BE49-F238E27FC236}">
                  <a16:creationId xmlns:a16="http://schemas.microsoft.com/office/drawing/2014/main" id="{BB843833-62DD-402D-9494-A0B0E148105B}"/>
                </a:ext>
              </a:extLst>
            </p:cNvPr>
            <p:cNvSpPr/>
            <p:nvPr/>
          </p:nvSpPr>
          <p:spPr>
            <a:xfrm>
              <a:off x="6504564" y="11093784"/>
              <a:ext cx="2973070" cy="31115"/>
            </a:xfrm>
            <a:custGeom>
              <a:avLst/>
              <a:gdLst/>
              <a:ahLst/>
              <a:cxnLst/>
              <a:rect l="l" t="t" r="r" b="b"/>
              <a:pathLst>
                <a:path w="2973070" h="31115">
                  <a:moveTo>
                    <a:pt x="1486515" y="0"/>
                  </a:moveTo>
                  <a:lnTo>
                    <a:pt x="743272" y="3612"/>
                  </a:lnTo>
                  <a:lnTo>
                    <a:pt x="644165" y="4645"/>
                  </a:lnTo>
                  <a:lnTo>
                    <a:pt x="346849" y="8494"/>
                  </a:lnTo>
                  <a:lnTo>
                    <a:pt x="148646" y="12090"/>
                  </a:lnTo>
                  <a:lnTo>
                    <a:pt x="0" y="15559"/>
                  </a:lnTo>
                  <a:lnTo>
                    <a:pt x="99096" y="17953"/>
                  </a:lnTo>
                  <a:lnTo>
                    <a:pt x="247746" y="20955"/>
                  </a:lnTo>
                  <a:lnTo>
                    <a:pt x="445953" y="24072"/>
                  </a:lnTo>
                  <a:lnTo>
                    <a:pt x="743272" y="27505"/>
                  </a:lnTo>
                  <a:lnTo>
                    <a:pt x="1486515" y="31118"/>
                  </a:lnTo>
                  <a:lnTo>
                    <a:pt x="2229758" y="27564"/>
                  </a:lnTo>
                  <a:lnTo>
                    <a:pt x="2601390" y="23196"/>
                  </a:lnTo>
                  <a:lnTo>
                    <a:pt x="2973031" y="15559"/>
                  </a:lnTo>
                  <a:lnTo>
                    <a:pt x="2601390" y="7921"/>
                  </a:lnTo>
                  <a:lnTo>
                    <a:pt x="2229758" y="3553"/>
                  </a:lnTo>
                  <a:lnTo>
                    <a:pt x="1486515" y="0"/>
                  </a:lnTo>
                  <a:close/>
                </a:path>
              </a:pathLst>
            </a:custGeom>
            <a:solidFill>
              <a:srgbClr val="A6006C"/>
            </a:solidFill>
          </p:spPr>
          <p:txBody>
            <a:bodyPr wrap="square" lIns="0" tIns="0" rIns="0" bIns="0" rtlCol="0"/>
            <a:lstStyle/>
            <a:p>
              <a:endParaRPr/>
            </a:p>
          </p:txBody>
        </p:sp>
        <p:sp>
          <p:nvSpPr>
            <p:cNvPr id="79" name="object 107">
              <a:extLst>
                <a:ext uri="{FF2B5EF4-FFF2-40B4-BE49-F238E27FC236}">
                  <a16:creationId xmlns:a16="http://schemas.microsoft.com/office/drawing/2014/main" id="{041C4468-B055-4ABE-BDCB-00F7C065849C}"/>
                </a:ext>
              </a:extLst>
            </p:cNvPr>
            <p:cNvSpPr/>
            <p:nvPr/>
          </p:nvSpPr>
          <p:spPr>
            <a:xfrm>
              <a:off x="1941138" y="6467171"/>
              <a:ext cx="2848610" cy="3629025"/>
            </a:xfrm>
            <a:custGeom>
              <a:avLst/>
              <a:gdLst/>
              <a:ahLst/>
              <a:cxnLst/>
              <a:rect l="l" t="t" r="r" b="b"/>
              <a:pathLst>
                <a:path w="2848610" h="3629025">
                  <a:moveTo>
                    <a:pt x="0" y="3628888"/>
                  </a:moveTo>
                  <a:lnTo>
                    <a:pt x="2848283" y="3628888"/>
                  </a:lnTo>
                </a:path>
                <a:path w="2848610" h="3629025">
                  <a:moveTo>
                    <a:pt x="0" y="3628888"/>
                  </a:moveTo>
                  <a:lnTo>
                    <a:pt x="0" y="3538174"/>
                  </a:lnTo>
                </a:path>
                <a:path w="2848610" h="3629025">
                  <a:moveTo>
                    <a:pt x="0" y="3628888"/>
                  </a:moveTo>
                  <a:lnTo>
                    <a:pt x="0" y="0"/>
                  </a:lnTo>
                </a:path>
              </a:pathLst>
            </a:custGeom>
            <a:ln w="31186">
              <a:solidFill>
                <a:srgbClr val="4C4C4C"/>
              </a:solidFill>
            </a:ln>
          </p:spPr>
          <p:txBody>
            <a:bodyPr wrap="square" lIns="0" tIns="0" rIns="0" bIns="0" rtlCol="0"/>
            <a:lstStyle/>
            <a:p>
              <a:endParaRPr/>
            </a:p>
          </p:txBody>
        </p:sp>
        <p:sp>
          <p:nvSpPr>
            <p:cNvPr id="80" name="object 108">
              <a:extLst>
                <a:ext uri="{FF2B5EF4-FFF2-40B4-BE49-F238E27FC236}">
                  <a16:creationId xmlns:a16="http://schemas.microsoft.com/office/drawing/2014/main" id="{B4033AE0-82E5-4382-A0EC-287F79647BBA}"/>
                </a:ext>
              </a:extLst>
            </p:cNvPr>
            <p:cNvSpPr/>
            <p:nvPr/>
          </p:nvSpPr>
          <p:spPr>
            <a:xfrm>
              <a:off x="1816396" y="6469751"/>
              <a:ext cx="140970" cy="0"/>
            </a:xfrm>
            <a:custGeom>
              <a:avLst/>
              <a:gdLst/>
              <a:ahLst/>
              <a:cxnLst/>
              <a:rect l="l" t="t" r="r" b="b"/>
              <a:pathLst>
                <a:path w="140969">
                  <a:moveTo>
                    <a:pt x="0" y="0"/>
                  </a:moveTo>
                  <a:lnTo>
                    <a:pt x="140866" y="0"/>
                  </a:lnTo>
                </a:path>
              </a:pathLst>
            </a:custGeom>
            <a:ln w="31186">
              <a:solidFill>
                <a:srgbClr val="4C4C4C"/>
              </a:solidFill>
            </a:ln>
          </p:spPr>
          <p:txBody>
            <a:bodyPr wrap="square" lIns="0" tIns="0" rIns="0" bIns="0" rtlCol="0"/>
            <a:lstStyle/>
            <a:p>
              <a:endParaRPr/>
            </a:p>
          </p:txBody>
        </p:sp>
        <p:sp>
          <p:nvSpPr>
            <p:cNvPr id="81" name="object 109">
              <a:extLst>
                <a:ext uri="{FF2B5EF4-FFF2-40B4-BE49-F238E27FC236}">
                  <a16:creationId xmlns:a16="http://schemas.microsoft.com/office/drawing/2014/main" id="{0CA1DD80-1D47-4636-BD7D-11FE48BC879F}"/>
                </a:ext>
              </a:extLst>
            </p:cNvPr>
            <p:cNvSpPr/>
            <p:nvPr/>
          </p:nvSpPr>
          <p:spPr>
            <a:xfrm>
              <a:off x="1816396" y="7376321"/>
              <a:ext cx="140970" cy="0"/>
            </a:xfrm>
            <a:custGeom>
              <a:avLst/>
              <a:gdLst/>
              <a:ahLst/>
              <a:cxnLst/>
              <a:rect l="l" t="t" r="r" b="b"/>
              <a:pathLst>
                <a:path w="140969">
                  <a:moveTo>
                    <a:pt x="0" y="0"/>
                  </a:moveTo>
                  <a:lnTo>
                    <a:pt x="140866" y="0"/>
                  </a:lnTo>
                </a:path>
              </a:pathLst>
            </a:custGeom>
            <a:ln w="31186">
              <a:solidFill>
                <a:srgbClr val="4C4C4C"/>
              </a:solidFill>
            </a:ln>
          </p:spPr>
          <p:txBody>
            <a:bodyPr wrap="square" lIns="0" tIns="0" rIns="0" bIns="0" rtlCol="0"/>
            <a:lstStyle/>
            <a:p>
              <a:endParaRPr/>
            </a:p>
          </p:txBody>
        </p:sp>
        <p:sp>
          <p:nvSpPr>
            <p:cNvPr id="82" name="object 110">
              <a:extLst>
                <a:ext uri="{FF2B5EF4-FFF2-40B4-BE49-F238E27FC236}">
                  <a16:creationId xmlns:a16="http://schemas.microsoft.com/office/drawing/2014/main" id="{F7334746-FDAD-40B6-B457-26FA596710A7}"/>
                </a:ext>
              </a:extLst>
            </p:cNvPr>
            <p:cNvSpPr/>
            <p:nvPr/>
          </p:nvSpPr>
          <p:spPr>
            <a:xfrm>
              <a:off x="1816396" y="8282921"/>
              <a:ext cx="140970" cy="0"/>
            </a:xfrm>
            <a:custGeom>
              <a:avLst/>
              <a:gdLst/>
              <a:ahLst/>
              <a:cxnLst/>
              <a:rect l="l" t="t" r="r" b="b"/>
              <a:pathLst>
                <a:path w="140969">
                  <a:moveTo>
                    <a:pt x="0" y="0"/>
                  </a:moveTo>
                  <a:lnTo>
                    <a:pt x="140866" y="0"/>
                  </a:lnTo>
                </a:path>
              </a:pathLst>
            </a:custGeom>
            <a:ln w="31186">
              <a:solidFill>
                <a:srgbClr val="4C4C4C"/>
              </a:solidFill>
            </a:ln>
          </p:spPr>
          <p:txBody>
            <a:bodyPr wrap="square" lIns="0" tIns="0" rIns="0" bIns="0" rtlCol="0"/>
            <a:lstStyle/>
            <a:p>
              <a:endParaRPr/>
            </a:p>
          </p:txBody>
        </p:sp>
        <p:sp>
          <p:nvSpPr>
            <p:cNvPr id="83" name="object 111">
              <a:extLst>
                <a:ext uri="{FF2B5EF4-FFF2-40B4-BE49-F238E27FC236}">
                  <a16:creationId xmlns:a16="http://schemas.microsoft.com/office/drawing/2014/main" id="{EB45251A-0CA5-42E5-B7C2-B498D29D834A}"/>
                </a:ext>
              </a:extLst>
            </p:cNvPr>
            <p:cNvSpPr/>
            <p:nvPr/>
          </p:nvSpPr>
          <p:spPr>
            <a:xfrm>
              <a:off x="1816396" y="9189490"/>
              <a:ext cx="140970" cy="0"/>
            </a:xfrm>
            <a:custGeom>
              <a:avLst/>
              <a:gdLst/>
              <a:ahLst/>
              <a:cxnLst/>
              <a:rect l="l" t="t" r="r" b="b"/>
              <a:pathLst>
                <a:path w="140969">
                  <a:moveTo>
                    <a:pt x="0" y="0"/>
                  </a:moveTo>
                  <a:lnTo>
                    <a:pt x="140866" y="0"/>
                  </a:lnTo>
                </a:path>
              </a:pathLst>
            </a:custGeom>
            <a:ln w="31186">
              <a:solidFill>
                <a:srgbClr val="4C4C4C"/>
              </a:solidFill>
            </a:ln>
          </p:spPr>
          <p:txBody>
            <a:bodyPr wrap="square" lIns="0" tIns="0" rIns="0" bIns="0" rtlCol="0"/>
            <a:lstStyle/>
            <a:p>
              <a:endParaRPr/>
            </a:p>
          </p:txBody>
        </p:sp>
        <p:sp>
          <p:nvSpPr>
            <p:cNvPr id="84" name="object 112">
              <a:extLst>
                <a:ext uri="{FF2B5EF4-FFF2-40B4-BE49-F238E27FC236}">
                  <a16:creationId xmlns:a16="http://schemas.microsoft.com/office/drawing/2014/main" id="{BCCC08D2-A5E6-4344-838D-394A8A940582}"/>
                </a:ext>
              </a:extLst>
            </p:cNvPr>
            <p:cNvSpPr/>
            <p:nvPr/>
          </p:nvSpPr>
          <p:spPr>
            <a:xfrm>
              <a:off x="1816396" y="10096060"/>
              <a:ext cx="140970" cy="0"/>
            </a:xfrm>
            <a:custGeom>
              <a:avLst/>
              <a:gdLst/>
              <a:ahLst/>
              <a:cxnLst/>
              <a:rect l="l" t="t" r="r" b="b"/>
              <a:pathLst>
                <a:path w="140969">
                  <a:moveTo>
                    <a:pt x="0" y="0"/>
                  </a:moveTo>
                  <a:lnTo>
                    <a:pt x="140866" y="0"/>
                  </a:lnTo>
                </a:path>
              </a:pathLst>
            </a:custGeom>
            <a:ln w="31186">
              <a:solidFill>
                <a:srgbClr val="4C4C4C"/>
              </a:solidFill>
            </a:ln>
          </p:spPr>
          <p:txBody>
            <a:bodyPr wrap="square" lIns="0" tIns="0" rIns="0" bIns="0" rtlCol="0"/>
            <a:lstStyle/>
            <a:p>
              <a:endParaRPr/>
            </a:p>
          </p:txBody>
        </p:sp>
        <p:pic>
          <p:nvPicPr>
            <p:cNvPr id="85" name="object 113">
              <a:extLst>
                <a:ext uri="{FF2B5EF4-FFF2-40B4-BE49-F238E27FC236}">
                  <a16:creationId xmlns:a16="http://schemas.microsoft.com/office/drawing/2014/main" id="{7C8FF4EC-B31A-423A-BF3A-0B1140F648B6}"/>
                </a:ext>
              </a:extLst>
            </p:cNvPr>
            <p:cNvPicPr/>
            <p:nvPr/>
          </p:nvPicPr>
          <p:blipFill>
            <a:blip r:embed="rId9" cstate="print"/>
            <a:stretch>
              <a:fillRect/>
            </a:stretch>
          </p:blipFill>
          <p:spPr>
            <a:xfrm>
              <a:off x="2408683" y="7572040"/>
              <a:ext cx="950438" cy="2539331"/>
            </a:xfrm>
            <a:prstGeom prst="rect">
              <a:avLst/>
            </a:prstGeom>
          </p:spPr>
        </p:pic>
        <p:pic>
          <p:nvPicPr>
            <p:cNvPr id="86" name="object 114">
              <a:extLst>
                <a:ext uri="{FF2B5EF4-FFF2-40B4-BE49-F238E27FC236}">
                  <a16:creationId xmlns:a16="http://schemas.microsoft.com/office/drawing/2014/main" id="{3F68CD47-62E1-42DA-BF7E-D55E30077DB2}"/>
                </a:ext>
              </a:extLst>
            </p:cNvPr>
            <p:cNvPicPr/>
            <p:nvPr/>
          </p:nvPicPr>
          <p:blipFill>
            <a:blip r:embed="rId10" cstate="print"/>
            <a:stretch>
              <a:fillRect/>
            </a:stretch>
          </p:blipFill>
          <p:spPr>
            <a:xfrm>
              <a:off x="3522035" y="8082673"/>
              <a:ext cx="976070" cy="2036158"/>
            </a:xfrm>
            <a:prstGeom prst="rect">
              <a:avLst/>
            </a:prstGeom>
          </p:spPr>
        </p:pic>
      </p:grpSp>
      <p:sp>
        <p:nvSpPr>
          <p:cNvPr id="87" name="object 115">
            <a:extLst>
              <a:ext uri="{FF2B5EF4-FFF2-40B4-BE49-F238E27FC236}">
                <a16:creationId xmlns:a16="http://schemas.microsoft.com/office/drawing/2014/main" id="{ED5BCF47-C22E-4889-8546-E58117820654}"/>
              </a:ext>
            </a:extLst>
          </p:cNvPr>
          <p:cNvSpPr txBox="1"/>
          <p:nvPr/>
        </p:nvSpPr>
        <p:spPr>
          <a:xfrm>
            <a:off x="6830180" y="3581627"/>
            <a:ext cx="2672080" cy="437515"/>
          </a:xfrm>
          <a:prstGeom prst="rect">
            <a:avLst/>
          </a:prstGeom>
        </p:spPr>
        <p:txBody>
          <a:bodyPr vert="horz" wrap="square" lIns="0" tIns="12700" rIns="0" bIns="0" rtlCol="0">
            <a:spAutoFit/>
          </a:bodyPr>
          <a:lstStyle/>
          <a:p>
            <a:pPr marL="38100">
              <a:lnSpc>
                <a:spcPct val="100000"/>
              </a:lnSpc>
              <a:spcBef>
                <a:spcPts val="100"/>
              </a:spcBef>
            </a:pPr>
            <a:r>
              <a:rPr sz="2700" b="1" spc="-35" dirty="0">
                <a:solidFill>
                  <a:srgbClr val="F16937"/>
                </a:solidFill>
                <a:latin typeface="Trebuchet MS"/>
                <a:cs typeface="Trebuchet MS"/>
              </a:rPr>
              <a:t>M</a:t>
            </a:r>
            <a:r>
              <a:rPr sz="2700" b="1" spc="90" dirty="0">
                <a:solidFill>
                  <a:srgbClr val="F16937"/>
                </a:solidFill>
                <a:latin typeface="Trebuchet MS"/>
                <a:cs typeface="Trebuchet MS"/>
              </a:rPr>
              <a:t>A</a:t>
            </a:r>
            <a:r>
              <a:rPr sz="2700" b="1" spc="-300" dirty="0">
                <a:solidFill>
                  <a:srgbClr val="F16937"/>
                </a:solidFill>
                <a:latin typeface="Trebuchet MS"/>
                <a:cs typeface="Trebuchet MS"/>
              </a:rPr>
              <a:t>JOR</a:t>
            </a:r>
            <a:r>
              <a:rPr sz="2700" b="1" spc="-210" dirty="0">
                <a:solidFill>
                  <a:srgbClr val="F16937"/>
                </a:solidFill>
                <a:latin typeface="Trebuchet MS"/>
                <a:cs typeface="Trebuchet MS"/>
              </a:rPr>
              <a:t> </a:t>
            </a:r>
            <a:r>
              <a:rPr sz="2700" b="1" spc="-145" dirty="0">
                <a:solidFill>
                  <a:srgbClr val="F16937"/>
                </a:solidFill>
                <a:latin typeface="Trebuchet MS"/>
                <a:cs typeface="Trebuchet MS"/>
              </a:rPr>
              <a:t>BLEEDIN</a:t>
            </a:r>
            <a:r>
              <a:rPr sz="2700" b="1" spc="-180" dirty="0">
                <a:solidFill>
                  <a:srgbClr val="F16937"/>
                </a:solidFill>
                <a:latin typeface="Trebuchet MS"/>
                <a:cs typeface="Trebuchet MS"/>
              </a:rPr>
              <a:t>G</a:t>
            </a:r>
            <a:r>
              <a:rPr sz="2325" b="1" spc="-89" baseline="32258" dirty="0">
                <a:solidFill>
                  <a:srgbClr val="F16937"/>
                </a:solidFill>
                <a:latin typeface="Trebuchet MS"/>
                <a:cs typeface="Trebuchet MS"/>
              </a:rPr>
              <a:t>2</a:t>
            </a:r>
            <a:endParaRPr sz="2325" baseline="32258">
              <a:latin typeface="Trebuchet MS"/>
              <a:cs typeface="Trebuchet MS"/>
            </a:endParaRPr>
          </a:p>
        </p:txBody>
      </p:sp>
      <p:sp>
        <p:nvSpPr>
          <p:cNvPr id="88" name="object 116">
            <a:extLst>
              <a:ext uri="{FF2B5EF4-FFF2-40B4-BE49-F238E27FC236}">
                <a16:creationId xmlns:a16="http://schemas.microsoft.com/office/drawing/2014/main" id="{ABF3C970-C585-4E76-8E71-9D97A4E76127}"/>
              </a:ext>
            </a:extLst>
          </p:cNvPr>
          <p:cNvSpPr txBox="1"/>
          <p:nvPr/>
        </p:nvSpPr>
        <p:spPr>
          <a:xfrm>
            <a:off x="1021072" y="5761095"/>
            <a:ext cx="373380" cy="2411095"/>
          </a:xfrm>
          <a:prstGeom prst="rect">
            <a:avLst/>
          </a:prstGeom>
        </p:spPr>
        <p:txBody>
          <a:bodyPr vert="vert270" wrap="square" lIns="0" tIns="28575" rIns="0" bIns="0" rtlCol="0">
            <a:spAutoFit/>
          </a:bodyPr>
          <a:lstStyle/>
          <a:p>
            <a:pPr marL="12700">
              <a:lnSpc>
                <a:spcPct val="100000"/>
              </a:lnSpc>
              <a:spcBef>
                <a:spcPts val="225"/>
              </a:spcBef>
            </a:pPr>
            <a:r>
              <a:rPr sz="2050" spc="-25" dirty="0">
                <a:solidFill>
                  <a:srgbClr val="7F7F7F"/>
                </a:solidFill>
                <a:latin typeface="Microsoft Sans Serif"/>
                <a:cs typeface="Microsoft Sans Serif"/>
              </a:rPr>
              <a:t>Patient</a:t>
            </a:r>
            <a:r>
              <a:rPr sz="2050" dirty="0">
                <a:solidFill>
                  <a:srgbClr val="7F7F7F"/>
                </a:solidFill>
                <a:latin typeface="Microsoft Sans Serif"/>
                <a:cs typeface="Microsoft Sans Serif"/>
              </a:rPr>
              <a:t>s</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wit</a:t>
            </a:r>
            <a:r>
              <a:rPr sz="2050" dirty="0">
                <a:solidFill>
                  <a:srgbClr val="7F7F7F"/>
                </a:solidFill>
                <a:latin typeface="Microsoft Sans Serif"/>
                <a:cs typeface="Microsoft Sans Serif"/>
              </a:rPr>
              <a:t>h</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even</a:t>
            </a:r>
            <a:r>
              <a:rPr sz="2050" dirty="0">
                <a:solidFill>
                  <a:srgbClr val="7F7F7F"/>
                </a:solidFill>
                <a:latin typeface="Microsoft Sans Serif"/>
                <a:cs typeface="Microsoft Sans Serif"/>
              </a:rPr>
              <a:t>t</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a:t>
            </a:r>
            <a:endParaRPr sz="2050">
              <a:latin typeface="Microsoft Sans Serif"/>
              <a:cs typeface="Microsoft Sans Serif"/>
            </a:endParaRPr>
          </a:p>
        </p:txBody>
      </p:sp>
      <p:sp>
        <p:nvSpPr>
          <p:cNvPr id="89" name="object 117">
            <a:extLst>
              <a:ext uri="{FF2B5EF4-FFF2-40B4-BE49-F238E27FC236}">
                <a16:creationId xmlns:a16="http://schemas.microsoft.com/office/drawing/2014/main" id="{72AACF28-0E9E-445E-9933-1C7BAA786A3A}"/>
              </a:ext>
            </a:extLst>
          </p:cNvPr>
          <p:cNvSpPr txBox="1"/>
          <p:nvPr/>
        </p:nvSpPr>
        <p:spPr>
          <a:xfrm>
            <a:off x="2124597" y="8889391"/>
            <a:ext cx="1167765" cy="824230"/>
          </a:xfrm>
          <a:prstGeom prst="rect">
            <a:avLst/>
          </a:prstGeom>
        </p:spPr>
        <p:txBody>
          <a:bodyPr vert="horz" wrap="square" lIns="0" tIns="14605" rIns="0" bIns="0" rtlCol="0">
            <a:spAutoFit/>
          </a:bodyPr>
          <a:lstStyle/>
          <a:p>
            <a:pPr marL="12700">
              <a:lnSpc>
                <a:spcPts val="2150"/>
              </a:lnSpc>
              <a:spcBef>
                <a:spcPts val="115"/>
              </a:spcBef>
            </a:pPr>
            <a:r>
              <a:rPr sz="1950" b="1" spc="-145" dirty="0">
                <a:solidFill>
                  <a:srgbClr val="333333"/>
                </a:solidFill>
                <a:latin typeface="Trebuchet MS"/>
                <a:cs typeface="Trebuchet MS"/>
              </a:rPr>
              <a:t>en</a:t>
            </a:r>
            <a:r>
              <a:rPr sz="1950" b="1" spc="-185" dirty="0">
                <a:solidFill>
                  <a:srgbClr val="333333"/>
                </a:solidFill>
                <a:latin typeface="Trebuchet MS"/>
                <a:cs typeface="Trebuchet MS"/>
              </a:rPr>
              <a:t>o</a:t>
            </a:r>
            <a:r>
              <a:rPr sz="1950" b="1" spc="-114" dirty="0">
                <a:solidFill>
                  <a:srgbClr val="333333"/>
                </a:solidFill>
                <a:latin typeface="Trebuchet MS"/>
                <a:cs typeface="Trebuchet MS"/>
              </a:rPr>
              <a:t>xaparin</a:t>
            </a:r>
            <a:endParaRPr sz="1950">
              <a:latin typeface="Trebuchet MS"/>
              <a:cs typeface="Trebuchet MS"/>
            </a:endParaRPr>
          </a:p>
          <a:p>
            <a:pPr marL="82550" marR="74930" indent="16510">
              <a:lnSpc>
                <a:spcPts val="1960"/>
              </a:lnSpc>
              <a:spcBef>
                <a:spcPts val="190"/>
              </a:spcBef>
            </a:pPr>
            <a:r>
              <a:rPr sz="1950" b="1" spc="-100" dirty="0">
                <a:solidFill>
                  <a:srgbClr val="333333"/>
                </a:solidFill>
                <a:latin typeface="Trebuchet MS"/>
                <a:cs typeface="Trebuchet MS"/>
              </a:rPr>
              <a:t>/warfarin </a:t>
            </a:r>
            <a:r>
              <a:rPr sz="1950" b="1" spc="-575" dirty="0">
                <a:solidFill>
                  <a:srgbClr val="333333"/>
                </a:solidFill>
                <a:latin typeface="Trebuchet MS"/>
                <a:cs typeface="Trebuchet MS"/>
              </a:rPr>
              <a:t> </a:t>
            </a:r>
            <a:r>
              <a:rPr sz="1950" b="1" spc="-45" dirty="0">
                <a:solidFill>
                  <a:srgbClr val="333333"/>
                </a:solidFill>
                <a:latin typeface="Trebuchet MS"/>
                <a:cs typeface="Trebuchet MS"/>
              </a:rPr>
              <a:t>N</a:t>
            </a:r>
            <a:r>
              <a:rPr sz="1950" b="1" spc="-150" dirty="0">
                <a:solidFill>
                  <a:srgbClr val="333333"/>
                </a:solidFill>
                <a:latin typeface="Trebuchet MS"/>
                <a:cs typeface="Trebuchet MS"/>
              </a:rPr>
              <a:t> </a:t>
            </a:r>
            <a:r>
              <a:rPr sz="1950" b="1" spc="-85" dirty="0">
                <a:solidFill>
                  <a:srgbClr val="333333"/>
                </a:solidFill>
                <a:latin typeface="Trebuchet MS"/>
                <a:cs typeface="Trebuchet MS"/>
              </a:rPr>
              <a:t>=</a:t>
            </a:r>
            <a:r>
              <a:rPr sz="1950" b="1" spc="-150" dirty="0">
                <a:solidFill>
                  <a:srgbClr val="333333"/>
                </a:solidFill>
                <a:latin typeface="Trebuchet MS"/>
                <a:cs typeface="Trebuchet MS"/>
              </a:rPr>
              <a:t> </a:t>
            </a:r>
            <a:r>
              <a:rPr sz="1950" b="1" spc="-125" dirty="0">
                <a:solidFill>
                  <a:srgbClr val="333333"/>
                </a:solidFill>
                <a:latin typeface="Trebuchet MS"/>
                <a:cs typeface="Trebuchet MS"/>
              </a:rPr>
              <a:t>2,704</a:t>
            </a:r>
            <a:endParaRPr sz="1950">
              <a:latin typeface="Trebuchet MS"/>
              <a:cs typeface="Trebuchet MS"/>
            </a:endParaRPr>
          </a:p>
        </p:txBody>
      </p:sp>
      <p:sp>
        <p:nvSpPr>
          <p:cNvPr id="90" name="object 118">
            <a:extLst>
              <a:ext uri="{FF2B5EF4-FFF2-40B4-BE49-F238E27FC236}">
                <a16:creationId xmlns:a16="http://schemas.microsoft.com/office/drawing/2014/main" id="{BE4CABD9-ACEB-4E30-A772-7BBB76109F11}"/>
              </a:ext>
            </a:extLst>
          </p:cNvPr>
          <p:cNvSpPr txBox="1"/>
          <p:nvPr/>
        </p:nvSpPr>
        <p:spPr>
          <a:xfrm>
            <a:off x="3598295" y="8920826"/>
            <a:ext cx="828040" cy="325120"/>
          </a:xfrm>
          <a:prstGeom prst="rect">
            <a:avLst/>
          </a:prstGeom>
        </p:spPr>
        <p:txBody>
          <a:bodyPr vert="horz" wrap="square" lIns="0" tIns="14605" rIns="0" bIns="0" rtlCol="0">
            <a:spAutoFit/>
          </a:bodyPr>
          <a:lstStyle/>
          <a:p>
            <a:pPr marL="12700">
              <a:lnSpc>
                <a:spcPct val="100000"/>
              </a:lnSpc>
              <a:spcBef>
                <a:spcPts val="115"/>
              </a:spcBef>
            </a:pPr>
            <a:r>
              <a:rPr sz="1950" b="1" spc="-95" dirty="0">
                <a:solidFill>
                  <a:srgbClr val="76004A"/>
                </a:solidFill>
                <a:latin typeface="Trebuchet MS"/>
                <a:cs typeface="Trebuchet MS"/>
              </a:rPr>
              <a:t>ELIQUIS</a:t>
            </a:r>
            <a:endParaRPr sz="1950">
              <a:latin typeface="Trebuchet MS"/>
              <a:cs typeface="Trebuchet MS"/>
            </a:endParaRPr>
          </a:p>
        </p:txBody>
      </p:sp>
      <p:sp>
        <p:nvSpPr>
          <p:cNvPr id="91" name="object 119">
            <a:extLst>
              <a:ext uri="{FF2B5EF4-FFF2-40B4-BE49-F238E27FC236}">
                <a16:creationId xmlns:a16="http://schemas.microsoft.com/office/drawing/2014/main" id="{34CD68AF-CAE3-4881-AE56-5412E77A3525}"/>
              </a:ext>
            </a:extLst>
          </p:cNvPr>
          <p:cNvSpPr txBox="1"/>
          <p:nvPr/>
        </p:nvSpPr>
        <p:spPr>
          <a:xfrm>
            <a:off x="3582577" y="9139123"/>
            <a:ext cx="915669" cy="325120"/>
          </a:xfrm>
          <a:prstGeom prst="rect">
            <a:avLst/>
          </a:prstGeom>
        </p:spPr>
        <p:txBody>
          <a:bodyPr vert="horz" wrap="square" lIns="0" tIns="14605" rIns="0" bIns="0" rtlCol="0">
            <a:spAutoFit/>
          </a:bodyPr>
          <a:lstStyle/>
          <a:p>
            <a:pPr marL="12700">
              <a:lnSpc>
                <a:spcPct val="100000"/>
              </a:lnSpc>
              <a:spcBef>
                <a:spcPts val="115"/>
              </a:spcBef>
            </a:pPr>
            <a:r>
              <a:rPr sz="1950" b="1" spc="-105" dirty="0">
                <a:solidFill>
                  <a:srgbClr val="76004A"/>
                </a:solidFill>
                <a:latin typeface="Trebuchet MS"/>
                <a:cs typeface="Trebuchet MS"/>
              </a:rPr>
              <a:t>N=2,691</a:t>
            </a:r>
            <a:endParaRPr sz="1950">
              <a:latin typeface="Trebuchet MS"/>
              <a:cs typeface="Trebuchet MS"/>
            </a:endParaRPr>
          </a:p>
        </p:txBody>
      </p:sp>
      <p:sp>
        <p:nvSpPr>
          <p:cNvPr id="92" name="object 120">
            <a:extLst>
              <a:ext uri="{FF2B5EF4-FFF2-40B4-BE49-F238E27FC236}">
                <a16:creationId xmlns:a16="http://schemas.microsoft.com/office/drawing/2014/main" id="{EE9EE39E-D09B-4C93-ADCD-ED94EDA9C38F}"/>
              </a:ext>
            </a:extLst>
          </p:cNvPr>
          <p:cNvSpPr txBox="1"/>
          <p:nvPr/>
        </p:nvSpPr>
        <p:spPr>
          <a:xfrm>
            <a:off x="1449573" y="8624032"/>
            <a:ext cx="32766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0.0</a:t>
            </a:r>
            <a:endParaRPr sz="1850">
              <a:latin typeface="Microsoft Sans Serif"/>
              <a:cs typeface="Microsoft Sans Serif"/>
            </a:endParaRPr>
          </a:p>
        </p:txBody>
      </p:sp>
      <p:sp>
        <p:nvSpPr>
          <p:cNvPr id="93" name="object 121">
            <a:extLst>
              <a:ext uri="{FF2B5EF4-FFF2-40B4-BE49-F238E27FC236}">
                <a16:creationId xmlns:a16="http://schemas.microsoft.com/office/drawing/2014/main" id="{3A8F0CE6-3F6A-4D02-AF3E-9984E9B361B0}"/>
              </a:ext>
            </a:extLst>
          </p:cNvPr>
          <p:cNvSpPr txBox="1"/>
          <p:nvPr/>
        </p:nvSpPr>
        <p:spPr>
          <a:xfrm>
            <a:off x="1449573" y="7719850"/>
            <a:ext cx="32766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1.0</a:t>
            </a:r>
            <a:endParaRPr sz="1850">
              <a:latin typeface="Microsoft Sans Serif"/>
              <a:cs typeface="Microsoft Sans Serif"/>
            </a:endParaRPr>
          </a:p>
        </p:txBody>
      </p:sp>
      <p:sp>
        <p:nvSpPr>
          <p:cNvPr id="94" name="object 122">
            <a:extLst>
              <a:ext uri="{FF2B5EF4-FFF2-40B4-BE49-F238E27FC236}">
                <a16:creationId xmlns:a16="http://schemas.microsoft.com/office/drawing/2014/main" id="{95647F0E-0A50-46AD-8AE6-43FD271EB4BC}"/>
              </a:ext>
            </a:extLst>
          </p:cNvPr>
          <p:cNvSpPr txBox="1"/>
          <p:nvPr/>
        </p:nvSpPr>
        <p:spPr>
          <a:xfrm>
            <a:off x="1449573" y="6814000"/>
            <a:ext cx="32766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2.0</a:t>
            </a:r>
            <a:endParaRPr sz="1850">
              <a:latin typeface="Microsoft Sans Serif"/>
              <a:cs typeface="Microsoft Sans Serif"/>
            </a:endParaRPr>
          </a:p>
        </p:txBody>
      </p:sp>
      <p:sp>
        <p:nvSpPr>
          <p:cNvPr id="95" name="object 123">
            <a:extLst>
              <a:ext uri="{FF2B5EF4-FFF2-40B4-BE49-F238E27FC236}">
                <a16:creationId xmlns:a16="http://schemas.microsoft.com/office/drawing/2014/main" id="{69C41002-3802-4343-9621-81F5331C1A77}"/>
              </a:ext>
            </a:extLst>
          </p:cNvPr>
          <p:cNvSpPr txBox="1"/>
          <p:nvPr/>
        </p:nvSpPr>
        <p:spPr>
          <a:xfrm>
            <a:off x="1449573" y="5913630"/>
            <a:ext cx="32766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3.0</a:t>
            </a:r>
            <a:endParaRPr sz="1850">
              <a:latin typeface="Microsoft Sans Serif"/>
              <a:cs typeface="Microsoft Sans Serif"/>
            </a:endParaRPr>
          </a:p>
        </p:txBody>
      </p:sp>
      <p:sp>
        <p:nvSpPr>
          <p:cNvPr id="96" name="object 124">
            <a:extLst>
              <a:ext uri="{FF2B5EF4-FFF2-40B4-BE49-F238E27FC236}">
                <a16:creationId xmlns:a16="http://schemas.microsoft.com/office/drawing/2014/main" id="{169067FF-BEF2-4A9E-ADA8-B04E1C717DE3}"/>
              </a:ext>
            </a:extLst>
          </p:cNvPr>
          <p:cNvSpPr txBox="1"/>
          <p:nvPr/>
        </p:nvSpPr>
        <p:spPr>
          <a:xfrm>
            <a:off x="1449573" y="5000632"/>
            <a:ext cx="327660" cy="311785"/>
          </a:xfrm>
          <a:prstGeom prst="rect">
            <a:avLst/>
          </a:prstGeom>
        </p:spPr>
        <p:txBody>
          <a:bodyPr vert="horz" wrap="square" lIns="0" tIns="15875" rIns="0" bIns="0" rtlCol="0">
            <a:spAutoFit/>
          </a:bodyPr>
          <a:lstStyle/>
          <a:p>
            <a:pPr marL="12700">
              <a:lnSpc>
                <a:spcPct val="100000"/>
              </a:lnSpc>
              <a:spcBef>
                <a:spcPts val="125"/>
              </a:spcBef>
            </a:pPr>
            <a:r>
              <a:rPr sz="1850" spc="-65" dirty="0">
                <a:solidFill>
                  <a:srgbClr val="7F7F7F"/>
                </a:solidFill>
                <a:latin typeface="Microsoft Sans Serif"/>
                <a:cs typeface="Microsoft Sans Serif"/>
              </a:rPr>
              <a:t>4.0</a:t>
            </a:r>
            <a:endParaRPr sz="1850">
              <a:latin typeface="Microsoft Sans Serif"/>
              <a:cs typeface="Microsoft Sans Serif"/>
            </a:endParaRPr>
          </a:p>
        </p:txBody>
      </p:sp>
      <p:sp>
        <p:nvSpPr>
          <p:cNvPr id="97" name="object 125">
            <a:extLst>
              <a:ext uri="{FF2B5EF4-FFF2-40B4-BE49-F238E27FC236}">
                <a16:creationId xmlns:a16="http://schemas.microsoft.com/office/drawing/2014/main" id="{50DA0931-9A30-45BF-AF4E-689FD011861C}"/>
              </a:ext>
            </a:extLst>
          </p:cNvPr>
          <p:cNvSpPr txBox="1"/>
          <p:nvPr/>
        </p:nvSpPr>
        <p:spPr>
          <a:xfrm>
            <a:off x="2641898" y="8182876"/>
            <a:ext cx="569595" cy="325120"/>
          </a:xfrm>
          <a:prstGeom prst="rect">
            <a:avLst/>
          </a:prstGeom>
        </p:spPr>
        <p:txBody>
          <a:bodyPr vert="horz" wrap="square" lIns="0" tIns="14605" rIns="0" bIns="0" rtlCol="0">
            <a:spAutoFit/>
          </a:bodyPr>
          <a:lstStyle/>
          <a:p>
            <a:pPr marL="12700">
              <a:lnSpc>
                <a:spcPct val="100000"/>
              </a:lnSpc>
              <a:spcBef>
                <a:spcPts val="115"/>
              </a:spcBef>
            </a:pPr>
            <a:r>
              <a:rPr sz="1950" b="1" spc="-15" dirty="0">
                <a:solidFill>
                  <a:srgbClr val="221F1F"/>
                </a:solidFill>
                <a:latin typeface="Trebuchet MS"/>
                <a:cs typeface="Trebuchet MS"/>
              </a:rPr>
              <a:t>2.7%</a:t>
            </a:r>
            <a:endParaRPr sz="1950">
              <a:latin typeface="Trebuchet MS"/>
              <a:cs typeface="Trebuchet MS"/>
            </a:endParaRPr>
          </a:p>
        </p:txBody>
      </p:sp>
      <p:sp>
        <p:nvSpPr>
          <p:cNvPr id="98" name="object 126">
            <a:extLst>
              <a:ext uri="{FF2B5EF4-FFF2-40B4-BE49-F238E27FC236}">
                <a16:creationId xmlns:a16="http://schemas.microsoft.com/office/drawing/2014/main" id="{D4A1D144-1F7A-40D8-B982-ABF8DC4A0A97}"/>
              </a:ext>
            </a:extLst>
          </p:cNvPr>
          <p:cNvSpPr txBox="1"/>
          <p:nvPr/>
        </p:nvSpPr>
        <p:spPr>
          <a:xfrm>
            <a:off x="2646139" y="8401174"/>
            <a:ext cx="560705" cy="325120"/>
          </a:xfrm>
          <a:prstGeom prst="rect">
            <a:avLst/>
          </a:prstGeom>
        </p:spPr>
        <p:txBody>
          <a:bodyPr vert="horz" wrap="square" lIns="0" tIns="14605" rIns="0" bIns="0" rtlCol="0">
            <a:spAutoFit/>
          </a:bodyPr>
          <a:lstStyle/>
          <a:p>
            <a:pPr marL="12700">
              <a:lnSpc>
                <a:spcPct val="100000"/>
              </a:lnSpc>
              <a:spcBef>
                <a:spcPts val="115"/>
              </a:spcBef>
            </a:pPr>
            <a:r>
              <a:rPr sz="1950" b="1" spc="-95" dirty="0">
                <a:solidFill>
                  <a:srgbClr val="221F1F"/>
                </a:solidFill>
                <a:latin typeface="Trebuchet MS"/>
                <a:cs typeface="Trebuchet MS"/>
              </a:rPr>
              <a:t>n=71</a:t>
            </a:r>
            <a:endParaRPr sz="1950">
              <a:latin typeface="Trebuchet MS"/>
              <a:cs typeface="Trebuchet MS"/>
            </a:endParaRPr>
          </a:p>
        </p:txBody>
      </p:sp>
      <p:sp>
        <p:nvSpPr>
          <p:cNvPr id="99" name="object 127">
            <a:extLst>
              <a:ext uri="{FF2B5EF4-FFF2-40B4-BE49-F238E27FC236}">
                <a16:creationId xmlns:a16="http://schemas.microsoft.com/office/drawing/2014/main" id="{D6F24541-254D-4FA5-8373-4324BA939F7F}"/>
              </a:ext>
            </a:extLst>
          </p:cNvPr>
          <p:cNvSpPr txBox="1"/>
          <p:nvPr/>
        </p:nvSpPr>
        <p:spPr>
          <a:xfrm>
            <a:off x="3708688" y="8123499"/>
            <a:ext cx="569595" cy="325120"/>
          </a:xfrm>
          <a:prstGeom prst="rect">
            <a:avLst/>
          </a:prstGeom>
        </p:spPr>
        <p:txBody>
          <a:bodyPr vert="horz" wrap="square" lIns="0" tIns="14605" rIns="0" bIns="0" rtlCol="0">
            <a:spAutoFit/>
          </a:bodyPr>
          <a:lstStyle/>
          <a:p>
            <a:pPr marL="12700">
              <a:lnSpc>
                <a:spcPct val="100000"/>
              </a:lnSpc>
              <a:spcBef>
                <a:spcPts val="115"/>
              </a:spcBef>
            </a:pPr>
            <a:r>
              <a:rPr sz="1950" b="1" spc="-15" dirty="0">
                <a:solidFill>
                  <a:srgbClr val="F0F0F1"/>
                </a:solidFill>
                <a:latin typeface="Trebuchet MS"/>
                <a:cs typeface="Trebuchet MS"/>
              </a:rPr>
              <a:t>2.3%</a:t>
            </a:r>
            <a:endParaRPr sz="1950">
              <a:latin typeface="Trebuchet MS"/>
              <a:cs typeface="Trebuchet MS"/>
            </a:endParaRPr>
          </a:p>
        </p:txBody>
      </p:sp>
      <p:sp>
        <p:nvSpPr>
          <p:cNvPr id="100" name="object 128">
            <a:extLst>
              <a:ext uri="{FF2B5EF4-FFF2-40B4-BE49-F238E27FC236}">
                <a16:creationId xmlns:a16="http://schemas.microsoft.com/office/drawing/2014/main" id="{CBE924D7-7334-4E51-9004-9607906AA189}"/>
              </a:ext>
            </a:extLst>
          </p:cNvPr>
          <p:cNvSpPr txBox="1"/>
          <p:nvPr/>
        </p:nvSpPr>
        <p:spPr>
          <a:xfrm>
            <a:off x="3712929" y="8341797"/>
            <a:ext cx="560705" cy="325120"/>
          </a:xfrm>
          <a:prstGeom prst="rect">
            <a:avLst/>
          </a:prstGeom>
        </p:spPr>
        <p:txBody>
          <a:bodyPr vert="horz" wrap="square" lIns="0" tIns="14605" rIns="0" bIns="0" rtlCol="0">
            <a:spAutoFit/>
          </a:bodyPr>
          <a:lstStyle/>
          <a:p>
            <a:pPr marL="12700">
              <a:lnSpc>
                <a:spcPct val="100000"/>
              </a:lnSpc>
              <a:spcBef>
                <a:spcPts val="115"/>
              </a:spcBef>
            </a:pPr>
            <a:r>
              <a:rPr sz="1950" b="1" spc="-95" dirty="0">
                <a:solidFill>
                  <a:srgbClr val="F0F0F1"/>
                </a:solidFill>
                <a:latin typeface="Trebuchet MS"/>
                <a:cs typeface="Trebuchet MS"/>
              </a:rPr>
              <a:t>n=59</a:t>
            </a:r>
            <a:endParaRPr sz="1950">
              <a:latin typeface="Trebuchet MS"/>
              <a:cs typeface="Trebuchet MS"/>
            </a:endParaRPr>
          </a:p>
        </p:txBody>
      </p:sp>
      <p:sp>
        <p:nvSpPr>
          <p:cNvPr id="101" name="object 129">
            <a:extLst>
              <a:ext uri="{FF2B5EF4-FFF2-40B4-BE49-F238E27FC236}">
                <a16:creationId xmlns:a16="http://schemas.microsoft.com/office/drawing/2014/main" id="{010E2437-8A0C-4BED-ACE2-A9778E5DCAF1}"/>
              </a:ext>
            </a:extLst>
          </p:cNvPr>
          <p:cNvSpPr txBox="1"/>
          <p:nvPr/>
        </p:nvSpPr>
        <p:spPr>
          <a:xfrm>
            <a:off x="2171577" y="9875419"/>
            <a:ext cx="2351405" cy="527685"/>
          </a:xfrm>
          <a:prstGeom prst="rect">
            <a:avLst/>
          </a:prstGeom>
        </p:spPr>
        <p:txBody>
          <a:bodyPr vert="horz" wrap="square" lIns="0" tIns="28575" rIns="0" bIns="0" rtlCol="0">
            <a:spAutoFit/>
          </a:bodyPr>
          <a:lstStyle/>
          <a:p>
            <a:pPr marL="12700" marR="5080" indent="99060">
              <a:lnSpc>
                <a:spcPts val="1939"/>
              </a:lnSpc>
              <a:spcBef>
                <a:spcPts val="225"/>
              </a:spcBef>
            </a:pPr>
            <a:r>
              <a:rPr sz="1650" spc="-90" dirty="0">
                <a:solidFill>
                  <a:srgbClr val="7D7E7E"/>
                </a:solidFill>
                <a:latin typeface="Trebuchet MS"/>
                <a:cs typeface="Trebuchet MS"/>
              </a:rPr>
              <a:t>Primary</a:t>
            </a:r>
            <a:r>
              <a:rPr sz="1650" spc="-105" dirty="0">
                <a:solidFill>
                  <a:srgbClr val="7D7E7E"/>
                </a:solidFill>
                <a:latin typeface="Trebuchet MS"/>
                <a:cs typeface="Trebuchet MS"/>
              </a:rPr>
              <a:t> </a:t>
            </a:r>
            <a:r>
              <a:rPr sz="1650" spc="-160" dirty="0">
                <a:solidFill>
                  <a:srgbClr val="7D7E7E"/>
                </a:solidFill>
                <a:latin typeface="Trebuchet MS"/>
                <a:cs typeface="Trebuchet MS"/>
              </a:rPr>
              <a:t>e</a:t>
            </a:r>
            <a:r>
              <a:rPr sz="1650" spc="-95" dirty="0">
                <a:solidFill>
                  <a:srgbClr val="7D7E7E"/>
                </a:solidFill>
                <a:latin typeface="Trebuchet MS"/>
                <a:cs typeface="Trebuchet MS"/>
              </a:rPr>
              <a:t>f</a:t>
            </a:r>
            <a:r>
              <a:rPr sz="1650" spc="-110" dirty="0">
                <a:solidFill>
                  <a:srgbClr val="7D7E7E"/>
                </a:solidFill>
                <a:latin typeface="Trebuchet MS"/>
                <a:cs typeface="Trebuchet MS"/>
              </a:rPr>
              <a:t>fi</a:t>
            </a:r>
            <a:r>
              <a:rPr sz="1650" spc="-160" dirty="0">
                <a:solidFill>
                  <a:srgbClr val="7D7E7E"/>
                </a:solidFill>
                <a:latin typeface="Trebuchet MS"/>
                <a:cs typeface="Trebuchet MS"/>
              </a:rPr>
              <a:t>c</a:t>
            </a:r>
            <a:r>
              <a:rPr sz="1650" spc="-110" dirty="0">
                <a:solidFill>
                  <a:srgbClr val="7D7E7E"/>
                </a:solidFill>
                <a:latin typeface="Trebuchet MS"/>
                <a:cs typeface="Trebuchet MS"/>
              </a:rPr>
              <a:t>a</a:t>
            </a:r>
            <a:r>
              <a:rPr sz="1650" spc="-75" dirty="0">
                <a:solidFill>
                  <a:srgbClr val="7D7E7E"/>
                </a:solidFill>
                <a:latin typeface="Trebuchet MS"/>
                <a:cs typeface="Trebuchet MS"/>
              </a:rPr>
              <a:t>c</a:t>
            </a:r>
            <a:r>
              <a:rPr sz="1650" spc="-95" dirty="0">
                <a:solidFill>
                  <a:srgbClr val="7D7E7E"/>
                </a:solidFill>
                <a:latin typeface="Trebuchet MS"/>
                <a:cs typeface="Trebuchet MS"/>
              </a:rPr>
              <a:t>y</a:t>
            </a:r>
            <a:r>
              <a:rPr sz="1650" spc="-105" dirty="0">
                <a:solidFill>
                  <a:srgbClr val="7D7E7E"/>
                </a:solidFill>
                <a:latin typeface="Trebuchet MS"/>
                <a:cs typeface="Trebuchet MS"/>
              </a:rPr>
              <a:t> </a:t>
            </a:r>
            <a:r>
              <a:rPr sz="1650" spc="-85" dirty="0">
                <a:solidFill>
                  <a:srgbClr val="7D7E7E"/>
                </a:solidFill>
                <a:latin typeface="Trebuchet MS"/>
                <a:cs typeface="Trebuchet MS"/>
              </a:rPr>
              <a:t>endpoint  </a:t>
            </a:r>
            <a:r>
              <a:rPr sz="1650" spc="-90" dirty="0">
                <a:solidFill>
                  <a:srgbClr val="7D7E7E"/>
                </a:solidFill>
                <a:latin typeface="Trebuchet MS"/>
                <a:cs typeface="Trebuchet MS"/>
              </a:rPr>
              <a:t>RR</a:t>
            </a:r>
            <a:r>
              <a:rPr sz="1650" spc="-105" dirty="0">
                <a:solidFill>
                  <a:srgbClr val="7D7E7E"/>
                </a:solidFill>
                <a:latin typeface="Trebuchet MS"/>
                <a:cs typeface="Trebuchet MS"/>
              </a:rPr>
              <a:t> </a:t>
            </a:r>
            <a:r>
              <a:rPr sz="1650" spc="-65" dirty="0">
                <a:solidFill>
                  <a:srgbClr val="7D7E7E"/>
                </a:solidFill>
                <a:latin typeface="Trebuchet MS"/>
                <a:cs typeface="Trebuchet MS"/>
              </a:rPr>
              <a:t>0.84</a:t>
            </a:r>
            <a:r>
              <a:rPr sz="1650" spc="-105" dirty="0">
                <a:solidFill>
                  <a:srgbClr val="7D7E7E"/>
                </a:solidFill>
                <a:latin typeface="Trebuchet MS"/>
                <a:cs typeface="Trebuchet MS"/>
              </a:rPr>
              <a:t> </a:t>
            </a:r>
            <a:r>
              <a:rPr sz="1650" spc="50" dirty="0">
                <a:solidFill>
                  <a:srgbClr val="7D7E7E"/>
                </a:solidFill>
                <a:latin typeface="Trebuchet MS"/>
                <a:cs typeface="Trebuchet MS"/>
              </a:rPr>
              <a:t>(95%</a:t>
            </a:r>
            <a:r>
              <a:rPr sz="1650" spc="-105" dirty="0">
                <a:solidFill>
                  <a:srgbClr val="7D7E7E"/>
                </a:solidFill>
                <a:latin typeface="Trebuchet MS"/>
                <a:cs typeface="Trebuchet MS"/>
              </a:rPr>
              <a:t> </a:t>
            </a:r>
            <a:r>
              <a:rPr sz="1650" spc="-145" dirty="0">
                <a:solidFill>
                  <a:srgbClr val="7D7E7E"/>
                </a:solidFill>
                <a:latin typeface="Trebuchet MS"/>
                <a:cs typeface="Trebuchet MS"/>
              </a:rPr>
              <a:t>Cl:</a:t>
            </a:r>
            <a:r>
              <a:rPr sz="1650" spc="-105" dirty="0">
                <a:solidFill>
                  <a:srgbClr val="7D7E7E"/>
                </a:solidFill>
                <a:latin typeface="Trebuchet MS"/>
                <a:cs typeface="Trebuchet MS"/>
              </a:rPr>
              <a:t> </a:t>
            </a:r>
            <a:r>
              <a:rPr sz="1650" spc="-80" dirty="0">
                <a:solidFill>
                  <a:srgbClr val="7D7E7E"/>
                </a:solidFill>
                <a:latin typeface="Trebuchet MS"/>
                <a:cs typeface="Trebuchet MS"/>
              </a:rPr>
              <a:t>0.60-1.18)</a:t>
            </a:r>
            <a:endParaRPr sz="1650">
              <a:latin typeface="Trebuchet MS"/>
              <a:cs typeface="Trebuchet MS"/>
            </a:endParaRPr>
          </a:p>
        </p:txBody>
      </p:sp>
      <p:sp>
        <p:nvSpPr>
          <p:cNvPr id="102" name="object 130">
            <a:extLst>
              <a:ext uri="{FF2B5EF4-FFF2-40B4-BE49-F238E27FC236}">
                <a16:creationId xmlns:a16="http://schemas.microsoft.com/office/drawing/2014/main" id="{ECEE1293-F527-46F2-B76E-8208CB7A861A}"/>
              </a:ext>
            </a:extLst>
          </p:cNvPr>
          <p:cNvSpPr txBox="1"/>
          <p:nvPr/>
        </p:nvSpPr>
        <p:spPr>
          <a:xfrm>
            <a:off x="3481697" y="5956363"/>
            <a:ext cx="1207770" cy="527685"/>
          </a:xfrm>
          <a:prstGeom prst="rect">
            <a:avLst/>
          </a:prstGeom>
        </p:spPr>
        <p:txBody>
          <a:bodyPr vert="horz" wrap="square" lIns="0" tIns="28575" rIns="0" bIns="0" rtlCol="0">
            <a:spAutoFit/>
          </a:bodyPr>
          <a:lstStyle/>
          <a:p>
            <a:pPr marL="12700" marR="5080" indent="100965">
              <a:lnSpc>
                <a:spcPts val="1939"/>
              </a:lnSpc>
              <a:spcBef>
                <a:spcPts val="225"/>
              </a:spcBef>
            </a:pPr>
            <a:r>
              <a:rPr sz="1650" spc="-50" dirty="0">
                <a:solidFill>
                  <a:srgbClr val="7D7E7E"/>
                </a:solidFill>
                <a:latin typeface="Trebuchet MS"/>
                <a:cs typeface="Trebuchet MS"/>
              </a:rPr>
              <a:t>p&lt;0.001</a:t>
            </a:r>
            <a:r>
              <a:rPr sz="1650" spc="-105" dirty="0">
                <a:solidFill>
                  <a:srgbClr val="7D7E7E"/>
                </a:solidFill>
                <a:latin typeface="Trebuchet MS"/>
                <a:cs typeface="Trebuchet MS"/>
              </a:rPr>
              <a:t> for  </a:t>
            </a:r>
            <a:r>
              <a:rPr sz="1650" spc="-100" dirty="0">
                <a:solidFill>
                  <a:srgbClr val="7D7E7E"/>
                </a:solidFill>
                <a:latin typeface="Trebuchet MS"/>
                <a:cs typeface="Trebuchet MS"/>
              </a:rPr>
              <a:t>non-inferiority</a:t>
            </a:r>
            <a:endParaRPr sz="1650">
              <a:latin typeface="Trebuchet MS"/>
              <a:cs typeface="Trebuchet MS"/>
            </a:endParaRPr>
          </a:p>
        </p:txBody>
      </p:sp>
      <p:sp>
        <p:nvSpPr>
          <p:cNvPr id="103" name="object 131">
            <a:extLst>
              <a:ext uri="{FF2B5EF4-FFF2-40B4-BE49-F238E27FC236}">
                <a16:creationId xmlns:a16="http://schemas.microsoft.com/office/drawing/2014/main" id="{57D3F843-A84B-41E1-8169-88CCEB177CA3}"/>
              </a:ext>
            </a:extLst>
          </p:cNvPr>
          <p:cNvSpPr/>
          <p:nvPr/>
        </p:nvSpPr>
        <p:spPr>
          <a:xfrm>
            <a:off x="1941169" y="9795235"/>
            <a:ext cx="2973070" cy="31115"/>
          </a:xfrm>
          <a:custGeom>
            <a:avLst/>
            <a:gdLst/>
            <a:ahLst/>
            <a:cxnLst/>
            <a:rect l="l" t="t" r="r" b="b"/>
            <a:pathLst>
              <a:path w="2973070" h="31115">
                <a:moveTo>
                  <a:pt x="1486486" y="0"/>
                </a:moveTo>
                <a:lnTo>
                  <a:pt x="743243" y="3612"/>
                </a:lnTo>
                <a:lnTo>
                  <a:pt x="644146" y="4645"/>
                </a:lnTo>
                <a:lnTo>
                  <a:pt x="346846" y="8494"/>
                </a:lnTo>
                <a:lnTo>
                  <a:pt x="148645" y="12090"/>
                </a:lnTo>
                <a:lnTo>
                  <a:pt x="0" y="15559"/>
                </a:lnTo>
                <a:lnTo>
                  <a:pt x="99096" y="17953"/>
                </a:lnTo>
                <a:lnTo>
                  <a:pt x="247745" y="20955"/>
                </a:lnTo>
                <a:lnTo>
                  <a:pt x="445947" y="24072"/>
                </a:lnTo>
                <a:lnTo>
                  <a:pt x="743243" y="27505"/>
                </a:lnTo>
                <a:lnTo>
                  <a:pt x="1486486" y="31118"/>
                </a:lnTo>
                <a:lnTo>
                  <a:pt x="2229758" y="27564"/>
                </a:lnTo>
                <a:lnTo>
                  <a:pt x="2601360" y="23196"/>
                </a:lnTo>
                <a:lnTo>
                  <a:pt x="2973001" y="15559"/>
                </a:lnTo>
                <a:lnTo>
                  <a:pt x="2601360" y="7921"/>
                </a:lnTo>
                <a:lnTo>
                  <a:pt x="2229758" y="3553"/>
                </a:lnTo>
                <a:lnTo>
                  <a:pt x="1486486" y="0"/>
                </a:lnTo>
                <a:close/>
              </a:path>
            </a:pathLst>
          </a:custGeom>
          <a:solidFill>
            <a:srgbClr val="A6006C"/>
          </a:solidFill>
        </p:spPr>
        <p:txBody>
          <a:bodyPr wrap="square" lIns="0" tIns="0" rIns="0" bIns="0" rtlCol="0"/>
          <a:lstStyle/>
          <a:p>
            <a:endParaRPr/>
          </a:p>
        </p:txBody>
      </p:sp>
      <p:sp>
        <p:nvSpPr>
          <p:cNvPr id="104" name="object 132">
            <a:extLst>
              <a:ext uri="{FF2B5EF4-FFF2-40B4-BE49-F238E27FC236}">
                <a16:creationId xmlns:a16="http://schemas.microsoft.com/office/drawing/2014/main" id="{52F550F9-E946-4616-88A4-9660CAE672F3}"/>
              </a:ext>
            </a:extLst>
          </p:cNvPr>
          <p:cNvSpPr txBox="1"/>
          <p:nvPr/>
        </p:nvSpPr>
        <p:spPr>
          <a:xfrm>
            <a:off x="2006586" y="3578225"/>
            <a:ext cx="2569210" cy="441325"/>
          </a:xfrm>
          <a:prstGeom prst="rect">
            <a:avLst/>
          </a:prstGeom>
        </p:spPr>
        <p:txBody>
          <a:bodyPr vert="horz" wrap="square" lIns="0" tIns="15875" rIns="0" bIns="0" rtlCol="0">
            <a:spAutoFit/>
          </a:bodyPr>
          <a:lstStyle/>
          <a:p>
            <a:pPr marL="12700">
              <a:lnSpc>
                <a:spcPct val="100000"/>
              </a:lnSpc>
              <a:spcBef>
                <a:spcPts val="125"/>
              </a:spcBef>
            </a:pPr>
            <a:r>
              <a:rPr sz="2700" b="1" spc="-165" dirty="0">
                <a:solidFill>
                  <a:srgbClr val="791547"/>
                </a:solidFill>
                <a:latin typeface="Trebuchet MS"/>
                <a:cs typeface="Trebuchet MS"/>
              </a:rPr>
              <a:t>RECURRENT</a:t>
            </a:r>
            <a:r>
              <a:rPr sz="2700" b="1" spc="-200" dirty="0">
                <a:solidFill>
                  <a:srgbClr val="791547"/>
                </a:solidFill>
                <a:latin typeface="Trebuchet MS"/>
                <a:cs typeface="Trebuchet MS"/>
              </a:rPr>
              <a:t> </a:t>
            </a:r>
            <a:r>
              <a:rPr sz="2700" b="1" spc="-110" dirty="0">
                <a:solidFill>
                  <a:srgbClr val="791547"/>
                </a:solidFill>
                <a:latin typeface="Trebuchet MS"/>
                <a:cs typeface="Trebuchet MS"/>
              </a:rPr>
              <a:t>V</a:t>
            </a:r>
            <a:r>
              <a:rPr sz="2700" b="1" spc="-260" dirty="0">
                <a:solidFill>
                  <a:srgbClr val="791547"/>
                </a:solidFill>
                <a:latin typeface="Trebuchet MS"/>
                <a:cs typeface="Trebuchet MS"/>
              </a:rPr>
              <a:t>TE</a:t>
            </a:r>
            <a:r>
              <a:rPr sz="2700" b="1" spc="-200" dirty="0">
                <a:solidFill>
                  <a:srgbClr val="791547"/>
                </a:solidFill>
                <a:latin typeface="Trebuchet MS"/>
                <a:cs typeface="Trebuchet MS"/>
              </a:rPr>
              <a:t> </a:t>
            </a:r>
            <a:r>
              <a:rPr sz="2700" b="1" spc="20" dirty="0">
                <a:solidFill>
                  <a:srgbClr val="791547"/>
                </a:solidFill>
                <a:latin typeface="Trebuchet MS"/>
                <a:cs typeface="Trebuchet MS"/>
              </a:rPr>
              <a:t>/</a:t>
            </a:r>
            <a:endParaRPr sz="2700">
              <a:latin typeface="Trebuchet MS"/>
              <a:cs typeface="Trebuchet MS"/>
            </a:endParaRPr>
          </a:p>
        </p:txBody>
      </p:sp>
      <p:sp>
        <p:nvSpPr>
          <p:cNvPr id="105" name="object 133">
            <a:extLst>
              <a:ext uri="{FF2B5EF4-FFF2-40B4-BE49-F238E27FC236}">
                <a16:creationId xmlns:a16="http://schemas.microsoft.com/office/drawing/2014/main" id="{68DB1EFE-7B18-4E44-822D-B812473E52B7}"/>
              </a:ext>
            </a:extLst>
          </p:cNvPr>
          <p:cNvSpPr txBox="1"/>
          <p:nvPr/>
        </p:nvSpPr>
        <p:spPr>
          <a:xfrm>
            <a:off x="1721700" y="3906999"/>
            <a:ext cx="3138805" cy="441325"/>
          </a:xfrm>
          <a:prstGeom prst="rect">
            <a:avLst/>
          </a:prstGeom>
        </p:spPr>
        <p:txBody>
          <a:bodyPr vert="horz" wrap="square" lIns="0" tIns="15875" rIns="0" bIns="0" rtlCol="0">
            <a:spAutoFit/>
          </a:bodyPr>
          <a:lstStyle/>
          <a:p>
            <a:pPr marL="38100">
              <a:lnSpc>
                <a:spcPct val="100000"/>
              </a:lnSpc>
              <a:spcBef>
                <a:spcPts val="125"/>
              </a:spcBef>
            </a:pPr>
            <a:r>
              <a:rPr sz="2700" b="1" spc="-110" dirty="0">
                <a:solidFill>
                  <a:srgbClr val="791547"/>
                </a:solidFill>
                <a:latin typeface="Trebuchet MS"/>
                <a:cs typeface="Trebuchet MS"/>
              </a:rPr>
              <a:t>V</a:t>
            </a:r>
            <a:r>
              <a:rPr sz="2700" b="1" spc="-204" dirty="0">
                <a:solidFill>
                  <a:srgbClr val="791547"/>
                </a:solidFill>
                <a:latin typeface="Trebuchet MS"/>
                <a:cs typeface="Trebuchet MS"/>
              </a:rPr>
              <a:t>TE-RE</a:t>
            </a:r>
            <a:r>
              <a:rPr sz="2700" b="1" spc="-100" dirty="0">
                <a:solidFill>
                  <a:srgbClr val="791547"/>
                </a:solidFill>
                <a:latin typeface="Trebuchet MS"/>
                <a:cs typeface="Trebuchet MS"/>
              </a:rPr>
              <a:t>L</a:t>
            </a:r>
            <a:r>
              <a:rPr sz="2700" b="1" spc="-315" dirty="0">
                <a:solidFill>
                  <a:srgbClr val="791547"/>
                </a:solidFill>
                <a:latin typeface="Trebuchet MS"/>
                <a:cs typeface="Trebuchet MS"/>
              </a:rPr>
              <a:t>A</a:t>
            </a:r>
            <a:r>
              <a:rPr sz="2700" b="1" spc="-190" dirty="0">
                <a:solidFill>
                  <a:srgbClr val="791547"/>
                </a:solidFill>
                <a:latin typeface="Trebuchet MS"/>
                <a:cs typeface="Trebuchet MS"/>
              </a:rPr>
              <a:t>TED</a:t>
            </a:r>
            <a:r>
              <a:rPr sz="2700" b="1" spc="-200" dirty="0">
                <a:solidFill>
                  <a:srgbClr val="791547"/>
                </a:solidFill>
                <a:latin typeface="Trebuchet MS"/>
                <a:cs typeface="Trebuchet MS"/>
              </a:rPr>
              <a:t> </a:t>
            </a:r>
            <a:r>
              <a:rPr sz="2700" b="1" spc="-125" dirty="0">
                <a:solidFill>
                  <a:srgbClr val="791547"/>
                </a:solidFill>
                <a:latin typeface="Trebuchet MS"/>
                <a:cs typeface="Trebuchet MS"/>
              </a:rPr>
              <a:t>D</a:t>
            </a:r>
            <a:r>
              <a:rPr sz="2700" b="1" spc="-45" dirty="0">
                <a:solidFill>
                  <a:srgbClr val="791547"/>
                </a:solidFill>
                <a:latin typeface="Trebuchet MS"/>
                <a:cs typeface="Trebuchet MS"/>
              </a:rPr>
              <a:t>E</a:t>
            </a:r>
            <a:r>
              <a:rPr sz="2700" b="1" spc="-310" dirty="0">
                <a:solidFill>
                  <a:srgbClr val="791547"/>
                </a:solidFill>
                <a:latin typeface="Trebuchet MS"/>
                <a:cs typeface="Trebuchet MS"/>
              </a:rPr>
              <a:t>A</a:t>
            </a:r>
            <a:r>
              <a:rPr sz="2700" b="1" spc="-220" dirty="0">
                <a:solidFill>
                  <a:srgbClr val="791547"/>
                </a:solidFill>
                <a:latin typeface="Trebuchet MS"/>
                <a:cs typeface="Trebuchet MS"/>
              </a:rPr>
              <a:t>T</a:t>
            </a:r>
            <a:r>
              <a:rPr sz="2700" b="1" spc="-250" dirty="0">
                <a:solidFill>
                  <a:srgbClr val="791547"/>
                </a:solidFill>
                <a:latin typeface="Trebuchet MS"/>
                <a:cs typeface="Trebuchet MS"/>
              </a:rPr>
              <a:t>H</a:t>
            </a:r>
            <a:r>
              <a:rPr sz="2400" b="1" spc="-120" baseline="31250" dirty="0">
                <a:solidFill>
                  <a:srgbClr val="791547"/>
                </a:solidFill>
                <a:latin typeface="Trebuchet MS"/>
                <a:cs typeface="Trebuchet MS"/>
              </a:rPr>
              <a:t>2</a:t>
            </a:r>
            <a:endParaRPr sz="2400" baseline="31250">
              <a:latin typeface="Trebuchet MS"/>
              <a:cs typeface="Trebuchet MS"/>
            </a:endParaRPr>
          </a:p>
        </p:txBody>
      </p:sp>
      <p:sp>
        <p:nvSpPr>
          <p:cNvPr id="106" name="object 134">
            <a:extLst>
              <a:ext uri="{FF2B5EF4-FFF2-40B4-BE49-F238E27FC236}">
                <a16:creationId xmlns:a16="http://schemas.microsoft.com/office/drawing/2014/main" id="{EDC32FC2-2EC0-46F7-9AED-4EADD93BA242}"/>
              </a:ext>
            </a:extLst>
          </p:cNvPr>
          <p:cNvSpPr txBox="1"/>
          <p:nvPr/>
        </p:nvSpPr>
        <p:spPr>
          <a:xfrm>
            <a:off x="5636513" y="5761095"/>
            <a:ext cx="373380" cy="2411095"/>
          </a:xfrm>
          <a:prstGeom prst="rect">
            <a:avLst/>
          </a:prstGeom>
        </p:spPr>
        <p:txBody>
          <a:bodyPr vert="vert270" wrap="square" lIns="0" tIns="28575" rIns="0" bIns="0" rtlCol="0">
            <a:spAutoFit/>
          </a:bodyPr>
          <a:lstStyle/>
          <a:p>
            <a:pPr marL="12700">
              <a:lnSpc>
                <a:spcPct val="100000"/>
              </a:lnSpc>
              <a:spcBef>
                <a:spcPts val="225"/>
              </a:spcBef>
            </a:pPr>
            <a:r>
              <a:rPr sz="2050" spc="-25" dirty="0">
                <a:solidFill>
                  <a:srgbClr val="7F7F7F"/>
                </a:solidFill>
                <a:latin typeface="Microsoft Sans Serif"/>
                <a:cs typeface="Microsoft Sans Serif"/>
              </a:rPr>
              <a:t>Patient</a:t>
            </a:r>
            <a:r>
              <a:rPr sz="2050" dirty="0">
                <a:solidFill>
                  <a:srgbClr val="7F7F7F"/>
                </a:solidFill>
                <a:latin typeface="Microsoft Sans Serif"/>
                <a:cs typeface="Microsoft Sans Serif"/>
              </a:rPr>
              <a:t>s</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wit</a:t>
            </a:r>
            <a:r>
              <a:rPr sz="2050" dirty="0">
                <a:solidFill>
                  <a:srgbClr val="7F7F7F"/>
                </a:solidFill>
                <a:latin typeface="Microsoft Sans Serif"/>
                <a:cs typeface="Microsoft Sans Serif"/>
              </a:rPr>
              <a:t>h</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even</a:t>
            </a:r>
            <a:r>
              <a:rPr sz="2050" dirty="0">
                <a:solidFill>
                  <a:srgbClr val="7F7F7F"/>
                </a:solidFill>
                <a:latin typeface="Microsoft Sans Serif"/>
                <a:cs typeface="Microsoft Sans Serif"/>
              </a:rPr>
              <a:t>t</a:t>
            </a:r>
            <a:r>
              <a:rPr sz="2050" spc="-130" dirty="0">
                <a:solidFill>
                  <a:srgbClr val="7F7F7F"/>
                </a:solidFill>
                <a:latin typeface="Microsoft Sans Serif"/>
                <a:cs typeface="Microsoft Sans Serif"/>
              </a:rPr>
              <a:t> </a:t>
            </a:r>
            <a:r>
              <a:rPr sz="2050" spc="-25" dirty="0">
                <a:solidFill>
                  <a:srgbClr val="7F7F7F"/>
                </a:solidFill>
                <a:latin typeface="Microsoft Sans Serif"/>
                <a:cs typeface="Microsoft Sans Serif"/>
              </a:rPr>
              <a:t>(%)</a:t>
            </a:r>
            <a:endParaRPr sz="2050">
              <a:latin typeface="Microsoft Sans Serif"/>
              <a:cs typeface="Microsoft Sans Serif"/>
            </a:endParaRPr>
          </a:p>
        </p:txBody>
      </p:sp>
      <p:sp>
        <p:nvSpPr>
          <p:cNvPr id="107" name="object 135">
            <a:extLst>
              <a:ext uri="{FF2B5EF4-FFF2-40B4-BE49-F238E27FC236}">
                <a16:creationId xmlns:a16="http://schemas.microsoft.com/office/drawing/2014/main" id="{680AE000-B647-45AA-8616-68C6974B41BB}"/>
              </a:ext>
            </a:extLst>
          </p:cNvPr>
          <p:cNvSpPr txBox="1"/>
          <p:nvPr/>
        </p:nvSpPr>
        <p:spPr>
          <a:xfrm>
            <a:off x="499111" y="1290561"/>
            <a:ext cx="17785715" cy="732155"/>
          </a:xfrm>
          <a:prstGeom prst="rect">
            <a:avLst/>
          </a:prstGeom>
        </p:spPr>
        <p:txBody>
          <a:bodyPr vert="horz" wrap="square" lIns="0" tIns="17145" rIns="0" bIns="0" rtlCol="0">
            <a:spAutoFit/>
          </a:bodyPr>
          <a:lstStyle/>
          <a:p>
            <a:pPr marL="38100">
              <a:lnSpc>
                <a:spcPct val="100000"/>
              </a:lnSpc>
              <a:spcBef>
                <a:spcPts val="135"/>
              </a:spcBef>
            </a:pPr>
            <a:r>
              <a:rPr sz="4600" b="1" spc="-160" dirty="0">
                <a:solidFill>
                  <a:srgbClr val="A42264"/>
                </a:solidFill>
                <a:latin typeface="Trebuchet MS"/>
                <a:cs typeface="Trebuchet MS"/>
              </a:rPr>
              <a:t>ELIQUIS</a:t>
            </a:r>
            <a:r>
              <a:rPr sz="4050" b="1" spc="-240" baseline="31893" dirty="0">
                <a:solidFill>
                  <a:srgbClr val="A42264"/>
                </a:solidFill>
                <a:latin typeface="Trebuchet MS"/>
                <a:cs typeface="Trebuchet MS"/>
              </a:rPr>
              <a:t>®</a:t>
            </a:r>
            <a:r>
              <a:rPr sz="4050" b="1" spc="419" baseline="31893" dirty="0">
                <a:solidFill>
                  <a:srgbClr val="A42264"/>
                </a:solidFill>
                <a:latin typeface="Trebuchet MS"/>
                <a:cs typeface="Trebuchet MS"/>
              </a:rPr>
              <a:t> </a:t>
            </a:r>
            <a:r>
              <a:rPr sz="4600" spc="-330" dirty="0">
                <a:solidFill>
                  <a:srgbClr val="A42264"/>
                </a:solidFill>
                <a:latin typeface="Trebuchet MS"/>
                <a:cs typeface="Trebuchet MS"/>
              </a:rPr>
              <a:t>efficacy</a:t>
            </a:r>
            <a:r>
              <a:rPr sz="4600" spc="-295" dirty="0">
                <a:solidFill>
                  <a:srgbClr val="A42264"/>
                </a:solidFill>
                <a:latin typeface="Trebuchet MS"/>
                <a:cs typeface="Trebuchet MS"/>
              </a:rPr>
              <a:t> </a:t>
            </a:r>
            <a:r>
              <a:rPr sz="4600" spc="-235" dirty="0">
                <a:solidFill>
                  <a:srgbClr val="A42264"/>
                </a:solidFill>
                <a:latin typeface="Trebuchet MS"/>
                <a:cs typeface="Trebuchet MS"/>
              </a:rPr>
              <a:t>and</a:t>
            </a:r>
            <a:r>
              <a:rPr sz="4600" spc="-295" dirty="0">
                <a:solidFill>
                  <a:srgbClr val="A42264"/>
                </a:solidFill>
                <a:latin typeface="Trebuchet MS"/>
                <a:cs typeface="Trebuchet MS"/>
              </a:rPr>
              <a:t> </a:t>
            </a:r>
            <a:r>
              <a:rPr sz="4600" spc="-280" dirty="0">
                <a:solidFill>
                  <a:srgbClr val="A42264"/>
                </a:solidFill>
                <a:latin typeface="Trebuchet MS"/>
                <a:cs typeface="Trebuchet MS"/>
              </a:rPr>
              <a:t>safety</a:t>
            </a:r>
            <a:r>
              <a:rPr sz="4600" spc="-290" dirty="0">
                <a:solidFill>
                  <a:srgbClr val="A42264"/>
                </a:solidFill>
                <a:latin typeface="Trebuchet MS"/>
                <a:cs typeface="Trebuchet MS"/>
              </a:rPr>
              <a:t> </a:t>
            </a:r>
            <a:r>
              <a:rPr sz="4600" spc="-320" dirty="0">
                <a:solidFill>
                  <a:srgbClr val="A42264"/>
                </a:solidFill>
                <a:latin typeface="Trebuchet MS"/>
                <a:cs typeface="Trebuchet MS"/>
              </a:rPr>
              <a:t>profile</a:t>
            </a:r>
            <a:r>
              <a:rPr sz="4600" spc="-295" dirty="0">
                <a:solidFill>
                  <a:srgbClr val="A42264"/>
                </a:solidFill>
                <a:latin typeface="Trebuchet MS"/>
                <a:cs typeface="Trebuchet MS"/>
              </a:rPr>
              <a:t> </a:t>
            </a:r>
            <a:r>
              <a:rPr sz="4600" spc="-345" dirty="0">
                <a:solidFill>
                  <a:srgbClr val="A42264"/>
                </a:solidFill>
                <a:latin typeface="Trebuchet MS"/>
                <a:cs typeface="Trebuchet MS"/>
              </a:rPr>
              <a:t>vs.</a:t>
            </a:r>
            <a:r>
              <a:rPr sz="4600" spc="-295" dirty="0">
                <a:solidFill>
                  <a:srgbClr val="A42264"/>
                </a:solidFill>
                <a:latin typeface="Trebuchet MS"/>
                <a:cs typeface="Trebuchet MS"/>
              </a:rPr>
              <a:t> </a:t>
            </a:r>
            <a:r>
              <a:rPr sz="4600" spc="-275" dirty="0">
                <a:solidFill>
                  <a:srgbClr val="A42264"/>
                </a:solidFill>
                <a:latin typeface="Trebuchet MS"/>
                <a:cs typeface="Trebuchet MS"/>
              </a:rPr>
              <a:t>enoxaparin</a:t>
            </a:r>
            <a:r>
              <a:rPr sz="4600" spc="-290" dirty="0">
                <a:solidFill>
                  <a:srgbClr val="A42264"/>
                </a:solidFill>
                <a:latin typeface="Trebuchet MS"/>
                <a:cs typeface="Trebuchet MS"/>
              </a:rPr>
              <a:t> </a:t>
            </a:r>
            <a:r>
              <a:rPr sz="4600" spc="-860" dirty="0">
                <a:solidFill>
                  <a:srgbClr val="A42264"/>
                </a:solidFill>
                <a:latin typeface="Trebuchet MS"/>
                <a:cs typeface="Trebuchet MS"/>
              </a:rPr>
              <a:t>/</a:t>
            </a:r>
            <a:r>
              <a:rPr sz="4600" spc="-295" dirty="0">
                <a:solidFill>
                  <a:srgbClr val="A42264"/>
                </a:solidFill>
                <a:latin typeface="Trebuchet MS"/>
                <a:cs typeface="Trebuchet MS"/>
              </a:rPr>
              <a:t> </a:t>
            </a:r>
            <a:r>
              <a:rPr sz="4600" spc="-335" dirty="0">
                <a:solidFill>
                  <a:srgbClr val="A42264"/>
                </a:solidFill>
                <a:latin typeface="Trebuchet MS"/>
                <a:cs typeface="Trebuchet MS"/>
              </a:rPr>
              <a:t>warfarin:</a:t>
            </a:r>
            <a:r>
              <a:rPr sz="4600" spc="-295" dirty="0">
                <a:solidFill>
                  <a:srgbClr val="A42264"/>
                </a:solidFill>
                <a:latin typeface="Trebuchet MS"/>
                <a:cs typeface="Trebuchet MS"/>
              </a:rPr>
              <a:t> </a:t>
            </a:r>
            <a:r>
              <a:rPr sz="4600" spc="-265" dirty="0">
                <a:solidFill>
                  <a:srgbClr val="A42264"/>
                </a:solidFill>
                <a:latin typeface="Trebuchet MS"/>
                <a:cs typeface="Trebuchet MS"/>
              </a:rPr>
              <a:t>AMPLIFY</a:t>
            </a:r>
            <a:r>
              <a:rPr sz="4600" spc="-295" dirty="0">
                <a:solidFill>
                  <a:srgbClr val="A42264"/>
                </a:solidFill>
                <a:latin typeface="Trebuchet MS"/>
                <a:cs typeface="Trebuchet MS"/>
              </a:rPr>
              <a:t> </a:t>
            </a:r>
            <a:r>
              <a:rPr sz="4600" spc="-245" dirty="0">
                <a:solidFill>
                  <a:srgbClr val="A42264"/>
                </a:solidFill>
                <a:latin typeface="Trebuchet MS"/>
                <a:cs typeface="Trebuchet MS"/>
              </a:rPr>
              <a:t>trial</a:t>
            </a:r>
            <a:r>
              <a:rPr sz="4050" spc="-367" baseline="31893" dirty="0">
                <a:solidFill>
                  <a:srgbClr val="A42264"/>
                </a:solidFill>
                <a:latin typeface="Trebuchet MS"/>
                <a:cs typeface="Trebuchet MS"/>
              </a:rPr>
              <a:t>1,2</a:t>
            </a:r>
            <a:endParaRPr sz="4050" baseline="31893" dirty="0">
              <a:latin typeface="Trebuchet MS"/>
              <a:cs typeface="Trebuchet MS"/>
            </a:endParaRPr>
          </a:p>
        </p:txBody>
      </p:sp>
      <p:sp>
        <p:nvSpPr>
          <p:cNvPr id="108" name="object 136">
            <a:extLst>
              <a:ext uri="{FF2B5EF4-FFF2-40B4-BE49-F238E27FC236}">
                <a16:creationId xmlns:a16="http://schemas.microsoft.com/office/drawing/2014/main" id="{68AA4E5C-BE8B-4D93-AC9C-F01749BB4BEA}"/>
              </a:ext>
            </a:extLst>
          </p:cNvPr>
          <p:cNvSpPr txBox="1"/>
          <p:nvPr/>
        </p:nvSpPr>
        <p:spPr>
          <a:xfrm>
            <a:off x="13469342" y="10926929"/>
            <a:ext cx="5304155" cy="303530"/>
          </a:xfrm>
          <a:prstGeom prst="rect">
            <a:avLst/>
          </a:prstGeom>
        </p:spPr>
        <p:txBody>
          <a:bodyPr vert="horz" wrap="square" lIns="0" tIns="15240" rIns="0" bIns="0" rtlCol="0">
            <a:spAutoFit/>
          </a:bodyPr>
          <a:lstStyle/>
          <a:p>
            <a:pPr marL="38100">
              <a:lnSpc>
                <a:spcPct val="100000"/>
              </a:lnSpc>
              <a:spcBef>
                <a:spcPts val="120"/>
              </a:spcBef>
            </a:pPr>
            <a:r>
              <a:rPr sz="1800" spc="30" dirty="0">
                <a:solidFill>
                  <a:srgbClr val="6D6E71"/>
                </a:solidFill>
                <a:latin typeface="Tahoma"/>
                <a:cs typeface="Tahoma"/>
              </a:rPr>
              <a:t>Adapted</a:t>
            </a:r>
            <a:r>
              <a:rPr sz="1800" spc="-70" dirty="0">
                <a:solidFill>
                  <a:srgbClr val="6D6E71"/>
                </a:solidFill>
                <a:latin typeface="Tahoma"/>
                <a:cs typeface="Tahoma"/>
              </a:rPr>
              <a:t> </a:t>
            </a:r>
            <a:r>
              <a:rPr sz="1800" spc="15" dirty="0">
                <a:solidFill>
                  <a:srgbClr val="6D6E71"/>
                </a:solidFill>
                <a:latin typeface="Tahoma"/>
                <a:cs typeface="Tahoma"/>
              </a:rPr>
              <a:t>from</a:t>
            </a:r>
            <a:r>
              <a:rPr sz="1800" spc="-70" dirty="0">
                <a:solidFill>
                  <a:srgbClr val="6D6E71"/>
                </a:solidFill>
                <a:latin typeface="Tahoma"/>
                <a:cs typeface="Tahoma"/>
              </a:rPr>
              <a:t> </a:t>
            </a:r>
            <a:r>
              <a:rPr sz="1800" spc="35" dirty="0">
                <a:solidFill>
                  <a:srgbClr val="6D6E71"/>
                </a:solidFill>
                <a:latin typeface="Tahoma"/>
                <a:cs typeface="Tahoma"/>
              </a:rPr>
              <a:t>Agnelli</a:t>
            </a:r>
            <a:r>
              <a:rPr sz="1800" spc="-75" dirty="0">
                <a:solidFill>
                  <a:srgbClr val="6D6E71"/>
                </a:solidFill>
                <a:latin typeface="Tahoma"/>
                <a:cs typeface="Tahoma"/>
              </a:rPr>
              <a:t> </a:t>
            </a:r>
            <a:r>
              <a:rPr sz="1800" spc="-10" dirty="0">
                <a:solidFill>
                  <a:srgbClr val="6D6E71"/>
                </a:solidFill>
                <a:latin typeface="Tahoma"/>
                <a:cs typeface="Tahoma"/>
              </a:rPr>
              <a:t>G,</a:t>
            </a:r>
            <a:r>
              <a:rPr sz="1800" spc="-75" dirty="0">
                <a:solidFill>
                  <a:srgbClr val="6D6E71"/>
                </a:solidFill>
                <a:latin typeface="Tahoma"/>
                <a:cs typeface="Tahoma"/>
              </a:rPr>
              <a:t> </a:t>
            </a:r>
            <a:r>
              <a:rPr sz="1800" spc="30" dirty="0">
                <a:solidFill>
                  <a:srgbClr val="6D6E71"/>
                </a:solidFill>
                <a:latin typeface="Tahoma"/>
                <a:cs typeface="Tahoma"/>
              </a:rPr>
              <a:t>et</a:t>
            </a:r>
            <a:r>
              <a:rPr sz="1800" spc="-70" dirty="0">
                <a:solidFill>
                  <a:srgbClr val="6D6E71"/>
                </a:solidFill>
                <a:latin typeface="Tahoma"/>
                <a:cs typeface="Tahoma"/>
              </a:rPr>
              <a:t> </a:t>
            </a:r>
            <a:r>
              <a:rPr sz="1800" spc="10" dirty="0">
                <a:solidFill>
                  <a:srgbClr val="6D6E71"/>
                </a:solidFill>
                <a:latin typeface="Tahoma"/>
                <a:cs typeface="Tahoma"/>
              </a:rPr>
              <a:t>al.</a:t>
            </a:r>
            <a:r>
              <a:rPr sz="1800" spc="-65" dirty="0">
                <a:solidFill>
                  <a:srgbClr val="6D6E71"/>
                </a:solidFill>
                <a:latin typeface="Tahoma"/>
                <a:cs typeface="Tahoma"/>
              </a:rPr>
              <a:t> </a:t>
            </a:r>
            <a:r>
              <a:rPr sz="1800" i="1" spc="60" dirty="0">
                <a:solidFill>
                  <a:srgbClr val="6D6E71"/>
                </a:solidFill>
                <a:latin typeface="Trebuchet MS"/>
                <a:cs typeface="Trebuchet MS"/>
              </a:rPr>
              <a:t>N</a:t>
            </a:r>
            <a:r>
              <a:rPr sz="1800" i="1" spc="-60" dirty="0">
                <a:solidFill>
                  <a:srgbClr val="6D6E71"/>
                </a:solidFill>
                <a:latin typeface="Trebuchet MS"/>
                <a:cs typeface="Trebuchet MS"/>
              </a:rPr>
              <a:t> </a:t>
            </a:r>
            <a:r>
              <a:rPr sz="1800" i="1" spc="20" dirty="0">
                <a:solidFill>
                  <a:srgbClr val="6D6E71"/>
                </a:solidFill>
                <a:latin typeface="Trebuchet MS"/>
                <a:cs typeface="Trebuchet MS"/>
              </a:rPr>
              <a:t>Engl</a:t>
            </a:r>
            <a:r>
              <a:rPr sz="1800" i="1" spc="-60" dirty="0">
                <a:solidFill>
                  <a:srgbClr val="6D6E71"/>
                </a:solidFill>
                <a:latin typeface="Trebuchet MS"/>
                <a:cs typeface="Trebuchet MS"/>
              </a:rPr>
              <a:t> </a:t>
            </a:r>
            <a:r>
              <a:rPr sz="1800" i="1" spc="-90" dirty="0">
                <a:solidFill>
                  <a:srgbClr val="6D6E71"/>
                </a:solidFill>
                <a:latin typeface="Trebuchet MS"/>
                <a:cs typeface="Trebuchet MS"/>
              </a:rPr>
              <a:t>J</a:t>
            </a:r>
            <a:r>
              <a:rPr sz="1800" i="1" spc="-60" dirty="0">
                <a:solidFill>
                  <a:srgbClr val="6D6E71"/>
                </a:solidFill>
                <a:latin typeface="Trebuchet MS"/>
                <a:cs typeface="Trebuchet MS"/>
              </a:rPr>
              <a:t> </a:t>
            </a:r>
            <a:r>
              <a:rPr sz="1800" i="1" spc="-15" dirty="0">
                <a:solidFill>
                  <a:srgbClr val="6D6E71"/>
                </a:solidFill>
                <a:latin typeface="Trebuchet MS"/>
                <a:cs typeface="Trebuchet MS"/>
              </a:rPr>
              <a:t>Med</a:t>
            </a:r>
            <a:r>
              <a:rPr sz="1800" spc="-15" dirty="0">
                <a:solidFill>
                  <a:srgbClr val="6D6E71"/>
                </a:solidFill>
                <a:latin typeface="Tahoma"/>
                <a:cs typeface="Tahoma"/>
              </a:rPr>
              <a:t>.</a:t>
            </a:r>
            <a:r>
              <a:rPr sz="1800" spc="-75" dirty="0">
                <a:solidFill>
                  <a:srgbClr val="6D6E71"/>
                </a:solidFill>
                <a:latin typeface="Tahoma"/>
                <a:cs typeface="Tahoma"/>
              </a:rPr>
              <a:t> </a:t>
            </a:r>
            <a:r>
              <a:rPr sz="1800" spc="65" dirty="0">
                <a:solidFill>
                  <a:srgbClr val="6D6E71"/>
                </a:solidFill>
                <a:latin typeface="Tahoma"/>
                <a:cs typeface="Tahoma"/>
              </a:rPr>
              <a:t>2013.</a:t>
            </a:r>
            <a:r>
              <a:rPr sz="1575" spc="97" baseline="31746" dirty="0">
                <a:solidFill>
                  <a:srgbClr val="6D6E71"/>
                </a:solidFill>
                <a:latin typeface="Tahoma"/>
                <a:cs typeface="Tahoma"/>
              </a:rPr>
              <a:t>2</a:t>
            </a:r>
            <a:endParaRPr sz="1575" baseline="31746">
              <a:latin typeface="Tahoma"/>
              <a:cs typeface="Tahoma"/>
            </a:endParaRPr>
          </a:p>
        </p:txBody>
      </p:sp>
      <p:sp>
        <p:nvSpPr>
          <p:cNvPr id="110" name="TextBox 109">
            <a:extLst>
              <a:ext uri="{FF2B5EF4-FFF2-40B4-BE49-F238E27FC236}">
                <a16:creationId xmlns:a16="http://schemas.microsoft.com/office/drawing/2014/main" id="{F93401DD-7078-4C92-B5AB-5527F07495FE}"/>
              </a:ext>
            </a:extLst>
          </p:cNvPr>
          <p:cNvSpPr txBox="1"/>
          <p:nvPr/>
        </p:nvSpPr>
        <p:spPr>
          <a:xfrm>
            <a:off x="1195185" y="13640079"/>
            <a:ext cx="17060888" cy="677108"/>
          </a:xfrm>
          <a:prstGeom prst="rect">
            <a:avLst/>
          </a:prstGeom>
          <a:noFill/>
        </p:spPr>
        <p:txBody>
          <a:bodyPr wrap="square">
            <a:spAutoFit/>
          </a:bodyPr>
          <a:lstStyle/>
          <a:p>
            <a:pPr marL="50800" marR="43180">
              <a:lnSpc>
                <a:spcPct val="100000"/>
              </a:lnSpc>
              <a:spcBef>
                <a:spcPts val="1160"/>
              </a:spcBef>
            </a:pPr>
            <a:r>
              <a:rPr lang="en-US" sz="1400" dirty="0">
                <a:solidFill>
                  <a:srgbClr val="454547"/>
                </a:solidFill>
                <a:latin typeface="Arial MT"/>
              </a:rPr>
              <a:t>Reference: 1. . Eliquis (Apixaban) 2.5mg and 5mg LPD. NEAR, January 2020, version 7</a:t>
            </a:r>
          </a:p>
          <a:p>
            <a:pPr marL="50800" marR="43180">
              <a:lnSpc>
                <a:spcPct val="100000"/>
              </a:lnSpc>
              <a:spcBef>
                <a:spcPts val="1160"/>
              </a:spcBef>
            </a:pPr>
            <a:r>
              <a:rPr lang="en-US" sz="1400" dirty="0">
                <a:solidFill>
                  <a:srgbClr val="454547"/>
                </a:solidFill>
                <a:latin typeface="Arial MT"/>
              </a:rPr>
              <a:t>2- Agnelli G, Buller HR, Cohen A, et al. Oral apixaban for the treatment of acute venous thromboembolism. N </a:t>
            </a:r>
            <a:r>
              <a:rPr lang="en-US" sz="1400" dirty="0" err="1">
                <a:solidFill>
                  <a:srgbClr val="454547"/>
                </a:solidFill>
                <a:latin typeface="Arial MT"/>
              </a:rPr>
              <a:t>Engl</a:t>
            </a:r>
            <a:r>
              <a:rPr lang="en-US" sz="1400" dirty="0">
                <a:solidFill>
                  <a:srgbClr val="454547"/>
                </a:solidFill>
                <a:latin typeface="Arial MT"/>
              </a:rPr>
              <a:t> J Med. 2013  Aug 29;369(9):799-808.</a:t>
            </a:r>
          </a:p>
        </p:txBody>
      </p:sp>
    </p:spTree>
    <p:extLst>
      <p:ext uri="{BB962C8B-B14F-4D97-AF65-F5344CB8AC3E}">
        <p14:creationId xmlns:p14="http://schemas.microsoft.com/office/powerpoint/2010/main" val="409293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E5FDCE46-AD15-4C61-88FE-B1428BE14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 y="530225"/>
            <a:ext cx="18821400" cy="11048999"/>
          </a:xfrm>
          <a:prstGeom prst="rect">
            <a:avLst/>
          </a:prstGeom>
        </p:spPr>
      </p:pic>
    </p:spTree>
    <p:extLst>
      <p:ext uri="{BB962C8B-B14F-4D97-AF65-F5344CB8AC3E}">
        <p14:creationId xmlns:p14="http://schemas.microsoft.com/office/powerpoint/2010/main" val="125673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91E92-8727-4BEE-9E72-617AD00795EC}"/>
              </a:ext>
            </a:extLst>
          </p:cNvPr>
          <p:cNvSpPr txBox="1"/>
          <p:nvPr/>
        </p:nvSpPr>
        <p:spPr>
          <a:xfrm>
            <a:off x="146050" y="682625"/>
            <a:ext cx="19735800" cy="11430000"/>
          </a:xfrm>
          <a:prstGeom prst="rect">
            <a:avLst/>
          </a:prstGeom>
          <a:noFill/>
        </p:spPr>
        <p:txBody>
          <a:bodyPr wrap="square" rtlCol="0">
            <a:spAutoFit/>
          </a:bodyPr>
          <a:lstStyle/>
          <a:p>
            <a:endParaRPr lang="en-US" dirty="0"/>
          </a:p>
        </p:txBody>
      </p:sp>
      <p:pic>
        <p:nvPicPr>
          <p:cNvPr id="4" name="Picture 3" descr="Text&#10;&#10;Description automatically generated">
            <a:extLst>
              <a:ext uri="{FF2B5EF4-FFF2-40B4-BE49-F238E27FC236}">
                <a16:creationId xmlns:a16="http://schemas.microsoft.com/office/drawing/2014/main" id="{490CE8FA-9BB3-44EE-980B-8D99E0A8E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51" y="530225"/>
            <a:ext cx="18669000" cy="11582400"/>
          </a:xfrm>
          <a:prstGeom prst="rect">
            <a:avLst/>
          </a:prstGeom>
        </p:spPr>
      </p:pic>
    </p:spTree>
    <p:extLst>
      <p:ext uri="{BB962C8B-B14F-4D97-AF65-F5344CB8AC3E}">
        <p14:creationId xmlns:p14="http://schemas.microsoft.com/office/powerpoint/2010/main" val="70913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4A33C5-1617-4112-9B88-FB9CF8F367D8}"/>
              </a:ext>
            </a:extLst>
          </p:cNvPr>
          <p:cNvPicPr>
            <a:picLocks noChangeAspect="1"/>
          </p:cNvPicPr>
          <p:nvPr/>
        </p:nvPicPr>
        <p:blipFill>
          <a:blip r:embed="rId3"/>
          <a:stretch>
            <a:fillRect/>
          </a:stretch>
        </p:blipFill>
        <p:spPr>
          <a:xfrm>
            <a:off x="-488" y="0"/>
            <a:ext cx="20104588" cy="15081250"/>
          </a:xfrm>
          <a:prstGeom prst="rect">
            <a:avLst/>
          </a:prstGeom>
        </p:spPr>
      </p:pic>
      <p:sp>
        <p:nvSpPr>
          <p:cNvPr id="5" name="TextBox 4">
            <a:extLst>
              <a:ext uri="{FF2B5EF4-FFF2-40B4-BE49-F238E27FC236}">
                <a16:creationId xmlns:a16="http://schemas.microsoft.com/office/drawing/2014/main" id="{DC9292BD-3776-4F99-9DE6-E32ECFA09FD1}"/>
              </a:ext>
            </a:extLst>
          </p:cNvPr>
          <p:cNvSpPr txBox="1"/>
          <p:nvPr/>
        </p:nvSpPr>
        <p:spPr>
          <a:xfrm>
            <a:off x="679450" y="14481085"/>
            <a:ext cx="19424650" cy="523220"/>
          </a:xfrm>
          <a:prstGeom prst="rect">
            <a:avLst/>
          </a:prstGeom>
          <a:noFill/>
        </p:spPr>
        <p:txBody>
          <a:bodyPr wrap="square">
            <a:spAutoFit/>
          </a:bodyPr>
          <a:lstStyle/>
          <a:p>
            <a:r>
              <a:rPr lang="en-US" sz="1400" dirty="0">
                <a:solidFill>
                  <a:schemeClr val="bg1"/>
                </a:solidFill>
              </a:rPr>
              <a:t>References: 1. Fred Stephen Sarfo et al. (2018). Stroke Among Young West Africans. Evidence From the SIREN (Stroke Investigative Research and Educational Network) Large Multisite Case–Control Study. Presented in part at the International Stroke Conference, Los Angeles, CA, January 24–26, 2018. DOI: 10.1161/STROKEAHA.118.020783</a:t>
            </a:r>
          </a:p>
        </p:txBody>
      </p:sp>
    </p:spTree>
    <p:extLst>
      <p:ext uri="{BB962C8B-B14F-4D97-AF65-F5344CB8AC3E}">
        <p14:creationId xmlns:p14="http://schemas.microsoft.com/office/powerpoint/2010/main" val="46562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DCD54D9C-A02A-48CD-B1E8-BE48D5324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1" y="377825"/>
            <a:ext cx="19202400" cy="11734799"/>
          </a:xfrm>
          <a:prstGeom prst="rect">
            <a:avLst/>
          </a:prstGeom>
        </p:spPr>
      </p:pic>
    </p:spTree>
    <p:extLst>
      <p:ext uri="{BB962C8B-B14F-4D97-AF65-F5344CB8AC3E}">
        <p14:creationId xmlns:p14="http://schemas.microsoft.com/office/powerpoint/2010/main" val="226473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re 1"/>
          <p:cNvSpPr>
            <a:spLocks noGrp="1"/>
          </p:cNvSpPr>
          <p:nvPr>
            <p:ph type="title"/>
          </p:nvPr>
        </p:nvSpPr>
        <p:spPr/>
        <p:txBody>
          <a:bodyPr/>
          <a:lstStyle/>
          <a:p>
            <a:r>
              <a:rPr lang="fr-FR">
                <a:ea typeface="ＭＳ Ｐゴシック"/>
              </a:rPr>
              <a:t>Dosing for prevention of stroke in NVAF</a:t>
            </a:r>
          </a:p>
        </p:txBody>
      </p:sp>
      <p:sp>
        <p:nvSpPr>
          <p:cNvPr id="23" name="Slide Number Placeholder 22"/>
          <p:cNvSpPr>
            <a:spLocks noGrp="1"/>
          </p:cNvSpPr>
          <p:nvPr>
            <p:ph type="sldNum" sz="quarter" idx="10"/>
          </p:nvPr>
        </p:nvSpPr>
        <p:spPr/>
        <p:txBody>
          <a:bodyPr/>
          <a:lstStyle/>
          <a:p>
            <a:pPr defTabSz="2010400">
              <a:defRPr/>
            </a:pPr>
            <a:fld id="{BB39AB83-D7EE-45EA-8110-0213D9E8C6EF}" type="slidenum">
              <a:rPr lang="en-US">
                <a:solidFill>
                  <a:prstClr val="black">
                    <a:tint val="75000"/>
                  </a:prstClr>
                </a:solidFill>
              </a:rPr>
              <a:pPr defTabSz="2010400">
                <a:defRPr/>
              </a:pPr>
              <a:t>21</a:t>
            </a:fld>
            <a:endParaRPr lang="en-US" dirty="0">
              <a:solidFill>
                <a:prstClr val="black">
                  <a:tint val="75000"/>
                </a:prstClr>
              </a:solidFill>
            </a:endParaRPr>
          </a:p>
        </p:txBody>
      </p:sp>
      <p:sp>
        <p:nvSpPr>
          <p:cNvPr id="26" name="Footer Placeholder 25"/>
          <p:cNvSpPr>
            <a:spLocks noGrp="1"/>
          </p:cNvSpPr>
          <p:nvPr>
            <p:ph type="ftr" sz="quarter" idx="4294967295"/>
          </p:nvPr>
        </p:nvSpPr>
        <p:spPr>
          <a:xfrm>
            <a:off x="0" y="14542158"/>
            <a:ext cx="13825060" cy="537505"/>
          </a:xfrm>
          <a:prstGeom prst="rect">
            <a:avLst/>
          </a:prstGeom>
        </p:spPr>
        <p:txBody>
          <a:bodyPr/>
          <a:lstStyle/>
          <a:p>
            <a:pPr defTabSz="2010400" fontAlgn="base">
              <a:spcBef>
                <a:spcPct val="0"/>
              </a:spcBef>
              <a:spcAft>
                <a:spcPct val="0"/>
              </a:spcAft>
              <a:defRPr/>
            </a:pPr>
            <a:r>
              <a:rPr lang="en-US" sz="3957">
                <a:solidFill>
                  <a:prstClr val="black"/>
                </a:solidFill>
                <a:latin typeface="Arial" charset="0"/>
              </a:rPr>
              <a:t>BMS/Pfizer Confidential.  For internal Use Only. Not for Further Distribution.</a:t>
            </a:r>
            <a:endParaRPr lang="en-US" sz="3957" dirty="0">
              <a:solidFill>
                <a:prstClr val="black"/>
              </a:solidFill>
              <a:latin typeface="Arial" charset="0"/>
            </a:endParaRPr>
          </a:p>
        </p:txBody>
      </p:sp>
      <p:sp>
        <p:nvSpPr>
          <p:cNvPr id="5" name="Rectangle 3"/>
          <p:cNvSpPr txBox="1">
            <a:spLocks/>
          </p:cNvSpPr>
          <p:nvPr/>
        </p:nvSpPr>
        <p:spPr bwMode="auto">
          <a:xfrm>
            <a:off x="1005205" y="3022830"/>
            <a:ext cx="17926156" cy="2256085"/>
          </a:xfrm>
          <a:prstGeom prst="roundRect">
            <a:avLst/>
          </a:prstGeom>
          <a:solidFill>
            <a:schemeClr val="accent2">
              <a:lumMod val="40000"/>
              <a:lumOff val="60000"/>
            </a:schemeClr>
          </a:solidFill>
          <a:ln w="9525">
            <a:solidFill>
              <a:schemeClr val="bg2">
                <a:lumMod val="50000"/>
                <a:lumOff val="50000"/>
              </a:schemeClr>
            </a:solidFill>
            <a:miter lim="800000"/>
            <a:headEnd/>
            <a:tailEnd/>
          </a:ln>
          <a:scene3d>
            <a:camera prst="orthographicFront"/>
            <a:lightRig rig="threePt" dir="t"/>
          </a:scene3d>
          <a:sp3d>
            <a:bevelT w="44450" h="44450"/>
            <a:bevelB w="0" h="0"/>
          </a:sp3d>
        </p:spPr>
        <p:txBody>
          <a:bodyPr lIns="0" tIns="0" rIns="0" bIns="0" anchor="ctr"/>
          <a:lstStyle/>
          <a:p>
            <a:pPr algn="ctr" defTabSz="2010400" fontAlgn="base">
              <a:lnSpc>
                <a:spcPct val="90000"/>
              </a:lnSpc>
              <a:spcBef>
                <a:spcPct val="30000"/>
              </a:spcBef>
              <a:spcAft>
                <a:spcPct val="0"/>
              </a:spcAft>
              <a:buClr>
                <a:srgbClr val="FF9900"/>
              </a:buClr>
              <a:defRPr/>
            </a:pPr>
            <a:r>
              <a:rPr lang="en-US" sz="3957" b="1" dirty="0">
                <a:solidFill>
                  <a:prstClr val="black"/>
                </a:solidFill>
                <a:latin typeface="Arial" charset="0"/>
                <a:ea typeface="ＭＳ Ｐゴシック" pitchFamily="34" charset="-128"/>
              </a:rPr>
              <a:t>The recommended dose of  apixaban is </a:t>
            </a:r>
          </a:p>
          <a:p>
            <a:pPr algn="ctr" defTabSz="2010400" fontAlgn="base">
              <a:lnSpc>
                <a:spcPct val="90000"/>
              </a:lnSpc>
              <a:spcBef>
                <a:spcPct val="30000"/>
              </a:spcBef>
              <a:spcAft>
                <a:spcPct val="0"/>
              </a:spcAft>
              <a:buClr>
                <a:srgbClr val="FF9900"/>
              </a:buClr>
              <a:defRPr/>
            </a:pPr>
            <a:r>
              <a:rPr lang="en-US" sz="3957" b="1" dirty="0">
                <a:solidFill>
                  <a:prstClr val="black"/>
                </a:solidFill>
                <a:latin typeface="Arial" charset="0"/>
                <a:ea typeface="ＭＳ Ｐゴシック" pitchFamily="34" charset="-128"/>
              </a:rPr>
              <a:t>5 mg taken orally twice daily (BD), </a:t>
            </a:r>
          </a:p>
          <a:p>
            <a:pPr algn="ctr" defTabSz="2010400" fontAlgn="base">
              <a:lnSpc>
                <a:spcPct val="90000"/>
              </a:lnSpc>
              <a:spcBef>
                <a:spcPct val="30000"/>
              </a:spcBef>
              <a:spcAft>
                <a:spcPct val="0"/>
              </a:spcAft>
              <a:buClr>
                <a:srgbClr val="FF9900"/>
              </a:buClr>
              <a:defRPr/>
            </a:pPr>
            <a:r>
              <a:rPr lang="en-US" sz="3957" b="1" dirty="0">
                <a:solidFill>
                  <a:prstClr val="black"/>
                </a:solidFill>
                <a:latin typeface="Arial" charset="0"/>
                <a:ea typeface="ＭＳ Ｐゴシック" pitchFamily="34" charset="-128"/>
              </a:rPr>
              <a:t>swallowed with water, with or without food. </a:t>
            </a:r>
          </a:p>
        </p:txBody>
      </p:sp>
      <p:sp>
        <p:nvSpPr>
          <p:cNvPr id="131078" name="Rectangle 5"/>
          <p:cNvSpPr>
            <a:spLocks noChangeArrowheads="1"/>
          </p:cNvSpPr>
          <p:nvPr/>
        </p:nvSpPr>
        <p:spPr bwMode="auto">
          <a:xfrm>
            <a:off x="0" y="13875513"/>
            <a:ext cx="3448380" cy="427233"/>
          </a:xfrm>
          <a:prstGeom prst="rect">
            <a:avLst/>
          </a:prstGeom>
          <a:noFill/>
          <a:ln w="9525">
            <a:noFill/>
            <a:miter lim="800000"/>
            <a:headEnd/>
            <a:tailEnd/>
          </a:ln>
        </p:spPr>
        <p:txBody>
          <a:bodyPr wrap="none">
            <a:spAutoFit/>
          </a:bodyPr>
          <a:lstStyle/>
          <a:p>
            <a:pPr defTabSz="2010400" fontAlgn="base">
              <a:lnSpc>
                <a:spcPct val="90000"/>
              </a:lnSpc>
              <a:spcBef>
                <a:spcPct val="30000"/>
              </a:spcBef>
              <a:spcAft>
                <a:spcPct val="0"/>
              </a:spcAft>
              <a:buClr>
                <a:srgbClr val="FF9900"/>
              </a:buClr>
            </a:pPr>
            <a:r>
              <a:rPr lang="fr-FR" sz="2418" b="1" i="1">
                <a:solidFill>
                  <a:srgbClr val="515151"/>
                </a:solidFill>
                <a:latin typeface="Arial" charset="0"/>
              </a:rPr>
              <a:t>Apixaban SmPC 2012.</a:t>
            </a:r>
            <a:endParaRPr lang="fr-FR" sz="2418" b="1">
              <a:solidFill>
                <a:srgbClr val="515151"/>
              </a:solidFill>
              <a:latin typeface="Arial" charset="0"/>
            </a:endParaRPr>
          </a:p>
        </p:txBody>
      </p:sp>
      <p:grpSp>
        <p:nvGrpSpPr>
          <p:cNvPr id="2" name="Group 53"/>
          <p:cNvGrpSpPr>
            <a:grpSpLocks/>
          </p:cNvGrpSpPr>
          <p:nvPr/>
        </p:nvGrpSpPr>
        <p:grpSpPr bwMode="auto">
          <a:xfrm>
            <a:off x="600331" y="6158469"/>
            <a:ext cx="18959283" cy="5395996"/>
            <a:chOff x="323850" y="2800348"/>
            <a:chExt cx="8572500" cy="3972140"/>
          </a:xfrm>
        </p:grpSpPr>
        <p:grpSp>
          <p:nvGrpSpPr>
            <p:cNvPr id="3" name="Group 30"/>
            <p:cNvGrpSpPr>
              <a:grpSpLocks/>
            </p:cNvGrpSpPr>
            <p:nvPr/>
          </p:nvGrpSpPr>
          <p:grpSpPr bwMode="auto">
            <a:xfrm>
              <a:off x="323850" y="2933698"/>
              <a:ext cx="8572500" cy="3838790"/>
              <a:chOff x="0" y="2933698"/>
              <a:chExt cx="8572500" cy="3838790"/>
            </a:xfrm>
          </p:grpSpPr>
          <p:cxnSp>
            <p:nvCxnSpPr>
              <p:cNvPr id="57" name="Straight Arrow Connector 30"/>
              <p:cNvCxnSpPr/>
              <p:nvPr/>
            </p:nvCxnSpPr>
            <p:spPr>
              <a:xfrm>
                <a:off x="6077448" y="5562348"/>
                <a:ext cx="970561" cy="25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8" name="Rounded Rectangle 6"/>
              <p:cNvSpPr/>
              <p:nvPr/>
            </p:nvSpPr>
            <p:spPr>
              <a:xfrm>
                <a:off x="3600450" y="5169104"/>
                <a:ext cx="2438400" cy="1161577"/>
              </a:xfrm>
              <a:prstGeom prst="roundRect">
                <a:avLst/>
              </a:prstGeom>
              <a:solidFill>
                <a:srgbClr val="FFD347"/>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10400">
                  <a:buClr>
                    <a:srgbClr val="FF9900"/>
                  </a:buClr>
                  <a:defRPr/>
                </a:pPr>
                <a:r>
                  <a:rPr lang="en-US" sz="3078" b="1" dirty="0">
                    <a:solidFill>
                      <a:prstClr val="black"/>
                    </a:solidFill>
                    <a:latin typeface="Arial"/>
                  </a:rPr>
                  <a:t>Severe renal </a:t>
                </a:r>
                <a:br>
                  <a:rPr lang="en-US" sz="3078" b="1" dirty="0">
                    <a:solidFill>
                      <a:prstClr val="black"/>
                    </a:solidFill>
                    <a:latin typeface="Arial"/>
                  </a:rPr>
                </a:br>
                <a:r>
                  <a:rPr lang="en-US" sz="3078" b="1" dirty="0">
                    <a:solidFill>
                      <a:prstClr val="black"/>
                    </a:solidFill>
                    <a:latin typeface="Arial"/>
                  </a:rPr>
                  <a:t>impairment alone </a:t>
                </a:r>
                <a:br>
                  <a:rPr lang="en-US" sz="3078" b="1" dirty="0">
                    <a:solidFill>
                      <a:prstClr val="black"/>
                    </a:solidFill>
                    <a:latin typeface="Arial"/>
                  </a:rPr>
                </a:br>
                <a:r>
                  <a:rPr lang="en-US" sz="3078" b="1" dirty="0">
                    <a:solidFill>
                      <a:prstClr val="black"/>
                    </a:solidFill>
                    <a:latin typeface="Arial"/>
                  </a:rPr>
                  <a:t>(</a:t>
                </a:r>
                <a:r>
                  <a:rPr lang="en-US" sz="3078" b="1" dirty="0" err="1">
                    <a:solidFill>
                      <a:prstClr val="black"/>
                    </a:solidFill>
                    <a:latin typeface="Arial"/>
                  </a:rPr>
                  <a:t>CrCl</a:t>
                </a:r>
                <a:r>
                  <a:rPr lang="en-US" sz="3078" b="1" dirty="0">
                    <a:solidFill>
                      <a:prstClr val="black"/>
                    </a:solidFill>
                    <a:latin typeface="Arial"/>
                  </a:rPr>
                  <a:t>: 15-29 </a:t>
                </a:r>
                <a:r>
                  <a:rPr lang="en-US" sz="3078" b="1" dirty="0" err="1">
                    <a:solidFill>
                      <a:prstClr val="black"/>
                    </a:solidFill>
                    <a:latin typeface="Arial"/>
                  </a:rPr>
                  <a:t>mL</a:t>
                </a:r>
                <a:r>
                  <a:rPr lang="en-US" sz="3078" b="1" dirty="0">
                    <a:solidFill>
                      <a:prstClr val="black"/>
                    </a:solidFill>
                    <a:latin typeface="Arial"/>
                  </a:rPr>
                  <a:t>/min) </a:t>
                </a:r>
                <a:endParaRPr lang="en-GB" sz="3078" b="1" dirty="0">
                  <a:solidFill>
                    <a:prstClr val="black"/>
                  </a:solidFill>
                  <a:latin typeface="Arial"/>
                </a:endParaRPr>
              </a:p>
            </p:txBody>
          </p:sp>
          <p:grpSp>
            <p:nvGrpSpPr>
              <p:cNvPr id="4" name="Group 33"/>
              <p:cNvGrpSpPr>
                <a:grpSpLocks/>
              </p:cNvGrpSpPr>
              <p:nvPr/>
            </p:nvGrpSpPr>
            <p:grpSpPr bwMode="auto">
              <a:xfrm>
                <a:off x="285750" y="3114367"/>
                <a:ext cx="5524500" cy="2372030"/>
                <a:chOff x="1430747" y="1380819"/>
                <a:chExt cx="4409920" cy="1964865"/>
              </a:xfrm>
            </p:grpSpPr>
            <p:sp>
              <p:nvSpPr>
                <p:cNvPr id="63" name="Rounded Rectangle 5"/>
                <p:cNvSpPr/>
                <p:nvPr/>
              </p:nvSpPr>
              <p:spPr>
                <a:xfrm>
                  <a:off x="1430747" y="2664829"/>
                  <a:ext cx="2235373" cy="680855"/>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10400">
                    <a:buClr>
                      <a:srgbClr val="FF9900"/>
                    </a:buClr>
                    <a:defRPr/>
                  </a:pPr>
                  <a:r>
                    <a:rPr lang="en-GB" sz="3078" b="1" dirty="0">
                      <a:solidFill>
                        <a:prstClr val="white"/>
                      </a:solidFill>
                      <a:latin typeface="Arial"/>
                    </a:rPr>
                    <a:t>Serum creatinine ≥</a:t>
                  </a:r>
                  <a:br>
                    <a:rPr lang="en-GB" sz="3078" b="1" dirty="0">
                      <a:solidFill>
                        <a:prstClr val="white"/>
                      </a:solidFill>
                      <a:latin typeface="Arial"/>
                    </a:rPr>
                  </a:br>
                  <a:r>
                    <a:rPr lang="en-GB" sz="3078" b="1" dirty="0">
                      <a:solidFill>
                        <a:prstClr val="white"/>
                      </a:solidFill>
                      <a:latin typeface="Arial"/>
                    </a:rPr>
                    <a:t>1.5 mg/</a:t>
                  </a:r>
                  <a:r>
                    <a:rPr lang="en-GB" sz="3078" b="1" dirty="0" err="1">
                      <a:solidFill>
                        <a:prstClr val="white"/>
                      </a:solidFill>
                      <a:latin typeface="Arial"/>
                    </a:rPr>
                    <a:t>dL</a:t>
                  </a:r>
                  <a:r>
                    <a:rPr lang="en-GB" sz="3078" b="1" dirty="0">
                      <a:solidFill>
                        <a:prstClr val="white"/>
                      </a:solidFill>
                      <a:latin typeface="Arial"/>
                    </a:rPr>
                    <a:t> (133 µmol/L)</a:t>
                  </a:r>
                </a:p>
              </p:txBody>
            </p:sp>
            <p:grpSp>
              <p:nvGrpSpPr>
                <p:cNvPr id="6" name="Group 27"/>
                <p:cNvGrpSpPr>
                  <a:grpSpLocks/>
                </p:cNvGrpSpPr>
                <p:nvPr/>
              </p:nvGrpSpPr>
              <p:grpSpPr bwMode="auto">
                <a:xfrm>
                  <a:off x="1430747" y="1380819"/>
                  <a:ext cx="4409920" cy="1569053"/>
                  <a:chOff x="1430747" y="1380819"/>
                  <a:chExt cx="4409920" cy="1569053"/>
                </a:xfrm>
              </p:grpSpPr>
              <p:sp>
                <p:nvSpPr>
                  <p:cNvPr id="65" name="Rounded Rectangle 3"/>
                  <p:cNvSpPr/>
                  <p:nvPr/>
                </p:nvSpPr>
                <p:spPr>
                  <a:xfrm>
                    <a:off x="1430747" y="2023447"/>
                    <a:ext cx="2234644" cy="570395"/>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10400">
                      <a:buClr>
                        <a:srgbClr val="FF9900"/>
                      </a:buClr>
                      <a:defRPr/>
                    </a:pPr>
                    <a:r>
                      <a:rPr lang="en-GB" sz="3078" b="1" dirty="0">
                        <a:solidFill>
                          <a:prstClr val="white"/>
                        </a:solidFill>
                        <a:latin typeface="Arial"/>
                      </a:rPr>
                      <a:t>Body weight ≤60 kg</a:t>
                    </a:r>
                  </a:p>
                </p:txBody>
              </p:sp>
              <p:sp>
                <p:nvSpPr>
                  <p:cNvPr id="66" name="Rounded Rectangle 4"/>
                  <p:cNvSpPr/>
                  <p:nvPr/>
                </p:nvSpPr>
                <p:spPr>
                  <a:xfrm>
                    <a:off x="1430747" y="1380819"/>
                    <a:ext cx="2234644" cy="570395"/>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10400">
                      <a:buClr>
                        <a:srgbClr val="FF9900"/>
                      </a:buClr>
                      <a:defRPr/>
                    </a:pPr>
                    <a:r>
                      <a:rPr lang="en-GB" sz="3078" b="1" dirty="0">
                        <a:solidFill>
                          <a:prstClr val="white"/>
                        </a:solidFill>
                        <a:latin typeface="Arial"/>
                      </a:rPr>
                      <a:t>Age ≥80 years</a:t>
                    </a:r>
                  </a:p>
                </p:txBody>
              </p:sp>
              <p:cxnSp>
                <p:nvCxnSpPr>
                  <p:cNvPr id="67" name="Straight Connector 8"/>
                  <p:cNvCxnSpPr/>
                  <p:nvPr/>
                </p:nvCxnSpPr>
                <p:spPr>
                  <a:xfrm>
                    <a:off x="3665466" y="1665541"/>
                    <a:ext cx="511460" cy="642739"/>
                  </a:xfrm>
                  <a:prstGeom prst="line">
                    <a:avLst/>
                  </a:prstGeom>
                </p:spPr>
                <p:style>
                  <a:lnRef idx="1">
                    <a:schemeClr val="accent1"/>
                  </a:lnRef>
                  <a:fillRef idx="0">
                    <a:schemeClr val="accent1"/>
                  </a:fillRef>
                  <a:effectRef idx="0">
                    <a:schemeClr val="accent1"/>
                  </a:effectRef>
                  <a:fontRef idx="minor">
                    <a:schemeClr val="tx1"/>
                  </a:fontRef>
                </p:style>
              </p:cxnSp>
              <p:sp>
                <p:nvSpPr>
                  <p:cNvPr id="68" name="Rounded Rectangle 9"/>
                  <p:cNvSpPr/>
                  <p:nvPr/>
                </p:nvSpPr>
                <p:spPr>
                  <a:xfrm>
                    <a:off x="4176862" y="2023444"/>
                    <a:ext cx="1663805" cy="740699"/>
                  </a:xfrm>
                  <a:prstGeom prst="roundRect">
                    <a:avLst/>
                  </a:prstGeom>
                  <a:solidFill>
                    <a:srgbClr val="FFD347"/>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10400">
                      <a:buClr>
                        <a:srgbClr val="FF9900"/>
                      </a:buClr>
                      <a:defRPr/>
                    </a:pPr>
                    <a:r>
                      <a:rPr lang="en-GB" sz="3078" b="1" dirty="0">
                        <a:solidFill>
                          <a:prstClr val="black"/>
                        </a:solidFill>
                        <a:latin typeface="Arial"/>
                      </a:rPr>
                      <a:t>At least 2 characteristics</a:t>
                    </a:r>
                  </a:p>
                </p:txBody>
              </p:sp>
              <p:cxnSp>
                <p:nvCxnSpPr>
                  <p:cNvPr id="69" name="Straight Connector 12"/>
                  <p:cNvCxnSpPr/>
                  <p:nvPr/>
                </p:nvCxnSpPr>
                <p:spPr>
                  <a:xfrm>
                    <a:off x="3665466" y="2308280"/>
                    <a:ext cx="428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665466" y="2308280"/>
                    <a:ext cx="511460" cy="640611"/>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61" name="Straight Arrow Connector 22"/>
              <p:cNvCxnSpPr/>
              <p:nvPr/>
            </p:nvCxnSpPr>
            <p:spPr>
              <a:xfrm>
                <a:off x="5834414" y="4341929"/>
                <a:ext cx="1200970" cy="2569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1092" name="Rounded Rectangle 61"/>
              <p:cNvSpPr>
                <a:spLocks noChangeArrowheads="1"/>
              </p:cNvSpPr>
              <p:nvPr/>
            </p:nvSpPr>
            <p:spPr bwMode="auto">
              <a:xfrm>
                <a:off x="0" y="2933698"/>
                <a:ext cx="8572500" cy="3838790"/>
              </a:xfrm>
              <a:prstGeom prst="roundRect">
                <a:avLst>
                  <a:gd name="adj" fmla="val 16667"/>
                </a:avLst>
              </a:prstGeom>
              <a:noFill/>
              <a:ln w="6350" algn="ctr">
                <a:solidFill>
                  <a:schemeClr val="tx1"/>
                </a:solidFill>
                <a:round/>
                <a:headEnd/>
                <a:tailEnd/>
              </a:ln>
            </p:spPr>
            <p:txBody>
              <a:bodyPr lIns="0" tIns="0" rIns="0" bIns="0"/>
              <a:lstStyle/>
              <a:p>
                <a:pPr defTabSz="2010400" fontAlgn="base">
                  <a:lnSpc>
                    <a:spcPct val="90000"/>
                  </a:lnSpc>
                  <a:spcBef>
                    <a:spcPct val="30000"/>
                  </a:spcBef>
                  <a:spcAft>
                    <a:spcPct val="0"/>
                  </a:spcAft>
                  <a:buClr>
                    <a:srgbClr val="FF9900"/>
                  </a:buClr>
                </a:pPr>
                <a:endParaRPr lang="en-GB" sz="2638" b="1">
                  <a:solidFill>
                    <a:prstClr val="black"/>
                  </a:solidFill>
                  <a:latin typeface="Arial" charset="0"/>
                  <a:ea typeface="Arial Unicode MS" pitchFamily="34" charset="-128"/>
                  <a:cs typeface="Arial Unicode MS" pitchFamily="34" charset="-128"/>
                </a:endParaRPr>
              </a:p>
            </p:txBody>
          </p:sp>
        </p:grpSp>
        <p:sp>
          <p:nvSpPr>
            <p:cNvPr id="56" name="Rounded Rectangle 55"/>
            <p:cNvSpPr/>
            <p:nvPr/>
          </p:nvSpPr>
          <p:spPr bwMode="auto">
            <a:xfrm>
              <a:off x="4000935" y="2800348"/>
              <a:ext cx="3637632" cy="593509"/>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lIns="0" tIns="0" rIns="0" bIns="0"/>
            <a:lstStyle/>
            <a:p>
              <a:pPr algn="ctr" defTabSz="2010400" fontAlgn="base">
                <a:lnSpc>
                  <a:spcPct val="150000"/>
                </a:lnSpc>
                <a:spcBef>
                  <a:spcPct val="30000"/>
                </a:spcBef>
                <a:spcAft>
                  <a:spcPct val="0"/>
                </a:spcAft>
                <a:buClr>
                  <a:srgbClr val="FF9900"/>
                </a:buClr>
                <a:defRPr/>
              </a:pPr>
              <a:r>
                <a:rPr lang="en-GB" sz="3078" b="1" dirty="0">
                  <a:solidFill>
                    <a:prstClr val="black"/>
                  </a:solidFill>
                  <a:latin typeface="Arial" charset="0"/>
                  <a:ea typeface="Arial Unicode MS" pitchFamily="34" charset="-128"/>
                </a:rPr>
                <a:t>Dose Adjustment to 2.5mg BD</a:t>
              </a:r>
            </a:p>
          </p:txBody>
        </p:sp>
      </p:grpSp>
      <p:sp>
        <p:nvSpPr>
          <p:cNvPr id="24" name="Rectangle 23"/>
          <p:cNvSpPr/>
          <p:nvPr/>
        </p:nvSpPr>
        <p:spPr>
          <a:xfrm>
            <a:off x="2219829" y="11756901"/>
            <a:ext cx="15154861" cy="1704569"/>
          </a:xfrm>
          <a:prstGeom prst="rect">
            <a:avLst/>
          </a:prstGeom>
        </p:spPr>
        <p:txBody>
          <a:bodyPr>
            <a:spAutoFit/>
          </a:bodyPr>
          <a:lstStyle/>
          <a:p>
            <a:pPr marL="781822" indent="-558444" defTabSz="2010400" fontAlgn="base">
              <a:lnSpc>
                <a:spcPct val="90000"/>
              </a:lnSpc>
              <a:spcBef>
                <a:spcPts val="2638"/>
              </a:spcBef>
              <a:spcAft>
                <a:spcPct val="0"/>
              </a:spcAft>
              <a:buClr>
                <a:srgbClr val="FF9900"/>
              </a:buClr>
              <a:buFont typeface="Wingdings" pitchFamily="2" charset="2"/>
              <a:buChar char="§"/>
              <a:defRPr/>
            </a:pPr>
            <a:r>
              <a:rPr lang="en-GB" sz="3078" b="1" dirty="0">
                <a:solidFill>
                  <a:prstClr val="black"/>
                </a:solidFill>
                <a:latin typeface="Arial" charset="0"/>
                <a:ea typeface="ＭＳ Ｐゴシック" pitchFamily="34" charset="-128"/>
              </a:rPr>
              <a:t>Prior to initiating apixaban, liver function testing should be performed </a:t>
            </a:r>
          </a:p>
          <a:p>
            <a:pPr marL="781822" indent="-558444" defTabSz="2010400" fontAlgn="base">
              <a:lnSpc>
                <a:spcPct val="90000"/>
              </a:lnSpc>
              <a:spcBef>
                <a:spcPts val="2638"/>
              </a:spcBef>
              <a:spcAft>
                <a:spcPct val="0"/>
              </a:spcAft>
              <a:buClr>
                <a:srgbClr val="FF9900"/>
              </a:buClr>
              <a:buFont typeface="Wingdings" pitchFamily="2" charset="2"/>
              <a:buChar char="§"/>
              <a:defRPr/>
            </a:pPr>
            <a:r>
              <a:rPr lang="en-GB" sz="3078" b="1" dirty="0">
                <a:solidFill>
                  <a:prstClr val="black"/>
                </a:solidFill>
                <a:latin typeface="Arial" charset="0"/>
                <a:ea typeface="ＭＳ Ｐゴシック" pitchFamily="34" charset="-128"/>
              </a:rPr>
              <a:t>If a dose is missed, the patient should take apixaban immediately and then continue with twice daily intake as before</a:t>
            </a:r>
          </a:p>
        </p:txBody>
      </p:sp>
      <p:sp>
        <p:nvSpPr>
          <p:cNvPr id="25" name="Rounded Rectangle 6"/>
          <p:cNvSpPr/>
          <p:nvPr/>
        </p:nvSpPr>
        <p:spPr bwMode="auto">
          <a:xfrm>
            <a:off x="16563378" y="7803179"/>
            <a:ext cx="2640539" cy="2790570"/>
          </a:xfrm>
          <a:prstGeom prst="roundRect">
            <a:avLst/>
          </a:prstGeom>
          <a:solidFill>
            <a:srgbClr val="FFD347"/>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10400" fontAlgn="base">
              <a:lnSpc>
                <a:spcPct val="90000"/>
              </a:lnSpc>
              <a:spcBef>
                <a:spcPct val="30000"/>
              </a:spcBef>
              <a:spcAft>
                <a:spcPct val="0"/>
              </a:spcAft>
              <a:buClr>
                <a:srgbClr val="FF9900"/>
              </a:buClr>
              <a:defRPr/>
            </a:pPr>
            <a:r>
              <a:rPr lang="en-GB" sz="3078" b="1" dirty="0">
                <a:solidFill>
                  <a:prstClr val="black"/>
                </a:solidFill>
                <a:latin typeface="Arial"/>
              </a:rPr>
              <a:t>Apixaban</a:t>
            </a:r>
          </a:p>
          <a:p>
            <a:pPr algn="ctr" defTabSz="2010400" fontAlgn="base">
              <a:lnSpc>
                <a:spcPct val="90000"/>
              </a:lnSpc>
              <a:spcBef>
                <a:spcPct val="30000"/>
              </a:spcBef>
              <a:spcAft>
                <a:spcPct val="0"/>
              </a:spcAft>
              <a:buClr>
                <a:srgbClr val="FF9900"/>
              </a:buClr>
              <a:defRPr/>
            </a:pPr>
            <a:r>
              <a:rPr lang="en-GB" sz="3078" b="1" dirty="0">
                <a:solidFill>
                  <a:prstClr val="black"/>
                </a:solidFill>
                <a:latin typeface="Arial"/>
              </a:rPr>
              <a:t>2.5mg BD</a:t>
            </a: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913435" y="7407056"/>
            <a:ext cx="523875" cy="683260"/>
            <a:chOff x="12913435" y="7407056"/>
            <a:chExt cx="523875" cy="683260"/>
          </a:xfrm>
        </p:grpSpPr>
        <p:sp>
          <p:nvSpPr>
            <p:cNvPr id="3" name="object 3"/>
            <p:cNvSpPr/>
            <p:nvPr/>
          </p:nvSpPr>
          <p:spPr>
            <a:xfrm>
              <a:off x="12927281" y="7470480"/>
              <a:ext cx="461645" cy="605790"/>
            </a:xfrm>
            <a:custGeom>
              <a:avLst/>
              <a:gdLst/>
              <a:ahLst/>
              <a:cxnLst/>
              <a:rect l="l" t="t" r="r" b="b"/>
              <a:pathLst>
                <a:path w="461644" h="605790">
                  <a:moveTo>
                    <a:pt x="0" y="605488"/>
                  </a:moveTo>
                  <a:lnTo>
                    <a:pt x="461540" y="0"/>
                  </a:lnTo>
                </a:path>
              </a:pathLst>
            </a:custGeom>
            <a:ln w="27692">
              <a:solidFill>
                <a:srgbClr val="454547"/>
              </a:solidFill>
            </a:ln>
          </p:spPr>
          <p:txBody>
            <a:bodyPr wrap="square" lIns="0" tIns="0" rIns="0" bIns="0" rtlCol="0"/>
            <a:lstStyle/>
            <a:p>
              <a:endParaRPr/>
            </a:p>
          </p:txBody>
        </p:sp>
        <p:sp>
          <p:nvSpPr>
            <p:cNvPr id="4" name="object 4"/>
            <p:cNvSpPr/>
            <p:nvPr/>
          </p:nvSpPr>
          <p:spPr>
            <a:xfrm>
              <a:off x="13319842" y="7407056"/>
              <a:ext cx="117475" cy="133350"/>
            </a:xfrm>
            <a:custGeom>
              <a:avLst/>
              <a:gdLst/>
              <a:ahLst/>
              <a:cxnLst/>
              <a:rect l="l" t="t" r="r" b="b"/>
              <a:pathLst>
                <a:path w="117475" h="133350">
                  <a:moveTo>
                    <a:pt x="117326" y="0"/>
                  </a:moveTo>
                  <a:lnTo>
                    <a:pt x="0" y="75282"/>
                  </a:lnTo>
                  <a:lnTo>
                    <a:pt x="75822" y="133081"/>
                  </a:lnTo>
                  <a:lnTo>
                    <a:pt x="117326" y="0"/>
                  </a:lnTo>
                  <a:close/>
                </a:path>
              </a:pathLst>
            </a:custGeom>
            <a:solidFill>
              <a:srgbClr val="454547"/>
            </a:solidFill>
          </p:spPr>
          <p:txBody>
            <a:bodyPr wrap="square" lIns="0" tIns="0" rIns="0" bIns="0" rtlCol="0"/>
            <a:lstStyle/>
            <a:p>
              <a:endParaRPr/>
            </a:p>
          </p:txBody>
        </p:sp>
      </p:grpSp>
      <p:grpSp>
        <p:nvGrpSpPr>
          <p:cNvPr id="5" name="object 5"/>
          <p:cNvGrpSpPr/>
          <p:nvPr/>
        </p:nvGrpSpPr>
        <p:grpSpPr>
          <a:xfrm>
            <a:off x="12870739" y="6783809"/>
            <a:ext cx="526415" cy="95885"/>
            <a:chOff x="12870739" y="6783809"/>
            <a:chExt cx="526415" cy="95885"/>
          </a:xfrm>
        </p:grpSpPr>
        <p:sp>
          <p:nvSpPr>
            <p:cNvPr id="6" name="object 6"/>
            <p:cNvSpPr/>
            <p:nvPr/>
          </p:nvSpPr>
          <p:spPr>
            <a:xfrm>
              <a:off x="12870739" y="6831477"/>
              <a:ext cx="446405" cy="0"/>
            </a:xfrm>
            <a:custGeom>
              <a:avLst/>
              <a:gdLst/>
              <a:ahLst/>
              <a:cxnLst/>
              <a:rect l="l" t="t" r="r" b="b"/>
              <a:pathLst>
                <a:path w="446405">
                  <a:moveTo>
                    <a:pt x="0" y="0"/>
                  </a:moveTo>
                  <a:lnTo>
                    <a:pt x="446118" y="0"/>
                  </a:lnTo>
                </a:path>
              </a:pathLst>
            </a:custGeom>
            <a:ln w="27692">
              <a:solidFill>
                <a:srgbClr val="454547"/>
              </a:solidFill>
            </a:ln>
          </p:spPr>
          <p:txBody>
            <a:bodyPr wrap="square" lIns="0" tIns="0" rIns="0" bIns="0" rtlCol="0"/>
            <a:lstStyle/>
            <a:p>
              <a:endParaRPr/>
            </a:p>
          </p:txBody>
        </p:sp>
        <p:sp>
          <p:nvSpPr>
            <p:cNvPr id="7" name="object 7"/>
            <p:cNvSpPr/>
            <p:nvPr/>
          </p:nvSpPr>
          <p:spPr>
            <a:xfrm>
              <a:off x="13265607" y="6783809"/>
              <a:ext cx="131445" cy="95885"/>
            </a:xfrm>
            <a:custGeom>
              <a:avLst/>
              <a:gdLst/>
              <a:ahLst/>
              <a:cxnLst/>
              <a:rect l="l" t="t" r="r" b="b"/>
              <a:pathLst>
                <a:path w="131444" h="95884">
                  <a:moveTo>
                    <a:pt x="0" y="0"/>
                  </a:moveTo>
                  <a:lnTo>
                    <a:pt x="0" y="95337"/>
                  </a:lnTo>
                  <a:lnTo>
                    <a:pt x="131000" y="47668"/>
                  </a:lnTo>
                  <a:lnTo>
                    <a:pt x="0" y="0"/>
                  </a:lnTo>
                  <a:close/>
                </a:path>
              </a:pathLst>
            </a:custGeom>
            <a:solidFill>
              <a:srgbClr val="454547"/>
            </a:solidFill>
          </p:spPr>
          <p:txBody>
            <a:bodyPr wrap="square" lIns="0" tIns="0" rIns="0" bIns="0" rtlCol="0"/>
            <a:lstStyle/>
            <a:p>
              <a:endParaRPr/>
            </a:p>
          </p:txBody>
        </p:sp>
      </p:grpSp>
      <p:grpSp>
        <p:nvGrpSpPr>
          <p:cNvPr id="8" name="object 8"/>
          <p:cNvGrpSpPr/>
          <p:nvPr/>
        </p:nvGrpSpPr>
        <p:grpSpPr>
          <a:xfrm>
            <a:off x="12914055" y="9504736"/>
            <a:ext cx="3018155" cy="95885"/>
            <a:chOff x="12914055" y="9504736"/>
            <a:chExt cx="3018155" cy="95885"/>
          </a:xfrm>
        </p:grpSpPr>
        <p:sp>
          <p:nvSpPr>
            <p:cNvPr id="9" name="object 9"/>
            <p:cNvSpPr/>
            <p:nvPr/>
          </p:nvSpPr>
          <p:spPr>
            <a:xfrm>
              <a:off x="12914055" y="9552404"/>
              <a:ext cx="2938145" cy="0"/>
            </a:xfrm>
            <a:custGeom>
              <a:avLst/>
              <a:gdLst/>
              <a:ahLst/>
              <a:cxnLst/>
              <a:rect l="l" t="t" r="r" b="b"/>
              <a:pathLst>
                <a:path w="2938144">
                  <a:moveTo>
                    <a:pt x="0" y="0"/>
                  </a:moveTo>
                  <a:lnTo>
                    <a:pt x="2937957" y="0"/>
                  </a:lnTo>
                </a:path>
              </a:pathLst>
            </a:custGeom>
            <a:ln w="27692">
              <a:solidFill>
                <a:srgbClr val="454547"/>
              </a:solidFill>
            </a:ln>
          </p:spPr>
          <p:txBody>
            <a:bodyPr wrap="square" lIns="0" tIns="0" rIns="0" bIns="0" rtlCol="0"/>
            <a:lstStyle/>
            <a:p>
              <a:endParaRPr/>
            </a:p>
          </p:txBody>
        </p:sp>
        <p:sp>
          <p:nvSpPr>
            <p:cNvPr id="10" name="object 10"/>
            <p:cNvSpPr/>
            <p:nvPr/>
          </p:nvSpPr>
          <p:spPr>
            <a:xfrm>
              <a:off x="15800763" y="9504736"/>
              <a:ext cx="131445" cy="95885"/>
            </a:xfrm>
            <a:custGeom>
              <a:avLst/>
              <a:gdLst/>
              <a:ahLst/>
              <a:cxnLst/>
              <a:rect l="l" t="t" r="r" b="b"/>
              <a:pathLst>
                <a:path w="131444" h="95884">
                  <a:moveTo>
                    <a:pt x="0" y="0"/>
                  </a:moveTo>
                  <a:lnTo>
                    <a:pt x="0" y="95337"/>
                  </a:lnTo>
                  <a:lnTo>
                    <a:pt x="131000" y="47668"/>
                  </a:lnTo>
                  <a:lnTo>
                    <a:pt x="0" y="0"/>
                  </a:lnTo>
                  <a:close/>
                </a:path>
              </a:pathLst>
            </a:custGeom>
            <a:solidFill>
              <a:srgbClr val="454547"/>
            </a:solidFill>
          </p:spPr>
          <p:txBody>
            <a:bodyPr wrap="square" lIns="0" tIns="0" rIns="0" bIns="0" rtlCol="0"/>
            <a:lstStyle/>
            <a:p>
              <a:endParaRPr/>
            </a:p>
          </p:txBody>
        </p:sp>
      </p:grpSp>
      <p:grpSp>
        <p:nvGrpSpPr>
          <p:cNvPr id="11" name="object 11"/>
          <p:cNvGrpSpPr/>
          <p:nvPr/>
        </p:nvGrpSpPr>
        <p:grpSpPr>
          <a:xfrm>
            <a:off x="12958981" y="5998795"/>
            <a:ext cx="2973070" cy="1437640"/>
            <a:chOff x="12958981" y="5998795"/>
            <a:chExt cx="2973070" cy="1437640"/>
          </a:xfrm>
        </p:grpSpPr>
        <p:sp>
          <p:nvSpPr>
            <p:cNvPr id="12" name="object 12"/>
            <p:cNvSpPr/>
            <p:nvPr/>
          </p:nvSpPr>
          <p:spPr>
            <a:xfrm>
              <a:off x="14840784" y="6831454"/>
              <a:ext cx="1011555" cy="0"/>
            </a:xfrm>
            <a:custGeom>
              <a:avLst/>
              <a:gdLst/>
              <a:ahLst/>
              <a:cxnLst/>
              <a:rect l="l" t="t" r="r" b="b"/>
              <a:pathLst>
                <a:path w="1011555">
                  <a:moveTo>
                    <a:pt x="0" y="0"/>
                  </a:moveTo>
                  <a:lnTo>
                    <a:pt x="1011232" y="0"/>
                  </a:lnTo>
                </a:path>
              </a:pathLst>
            </a:custGeom>
            <a:ln w="27692">
              <a:solidFill>
                <a:srgbClr val="454547"/>
              </a:solidFill>
            </a:ln>
          </p:spPr>
          <p:txBody>
            <a:bodyPr wrap="square" lIns="0" tIns="0" rIns="0" bIns="0" rtlCol="0"/>
            <a:lstStyle/>
            <a:p>
              <a:endParaRPr/>
            </a:p>
          </p:txBody>
        </p:sp>
        <p:sp>
          <p:nvSpPr>
            <p:cNvPr id="13" name="object 13"/>
            <p:cNvSpPr/>
            <p:nvPr/>
          </p:nvSpPr>
          <p:spPr>
            <a:xfrm>
              <a:off x="15800763" y="6783785"/>
              <a:ext cx="131445" cy="95885"/>
            </a:xfrm>
            <a:custGeom>
              <a:avLst/>
              <a:gdLst/>
              <a:ahLst/>
              <a:cxnLst/>
              <a:rect l="l" t="t" r="r" b="b"/>
              <a:pathLst>
                <a:path w="131444" h="95884">
                  <a:moveTo>
                    <a:pt x="0" y="0"/>
                  </a:moveTo>
                  <a:lnTo>
                    <a:pt x="0" y="95337"/>
                  </a:lnTo>
                  <a:lnTo>
                    <a:pt x="131000" y="47668"/>
                  </a:lnTo>
                  <a:lnTo>
                    <a:pt x="0" y="0"/>
                  </a:lnTo>
                  <a:close/>
                </a:path>
              </a:pathLst>
            </a:custGeom>
            <a:solidFill>
              <a:srgbClr val="454547"/>
            </a:solidFill>
          </p:spPr>
          <p:txBody>
            <a:bodyPr wrap="square" lIns="0" tIns="0" rIns="0" bIns="0" rtlCol="0"/>
            <a:lstStyle/>
            <a:p>
              <a:endParaRPr/>
            </a:p>
          </p:txBody>
        </p:sp>
        <p:sp>
          <p:nvSpPr>
            <p:cNvPr id="14" name="object 14"/>
            <p:cNvSpPr/>
            <p:nvPr/>
          </p:nvSpPr>
          <p:spPr>
            <a:xfrm>
              <a:off x="12972951" y="6012765"/>
              <a:ext cx="377825" cy="247015"/>
            </a:xfrm>
            <a:custGeom>
              <a:avLst/>
              <a:gdLst/>
              <a:ahLst/>
              <a:cxnLst/>
              <a:rect l="l" t="t" r="r" b="b"/>
              <a:pathLst>
                <a:path w="377825" h="247014">
                  <a:moveTo>
                    <a:pt x="0" y="0"/>
                  </a:moveTo>
                  <a:lnTo>
                    <a:pt x="377501" y="246628"/>
                  </a:lnTo>
                </a:path>
              </a:pathLst>
            </a:custGeom>
            <a:ln w="27692">
              <a:solidFill>
                <a:srgbClr val="454547"/>
              </a:solidFill>
            </a:ln>
          </p:spPr>
          <p:txBody>
            <a:bodyPr wrap="square" lIns="0" tIns="0" rIns="0" bIns="0" rtlCol="0"/>
            <a:lstStyle/>
            <a:p>
              <a:endParaRPr/>
            </a:p>
          </p:txBody>
        </p:sp>
        <p:sp>
          <p:nvSpPr>
            <p:cNvPr id="15" name="object 15"/>
            <p:cNvSpPr/>
            <p:nvPr/>
          </p:nvSpPr>
          <p:spPr>
            <a:xfrm>
              <a:off x="13281477" y="6191446"/>
              <a:ext cx="135890" cy="111760"/>
            </a:xfrm>
            <a:custGeom>
              <a:avLst/>
              <a:gdLst/>
              <a:ahLst/>
              <a:cxnLst/>
              <a:rect l="l" t="t" r="r" b="b"/>
              <a:pathLst>
                <a:path w="135890" h="111760">
                  <a:moveTo>
                    <a:pt x="52145" y="0"/>
                  </a:moveTo>
                  <a:lnTo>
                    <a:pt x="0" y="79827"/>
                  </a:lnTo>
                  <a:lnTo>
                    <a:pt x="135741" y="111564"/>
                  </a:lnTo>
                  <a:lnTo>
                    <a:pt x="52145" y="0"/>
                  </a:lnTo>
                  <a:close/>
                </a:path>
              </a:pathLst>
            </a:custGeom>
            <a:solidFill>
              <a:srgbClr val="454547"/>
            </a:solidFill>
          </p:spPr>
          <p:txBody>
            <a:bodyPr wrap="square" lIns="0" tIns="0" rIns="0" bIns="0" rtlCol="0"/>
            <a:lstStyle/>
            <a:p>
              <a:endParaRPr/>
            </a:p>
          </p:txBody>
        </p:sp>
        <p:pic>
          <p:nvPicPr>
            <p:cNvPr id="16" name="object 16"/>
            <p:cNvPicPr/>
            <p:nvPr/>
          </p:nvPicPr>
          <p:blipFill>
            <a:blip r:embed="rId2" cstate="print"/>
            <a:stretch>
              <a:fillRect/>
            </a:stretch>
          </p:blipFill>
          <p:spPr>
            <a:xfrm>
              <a:off x="13393993" y="6258510"/>
              <a:ext cx="2040683" cy="1177326"/>
            </a:xfrm>
            <a:prstGeom prst="rect">
              <a:avLst/>
            </a:prstGeom>
          </p:spPr>
        </p:pic>
      </p:grpSp>
      <p:sp>
        <p:nvSpPr>
          <p:cNvPr id="17" name="object 17"/>
          <p:cNvSpPr txBox="1"/>
          <p:nvPr/>
        </p:nvSpPr>
        <p:spPr>
          <a:xfrm>
            <a:off x="9974924" y="4151567"/>
            <a:ext cx="7025435" cy="1522211"/>
          </a:xfrm>
          <a:prstGeom prst="rect">
            <a:avLst/>
          </a:prstGeom>
        </p:spPr>
        <p:txBody>
          <a:bodyPr vert="horz" wrap="square" lIns="0" tIns="62229" rIns="0" bIns="0" rtlCol="0">
            <a:spAutoFit/>
          </a:bodyPr>
          <a:lstStyle/>
          <a:p>
            <a:pPr marL="12700">
              <a:lnSpc>
                <a:spcPct val="100000"/>
              </a:lnSpc>
              <a:spcBef>
                <a:spcPts val="489"/>
              </a:spcBef>
            </a:pPr>
            <a:r>
              <a:rPr sz="3050" dirty="0">
                <a:solidFill>
                  <a:srgbClr val="454547"/>
                </a:solidFill>
                <a:latin typeface="Arial MT"/>
                <a:cs typeface="Arial MT"/>
              </a:rPr>
              <a:t>Apixaban dosage should be reduced to</a:t>
            </a:r>
            <a:endParaRPr sz="3050" dirty="0">
              <a:latin typeface="Arial MT"/>
              <a:cs typeface="Arial MT"/>
            </a:endParaRPr>
          </a:p>
          <a:p>
            <a:pPr marL="12700">
              <a:lnSpc>
                <a:spcPct val="100000"/>
              </a:lnSpc>
              <a:spcBef>
                <a:spcPts val="390"/>
              </a:spcBef>
            </a:pPr>
            <a:r>
              <a:rPr sz="3050" b="1" dirty="0">
                <a:solidFill>
                  <a:srgbClr val="76004B"/>
                </a:solidFill>
                <a:latin typeface="Arial"/>
                <a:cs typeface="Arial"/>
              </a:rPr>
              <a:t>2.5 mg BID </a:t>
            </a:r>
            <a:r>
              <a:rPr sz="3050" dirty="0">
                <a:solidFill>
                  <a:srgbClr val="454547"/>
                </a:solidFill>
                <a:latin typeface="Arial MT"/>
                <a:cs typeface="Arial MT"/>
              </a:rPr>
              <a:t>in patients with the following:</a:t>
            </a:r>
            <a:endParaRPr sz="3050" dirty="0">
              <a:latin typeface="Arial MT"/>
              <a:cs typeface="Arial MT"/>
            </a:endParaRPr>
          </a:p>
        </p:txBody>
      </p:sp>
      <p:sp>
        <p:nvSpPr>
          <p:cNvPr id="18" name="object 18"/>
          <p:cNvSpPr txBox="1"/>
          <p:nvPr/>
        </p:nvSpPr>
        <p:spPr>
          <a:xfrm>
            <a:off x="11652250" y="5170344"/>
            <a:ext cx="142875" cy="297180"/>
          </a:xfrm>
          <a:prstGeom prst="rect">
            <a:avLst/>
          </a:prstGeom>
        </p:spPr>
        <p:txBody>
          <a:bodyPr vert="horz" wrap="square" lIns="0" tIns="16510" rIns="0" bIns="0" rtlCol="0">
            <a:spAutoFit/>
          </a:bodyPr>
          <a:lstStyle/>
          <a:p>
            <a:pPr marL="12700">
              <a:lnSpc>
                <a:spcPct val="100000"/>
              </a:lnSpc>
              <a:spcBef>
                <a:spcPts val="130"/>
              </a:spcBef>
            </a:pPr>
            <a:r>
              <a:rPr sz="1750" spc="-55" dirty="0">
                <a:solidFill>
                  <a:srgbClr val="454547"/>
                </a:solidFill>
                <a:latin typeface="Arial MT"/>
                <a:cs typeface="Arial MT"/>
              </a:rPr>
              <a:t>1</a:t>
            </a:r>
            <a:endParaRPr sz="1750">
              <a:latin typeface="Arial MT"/>
              <a:cs typeface="Arial MT"/>
            </a:endParaRPr>
          </a:p>
        </p:txBody>
      </p:sp>
      <p:sp>
        <p:nvSpPr>
          <p:cNvPr id="19" name="object 19"/>
          <p:cNvSpPr txBox="1"/>
          <p:nvPr/>
        </p:nvSpPr>
        <p:spPr>
          <a:xfrm>
            <a:off x="772616" y="12750643"/>
            <a:ext cx="8060234" cy="543097"/>
          </a:xfrm>
          <a:prstGeom prst="rect">
            <a:avLst/>
          </a:prstGeom>
        </p:spPr>
        <p:txBody>
          <a:bodyPr vert="horz" wrap="square" lIns="0" tIns="60325" rIns="0" bIns="0" rtlCol="0">
            <a:spAutoFit/>
          </a:bodyPr>
          <a:lstStyle/>
          <a:p>
            <a:pPr marL="12700">
              <a:lnSpc>
                <a:spcPct val="100000"/>
              </a:lnSpc>
              <a:spcBef>
                <a:spcPts val="475"/>
              </a:spcBef>
            </a:pPr>
            <a:r>
              <a:rPr sz="1400" dirty="0">
                <a:solidFill>
                  <a:srgbClr val="454547"/>
                </a:solidFill>
                <a:latin typeface="Trebuchet MS"/>
                <a:cs typeface="Trebuchet MS"/>
              </a:rPr>
              <a:t>Tablets shown are not actual size.</a:t>
            </a:r>
            <a:endParaRPr sz="1400" dirty="0">
              <a:latin typeface="Trebuchet MS"/>
              <a:cs typeface="Trebuchet MS"/>
            </a:endParaRPr>
          </a:p>
          <a:p>
            <a:pPr marL="12700">
              <a:lnSpc>
                <a:spcPct val="100000"/>
              </a:lnSpc>
              <a:spcBef>
                <a:spcPts val="380"/>
              </a:spcBef>
            </a:pPr>
            <a:r>
              <a:rPr sz="1400" dirty="0">
                <a:solidFill>
                  <a:srgbClr val="454547"/>
                </a:solidFill>
                <a:latin typeface="Trebuchet MS"/>
                <a:cs typeface="Trebuchet MS"/>
              </a:rPr>
              <a:t>Please refer to the Prescribing Information for full information.</a:t>
            </a:r>
            <a:endParaRPr sz="1400" dirty="0">
              <a:latin typeface="Trebuchet MS"/>
              <a:cs typeface="Trebuchet MS"/>
            </a:endParaRPr>
          </a:p>
        </p:txBody>
      </p:sp>
      <p:sp>
        <p:nvSpPr>
          <p:cNvPr id="20" name="object 20"/>
          <p:cNvSpPr txBox="1"/>
          <p:nvPr/>
        </p:nvSpPr>
        <p:spPr>
          <a:xfrm>
            <a:off x="5068012" y="13075727"/>
            <a:ext cx="75565" cy="149225"/>
          </a:xfrm>
          <a:prstGeom prst="rect">
            <a:avLst/>
          </a:prstGeom>
        </p:spPr>
        <p:txBody>
          <a:bodyPr vert="horz" wrap="square" lIns="0" tIns="13970" rIns="0" bIns="0" rtlCol="0">
            <a:spAutoFit/>
          </a:bodyPr>
          <a:lstStyle/>
          <a:p>
            <a:pPr marL="12700">
              <a:lnSpc>
                <a:spcPct val="100000"/>
              </a:lnSpc>
              <a:spcBef>
                <a:spcPts val="110"/>
              </a:spcBef>
            </a:pPr>
            <a:r>
              <a:rPr sz="800" spc="-30" dirty="0">
                <a:solidFill>
                  <a:srgbClr val="454547"/>
                </a:solidFill>
                <a:latin typeface="Trebuchet MS"/>
                <a:cs typeface="Trebuchet MS"/>
              </a:rPr>
              <a:t>1</a:t>
            </a:r>
            <a:endParaRPr sz="800">
              <a:latin typeface="Trebuchet MS"/>
              <a:cs typeface="Trebuchet MS"/>
            </a:endParaRPr>
          </a:p>
        </p:txBody>
      </p:sp>
      <p:sp>
        <p:nvSpPr>
          <p:cNvPr id="21" name="object 21"/>
          <p:cNvSpPr txBox="1"/>
          <p:nvPr/>
        </p:nvSpPr>
        <p:spPr>
          <a:xfrm>
            <a:off x="772616" y="13319969"/>
            <a:ext cx="13699034" cy="543097"/>
          </a:xfrm>
          <a:prstGeom prst="rect">
            <a:avLst/>
          </a:prstGeom>
        </p:spPr>
        <p:txBody>
          <a:bodyPr vert="horz" wrap="square" lIns="0" tIns="60325" rIns="0" bIns="0" rtlCol="0">
            <a:spAutoFit/>
          </a:bodyPr>
          <a:lstStyle/>
          <a:p>
            <a:pPr marL="12700">
              <a:lnSpc>
                <a:spcPct val="100000"/>
              </a:lnSpc>
              <a:spcBef>
                <a:spcPts val="475"/>
              </a:spcBef>
            </a:pPr>
            <a:r>
              <a:rPr sz="1400" dirty="0">
                <a:solidFill>
                  <a:srgbClr val="454547"/>
                </a:solidFill>
                <a:latin typeface="Trebuchet MS"/>
                <a:cs typeface="Trebuchet MS"/>
              </a:rPr>
              <a:t>AF = Atrial Fibrillation, BID = Twice Daily, CrCl = Creatinine Clearance, NOAC = Non-vitamin K antagonist Oral Anticoagulant, NYHA=New York Heart Association</a:t>
            </a:r>
            <a:endParaRPr sz="1400" dirty="0">
              <a:latin typeface="Trebuchet MS"/>
              <a:cs typeface="Trebuchet MS"/>
            </a:endParaRPr>
          </a:p>
          <a:p>
            <a:pPr marL="12700">
              <a:lnSpc>
                <a:spcPct val="100000"/>
              </a:lnSpc>
              <a:spcBef>
                <a:spcPts val="380"/>
              </a:spcBef>
            </a:pPr>
            <a:r>
              <a:rPr sz="1400" dirty="0">
                <a:solidFill>
                  <a:srgbClr val="454547"/>
                </a:solidFill>
                <a:latin typeface="Trebuchet MS"/>
                <a:cs typeface="Trebuchet MS"/>
              </a:rPr>
              <a:t>* Such as prior stroke or translent lschaemic attack (TIA); age ≥75 years; hyerptension; diabetes mellitus; symptomatic heart failure (NYHA Class ≥II).</a:t>
            </a:r>
            <a:endParaRPr sz="1400" dirty="0">
              <a:latin typeface="Trebuchet MS"/>
              <a:cs typeface="Trebuchet MS"/>
            </a:endParaRPr>
          </a:p>
        </p:txBody>
      </p:sp>
      <p:sp>
        <p:nvSpPr>
          <p:cNvPr id="22" name="object 22"/>
          <p:cNvSpPr txBox="1"/>
          <p:nvPr/>
        </p:nvSpPr>
        <p:spPr>
          <a:xfrm>
            <a:off x="10974997" y="13645052"/>
            <a:ext cx="75565" cy="149225"/>
          </a:xfrm>
          <a:prstGeom prst="rect">
            <a:avLst/>
          </a:prstGeom>
        </p:spPr>
        <p:txBody>
          <a:bodyPr vert="horz" wrap="square" lIns="0" tIns="13970" rIns="0" bIns="0" rtlCol="0">
            <a:spAutoFit/>
          </a:bodyPr>
          <a:lstStyle/>
          <a:p>
            <a:pPr marL="12700">
              <a:lnSpc>
                <a:spcPct val="100000"/>
              </a:lnSpc>
              <a:spcBef>
                <a:spcPts val="110"/>
              </a:spcBef>
            </a:pPr>
            <a:r>
              <a:rPr sz="800" spc="-30" dirty="0">
                <a:solidFill>
                  <a:srgbClr val="454547"/>
                </a:solidFill>
                <a:latin typeface="Trebuchet MS"/>
                <a:cs typeface="Trebuchet MS"/>
              </a:rPr>
              <a:t>1</a:t>
            </a:r>
            <a:endParaRPr sz="800">
              <a:latin typeface="Trebuchet MS"/>
              <a:cs typeface="Trebuchet MS"/>
            </a:endParaRPr>
          </a:p>
        </p:txBody>
      </p:sp>
      <p:sp>
        <p:nvSpPr>
          <p:cNvPr id="23" name="object 23"/>
          <p:cNvSpPr txBox="1"/>
          <p:nvPr/>
        </p:nvSpPr>
        <p:spPr>
          <a:xfrm>
            <a:off x="8909050" y="13911346"/>
            <a:ext cx="75565" cy="149225"/>
          </a:xfrm>
          <a:prstGeom prst="rect">
            <a:avLst/>
          </a:prstGeom>
        </p:spPr>
        <p:txBody>
          <a:bodyPr vert="horz" wrap="square" lIns="0" tIns="13970" rIns="0" bIns="0" rtlCol="0">
            <a:spAutoFit/>
          </a:bodyPr>
          <a:lstStyle/>
          <a:p>
            <a:pPr marL="12700">
              <a:lnSpc>
                <a:spcPct val="100000"/>
              </a:lnSpc>
              <a:spcBef>
                <a:spcPts val="110"/>
              </a:spcBef>
            </a:pPr>
            <a:r>
              <a:rPr sz="800" spc="-30" dirty="0">
                <a:solidFill>
                  <a:srgbClr val="454547"/>
                </a:solidFill>
                <a:latin typeface="Trebuchet MS"/>
                <a:cs typeface="Trebuchet MS"/>
              </a:rPr>
              <a:t>1</a:t>
            </a:r>
            <a:endParaRPr sz="800">
              <a:latin typeface="Trebuchet MS"/>
              <a:cs typeface="Trebuchet MS"/>
            </a:endParaRPr>
          </a:p>
        </p:txBody>
      </p:sp>
      <p:sp>
        <p:nvSpPr>
          <p:cNvPr id="24" name="object 24"/>
          <p:cNvSpPr txBox="1"/>
          <p:nvPr/>
        </p:nvSpPr>
        <p:spPr>
          <a:xfrm>
            <a:off x="733881" y="13865225"/>
            <a:ext cx="10842169" cy="645047"/>
          </a:xfrm>
          <a:prstGeom prst="rect">
            <a:avLst/>
          </a:prstGeom>
        </p:spPr>
        <p:txBody>
          <a:bodyPr vert="horz" wrap="square" lIns="0" tIns="110489" rIns="0" bIns="0" rtlCol="0">
            <a:spAutoFit/>
          </a:bodyPr>
          <a:lstStyle/>
          <a:p>
            <a:pPr marL="50800">
              <a:lnSpc>
                <a:spcPct val="100000"/>
              </a:lnSpc>
              <a:spcBef>
                <a:spcPts val="869"/>
              </a:spcBef>
              <a:tabLst>
                <a:tab pos="5087620" algn="l"/>
              </a:tabLst>
            </a:pPr>
            <a:r>
              <a:rPr sz="1200" baseline="31250" dirty="0">
                <a:solidFill>
                  <a:srgbClr val="454547"/>
                </a:solidFill>
                <a:latin typeface="Trebuchet MS"/>
                <a:cs typeface="Trebuchet MS"/>
              </a:rPr>
              <a:t>† </a:t>
            </a:r>
            <a:r>
              <a:rPr sz="1400" dirty="0">
                <a:solidFill>
                  <a:srgbClr val="454547"/>
                </a:solidFill>
                <a:latin typeface="Trebuchet MS"/>
                <a:cs typeface="Trebuchet MS"/>
              </a:rPr>
              <a:t>ELIQUIS</a:t>
            </a:r>
            <a:r>
              <a:rPr lang="en-US" sz="1400" baseline="30000" dirty="0">
                <a:solidFill>
                  <a:srgbClr val="454547"/>
                </a:solidFill>
                <a:latin typeface="Trebuchet MS"/>
              </a:rPr>
              <a:t> ®</a:t>
            </a:r>
            <a:r>
              <a:rPr sz="1400" dirty="0">
                <a:solidFill>
                  <a:srgbClr val="454547"/>
                </a:solidFill>
                <a:latin typeface="Trebuchet MS"/>
                <a:cs typeface="Trebuchet MS"/>
              </a:rPr>
              <a:t> is not recommended for patients with CrCl &lt;15 ml/min, or for</a:t>
            </a:r>
            <a:r>
              <a:rPr lang="en-US" sz="1400" dirty="0">
                <a:solidFill>
                  <a:srgbClr val="454547"/>
                </a:solidFill>
                <a:latin typeface="Trebuchet MS"/>
                <a:cs typeface="Trebuchet MS"/>
              </a:rPr>
              <a:t> </a:t>
            </a:r>
            <a:r>
              <a:rPr sz="1400" dirty="0">
                <a:solidFill>
                  <a:srgbClr val="454547"/>
                </a:solidFill>
                <a:latin typeface="Trebuchet MS"/>
                <a:cs typeface="Trebuchet MS"/>
              </a:rPr>
              <a:t>patients</a:t>
            </a:r>
            <a:r>
              <a:rPr lang="en-US" sz="1400" dirty="0">
                <a:solidFill>
                  <a:srgbClr val="454547"/>
                </a:solidFill>
                <a:latin typeface="Trebuchet MS"/>
                <a:cs typeface="Trebuchet MS"/>
              </a:rPr>
              <a:t> </a:t>
            </a:r>
            <a:r>
              <a:rPr sz="1400" dirty="0">
                <a:solidFill>
                  <a:srgbClr val="454547"/>
                </a:solidFill>
                <a:latin typeface="Trebuchet MS"/>
                <a:cs typeface="Trebuchet MS"/>
              </a:rPr>
              <a:t>undergoing dialysis.</a:t>
            </a:r>
            <a:endParaRPr sz="1400" dirty="0">
              <a:latin typeface="Trebuchet MS"/>
              <a:cs typeface="Trebuchet MS"/>
            </a:endParaRPr>
          </a:p>
          <a:p>
            <a:pPr marL="50800">
              <a:lnSpc>
                <a:spcPct val="100000"/>
              </a:lnSpc>
              <a:spcBef>
                <a:spcPts val="770"/>
              </a:spcBef>
            </a:pPr>
            <a:r>
              <a:rPr sz="1400" b="1" dirty="0">
                <a:solidFill>
                  <a:srgbClr val="454547"/>
                </a:solidFill>
                <a:latin typeface="Arial"/>
                <a:cs typeface="Arial"/>
              </a:rPr>
              <a:t>Reference: 1. </a:t>
            </a:r>
            <a:r>
              <a:rPr sz="1400" dirty="0">
                <a:solidFill>
                  <a:srgbClr val="454547"/>
                </a:solidFill>
                <a:latin typeface="Trebuchet MS"/>
                <a:cs typeface="Trebuchet MS"/>
              </a:rPr>
              <a:t>ELIQUIS</a:t>
            </a:r>
            <a:r>
              <a:rPr lang="en-US" sz="1200" baseline="30000" dirty="0">
                <a:solidFill>
                  <a:srgbClr val="454547"/>
                </a:solidFill>
                <a:latin typeface="Trebuchet MS"/>
              </a:rPr>
              <a:t>®</a:t>
            </a:r>
            <a:r>
              <a:rPr sz="1200" baseline="31250" dirty="0">
                <a:solidFill>
                  <a:srgbClr val="454547"/>
                </a:solidFill>
                <a:latin typeface="Trebuchet MS"/>
                <a:cs typeface="Trebuchet MS"/>
              </a:rPr>
              <a:t> </a:t>
            </a:r>
            <a:r>
              <a:rPr sz="1400" dirty="0">
                <a:solidFill>
                  <a:srgbClr val="454547"/>
                </a:solidFill>
                <a:latin typeface="Trebuchet MS"/>
                <a:cs typeface="Trebuchet MS"/>
              </a:rPr>
              <a:t>(apixaban) </a:t>
            </a:r>
            <a:r>
              <a:rPr sz="1400" dirty="0">
                <a:solidFill>
                  <a:srgbClr val="454547"/>
                </a:solidFill>
                <a:latin typeface="Calibri"/>
                <a:cs typeface="Calibri"/>
              </a:rPr>
              <a:t>LPD NEAR, January 2020, version 7</a:t>
            </a:r>
            <a:endParaRPr sz="1400" dirty="0">
              <a:latin typeface="Calibri"/>
              <a:cs typeface="Calibri"/>
            </a:endParaRPr>
          </a:p>
        </p:txBody>
      </p:sp>
      <p:pic>
        <p:nvPicPr>
          <p:cNvPr id="25" name="object 25"/>
          <p:cNvPicPr/>
          <p:nvPr/>
        </p:nvPicPr>
        <p:blipFill>
          <a:blip r:embed="rId3" cstate="print"/>
          <a:stretch>
            <a:fillRect/>
          </a:stretch>
        </p:blipFill>
        <p:spPr>
          <a:xfrm>
            <a:off x="9987624" y="8904712"/>
            <a:ext cx="3061016" cy="1857548"/>
          </a:xfrm>
          <a:prstGeom prst="rect">
            <a:avLst/>
          </a:prstGeom>
        </p:spPr>
      </p:pic>
      <p:pic>
        <p:nvPicPr>
          <p:cNvPr id="26" name="object 26"/>
          <p:cNvPicPr/>
          <p:nvPr/>
        </p:nvPicPr>
        <p:blipFill>
          <a:blip r:embed="rId4" cstate="print"/>
          <a:stretch>
            <a:fillRect/>
          </a:stretch>
        </p:blipFill>
        <p:spPr>
          <a:xfrm>
            <a:off x="9987624" y="7291937"/>
            <a:ext cx="3061016" cy="1425859"/>
          </a:xfrm>
          <a:prstGeom prst="rect">
            <a:avLst/>
          </a:prstGeom>
        </p:spPr>
      </p:pic>
      <p:pic>
        <p:nvPicPr>
          <p:cNvPr id="27" name="object 27"/>
          <p:cNvPicPr/>
          <p:nvPr/>
        </p:nvPicPr>
        <p:blipFill>
          <a:blip r:embed="rId5" cstate="print"/>
          <a:stretch>
            <a:fillRect/>
          </a:stretch>
        </p:blipFill>
        <p:spPr>
          <a:xfrm>
            <a:off x="9987624" y="6507053"/>
            <a:ext cx="3061016" cy="627909"/>
          </a:xfrm>
          <a:prstGeom prst="rect">
            <a:avLst/>
          </a:prstGeom>
        </p:spPr>
      </p:pic>
      <p:sp>
        <p:nvSpPr>
          <p:cNvPr id="28" name="object 28"/>
          <p:cNvSpPr txBox="1"/>
          <p:nvPr/>
        </p:nvSpPr>
        <p:spPr>
          <a:xfrm>
            <a:off x="10086772" y="8981332"/>
            <a:ext cx="2747276" cy="1777923"/>
          </a:xfrm>
          <a:prstGeom prst="rect">
            <a:avLst/>
          </a:prstGeom>
        </p:spPr>
        <p:txBody>
          <a:bodyPr vert="horz" wrap="square" lIns="0" tIns="12065" rIns="0" bIns="0" rtlCol="0">
            <a:spAutoFit/>
          </a:bodyPr>
          <a:lstStyle/>
          <a:p>
            <a:pPr marL="12700" marR="5080">
              <a:lnSpc>
                <a:spcPct val="100600"/>
              </a:lnSpc>
              <a:spcBef>
                <a:spcPts val="95"/>
              </a:spcBef>
            </a:pPr>
            <a:r>
              <a:rPr sz="2300" dirty="0">
                <a:solidFill>
                  <a:srgbClr val="FFFFFF"/>
                </a:solidFill>
                <a:latin typeface="Trebuchet MS"/>
                <a:cs typeface="Trebuchet MS"/>
              </a:rPr>
              <a:t>Severe renal  impairment alone  (creatinine clearance  [CrCl] 15–29 mL/min)</a:t>
            </a:r>
            <a:endParaRPr sz="2300" dirty="0">
              <a:latin typeface="Trebuchet MS"/>
              <a:cs typeface="Trebuchet MS"/>
            </a:endParaRPr>
          </a:p>
        </p:txBody>
      </p:sp>
      <p:sp>
        <p:nvSpPr>
          <p:cNvPr id="29" name="object 29"/>
          <p:cNvSpPr txBox="1"/>
          <p:nvPr/>
        </p:nvSpPr>
        <p:spPr>
          <a:xfrm>
            <a:off x="11652250" y="10355422"/>
            <a:ext cx="118745" cy="258445"/>
          </a:xfrm>
          <a:prstGeom prst="rect">
            <a:avLst/>
          </a:prstGeom>
        </p:spPr>
        <p:txBody>
          <a:bodyPr vert="horz" wrap="square" lIns="0" tIns="15875" rIns="0" bIns="0" rtlCol="0">
            <a:spAutoFit/>
          </a:bodyPr>
          <a:lstStyle/>
          <a:p>
            <a:pPr marL="12700">
              <a:lnSpc>
                <a:spcPct val="100000"/>
              </a:lnSpc>
              <a:spcBef>
                <a:spcPts val="125"/>
              </a:spcBef>
            </a:pPr>
            <a:r>
              <a:rPr sz="1500" spc="-215" dirty="0">
                <a:solidFill>
                  <a:srgbClr val="FFFFFF"/>
                </a:solidFill>
                <a:latin typeface="Lucida Sans Unicode"/>
                <a:cs typeface="Lucida Sans Unicode"/>
              </a:rPr>
              <a:t>†</a:t>
            </a:r>
            <a:endParaRPr sz="1500" dirty="0">
              <a:latin typeface="Lucida Sans Unicode"/>
              <a:cs typeface="Lucida Sans Unicode"/>
            </a:endParaRPr>
          </a:p>
        </p:txBody>
      </p:sp>
      <p:sp>
        <p:nvSpPr>
          <p:cNvPr id="30" name="object 30"/>
          <p:cNvSpPr txBox="1"/>
          <p:nvPr/>
        </p:nvSpPr>
        <p:spPr>
          <a:xfrm>
            <a:off x="10148465" y="7358670"/>
            <a:ext cx="2642307" cy="1130180"/>
          </a:xfrm>
          <a:prstGeom prst="rect">
            <a:avLst/>
          </a:prstGeom>
        </p:spPr>
        <p:txBody>
          <a:bodyPr vert="horz" wrap="square" lIns="0" tIns="14604" rIns="0" bIns="0" rtlCol="0">
            <a:spAutoFit/>
          </a:bodyPr>
          <a:lstStyle/>
          <a:p>
            <a:pPr marL="12700">
              <a:lnSpc>
                <a:spcPct val="100000"/>
              </a:lnSpc>
              <a:spcBef>
                <a:spcPts val="114"/>
              </a:spcBef>
            </a:pPr>
            <a:r>
              <a:rPr sz="2400" dirty="0">
                <a:solidFill>
                  <a:srgbClr val="FFFFFF"/>
                </a:solidFill>
                <a:latin typeface="Trebuchet MS"/>
                <a:cs typeface="Trebuchet MS"/>
              </a:rPr>
              <a:t>Serum creatinine</a:t>
            </a:r>
            <a:endParaRPr sz="2400" dirty="0">
              <a:latin typeface="Trebuchet MS"/>
              <a:cs typeface="Trebuchet MS"/>
            </a:endParaRPr>
          </a:p>
          <a:p>
            <a:pPr marL="12700" marR="424180">
              <a:lnSpc>
                <a:spcPct val="100600"/>
              </a:lnSpc>
            </a:pPr>
            <a:r>
              <a:rPr sz="2400" dirty="0">
                <a:solidFill>
                  <a:srgbClr val="FFFFFF"/>
                </a:solidFill>
                <a:latin typeface="Trebuchet MS"/>
                <a:cs typeface="Trebuchet MS"/>
              </a:rPr>
              <a:t>≥1.5 mg/dL  (133 </a:t>
            </a:r>
            <a:r>
              <a:rPr sz="2400" dirty="0">
                <a:solidFill>
                  <a:srgbClr val="FFFFFF"/>
                </a:solidFill>
                <a:latin typeface="Lucida Sans Unicode"/>
                <a:cs typeface="Lucida Sans Unicode"/>
              </a:rPr>
              <a:t>μ</a:t>
            </a:r>
            <a:r>
              <a:rPr sz="2400" dirty="0">
                <a:solidFill>
                  <a:srgbClr val="FFFFFF"/>
                </a:solidFill>
                <a:latin typeface="Trebuchet MS"/>
                <a:cs typeface="Trebuchet MS"/>
              </a:rPr>
              <a:t>mol/L)</a:t>
            </a:r>
            <a:endParaRPr sz="2400" dirty="0">
              <a:latin typeface="Trebuchet MS"/>
              <a:cs typeface="Trebuchet MS"/>
            </a:endParaRPr>
          </a:p>
        </p:txBody>
      </p:sp>
      <p:sp>
        <p:nvSpPr>
          <p:cNvPr id="31" name="object 31"/>
          <p:cNvSpPr txBox="1"/>
          <p:nvPr/>
        </p:nvSpPr>
        <p:spPr>
          <a:xfrm>
            <a:off x="10148466" y="6581501"/>
            <a:ext cx="2751054" cy="384078"/>
          </a:xfrm>
          <a:prstGeom prst="rect">
            <a:avLst/>
          </a:prstGeom>
        </p:spPr>
        <p:txBody>
          <a:bodyPr vert="horz" wrap="square" lIns="0" tIns="14604" rIns="0" bIns="0" rtlCol="0">
            <a:spAutoFit/>
          </a:bodyPr>
          <a:lstStyle/>
          <a:p>
            <a:pPr marL="12700">
              <a:lnSpc>
                <a:spcPct val="100000"/>
              </a:lnSpc>
              <a:spcBef>
                <a:spcPts val="114"/>
              </a:spcBef>
            </a:pPr>
            <a:r>
              <a:rPr sz="2400" dirty="0">
                <a:solidFill>
                  <a:srgbClr val="FFFFFF"/>
                </a:solidFill>
                <a:latin typeface="Trebuchet MS"/>
                <a:cs typeface="Trebuchet MS"/>
              </a:rPr>
              <a:t>Body weight ≤60 kg</a:t>
            </a:r>
            <a:endParaRPr sz="2400" dirty="0">
              <a:latin typeface="Trebuchet MS"/>
              <a:cs typeface="Trebuchet MS"/>
            </a:endParaRPr>
          </a:p>
        </p:txBody>
      </p:sp>
      <p:sp>
        <p:nvSpPr>
          <p:cNvPr id="38" name="object 38"/>
          <p:cNvSpPr txBox="1"/>
          <p:nvPr/>
        </p:nvSpPr>
        <p:spPr>
          <a:xfrm>
            <a:off x="13860746" y="6432972"/>
            <a:ext cx="830580" cy="291746"/>
          </a:xfrm>
          <a:prstGeom prst="rect">
            <a:avLst/>
          </a:prstGeom>
        </p:spPr>
        <p:txBody>
          <a:bodyPr vert="horz" wrap="square" lIns="0" tIns="14604" rIns="0" bIns="0" rtlCol="0">
            <a:spAutoFit/>
          </a:bodyPr>
          <a:lstStyle/>
          <a:p>
            <a:pPr marL="12700">
              <a:lnSpc>
                <a:spcPct val="100000"/>
              </a:lnSpc>
              <a:spcBef>
                <a:spcPts val="114"/>
              </a:spcBef>
            </a:pPr>
            <a:r>
              <a:rPr dirty="0">
                <a:solidFill>
                  <a:srgbClr val="FFFFFF"/>
                </a:solidFill>
                <a:latin typeface="Trebuchet MS"/>
                <a:cs typeface="Trebuchet MS"/>
              </a:rPr>
              <a:t>At least</a:t>
            </a:r>
            <a:endParaRPr dirty="0">
              <a:latin typeface="Trebuchet MS"/>
              <a:cs typeface="Trebuchet MS"/>
            </a:endParaRPr>
          </a:p>
        </p:txBody>
      </p:sp>
      <p:sp>
        <p:nvSpPr>
          <p:cNvPr id="39" name="object 39"/>
          <p:cNvSpPr txBox="1"/>
          <p:nvPr/>
        </p:nvSpPr>
        <p:spPr>
          <a:xfrm>
            <a:off x="13573917" y="6757927"/>
            <a:ext cx="1594485" cy="291746"/>
          </a:xfrm>
          <a:prstGeom prst="rect">
            <a:avLst/>
          </a:prstGeom>
        </p:spPr>
        <p:txBody>
          <a:bodyPr vert="horz" wrap="square" lIns="0" tIns="14604" rIns="0" bIns="0" rtlCol="0">
            <a:spAutoFit/>
          </a:bodyPr>
          <a:lstStyle/>
          <a:p>
            <a:pPr marL="12700">
              <a:lnSpc>
                <a:spcPct val="100000"/>
              </a:lnSpc>
              <a:spcBef>
                <a:spcPts val="114"/>
              </a:spcBef>
            </a:pPr>
            <a:r>
              <a:rPr dirty="0">
                <a:solidFill>
                  <a:srgbClr val="FFFFFF"/>
                </a:solidFill>
                <a:latin typeface="Trebuchet MS"/>
                <a:cs typeface="Trebuchet MS"/>
              </a:rPr>
              <a:t>characteristics</a:t>
            </a:r>
            <a:endParaRPr dirty="0">
              <a:latin typeface="Trebuchet MS"/>
              <a:cs typeface="Trebuchet MS"/>
            </a:endParaRPr>
          </a:p>
        </p:txBody>
      </p:sp>
      <p:sp>
        <p:nvSpPr>
          <p:cNvPr id="40" name="object 40"/>
          <p:cNvSpPr txBox="1"/>
          <p:nvPr/>
        </p:nvSpPr>
        <p:spPr>
          <a:xfrm>
            <a:off x="15682101" y="7571801"/>
            <a:ext cx="1318260" cy="291746"/>
          </a:xfrm>
          <a:prstGeom prst="rect">
            <a:avLst/>
          </a:prstGeom>
        </p:spPr>
        <p:txBody>
          <a:bodyPr vert="horz" wrap="square" lIns="0" tIns="14604" rIns="0" bIns="0" rtlCol="0">
            <a:spAutoFit/>
          </a:bodyPr>
          <a:lstStyle/>
          <a:p>
            <a:pPr marL="12700">
              <a:lnSpc>
                <a:spcPct val="100000"/>
              </a:lnSpc>
              <a:spcBef>
                <a:spcPts val="114"/>
              </a:spcBef>
            </a:pPr>
            <a:r>
              <a:rPr b="1" dirty="0">
                <a:solidFill>
                  <a:srgbClr val="76004B"/>
                </a:solidFill>
                <a:latin typeface="Arial"/>
                <a:cs typeface="Arial"/>
              </a:rPr>
              <a:t>2.5 mg BID</a:t>
            </a:r>
            <a:endParaRPr dirty="0">
              <a:latin typeface="Arial"/>
              <a:cs typeface="Arial"/>
            </a:endParaRPr>
          </a:p>
        </p:txBody>
      </p:sp>
      <p:sp>
        <p:nvSpPr>
          <p:cNvPr id="41" name="object 41"/>
          <p:cNvSpPr/>
          <p:nvPr/>
        </p:nvSpPr>
        <p:spPr>
          <a:xfrm>
            <a:off x="5625769" y="6017529"/>
            <a:ext cx="0" cy="2040889"/>
          </a:xfrm>
          <a:custGeom>
            <a:avLst/>
            <a:gdLst/>
            <a:ahLst/>
            <a:cxnLst/>
            <a:rect l="l" t="t" r="r" b="b"/>
            <a:pathLst>
              <a:path h="2040890">
                <a:moveTo>
                  <a:pt x="0" y="0"/>
                </a:moveTo>
                <a:lnTo>
                  <a:pt x="0" y="2040683"/>
                </a:lnTo>
              </a:path>
            </a:pathLst>
          </a:custGeom>
          <a:ln w="18454">
            <a:solidFill>
              <a:srgbClr val="D1D3D4"/>
            </a:solidFill>
          </a:ln>
        </p:spPr>
        <p:txBody>
          <a:bodyPr wrap="square" lIns="0" tIns="0" rIns="0" bIns="0" rtlCol="0"/>
          <a:lstStyle/>
          <a:p>
            <a:endParaRPr/>
          </a:p>
        </p:txBody>
      </p:sp>
      <p:sp>
        <p:nvSpPr>
          <p:cNvPr id="42" name="object 42"/>
          <p:cNvSpPr txBox="1"/>
          <p:nvPr/>
        </p:nvSpPr>
        <p:spPr>
          <a:xfrm>
            <a:off x="3046814" y="4200649"/>
            <a:ext cx="5481236" cy="951543"/>
          </a:xfrm>
          <a:prstGeom prst="rect">
            <a:avLst/>
          </a:prstGeom>
        </p:spPr>
        <p:txBody>
          <a:bodyPr vert="horz" wrap="square" lIns="0" tIns="12700" rIns="0" bIns="0" rtlCol="0">
            <a:spAutoFit/>
          </a:bodyPr>
          <a:lstStyle/>
          <a:p>
            <a:pPr marL="12700">
              <a:lnSpc>
                <a:spcPct val="100000"/>
              </a:lnSpc>
              <a:spcBef>
                <a:spcPts val="100"/>
              </a:spcBef>
            </a:pPr>
            <a:r>
              <a:rPr sz="3050" dirty="0">
                <a:solidFill>
                  <a:srgbClr val="454547"/>
                </a:solidFill>
                <a:latin typeface="Arial MT"/>
                <a:cs typeface="Arial MT"/>
              </a:rPr>
              <a:t>The recommended dose of</a:t>
            </a:r>
            <a:endParaRPr sz="3050" dirty="0">
              <a:latin typeface="Arial MT"/>
              <a:cs typeface="Arial MT"/>
            </a:endParaRPr>
          </a:p>
          <a:p>
            <a:pPr marL="12700">
              <a:lnSpc>
                <a:spcPct val="100000"/>
              </a:lnSpc>
              <a:spcBef>
                <a:spcPts val="35"/>
              </a:spcBef>
            </a:pPr>
            <a:r>
              <a:rPr sz="3050" dirty="0">
                <a:solidFill>
                  <a:srgbClr val="454547"/>
                </a:solidFill>
                <a:latin typeface="Arial MT"/>
                <a:cs typeface="Arial MT"/>
              </a:rPr>
              <a:t>Apixaban for NVAF is </a:t>
            </a:r>
            <a:r>
              <a:rPr sz="3050" b="1" i="1" dirty="0">
                <a:solidFill>
                  <a:srgbClr val="76004B"/>
                </a:solidFill>
                <a:latin typeface="Arial"/>
                <a:cs typeface="Arial"/>
              </a:rPr>
              <a:t>5</a:t>
            </a:r>
            <a:r>
              <a:rPr sz="3050" b="1" dirty="0">
                <a:solidFill>
                  <a:srgbClr val="76004B"/>
                </a:solidFill>
                <a:latin typeface="Calibri"/>
                <a:cs typeface="Calibri"/>
              </a:rPr>
              <a:t>mg BID</a:t>
            </a:r>
            <a:endParaRPr sz="3050" dirty="0">
              <a:latin typeface="Calibri"/>
              <a:cs typeface="Calibri"/>
            </a:endParaRPr>
          </a:p>
        </p:txBody>
      </p:sp>
      <p:sp>
        <p:nvSpPr>
          <p:cNvPr id="43" name="object 43"/>
          <p:cNvSpPr txBox="1"/>
          <p:nvPr/>
        </p:nvSpPr>
        <p:spPr>
          <a:xfrm>
            <a:off x="3037056" y="5149753"/>
            <a:ext cx="3787775" cy="490855"/>
          </a:xfrm>
          <a:prstGeom prst="rect">
            <a:avLst/>
          </a:prstGeom>
        </p:spPr>
        <p:txBody>
          <a:bodyPr vert="horz" wrap="square" lIns="0" tIns="12700" rIns="0" bIns="0" rtlCol="0">
            <a:spAutoFit/>
          </a:bodyPr>
          <a:lstStyle/>
          <a:p>
            <a:pPr marL="12700">
              <a:lnSpc>
                <a:spcPct val="100000"/>
              </a:lnSpc>
              <a:spcBef>
                <a:spcPts val="100"/>
              </a:spcBef>
              <a:tabLst>
                <a:tab pos="2892425" algn="l"/>
              </a:tabLst>
            </a:pPr>
            <a:r>
              <a:rPr sz="3050" spc="-105" dirty="0">
                <a:solidFill>
                  <a:srgbClr val="454547"/>
                </a:solidFill>
                <a:latin typeface="Arial MT"/>
                <a:cs typeface="Arial MT"/>
              </a:rPr>
              <a:t>taken</a:t>
            </a:r>
            <a:r>
              <a:rPr sz="3050" spc="-60" dirty="0">
                <a:solidFill>
                  <a:srgbClr val="454547"/>
                </a:solidFill>
                <a:latin typeface="Arial MT"/>
                <a:cs typeface="Arial MT"/>
              </a:rPr>
              <a:t> </a:t>
            </a:r>
            <a:r>
              <a:rPr sz="3050" spc="-85" dirty="0">
                <a:solidFill>
                  <a:srgbClr val="454547"/>
                </a:solidFill>
                <a:latin typeface="Arial MT"/>
                <a:cs typeface="Arial MT"/>
              </a:rPr>
              <a:t>orall</a:t>
            </a:r>
            <a:r>
              <a:rPr sz="3050" spc="-105" dirty="0">
                <a:solidFill>
                  <a:srgbClr val="454547"/>
                </a:solidFill>
                <a:latin typeface="Arial MT"/>
                <a:cs typeface="Arial MT"/>
              </a:rPr>
              <a:t>y</a:t>
            </a:r>
            <a:r>
              <a:rPr sz="3050" spc="-60" dirty="0">
                <a:solidFill>
                  <a:srgbClr val="454547"/>
                </a:solidFill>
                <a:latin typeface="Arial MT"/>
                <a:cs typeface="Arial MT"/>
              </a:rPr>
              <a:t> </a:t>
            </a:r>
            <a:r>
              <a:rPr sz="3050" spc="-95" dirty="0">
                <a:solidFill>
                  <a:srgbClr val="454547"/>
                </a:solidFill>
                <a:latin typeface="Arial MT"/>
                <a:cs typeface="Arial MT"/>
              </a:rPr>
              <a:t>wit</a:t>
            </a:r>
            <a:r>
              <a:rPr sz="3050" spc="-120" dirty="0">
                <a:solidFill>
                  <a:srgbClr val="454547"/>
                </a:solidFill>
                <a:latin typeface="Arial MT"/>
                <a:cs typeface="Arial MT"/>
              </a:rPr>
              <a:t>h</a:t>
            </a:r>
            <a:r>
              <a:rPr lang="en-US" sz="3050" spc="-120" dirty="0">
                <a:solidFill>
                  <a:srgbClr val="454547"/>
                </a:solidFill>
                <a:latin typeface="Arial MT"/>
                <a:cs typeface="Arial MT"/>
              </a:rPr>
              <a:t> </a:t>
            </a:r>
            <a:r>
              <a:rPr sz="3050" spc="-110" dirty="0">
                <a:solidFill>
                  <a:srgbClr val="454547"/>
                </a:solidFill>
                <a:latin typeface="Arial MT"/>
                <a:cs typeface="Arial MT"/>
              </a:rPr>
              <a:t>water</a:t>
            </a:r>
            <a:endParaRPr sz="3050" dirty="0">
              <a:latin typeface="Arial MT"/>
              <a:cs typeface="Arial MT"/>
            </a:endParaRPr>
          </a:p>
        </p:txBody>
      </p:sp>
      <p:sp>
        <p:nvSpPr>
          <p:cNvPr id="44" name="object 44"/>
          <p:cNvSpPr txBox="1"/>
          <p:nvPr/>
        </p:nvSpPr>
        <p:spPr>
          <a:xfrm>
            <a:off x="6693535" y="5161386"/>
            <a:ext cx="158115" cy="332740"/>
          </a:xfrm>
          <a:prstGeom prst="rect">
            <a:avLst/>
          </a:prstGeom>
        </p:spPr>
        <p:txBody>
          <a:bodyPr vert="horz" wrap="square" lIns="0" tIns="14604" rIns="0" bIns="0" rtlCol="0">
            <a:spAutoFit/>
          </a:bodyPr>
          <a:lstStyle/>
          <a:p>
            <a:pPr marL="12700">
              <a:lnSpc>
                <a:spcPct val="100000"/>
              </a:lnSpc>
              <a:spcBef>
                <a:spcPts val="114"/>
              </a:spcBef>
            </a:pPr>
            <a:r>
              <a:rPr sz="2000" spc="-70" dirty="0">
                <a:solidFill>
                  <a:srgbClr val="454547"/>
                </a:solidFill>
                <a:latin typeface="Arial MT"/>
                <a:cs typeface="Arial MT"/>
              </a:rPr>
              <a:t>1</a:t>
            </a:r>
            <a:endParaRPr sz="2000" dirty="0">
              <a:latin typeface="Arial MT"/>
              <a:cs typeface="Arial MT"/>
            </a:endParaRPr>
          </a:p>
        </p:txBody>
      </p:sp>
      <p:grpSp>
        <p:nvGrpSpPr>
          <p:cNvPr id="45" name="object 45"/>
          <p:cNvGrpSpPr/>
          <p:nvPr/>
        </p:nvGrpSpPr>
        <p:grpSpPr>
          <a:xfrm>
            <a:off x="3612457" y="6273083"/>
            <a:ext cx="1570355" cy="1570355"/>
            <a:chOff x="3612457" y="6273083"/>
            <a:chExt cx="1570355" cy="1570355"/>
          </a:xfrm>
        </p:grpSpPr>
        <p:sp>
          <p:nvSpPr>
            <p:cNvPr id="46" name="object 46"/>
            <p:cNvSpPr/>
            <p:nvPr/>
          </p:nvSpPr>
          <p:spPr>
            <a:xfrm>
              <a:off x="3612457" y="6273083"/>
              <a:ext cx="1570355" cy="1570355"/>
            </a:xfrm>
            <a:custGeom>
              <a:avLst/>
              <a:gdLst/>
              <a:ahLst/>
              <a:cxnLst/>
              <a:rect l="l" t="t" r="r" b="b"/>
              <a:pathLst>
                <a:path w="1570354" h="1570354">
                  <a:moveTo>
                    <a:pt x="308393" y="695220"/>
                  </a:moveTo>
                  <a:lnTo>
                    <a:pt x="0" y="784904"/>
                  </a:lnTo>
                  <a:lnTo>
                    <a:pt x="308393" y="874616"/>
                  </a:lnTo>
                  <a:lnTo>
                    <a:pt x="304793" y="852644"/>
                  </a:lnTo>
                  <a:lnTo>
                    <a:pt x="302183" y="830356"/>
                  </a:lnTo>
                  <a:lnTo>
                    <a:pt x="300595" y="807770"/>
                  </a:lnTo>
                  <a:lnTo>
                    <a:pt x="300059" y="784904"/>
                  </a:lnTo>
                  <a:lnTo>
                    <a:pt x="300595" y="762052"/>
                  </a:lnTo>
                  <a:lnTo>
                    <a:pt x="302183" y="739469"/>
                  </a:lnTo>
                  <a:lnTo>
                    <a:pt x="304793" y="717183"/>
                  </a:lnTo>
                  <a:lnTo>
                    <a:pt x="308393" y="695220"/>
                  </a:lnTo>
                  <a:close/>
                </a:path>
                <a:path w="1570354" h="1570354">
                  <a:moveTo>
                    <a:pt x="384539" y="1058361"/>
                  </a:moveTo>
                  <a:lnTo>
                    <a:pt x="229871" y="1339906"/>
                  </a:lnTo>
                  <a:lnTo>
                    <a:pt x="511447" y="1185268"/>
                  </a:lnTo>
                  <a:lnTo>
                    <a:pt x="475418" y="1158071"/>
                  </a:lnTo>
                  <a:lnTo>
                    <a:pt x="442107" y="1127708"/>
                  </a:lnTo>
                  <a:lnTo>
                    <a:pt x="411739" y="1094398"/>
                  </a:lnTo>
                  <a:lnTo>
                    <a:pt x="384539" y="1058361"/>
                  </a:lnTo>
                  <a:close/>
                </a:path>
                <a:path w="1570354" h="1570354">
                  <a:moveTo>
                    <a:pt x="1185248" y="1058331"/>
                  </a:moveTo>
                  <a:lnTo>
                    <a:pt x="1158034" y="1094374"/>
                  </a:lnTo>
                  <a:lnTo>
                    <a:pt x="1127661" y="1127689"/>
                  </a:lnTo>
                  <a:lnTo>
                    <a:pt x="1094345" y="1158060"/>
                  </a:lnTo>
                  <a:lnTo>
                    <a:pt x="1058302" y="1185268"/>
                  </a:lnTo>
                  <a:lnTo>
                    <a:pt x="1339906" y="1339906"/>
                  </a:lnTo>
                  <a:lnTo>
                    <a:pt x="1185248" y="1058331"/>
                  </a:lnTo>
                  <a:close/>
                </a:path>
                <a:path w="1570354" h="1570354">
                  <a:moveTo>
                    <a:pt x="695171" y="1261394"/>
                  </a:moveTo>
                  <a:lnTo>
                    <a:pt x="784874" y="1569808"/>
                  </a:lnTo>
                  <a:lnTo>
                    <a:pt x="872194" y="1269719"/>
                  </a:lnTo>
                  <a:lnTo>
                    <a:pt x="784874" y="1269719"/>
                  </a:lnTo>
                  <a:lnTo>
                    <a:pt x="762022" y="1269183"/>
                  </a:lnTo>
                  <a:lnTo>
                    <a:pt x="739437" y="1267596"/>
                  </a:lnTo>
                  <a:lnTo>
                    <a:pt x="717146" y="1264989"/>
                  </a:lnTo>
                  <a:lnTo>
                    <a:pt x="695171" y="1261394"/>
                  </a:lnTo>
                  <a:close/>
                </a:path>
                <a:path w="1570354" h="1570354">
                  <a:moveTo>
                    <a:pt x="874616" y="1261394"/>
                  </a:moveTo>
                  <a:lnTo>
                    <a:pt x="852640" y="1264989"/>
                  </a:lnTo>
                  <a:lnTo>
                    <a:pt x="830341" y="1267596"/>
                  </a:lnTo>
                  <a:lnTo>
                    <a:pt x="807745" y="1269183"/>
                  </a:lnTo>
                  <a:lnTo>
                    <a:pt x="784874" y="1269719"/>
                  </a:lnTo>
                  <a:lnTo>
                    <a:pt x="872194" y="1269719"/>
                  </a:lnTo>
                  <a:lnTo>
                    <a:pt x="874616" y="1261394"/>
                  </a:lnTo>
                  <a:close/>
                </a:path>
                <a:path w="1570354" h="1570354">
                  <a:moveTo>
                    <a:pt x="784904" y="0"/>
                  </a:moveTo>
                  <a:lnTo>
                    <a:pt x="695142" y="308413"/>
                  </a:lnTo>
                  <a:lnTo>
                    <a:pt x="717117" y="304818"/>
                  </a:lnTo>
                  <a:lnTo>
                    <a:pt x="739412" y="302211"/>
                  </a:lnTo>
                  <a:lnTo>
                    <a:pt x="762005" y="300624"/>
                  </a:lnTo>
                  <a:lnTo>
                    <a:pt x="784874" y="300089"/>
                  </a:lnTo>
                  <a:lnTo>
                    <a:pt x="872223" y="300089"/>
                  </a:lnTo>
                  <a:lnTo>
                    <a:pt x="784904" y="0"/>
                  </a:lnTo>
                  <a:close/>
                </a:path>
                <a:path w="1570354" h="1570354">
                  <a:moveTo>
                    <a:pt x="872223" y="300089"/>
                  </a:moveTo>
                  <a:lnTo>
                    <a:pt x="784874" y="300089"/>
                  </a:lnTo>
                  <a:lnTo>
                    <a:pt x="807761" y="300624"/>
                  </a:lnTo>
                  <a:lnTo>
                    <a:pt x="830364" y="302211"/>
                  </a:lnTo>
                  <a:lnTo>
                    <a:pt x="852665" y="304818"/>
                  </a:lnTo>
                  <a:lnTo>
                    <a:pt x="874646" y="308413"/>
                  </a:lnTo>
                  <a:lnTo>
                    <a:pt x="872223" y="300089"/>
                  </a:lnTo>
                  <a:close/>
                </a:path>
                <a:path w="1570354" h="1570354">
                  <a:moveTo>
                    <a:pt x="229871" y="229901"/>
                  </a:moveTo>
                  <a:lnTo>
                    <a:pt x="384539" y="511447"/>
                  </a:lnTo>
                  <a:lnTo>
                    <a:pt x="411736" y="475421"/>
                  </a:lnTo>
                  <a:lnTo>
                    <a:pt x="442099" y="442114"/>
                  </a:lnTo>
                  <a:lnTo>
                    <a:pt x="475410" y="411747"/>
                  </a:lnTo>
                  <a:lnTo>
                    <a:pt x="511447" y="384539"/>
                  </a:lnTo>
                  <a:lnTo>
                    <a:pt x="229871" y="229901"/>
                  </a:lnTo>
                  <a:close/>
                </a:path>
                <a:path w="1570354" h="1570354">
                  <a:moveTo>
                    <a:pt x="1261365" y="695191"/>
                  </a:moveTo>
                  <a:lnTo>
                    <a:pt x="1264948" y="717171"/>
                  </a:lnTo>
                  <a:lnTo>
                    <a:pt x="1267549" y="739466"/>
                  </a:lnTo>
                  <a:lnTo>
                    <a:pt x="1269134" y="762051"/>
                  </a:lnTo>
                  <a:lnTo>
                    <a:pt x="1269670" y="784904"/>
                  </a:lnTo>
                  <a:lnTo>
                    <a:pt x="1269133" y="807773"/>
                  </a:lnTo>
                  <a:lnTo>
                    <a:pt x="1267546" y="830367"/>
                  </a:lnTo>
                  <a:lnTo>
                    <a:pt x="1264936" y="852665"/>
                  </a:lnTo>
                  <a:lnTo>
                    <a:pt x="1261335" y="874646"/>
                  </a:lnTo>
                  <a:lnTo>
                    <a:pt x="1569778" y="784904"/>
                  </a:lnTo>
                  <a:lnTo>
                    <a:pt x="1261365" y="695191"/>
                  </a:lnTo>
                  <a:close/>
                </a:path>
                <a:path w="1570354" h="1570354">
                  <a:moveTo>
                    <a:pt x="1339906" y="229901"/>
                  </a:moveTo>
                  <a:lnTo>
                    <a:pt x="1058331" y="384559"/>
                  </a:lnTo>
                  <a:lnTo>
                    <a:pt x="1094361" y="411756"/>
                  </a:lnTo>
                  <a:lnTo>
                    <a:pt x="1127676" y="442120"/>
                  </a:lnTo>
                  <a:lnTo>
                    <a:pt x="1158047" y="475433"/>
                  </a:lnTo>
                  <a:lnTo>
                    <a:pt x="1185248" y="511476"/>
                  </a:lnTo>
                  <a:lnTo>
                    <a:pt x="1339906" y="229901"/>
                  </a:lnTo>
                  <a:close/>
                </a:path>
              </a:pathLst>
            </a:custGeom>
            <a:solidFill>
              <a:srgbClr val="F16A39"/>
            </a:solidFill>
          </p:spPr>
          <p:txBody>
            <a:bodyPr wrap="square" lIns="0" tIns="0" rIns="0" bIns="0" rtlCol="0"/>
            <a:lstStyle/>
            <a:p>
              <a:endParaRPr/>
            </a:p>
          </p:txBody>
        </p:sp>
        <p:pic>
          <p:nvPicPr>
            <p:cNvPr id="47" name="object 47"/>
            <p:cNvPicPr/>
            <p:nvPr/>
          </p:nvPicPr>
          <p:blipFill>
            <a:blip r:embed="rId6" cstate="print"/>
            <a:stretch>
              <a:fillRect/>
            </a:stretch>
          </p:blipFill>
          <p:spPr>
            <a:xfrm>
              <a:off x="3967850" y="6628492"/>
              <a:ext cx="858969" cy="858988"/>
            </a:xfrm>
            <a:prstGeom prst="rect">
              <a:avLst/>
            </a:prstGeom>
          </p:spPr>
        </p:pic>
      </p:grpSp>
      <p:pic>
        <p:nvPicPr>
          <p:cNvPr id="51" name="object 51"/>
          <p:cNvPicPr/>
          <p:nvPr/>
        </p:nvPicPr>
        <p:blipFill>
          <a:blip r:embed="rId7" cstate="print"/>
          <a:stretch>
            <a:fillRect/>
          </a:stretch>
        </p:blipFill>
        <p:spPr>
          <a:xfrm>
            <a:off x="6366357" y="6432016"/>
            <a:ext cx="941257" cy="1125097"/>
          </a:xfrm>
          <a:prstGeom prst="rect">
            <a:avLst/>
          </a:prstGeom>
        </p:spPr>
      </p:pic>
      <p:sp>
        <p:nvSpPr>
          <p:cNvPr id="55" name="object 55"/>
          <p:cNvSpPr txBox="1"/>
          <p:nvPr/>
        </p:nvSpPr>
        <p:spPr>
          <a:xfrm>
            <a:off x="6285042" y="8192228"/>
            <a:ext cx="822960" cy="380365"/>
          </a:xfrm>
          <a:prstGeom prst="rect">
            <a:avLst/>
          </a:prstGeom>
        </p:spPr>
        <p:txBody>
          <a:bodyPr vert="horz" wrap="square" lIns="0" tIns="11430" rIns="0" bIns="0" rtlCol="0">
            <a:spAutoFit/>
          </a:bodyPr>
          <a:lstStyle/>
          <a:p>
            <a:pPr>
              <a:lnSpc>
                <a:spcPct val="100000"/>
              </a:lnSpc>
              <a:spcBef>
                <a:spcPts val="90"/>
              </a:spcBef>
            </a:pPr>
            <a:r>
              <a:rPr sz="2300" spc="-185" dirty="0">
                <a:solidFill>
                  <a:srgbClr val="454547"/>
                </a:solidFill>
                <a:latin typeface="Trebuchet MS"/>
                <a:cs typeface="Trebuchet MS"/>
              </a:rPr>
              <a:t>V</a:t>
            </a:r>
            <a:r>
              <a:rPr sz="2300" spc="-160" dirty="0">
                <a:solidFill>
                  <a:srgbClr val="454547"/>
                </a:solidFill>
                <a:latin typeface="Trebuchet MS"/>
                <a:cs typeface="Trebuchet MS"/>
              </a:rPr>
              <a:t>E</a:t>
            </a:r>
            <a:r>
              <a:rPr sz="2300" spc="-225" dirty="0">
                <a:solidFill>
                  <a:srgbClr val="454547"/>
                </a:solidFill>
                <a:latin typeface="Trebuchet MS"/>
                <a:cs typeface="Trebuchet MS"/>
              </a:rPr>
              <a:t>N</a:t>
            </a:r>
            <a:r>
              <a:rPr sz="2300" spc="-400" dirty="0">
                <a:solidFill>
                  <a:srgbClr val="454547"/>
                </a:solidFill>
                <a:latin typeface="Trebuchet MS"/>
                <a:cs typeface="Trebuchet MS"/>
              </a:rPr>
              <a:t> </a:t>
            </a:r>
            <a:r>
              <a:rPr sz="2300" spc="-85" dirty="0">
                <a:solidFill>
                  <a:srgbClr val="454547"/>
                </a:solidFill>
                <a:latin typeface="Trebuchet MS"/>
                <a:cs typeface="Trebuchet MS"/>
              </a:rPr>
              <a:t>I</a:t>
            </a:r>
            <a:r>
              <a:rPr sz="2300" spc="-555" dirty="0">
                <a:solidFill>
                  <a:srgbClr val="454547"/>
                </a:solidFill>
                <a:latin typeface="Trebuchet MS"/>
                <a:cs typeface="Trebuchet MS"/>
              </a:rPr>
              <a:t>N</a:t>
            </a:r>
            <a:r>
              <a:rPr sz="2300" spc="-360" dirty="0">
                <a:solidFill>
                  <a:srgbClr val="454547"/>
                </a:solidFill>
                <a:latin typeface="Trebuchet MS"/>
                <a:cs typeface="Trebuchet MS"/>
              </a:rPr>
              <a:t>G</a:t>
            </a:r>
            <a:endParaRPr sz="2300">
              <a:latin typeface="Trebuchet MS"/>
              <a:cs typeface="Trebuchet MS"/>
            </a:endParaRPr>
          </a:p>
        </p:txBody>
      </p:sp>
      <p:sp>
        <p:nvSpPr>
          <p:cNvPr id="56" name="object 56"/>
          <p:cNvSpPr txBox="1"/>
          <p:nvPr/>
        </p:nvSpPr>
        <p:spPr>
          <a:xfrm>
            <a:off x="3703954" y="8192228"/>
            <a:ext cx="1069975" cy="380365"/>
          </a:xfrm>
          <a:prstGeom prst="rect">
            <a:avLst/>
          </a:prstGeom>
        </p:spPr>
        <p:txBody>
          <a:bodyPr vert="horz" wrap="square" lIns="0" tIns="11430" rIns="0" bIns="0" rtlCol="0">
            <a:spAutoFit/>
          </a:bodyPr>
          <a:lstStyle/>
          <a:p>
            <a:pPr>
              <a:lnSpc>
                <a:spcPct val="100000"/>
              </a:lnSpc>
              <a:spcBef>
                <a:spcPts val="90"/>
              </a:spcBef>
            </a:pPr>
            <a:r>
              <a:rPr sz="2300" spc="-10" dirty="0">
                <a:solidFill>
                  <a:srgbClr val="454547"/>
                </a:solidFill>
                <a:latin typeface="Trebuchet MS"/>
                <a:cs typeface="Trebuchet MS"/>
              </a:rPr>
              <a:t>M</a:t>
            </a:r>
            <a:r>
              <a:rPr sz="2300" spc="-275" dirty="0">
                <a:solidFill>
                  <a:srgbClr val="454547"/>
                </a:solidFill>
                <a:latin typeface="Trebuchet MS"/>
                <a:cs typeface="Trebuchet MS"/>
              </a:rPr>
              <a:t>O</a:t>
            </a:r>
            <a:r>
              <a:rPr sz="2300" spc="-175" dirty="0">
                <a:solidFill>
                  <a:srgbClr val="454547"/>
                </a:solidFill>
                <a:latin typeface="Trebuchet MS"/>
                <a:cs typeface="Trebuchet MS"/>
              </a:rPr>
              <a:t>R</a:t>
            </a:r>
            <a:r>
              <a:rPr sz="2300" spc="-150" dirty="0">
                <a:solidFill>
                  <a:srgbClr val="454547"/>
                </a:solidFill>
                <a:latin typeface="Trebuchet MS"/>
                <a:cs typeface="Trebuchet MS"/>
              </a:rPr>
              <a:t>N</a:t>
            </a:r>
            <a:r>
              <a:rPr sz="2300" spc="-85" dirty="0">
                <a:solidFill>
                  <a:srgbClr val="454547"/>
                </a:solidFill>
                <a:latin typeface="Trebuchet MS"/>
                <a:cs typeface="Trebuchet MS"/>
              </a:rPr>
              <a:t>I</a:t>
            </a:r>
            <a:r>
              <a:rPr sz="2300" spc="-210" dirty="0">
                <a:solidFill>
                  <a:srgbClr val="454547"/>
                </a:solidFill>
                <a:latin typeface="Trebuchet MS"/>
                <a:cs typeface="Trebuchet MS"/>
              </a:rPr>
              <a:t>N</a:t>
            </a:r>
            <a:r>
              <a:rPr sz="2300" spc="-360" dirty="0">
                <a:solidFill>
                  <a:srgbClr val="454547"/>
                </a:solidFill>
                <a:latin typeface="Trebuchet MS"/>
                <a:cs typeface="Trebuchet MS"/>
              </a:rPr>
              <a:t>G</a:t>
            </a:r>
            <a:endParaRPr sz="2300" dirty="0">
              <a:latin typeface="Trebuchet MS"/>
              <a:cs typeface="Trebuchet MS"/>
            </a:endParaRPr>
          </a:p>
        </p:txBody>
      </p:sp>
      <p:sp>
        <p:nvSpPr>
          <p:cNvPr id="57" name="object 57"/>
          <p:cNvSpPr/>
          <p:nvPr/>
        </p:nvSpPr>
        <p:spPr>
          <a:xfrm>
            <a:off x="3362194" y="8280886"/>
            <a:ext cx="2054225" cy="916305"/>
          </a:xfrm>
          <a:custGeom>
            <a:avLst/>
            <a:gdLst/>
            <a:ahLst/>
            <a:cxnLst/>
            <a:rect l="l" t="t" r="r" b="b"/>
            <a:pathLst>
              <a:path w="2054225" h="916304">
                <a:moveTo>
                  <a:pt x="2053759" y="0"/>
                </a:moveTo>
                <a:lnTo>
                  <a:pt x="0" y="0"/>
                </a:lnTo>
                <a:lnTo>
                  <a:pt x="0" y="915688"/>
                </a:lnTo>
                <a:lnTo>
                  <a:pt x="2053759" y="915688"/>
                </a:lnTo>
                <a:lnTo>
                  <a:pt x="2053759" y="0"/>
                </a:lnTo>
                <a:close/>
              </a:path>
            </a:pathLst>
          </a:custGeom>
          <a:solidFill>
            <a:srgbClr val="FFFFFF"/>
          </a:solidFill>
        </p:spPr>
        <p:txBody>
          <a:bodyPr wrap="square" lIns="0" tIns="0" rIns="0" bIns="0" rtlCol="0"/>
          <a:lstStyle/>
          <a:p>
            <a:endParaRPr/>
          </a:p>
        </p:txBody>
      </p:sp>
      <p:sp>
        <p:nvSpPr>
          <p:cNvPr id="58" name="object 58"/>
          <p:cNvSpPr txBox="1"/>
          <p:nvPr/>
        </p:nvSpPr>
        <p:spPr>
          <a:xfrm>
            <a:off x="3786104" y="8589702"/>
            <a:ext cx="1129030" cy="322523"/>
          </a:xfrm>
          <a:prstGeom prst="rect">
            <a:avLst/>
          </a:prstGeom>
        </p:spPr>
        <p:txBody>
          <a:bodyPr vert="horz" wrap="square" lIns="0" tIns="14604" rIns="0" bIns="0" rtlCol="0">
            <a:spAutoFit/>
          </a:bodyPr>
          <a:lstStyle/>
          <a:p>
            <a:pPr marL="12700">
              <a:lnSpc>
                <a:spcPct val="100000"/>
              </a:lnSpc>
              <a:spcBef>
                <a:spcPts val="114"/>
              </a:spcBef>
            </a:pPr>
            <a:r>
              <a:rPr sz="2000" dirty="0">
                <a:solidFill>
                  <a:srgbClr val="454547"/>
                </a:solidFill>
                <a:latin typeface="Trebuchet MS"/>
                <a:cs typeface="Trebuchet MS"/>
              </a:rPr>
              <a:t>MORNING</a:t>
            </a:r>
            <a:endParaRPr sz="2000" dirty="0">
              <a:latin typeface="Trebuchet MS"/>
              <a:cs typeface="Trebuchet MS"/>
            </a:endParaRPr>
          </a:p>
        </p:txBody>
      </p:sp>
      <p:sp>
        <p:nvSpPr>
          <p:cNvPr id="59" name="object 59"/>
          <p:cNvSpPr/>
          <p:nvPr/>
        </p:nvSpPr>
        <p:spPr>
          <a:xfrm>
            <a:off x="5786888" y="8280886"/>
            <a:ext cx="2054225" cy="916305"/>
          </a:xfrm>
          <a:custGeom>
            <a:avLst/>
            <a:gdLst/>
            <a:ahLst/>
            <a:cxnLst/>
            <a:rect l="l" t="t" r="r" b="b"/>
            <a:pathLst>
              <a:path w="2054225" h="916304">
                <a:moveTo>
                  <a:pt x="2053759" y="0"/>
                </a:moveTo>
                <a:lnTo>
                  <a:pt x="0" y="0"/>
                </a:lnTo>
                <a:lnTo>
                  <a:pt x="0" y="915688"/>
                </a:lnTo>
                <a:lnTo>
                  <a:pt x="2053759" y="915688"/>
                </a:lnTo>
                <a:lnTo>
                  <a:pt x="2053759" y="0"/>
                </a:lnTo>
                <a:close/>
              </a:path>
            </a:pathLst>
          </a:custGeom>
          <a:solidFill>
            <a:srgbClr val="FFFFFF"/>
          </a:solidFill>
        </p:spPr>
        <p:txBody>
          <a:bodyPr wrap="square" lIns="0" tIns="0" rIns="0" bIns="0" rtlCol="0"/>
          <a:lstStyle/>
          <a:p>
            <a:endParaRPr/>
          </a:p>
        </p:txBody>
      </p:sp>
      <p:sp>
        <p:nvSpPr>
          <p:cNvPr id="60" name="object 60"/>
          <p:cNvSpPr txBox="1"/>
          <p:nvPr/>
        </p:nvSpPr>
        <p:spPr>
          <a:xfrm>
            <a:off x="6251742" y="8589702"/>
            <a:ext cx="1022985" cy="322523"/>
          </a:xfrm>
          <a:prstGeom prst="rect">
            <a:avLst/>
          </a:prstGeom>
        </p:spPr>
        <p:txBody>
          <a:bodyPr vert="horz" wrap="square" lIns="0" tIns="14604" rIns="0" bIns="0" rtlCol="0">
            <a:spAutoFit/>
          </a:bodyPr>
          <a:lstStyle/>
          <a:p>
            <a:pPr marL="12700">
              <a:lnSpc>
                <a:spcPct val="100000"/>
              </a:lnSpc>
              <a:spcBef>
                <a:spcPts val="114"/>
              </a:spcBef>
            </a:pPr>
            <a:r>
              <a:rPr sz="2000" dirty="0">
                <a:solidFill>
                  <a:srgbClr val="454547"/>
                </a:solidFill>
                <a:latin typeface="Trebuchet MS"/>
                <a:cs typeface="Trebuchet MS"/>
              </a:rPr>
              <a:t>EVENING</a:t>
            </a:r>
            <a:endParaRPr sz="2000" dirty="0">
              <a:latin typeface="Trebuchet MS"/>
              <a:cs typeface="Trebuchet MS"/>
            </a:endParaRPr>
          </a:p>
        </p:txBody>
      </p:sp>
      <p:sp>
        <p:nvSpPr>
          <p:cNvPr id="61" name="object 61"/>
          <p:cNvSpPr txBox="1"/>
          <p:nvPr/>
        </p:nvSpPr>
        <p:spPr>
          <a:xfrm>
            <a:off x="6455607" y="8908033"/>
            <a:ext cx="650240" cy="424180"/>
          </a:xfrm>
          <a:prstGeom prst="rect">
            <a:avLst/>
          </a:prstGeom>
        </p:spPr>
        <p:txBody>
          <a:bodyPr vert="horz" wrap="square" lIns="0" tIns="14604" rIns="0" bIns="0" rtlCol="0">
            <a:spAutoFit/>
          </a:bodyPr>
          <a:lstStyle/>
          <a:p>
            <a:pPr marL="12700">
              <a:lnSpc>
                <a:spcPct val="100000"/>
              </a:lnSpc>
              <a:spcBef>
                <a:spcPts val="114"/>
              </a:spcBef>
            </a:pPr>
            <a:r>
              <a:rPr sz="2600" b="1" spc="-85" dirty="0">
                <a:solidFill>
                  <a:srgbClr val="76004B"/>
                </a:solidFill>
                <a:latin typeface="Calibri"/>
                <a:cs typeface="Calibri"/>
              </a:rPr>
              <a:t>5</a:t>
            </a:r>
            <a:r>
              <a:rPr sz="2600" b="1" spc="-40" dirty="0">
                <a:solidFill>
                  <a:srgbClr val="76004B"/>
                </a:solidFill>
                <a:latin typeface="Calibri"/>
                <a:cs typeface="Calibri"/>
              </a:rPr>
              <a:t> </a:t>
            </a:r>
            <a:r>
              <a:rPr sz="2600" b="1" spc="-114" dirty="0">
                <a:solidFill>
                  <a:srgbClr val="76004B"/>
                </a:solidFill>
                <a:latin typeface="Calibri"/>
                <a:cs typeface="Calibri"/>
              </a:rPr>
              <a:t>mg</a:t>
            </a:r>
            <a:endParaRPr sz="2600">
              <a:latin typeface="Calibri"/>
              <a:cs typeface="Calibri"/>
            </a:endParaRPr>
          </a:p>
        </p:txBody>
      </p:sp>
      <p:sp>
        <p:nvSpPr>
          <p:cNvPr id="62" name="object 62"/>
          <p:cNvSpPr txBox="1"/>
          <p:nvPr/>
        </p:nvSpPr>
        <p:spPr>
          <a:xfrm>
            <a:off x="15682101" y="10279629"/>
            <a:ext cx="1415415" cy="322523"/>
          </a:xfrm>
          <a:prstGeom prst="rect">
            <a:avLst/>
          </a:prstGeom>
        </p:spPr>
        <p:txBody>
          <a:bodyPr vert="horz" wrap="square" lIns="0" tIns="14604" rIns="0" bIns="0" rtlCol="0">
            <a:spAutoFit/>
          </a:bodyPr>
          <a:lstStyle/>
          <a:p>
            <a:pPr marL="12700">
              <a:lnSpc>
                <a:spcPct val="100000"/>
              </a:lnSpc>
              <a:spcBef>
                <a:spcPts val="114"/>
              </a:spcBef>
            </a:pPr>
            <a:r>
              <a:rPr sz="2000" b="1" dirty="0">
                <a:solidFill>
                  <a:srgbClr val="76004B"/>
                </a:solidFill>
                <a:latin typeface="Arial"/>
                <a:cs typeface="Arial"/>
              </a:rPr>
              <a:t>2.5 mg BID</a:t>
            </a:r>
            <a:endParaRPr sz="2000" dirty="0">
              <a:latin typeface="Arial"/>
              <a:cs typeface="Arial"/>
            </a:endParaRPr>
          </a:p>
        </p:txBody>
      </p:sp>
      <p:pic>
        <p:nvPicPr>
          <p:cNvPr id="63" name="object 63"/>
          <p:cNvPicPr/>
          <p:nvPr/>
        </p:nvPicPr>
        <p:blipFill>
          <a:blip r:embed="rId8" cstate="print"/>
          <a:stretch>
            <a:fillRect/>
          </a:stretch>
        </p:blipFill>
        <p:spPr>
          <a:xfrm>
            <a:off x="9987624" y="5743106"/>
            <a:ext cx="3061016" cy="627909"/>
          </a:xfrm>
          <a:prstGeom prst="rect">
            <a:avLst/>
          </a:prstGeom>
        </p:spPr>
      </p:pic>
      <p:sp>
        <p:nvSpPr>
          <p:cNvPr id="64" name="object 64"/>
          <p:cNvSpPr txBox="1"/>
          <p:nvPr/>
        </p:nvSpPr>
        <p:spPr>
          <a:xfrm>
            <a:off x="10148466" y="5804322"/>
            <a:ext cx="2502177" cy="384078"/>
          </a:xfrm>
          <a:prstGeom prst="rect">
            <a:avLst/>
          </a:prstGeom>
        </p:spPr>
        <p:txBody>
          <a:bodyPr vert="horz" wrap="square" lIns="0" tIns="14604" rIns="0" bIns="0" rtlCol="0">
            <a:spAutoFit/>
          </a:bodyPr>
          <a:lstStyle/>
          <a:p>
            <a:pPr marL="12700">
              <a:lnSpc>
                <a:spcPct val="100000"/>
              </a:lnSpc>
              <a:spcBef>
                <a:spcPts val="114"/>
              </a:spcBef>
            </a:pPr>
            <a:r>
              <a:rPr sz="2400" dirty="0">
                <a:solidFill>
                  <a:srgbClr val="FFFFFF"/>
                </a:solidFill>
                <a:latin typeface="Trebuchet MS"/>
                <a:cs typeface="Trebuchet MS"/>
              </a:rPr>
              <a:t>Age ≥80 years</a:t>
            </a:r>
            <a:endParaRPr sz="2400" dirty="0">
              <a:latin typeface="Trebuchet MS"/>
              <a:cs typeface="Trebuchet MS"/>
            </a:endParaRPr>
          </a:p>
        </p:txBody>
      </p:sp>
      <p:sp>
        <p:nvSpPr>
          <p:cNvPr id="65" name="object 65"/>
          <p:cNvSpPr txBox="1">
            <a:spLocks noGrp="1"/>
          </p:cNvSpPr>
          <p:nvPr>
            <p:ph type="title"/>
          </p:nvPr>
        </p:nvSpPr>
        <p:spPr>
          <a:xfrm>
            <a:off x="469705" y="1265215"/>
            <a:ext cx="6029960" cy="673735"/>
          </a:xfrm>
          <a:prstGeom prst="rect">
            <a:avLst/>
          </a:prstGeom>
        </p:spPr>
        <p:txBody>
          <a:bodyPr vert="horz" wrap="square" lIns="0" tIns="12700" rIns="0" bIns="0" rtlCol="0">
            <a:spAutoFit/>
          </a:bodyPr>
          <a:lstStyle/>
          <a:p>
            <a:pPr marL="38100">
              <a:lnSpc>
                <a:spcPct val="100000"/>
              </a:lnSpc>
              <a:spcBef>
                <a:spcPts val="100"/>
              </a:spcBef>
            </a:pPr>
            <a:r>
              <a:rPr sz="4250" spc="-85" dirty="0">
                <a:latin typeface="Calibri"/>
                <a:cs typeface="Calibri"/>
              </a:rPr>
              <a:t>Simpl</a:t>
            </a:r>
            <a:r>
              <a:rPr sz="4250" dirty="0">
                <a:latin typeface="Calibri"/>
                <a:cs typeface="Calibri"/>
              </a:rPr>
              <a:t>e</a:t>
            </a:r>
            <a:r>
              <a:rPr sz="4250" spc="-170" dirty="0">
                <a:latin typeface="Calibri"/>
                <a:cs typeface="Calibri"/>
              </a:rPr>
              <a:t> </a:t>
            </a:r>
            <a:r>
              <a:rPr sz="4250" spc="-85" dirty="0">
                <a:latin typeface="Calibri"/>
                <a:cs typeface="Calibri"/>
              </a:rPr>
              <a:t>t</a:t>
            </a:r>
            <a:r>
              <a:rPr sz="4250" dirty="0">
                <a:latin typeface="Calibri"/>
                <a:cs typeface="Calibri"/>
              </a:rPr>
              <a:t>o</a:t>
            </a:r>
            <a:r>
              <a:rPr sz="4250" spc="-170" dirty="0">
                <a:latin typeface="Calibri"/>
                <a:cs typeface="Calibri"/>
              </a:rPr>
              <a:t> </a:t>
            </a:r>
            <a:r>
              <a:rPr sz="4250" spc="-85" dirty="0">
                <a:latin typeface="Calibri"/>
                <a:cs typeface="Calibri"/>
              </a:rPr>
              <a:t>Initiat</a:t>
            </a:r>
            <a:r>
              <a:rPr sz="4250" dirty="0">
                <a:latin typeface="Calibri"/>
                <a:cs typeface="Calibri"/>
              </a:rPr>
              <a:t>e</a:t>
            </a:r>
            <a:r>
              <a:rPr sz="4250" spc="-170" dirty="0">
                <a:latin typeface="Calibri"/>
                <a:cs typeface="Calibri"/>
              </a:rPr>
              <a:t> </a:t>
            </a:r>
            <a:r>
              <a:rPr sz="4250" spc="-85" dirty="0">
                <a:latin typeface="Calibri"/>
                <a:cs typeface="Calibri"/>
              </a:rPr>
              <a:t>o</a:t>
            </a:r>
            <a:r>
              <a:rPr sz="4250" dirty="0">
                <a:latin typeface="Calibri"/>
                <a:cs typeface="Calibri"/>
              </a:rPr>
              <a:t>r</a:t>
            </a:r>
            <a:r>
              <a:rPr sz="4250" spc="-170" dirty="0">
                <a:latin typeface="Calibri"/>
                <a:cs typeface="Calibri"/>
              </a:rPr>
              <a:t> </a:t>
            </a:r>
            <a:r>
              <a:rPr sz="4250" spc="-85" dirty="0">
                <a:latin typeface="Calibri"/>
                <a:cs typeface="Calibri"/>
              </a:rPr>
              <a:t>Switc</a:t>
            </a:r>
            <a:r>
              <a:rPr sz="4250" spc="-150" dirty="0">
                <a:latin typeface="Calibri"/>
                <a:cs typeface="Calibri"/>
              </a:rPr>
              <a:t>h</a:t>
            </a:r>
            <a:r>
              <a:rPr sz="3675" spc="104" baseline="31746" dirty="0"/>
              <a:t>1</a:t>
            </a:r>
            <a:endParaRPr sz="3675" baseline="31746">
              <a:latin typeface="Calibri"/>
              <a:cs typeface="Calibri"/>
            </a:endParaRPr>
          </a:p>
        </p:txBody>
      </p:sp>
      <p:sp>
        <p:nvSpPr>
          <p:cNvPr id="66" name="object 66"/>
          <p:cNvSpPr txBox="1"/>
          <p:nvPr/>
        </p:nvSpPr>
        <p:spPr>
          <a:xfrm>
            <a:off x="461420" y="3232472"/>
            <a:ext cx="18617565" cy="490855"/>
          </a:xfrm>
          <a:prstGeom prst="rect">
            <a:avLst/>
          </a:prstGeom>
        </p:spPr>
        <p:txBody>
          <a:bodyPr vert="horz" wrap="square" lIns="0" tIns="12700" rIns="0" bIns="0" rtlCol="0">
            <a:spAutoFit/>
          </a:bodyPr>
          <a:lstStyle/>
          <a:p>
            <a:pPr marL="38100">
              <a:lnSpc>
                <a:spcPct val="100000"/>
              </a:lnSpc>
              <a:spcBef>
                <a:spcPts val="100"/>
              </a:spcBef>
            </a:pPr>
            <a:r>
              <a:rPr sz="3050" spc="-30" dirty="0">
                <a:solidFill>
                  <a:srgbClr val="454547"/>
                </a:solidFill>
                <a:latin typeface="Arial MT"/>
                <a:cs typeface="Arial MT"/>
              </a:rPr>
              <a:t>For</a:t>
            </a:r>
            <a:r>
              <a:rPr sz="3050" spc="5" dirty="0">
                <a:solidFill>
                  <a:srgbClr val="454547"/>
                </a:solidFill>
                <a:latin typeface="Arial MT"/>
                <a:cs typeface="Arial MT"/>
              </a:rPr>
              <a:t> </a:t>
            </a:r>
            <a:r>
              <a:rPr sz="3050" spc="-5" dirty="0">
                <a:solidFill>
                  <a:srgbClr val="454547"/>
                </a:solidFill>
                <a:latin typeface="Arial MT"/>
                <a:cs typeface="Arial MT"/>
              </a:rPr>
              <a:t>prevention</a:t>
            </a:r>
            <a:r>
              <a:rPr sz="3050" spc="5" dirty="0">
                <a:solidFill>
                  <a:srgbClr val="454547"/>
                </a:solidFill>
                <a:latin typeface="Arial MT"/>
                <a:cs typeface="Arial MT"/>
              </a:rPr>
              <a:t> </a:t>
            </a:r>
            <a:r>
              <a:rPr sz="3050" spc="-5" dirty="0">
                <a:solidFill>
                  <a:srgbClr val="454547"/>
                </a:solidFill>
                <a:latin typeface="Arial MT"/>
                <a:cs typeface="Arial MT"/>
              </a:rPr>
              <a:t>of</a:t>
            </a:r>
            <a:r>
              <a:rPr sz="3050" spc="5" dirty="0">
                <a:solidFill>
                  <a:srgbClr val="454547"/>
                </a:solidFill>
                <a:latin typeface="Arial MT"/>
                <a:cs typeface="Arial MT"/>
              </a:rPr>
              <a:t> </a:t>
            </a:r>
            <a:r>
              <a:rPr sz="3050" dirty="0">
                <a:solidFill>
                  <a:srgbClr val="454547"/>
                </a:solidFill>
                <a:latin typeface="Arial MT"/>
                <a:cs typeface="Arial MT"/>
              </a:rPr>
              <a:t>stroke</a:t>
            </a:r>
            <a:r>
              <a:rPr sz="3050" spc="5" dirty="0">
                <a:solidFill>
                  <a:srgbClr val="454547"/>
                </a:solidFill>
                <a:latin typeface="Arial MT"/>
                <a:cs typeface="Arial MT"/>
              </a:rPr>
              <a:t> </a:t>
            </a:r>
            <a:r>
              <a:rPr sz="3050" dirty="0">
                <a:solidFill>
                  <a:srgbClr val="454547"/>
                </a:solidFill>
                <a:latin typeface="Arial MT"/>
                <a:cs typeface="Arial MT"/>
              </a:rPr>
              <a:t>/</a:t>
            </a:r>
            <a:r>
              <a:rPr sz="3050" spc="5" dirty="0">
                <a:solidFill>
                  <a:srgbClr val="454547"/>
                </a:solidFill>
                <a:latin typeface="Arial MT"/>
                <a:cs typeface="Arial MT"/>
              </a:rPr>
              <a:t> </a:t>
            </a:r>
            <a:r>
              <a:rPr sz="3050" dirty="0">
                <a:solidFill>
                  <a:srgbClr val="454547"/>
                </a:solidFill>
                <a:latin typeface="Arial MT"/>
                <a:cs typeface="Arial MT"/>
              </a:rPr>
              <a:t>systemic</a:t>
            </a:r>
            <a:r>
              <a:rPr sz="3050" spc="5" dirty="0">
                <a:solidFill>
                  <a:srgbClr val="454547"/>
                </a:solidFill>
                <a:latin typeface="Arial MT"/>
                <a:cs typeface="Arial MT"/>
              </a:rPr>
              <a:t> </a:t>
            </a:r>
            <a:r>
              <a:rPr sz="3050" spc="-5" dirty="0">
                <a:solidFill>
                  <a:srgbClr val="454547"/>
                </a:solidFill>
                <a:latin typeface="Arial MT"/>
                <a:cs typeface="Arial MT"/>
              </a:rPr>
              <a:t>embolism</a:t>
            </a:r>
            <a:r>
              <a:rPr sz="3050" spc="10" dirty="0">
                <a:solidFill>
                  <a:srgbClr val="454547"/>
                </a:solidFill>
                <a:latin typeface="Arial MT"/>
                <a:cs typeface="Arial MT"/>
              </a:rPr>
              <a:t> </a:t>
            </a:r>
            <a:r>
              <a:rPr sz="3050" spc="-5" dirty="0">
                <a:solidFill>
                  <a:srgbClr val="454547"/>
                </a:solidFill>
                <a:latin typeface="Arial MT"/>
                <a:cs typeface="Arial MT"/>
              </a:rPr>
              <a:t>in</a:t>
            </a:r>
            <a:r>
              <a:rPr sz="3050" spc="5" dirty="0">
                <a:solidFill>
                  <a:srgbClr val="454547"/>
                </a:solidFill>
                <a:latin typeface="Arial MT"/>
                <a:cs typeface="Arial MT"/>
              </a:rPr>
              <a:t> </a:t>
            </a:r>
            <a:r>
              <a:rPr sz="3050" spc="-5" dirty="0">
                <a:solidFill>
                  <a:srgbClr val="454547"/>
                </a:solidFill>
                <a:latin typeface="Arial MT"/>
                <a:cs typeface="Arial MT"/>
              </a:rPr>
              <a:t>patients</a:t>
            </a:r>
            <a:r>
              <a:rPr sz="3050" spc="5" dirty="0">
                <a:solidFill>
                  <a:srgbClr val="454547"/>
                </a:solidFill>
                <a:latin typeface="Arial MT"/>
                <a:cs typeface="Arial MT"/>
              </a:rPr>
              <a:t> </a:t>
            </a:r>
            <a:r>
              <a:rPr sz="3050" spc="-5" dirty="0">
                <a:solidFill>
                  <a:srgbClr val="454547"/>
                </a:solidFill>
                <a:latin typeface="Arial MT"/>
                <a:cs typeface="Arial MT"/>
              </a:rPr>
              <a:t>with</a:t>
            </a:r>
            <a:r>
              <a:rPr sz="3050" spc="5" dirty="0">
                <a:solidFill>
                  <a:srgbClr val="454547"/>
                </a:solidFill>
                <a:latin typeface="Arial MT"/>
                <a:cs typeface="Arial MT"/>
              </a:rPr>
              <a:t> </a:t>
            </a:r>
            <a:r>
              <a:rPr sz="3050" spc="-5" dirty="0">
                <a:solidFill>
                  <a:srgbClr val="454547"/>
                </a:solidFill>
                <a:latin typeface="Arial MT"/>
                <a:cs typeface="Arial MT"/>
              </a:rPr>
              <a:t>non-valvular</a:t>
            </a:r>
            <a:r>
              <a:rPr sz="3050" spc="5" dirty="0">
                <a:solidFill>
                  <a:srgbClr val="454547"/>
                </a:solidFill>
                <a:latin typeface="Arial MT"/>
                <a:cs typeface="Arial MT"/>
              </a:rPr>
              <a:t> </a:t>
            </a:r>
            <a:r>
              <a:rPr sz="3050" dirty="0">
                <a:solidFill>
                  <a:srgbClr val="454547"/>
                </a:solidFill>
                <a:latin typeface="Arial MT"/>
                <a:cs typeface="Arial MT"/>
              </a:rPr>
              <a:t>AF,</a:t>
            </a:r>
            <a:r>
              <a:rPr sz="3050" spc="5" dirty="0">
                <a:solidFill>
                  <a:srgbClr val="454547"/>
                </a:solidFill>
                <a:latin typeface="Arial MT"/>
                <a:cs typeface="Arial MT"/>
              </a:rPr>
              <a:t> </a:t>
            </a:r>
            <a:r>
              <a:rPr sz="3050" spc="-5" dirty="0">
                <a:solidFill>
                  <a:srgbClr val="454547"/>
                </a:solidFill>
                <a:latin typeface="Arial MT"/>
                <a:cs typeface="Arial MT"/>
              </a:rPr>
              <a:t>with</a:t>
            </a:r>
            <a:r>
              <a:rPr sz="3050" spc="5" dirty="0">
                <a:solidFill>
                  <a:srgbClr val="454547"/>
                </a:solidFill>
                <a:latin typeface="Arial MT"/>
                <a:cs typeface="Arial MT"/>
              </a:rPr>
              <a:t> </a:t>
            </a:r>
            <a:r>
              <a:rPr sz="3050" spc="-5" dirty="0">
                <a:solidFill>
                  <a:srgbClr val="454547"/>
                </a:solidFill>
                <a:latin typeface="Arial MT"/>
                <a:cs typeface="Arial MT"/>
              </a:rPr>
              <a:t>one</a:t>
            </a:r>
            <a:r>
              <a:rPr sz="3050" spc="10" dirty="0">
                <a:solidFill>
                  <a:srgbClr val="454547"/>
                </a:solidFill>
                <a:latin typeface="Arial MT"/>
                <a:cs typeface="Arial MT"/>
              </a:rPr>
              <a:t> </a:t>
            </a:r>
            <a:r>
              <a:rPr sz="3050" spc="-5" dirty="0">
                <a:solidFill>
                  <a:srgbClr val="454547"/>
                </a:solidFill>
                <a:latin typeface="Arial MT"/>
                <a:cs typeface="Arial MT"/>
              </a:rPr>
              <a:t>or</a:t>
            </a:r>
            <a:r>
              <a:rPr sz="3050" spc="5" dirty="0">
                <a:solidFill>
                  <a:srgbClr val="454547"/>
                </a:solidFill>
                <a:latin typeface="Arial MT"/>
                <a:cs typeface="Arial MT"/>
              </a:rPr>
              <a:t> </a:t>
            </a:r>
            <a:r>
              <a:rPr sz="3050" dirty="0">
                <a:solidFill>
                  <a:srgbClr val="454547"/>
                </a:solidFill>
                <a:latin typeface="Arial MT"/>
                <a:cs typeface="Arial MT"/>
              </a:rPr>
              <a:t>more</a:t>
            </a:r>
            <a:r>
              <a:rPr sz="3050" spc="5" dirty="0">
                <a:solidFill>
                  <a:srgbClr val="454547"/>
                </a:solidFill>
                <a:latin typeface="Arial MT"/>
                <a:cs typeface="Arial MT"/>
              </a:rPr>
              <a:t> </a:t>
            </a:r>
            <a:r>
              <a:rPr sz="3050" dirty="0">
                <a:solidFill>
                  <a:srgbClr val="454547"/>
                </a:solidFill>
                <a:latin typeface="Arial MT"/>
                <a:cs typeface="Arial MT"/>
              </a:rPr>
              <a:t>risk</a:t>
            </a:r>
            <a:r>
              <a:rPr sz="3050" spc="5" dirty="0">
                <a:solidFill>
                  <a:srgbClr val="454547"/>
                </a:solidFill>
                <a:latin typeface="Arial MT"/>
                <a:cs typeface="Arial MT"/>
              </a:rPr>
              <a:t> factors</a:t>
            </a:r>
            <a:r>
              <a:rPr sz="2625" spc="7" baseline="31746" dirty="0">
                <a:solidFill>
                  <a:srgbClr val="454547"/>
                </a:solidFill>
                <a:latin typeface="Arial MT"/>
                <a:cs typeface="Arial MT"/>
              </a:rPr>
              <a:t>1</a:t>
            </a:r>
            <a:r>
              <a:rPr sz="3050" spc="5" dirty="0">
                <a:solidFill>
                  <a:srgbClr val="454547"/>
                </a:solidFill>
                <a:latin typeface="Arial MT"/>
                <a:cs typeface="Arial MT"/>
              </a:rPr>
              <a:t>*</a:t>
            </a:r>
            <a:endParaRPr sz="3050" dirty="0">
              <a:latin typeface="Arial MT"/>
              <a:cs typeface="Arial MT"/>
            </a:endParaRPr>
          </a:p>
        </p:txBody>
      </p:sp>
      <p:sp>
        <p:nvSpPr>
          <p:cNvPr id="67" name="object 67"/>
          <p:cNvSpPr txBox="1"/>
          <p:nvPr/>
        </p:nvSpPr>
        <p:spPr>
          <a:xfrm>
            <a:off x="4013577" y="8908033"/>
            <a:ext cx="650240" cy="424180"/>
          </a:xfrm>
          <a:prstGeom prst="rect">
            <a:avLst/>
          </a:prstGeom>
        </p:spPr>
        <p:txBody>
          <a:bodyPr vert="horz" wrap="square" lIns="0" tIns="14604" rIns="0" bIns="0" rtlCol="0">
            <a:spAutoFit/>
          </a:bodyPr>
          <a:lstStyle/>
          <a:p>
            <a:pPr marL="12700">
              <a:lnSpc>
                <a:spcPct val="100000"/>
              </a:lnSpc>
              <a:spcBef>
                <a:spcPts val="114"/>
              </a:spcBef>
            </a:pPr>
            <a:r>
              <a:rPr sz="2600" b="1" spc="-85" dirty="0">
                <a:solidFill>
                  <a:srgbClr val="76004B"/>
                </a:solidFill>
                <a:latin typeface="Calibri"/>
                <a:cs typeface="Calibri"/>
              </a:rPr>
              <a:t>5</a:t>
            </a:r>
            <a:r>
              <a:rPr sz="2600" b="1" spc="-40" dirty="0">
                <a:solidFill>
                  <a:srgbClr val="76004B"/>
                </a:solidFill>
                <a:latin typeface="Calibri"/>
                <a:cs typeface="Calibri"/>
              </a:rPr>
              <a:t> </a:t>
            </a:r>
            <a:r>
              <a:rPr sz="2600" b="1" spc="-114" dirty="0">
                <a:solidFill>
                  <a:srgbClr val="76004B"/>
                </a:solidFill>
                <a:latin typeface="Calibri"/>
                <a:cs typeface="Calibri"/>
              </a:rPr>
              <a:t>mg</a:t>
            </a:r>
            <a:endParaRPr sz="2600" dirty="0">
              <a:latin typeface="Calibri"/>
              <a:cs typeface="Calibri"/>
            </a:endParaRPr>
          </a:p>
        </p:txBody>
      </p:sp>
      <p:pic>
        <p:nvPicPr>
          <p:cNvPr id="71" name="Picture 70">
            <a:extLst>
              <a:ext uri="{FF2B5EF4-FFF2-40B4-BE49-F238E27FC236}">
                <a16:creationId xmlns:a16="http://schemas.microsoft.com/office/drawing/2014/main" id="{F8D3F709-520B-439A-A33B-523372603516}"/>
              </a:ext>
            </a:extLst>
          </p:cNvPr>
          <p:cNvPicPr>
            <a:picLocks noChangeAspect="1"/>
          </p:cNvPicPr>
          <p:nvPr/>
        </p:nvPicPr>
        <p:blipFill>
          <a:blip r:embed="rId9"/>
          <a:stretch>
            <a:fillRect/>
          </a:stretch>
        </p:blipFill>
        <p:spPr>
          <a:xfrm>
            <a:off x="6161365" y="9628364"/>
            <a:ext cx="1230192" cy="659628"/>
          </a:xfrm>
          <a:prstGeom prst="rect">
            <a:avLst/>
          </a:prstGeom>
        </p:spPr>
      </p:pic>
      <p:pic>
        <p:nvPicPr>
          <p:cNvPr id="72" name="Picture 71">
            <a:extLst>
              <a:ext uri="{FF2B5EF4-FFF2-40B4-BE49-F238E27FC236}">
                <a16:creationId xmlns:a16="http://schemas.microsoft.com/office/drawing/2014/main" id="{019ED260-B9EE-4C03-A57E-6561E706938E}"/>
              </a:ext>
            </a:extLst>
          </p:cNvPr>
          <p:cNvPicPr>
            <a:picLocks noChangeAspect="1"/>
          </p:cNvPicPr>
          <p:nvPr/>
        </p:nvPicPr>
        <p:blipFill>
          <a:blip r:embed="rId9"/>
          <a:stretch>
            <a:fillRect/>
          </a:stretch>
        </p:blipFill>
        <p:spPr>
          <a:xfrm>
            <a:off x="3703954" y="9628364"/>
            <a:ext cx="1230192" cy="659628"/>
          </a:xfrm>
          <a:prstGeom prst="rect">
            <a:avLst/>
          </a:prstGeom>
        </p:spPr>
      </p:pic>
      <p:sp>
        <p:nvSpPr>
          <p:cNvPr id="73" name="Rectangle 72">
            <a:extLst>
              <a:ext uri="{FF2B5EF4-FFF2-40B4-BE49-F238E27FC236}">
                <a16:creationId xmlns:a16="http://schemas.microsoft.com/office/drawing/2014/main" id="{7159FB0D-39BB-44F2-A673-1BF80137A545}"/>
              </a:ext>
            </a:extLst>
          </p:cNvPr>
          <p:cNvSpPr/>
          <p:nvPr/>
        </p:nvSpPr>
        <p:spPr>
          <a:xfrm>
            <a:off x="3362194" y="8076270"/>
            <a:ext cx="4251456" cy="378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8AC2C4BC-1E2D-4607-A785-765918F2665E}"/>
              </a:ext>
            </a:extLst>
          </p:cNvPr>
          <p:cNvPicPr>
            <a:picLocks noChangeAspect="1"/>
          </p:cNvPicPr>
          <p:nvPr/>
        </p:nvPicPr>
        <p:blipFill>
          <a:blip r:embed="rId10"/>
          <a:stretch>
            <a:fillRect/>
          </a:stretch>
        </p:blipFill>
        <p:spPr>
          <a:xfrm>
            <a:off x="16029564" y="9239569"/>
            <a:ext cx="786258" cy="608965"/>
          </a:xfrm>
          <a:prstGeom prst="rect">
            <a:avLst/>
          </a:prstGeom>
        </p:spPr>
      </p:pic>
      <p:pic>
        <p:nvPicPr>
          <p:cNvPr id="80" name="Picture 79">
            <a:extLst>
              <a:ext uri="{FF2B5EF4-FFF2-40B4-BE49-F238E27FC236}">
                <a16:creationId xmlns:a16="http://schemas.microsoft.com/office/drawing/2014/main" id="{973C3657-20BF-4C89-A422-062069284CA3}"/>
              </a:ext>
            </a:extLst>
          </p:cNvPr>
          <p:cNvPicPr>
            <a:picLocks noChangeAspect="1"/>
          </p:cNvPicPr>
          <p:nvPr/>
        </p:nvPicPr>
        <p:blipFill>
          <a:blip r:embed="rId10"/>
          <a:stretch>
            <a:fillRect/>
          </a:stretch>
        </p:blipFill>
        <p:spPr>
          <a:xfrm>
            <a:off x="15996679" y="6533811"/>
            <a:ext cx="786258" cy="6089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7216" y="716171"/>
            <a:ext cx="17997805" cy="1321435"/>
          </a:xfrm>
          <a:prstGeom prst="rect">
            <a:avLst/>
          </a:prstGeom>
        </p:spPr>
        <p:txBody>
          <a:bodyPr vert="horz" wrap="square" lIns="0" tIns="12700" rIns="0" bIns="0" rtlCol="0">
            <a:spAutoFit/>
          </a:bodyPr>
          <a:lstStyle/>
          <a:p>
            <a:pPr marL="38100" marR="30480" indent="-635">
              <a:lnSpc>
                <a:spcPct val="100000"/>
              </a:lnSpc>
              <a:spcBef>
                <a:spcPts val="100"/>
              </a:spcBef>
            </a:pPr>
            <a:r>
              <a:rPr sz="4250" spc="-465" dirty="0"/>
              <a:t>ELIQUIS</a:t>
            </a:r>
            <a:r>
              <a:rPr sz="3675" spc="-697" baseline="31746" dirty="0"/>
              <a:t>™</a:t>
            </a:r>
            <a:r>
              <a:rPr sz="3675" spc="-457" baseline="31746" dirty="0"/>
              <a:t> </a:t>
            </a:r>
            <a:r>
              <a:rPr sz="4250" spc="-220" dirty="0"/>
              <a:t>offers</a:t>
            </a:r>
            <a:r>
              <a:rPr sz="4250" spc="-420" dirty="0"/>
              <a:t> </a:t>
            </a:r>
            <a:r>
              <a:rPr sz="4250" spc="-240" dirty="0"/>
              <a:t>clear</a:t>
            </a:r>
            <a:r>
              <a:rPr sz="4250" spc="-415" dirty="0"/>
              <a:t> </a:t>
            </a:r>
            <a:r>
              <a:rPr sz="4250" spc="-310" dirty="0"/>
              <a:t>dose-reduction</a:t>
            </a:r>
            <a:r>
              <a:rPr sz="4250" spc="-415" dirty="0"/>
              <a:t> </a:t>
            </a:r>
            <a:r>
              <a:rPr sz="4250" spc="-190" dirty="0"/>
              <a:t>criteria</a:t>
            </a:r>
            <a:r>
              <a:rPr sz="4250" spc="-415" dirty="0"/>
              <a:t> across</a:t>
            </a:r>
            <a:r>
              <a:rPr sz="4250" spc="-420" dirty="0"/>
              <a:t> </a:t>
            </a:r>
            <a:r>
              <a:rPr sz="4250" spc="-275" dirty="0"/>
              <a:t>non-valvular</a:t>
            </a:r>
            <a:r>
              <a:rPr sz="4250" spc="-415" dirty="0"/>
              <a:t> </a:t>
            </a:r>
            <a:r>
              <a:rPr sz="4250" spc="-490" dirty="0"/>
              <a:t>AF</a:t>
            </a:r>
            <a:r>
              <a:rPr sz="4250" spc="-415" dirty="0"/>
              <a:t> </a:t>
            </a:r>
            <a:r>
              <a:rPr sz="4250" spc="-215" dirty="0"/>
              <a:t>patients</a:t>
            </a:r>
            <a:r>
              <a:rPr sz="4250" spc="-415" dirty="0"/>
              <a:t> </a:t>
            </a:r>
            <a:r>
              <a:rPr sz="4250" spc="-210" dirty="0"/>
              <a:t>with </a:t>
            </a:r>
            <a:r>
              <a:rPr sz="4250" spc="-1170" dirty="0"/>
              <a:t> </a:t>
            </a:r>
            <a:r>
              <a:rPr sz="4250" spc="-325" dirty="0"/>
              <a:t>norma</a:t>
            </a:r>
            <a:r>
              <a:rPr sz="4250" spc="-110" dirty="0"/>
              <a:t>l</a:t>
            </a:r>
            <a:r>
              <a:rPr sz="4250" spc="-430" dirty="0"/>
              <a:t> </a:t>
            </a:r>
            <a:r>
              <a:rPr sz="4250" spc="-210" dirty="0"/>
              <a:t>r</a:t>
            </a:r>
            <a:r>
              <a:rPr sz="4250" spc="-280" dirty="0"/>
              <a:t>ena</a:t>
            </a:r>
            <a:r>
              <a:rPr sz="4250" spc="-95" dirty="0"/>
              <a:t>l</a:t>
            </a:r>
            <a:r>
              <a:rPr sz="4250" spc="-430" dirty="0"/>
              <a:t> </a:t>
            </a:r>
            <a:r>
              <a:rPr sz="4250" spc="-350" dirty="0"/>
              <a:t>fun</a:t>
            </a:r>
            <a:r>
              <a:rPr sz="4250" spc="-175" dirty="0"/>
              <a:t>c</a:t>
            </a:r>
            <a:r>
              <a:rPr sz="4250" spc="-210" dirty="0"/>
              <a:t>tio</a:t>
            </a:r>
            <a:r>
              <a:rPr sz="4250" spc="-185" dirty="0"/>
              <a:t>n</a:t>
            </a:r>
            <a:r>
              <a:rPr sz="4250" spc="-430" dirty="0"/>
              <a:t> </a:t>
            </a:r>
            <a:r>
              <a:rPr sz="4250" spc="-145" dirty="0"/>
              <a:t>t</a:t>
            </a:r>
            <a:r>
              <a:rPr sz="4250" spc="-110" dirty="0"/>
              <a:t>o</a:t>
            </a:r>
            <a:r>
              <a:rPr sz="4250" spc="-430" dirty="0"/>
              <a:t> mode</a:t>
            </a:r>
            <a:r>
              <a:rPr sz="4250" spc="-320" dirty="0"/>
              <a:t>r</a:t>
            </a:r>
            <a:r>
              <a:rPr sz="4250" spc="-210" dirty="0"/>
              <a:t>ate-s</a:t>
            </a:r>
            <a:r>
              <a:rPr sz="4250" spc="-265" dirty="0"/>
              <a:t>e</a:t>
            </a:r>
            <a:r>
              <a:rPr sz="4250" spc="-380" dirty="0"/>
              <a:t>v</a:t>
            </a:r>
            <a:r>
              <a:rPr sz="4250" spc="-280" dirty="0"/>
              <a:t>e</a:t>
            </a:r>
            <a:r>
              <a:rPr sz="4250" spc="-254" dirty="0"/>
              <a:t>r</a:t>
            </a:r>
            <a:r>
              <a:rPr sz="4250" spc="-245" dirty="0"/>
              <a:t>e</a:t>
            </a:r>
            <a:r>
              <a:rPr sz="4250" spc="-430" dirty="0"/>
              <a:t> </a:t>
            </a:r>
            <a:r>
              <a:rPr sz="4250" spc="-210" dirty="0"/>
              <a:t>r</a:t>
            </a:r>
            <a:r>
              <a:rPr sz="4250" spc="-280" dirty="0"/>
              <a:t>ena</a:t>
            </a:r>
            <a:r>
              <a:rPr sz="4250" spc="-95" dirty="0"/>
              <a:t>l</a:t>
            </a:r>
            <a:r>
              <a:rPr sz="4250" spc="-430" dirty="0"/>
              <a:t> </a:t>
            </a:r>
            <a:r>
              <a:rPr sz="4250" spc="-275" dirty="0"/>
              <a:t>impairmen</a:t>
            </a:r>
            <a:r>
              <a:rPr sz="4250" spc="-204" dirty="0"/>
              <a:t>t</a:t>
            </a:r>
            <a:r>
              <a:rPr sz="3675" spc="30" baseline="31746" dirty="0"/>
              <a:t>1</a:t>
            </a:r>
            <a:r>
              <a:rPr sz="4250" spc="140" dirty="0"/>
              <a:t>*</a:t>
            </a:r>
            <a:endParaRPr sz="4250"/>
          </a:p>
        </p:txBody>
      </p:sp>
      <p:sp>
        <p:nvSpPr>
          <p:cNvPr id="3" name="object 3"/>
          <p:cNvSpPr txBox="1"/>
          <p:nvPr/>
        </p:nvSpPr>
        <p:spPr>
          <a:xfrm>
            <a:off x="747173" y="11928978"/>
            <a:ext cx="18610580" cy="2659574"/>
          </a:xfrm>
          <a:prstGeom prst="rect">
            <a:avLst/>
          </a:prstGeom>
        </p:spPr>
        <p:txBody>
          <a:bodyPr vert="horz" wrap="square" lIns="0" tIns="12700" rIns="0" bIns="0" rtlCol="0">
            <a:spAutoFit/>
          </a:bodyPr>
          <a:lstStyle/>
          <a:p>
            <a:pPr marL="38100" marR="6997065">
              <a:lnSpc>
                <a:spcPct val="122400"/>
              </a:lnSpc>
              <a:spcBef>
                <a:spcPts val="100"/>
              </a:spcBef>
            </a:pPr>
            <a:r>
              <a:rPr sz="1400" dirty="0">
                <a:solidFill>
                  <a:srgbClr val="454547"/>
                </a:solidFill>
                <a:latin typeface="Trebuchet MS"/>
                <a:cs typeface="Trebuchet MS"/>
              </a:rPr>
              <a:t>Orange arrows indicate cautionary use (dabigatran in moderate renal insufficiency, Factor Xa inhibitiors in severe renal insufficiency, edoxaban in normal renal function).  Adapted from Steffel et al. 2018.</a:t>
            </a:r>
            <a:r>
              <a:rPr sz="1200" baseline="31250" dirty="0">
                <a:solidFill>
                  <a:srgbClr val="454547"/>
                </a:solidFill>
                <a:latin typeface="Trebuchet MS"/>
                <a:cs typeface="Trebuchet MS"/>
              </a:rPr>
              <a:t>1</a:t>
            </a:r>
            <a:endParaRPr sz="1200" baseline="31250" dirty="0">
              <a:latin typeface="Trebuchet MS"/>
              <a:cs typeface="Trebuchet MS"/>
            </a:endParaRPr>
          </a:p>
          <a:p>
            <a:pPr marL="38100">
              <a:lnSpc>
                <a:spcPct val="100000"/>
              </a:lnSpc>
              <a:spcBef>
                <a:spcPts val="540"/>
              </a:spcBef>
            </a:pPr>
            <a:r>
              <a:rPr sz="1400" dirty="0">
                <a:solidFill>
                  <a:srgbClr val="454547"/>
                </a:solidFill>
                <a:latin typeface="Trebuchet MS"/>
                <a:cs typeface="Trebuchet MS"/>
              </a:rPr>
              <a:t>AF = Atrial Fibrillation, BID = Twice Daily, CrCl = Creatinine Clearance, EHRA = European Heart Rhythm Association, NOAC = Non-vitamin K antagonist Oral Anticoagulant, P-Gp = Phosphorylated Glycoprotein, SmPC = Summary of Product Characteristics</a:t>
            </a:r>
            <a:endParaRPr sz="1400" dirty="0">
              <a:latin typeface="Trebuchet MS"/>
              <a:cs typeface="Trebuchet MS"/>
            </a:endParaRPr>
          </a:p>
          <a:p>
            <a:pPr marL="38100">
              <a:lnSpc>
                <a:spcPts val="1675"/>
              </a:lnSpc>
              <a:spcBef>
                <a:spcPts val="375"/>
              </a:spcBef>
            </a:pPr>
            <a:r>
              <a:rPr sz="1400" dirty="0">
                <a:solidFill>
                  <a:srgbClr val="454547"/>
                </a:solidFill>
                <a:latin typeface="Trebuchet MS"/>
                <a:cs typeface="Trebuchet MS"/>
              </a:rPr>
              <a:t>* ELIQUIS</a:t>
            </a:r>
            <a:r>
              <a:rPr lang="en-US" sz="1200" baseline="30000" dirty="0">
                <a:solidFill>
                  <a:srgbClr val="454547"/>
                </a:solidFill>
                <a:latin typeface="Trebuchet MS"/>
              </a:rPr>
              <a:t> ®</a:t>
            </a:r>
            <a:r>
              <a:rPr sz="1200" baseline="31250" dirty="0">
                <a:solidFill>
                  <a:srgbClr val="454547"/>
                </a:solidFill>
                <a:latin typeface="Trebuchet MS"/>
                <a:cs typeface="Trebuchet MS"/>
              </a:rPr>
              <a:t> </a:t>
            </a:r>
            <a:r>
              <a:rPr sz="1400" dirty="0">
                <a:solidFill>
                  <a:srgbClr val="454547"/>
                </a:solidFill>
                <a:latin typeface="Trebuchet MS"/>
                <a:cs typeface="Trebuchet MS"/>
              </a:rPr>
              <a:t>is not recommended for patients with CrCl &lt;15 ml/min or in patients undergoing dialysis.</a:t>
            </a:r>
            <a:r>
              <a:rPr sz="1200" baseline="31250" dirty="0">
                <a:solidFill>
                  <a:srgbClr val="454547"/>
                </a:solidFill>
                <a:latin typeface="Trebuchet MS"/>
                <a:cs typeface="Trebuchet MS"/>
              </a:rPr>
              <a:t>2</a:t>
            </a:r>
            <a:endParaRPr sz="1200" baseline="31250" dirty="0">
              <a:latin typeface="Trebuchet MS"/>
              <a:cs typeface="Trebuchet MS"/>
            </a:endParaRPr>
          </a:p>
          <a:p>
            <a:pPr marL="126364" marR="30480" indent="-88900">
              <a:lnSpc>
                <a:spcPts val="1670"/>
              </a:lnSpc>
              <a:spcBef>
                <a:spcPts val="60"/>
              </a:spcBef>
            </a:pPr>
            <a:r>
              <a:rPr sz="1200" baseline="31250" dirty="0">
                <a:solidFill>
                  <a:srgbClr val="454547"/>
                </a:solidFill>
                <a:latin typeface="Trebuchet MS"/>
                <a:cs typeface="Trebuchet MS"/>
              </a:rPr>
              <a:t>† </a:t>
            </a:r>
            <a:r>
              <a:rPr sz="1400" dirty="0">
                <a:solidFill>
                  <a:srgbClr val="454547"/>
                </a:solidFill>
                <a:latin typeface="Trebuchet MS"/>
                <a:cs typeface="Trebuchet MS"/>
              </a:rPr>
              <a:t>The term ‘non-valvular’ has been eliminated in the 2018 EHRA guidelines on the management of patients with AF. However, the term is still found in the ELIQUIS</a:t>
            </a:r>
            <a:r>
              <a:rPr lang="en-US" sz="1200" baseline="30000" dirty="0">
                <a:solidFill>
                  <a:srgbClr val="454547"/>
                </a:solidFill>
                <a:latin typeface="Trebuchet MS"/>
              </a:rPr>
              <a:t> ®</a:t>
            </a:r>
            <a:r>
              <a:rPr sz="1200" baseline="31250" dirty="0">
                <a:solidFill>
                  <a:srgbClr val="454547"/>
                </a:solidFill>
                <a:latin typeface="Trebuchet MS"/>
                <a:cs typeface="Trebuchet MS"/>
              </a:rPr>
              <a:t> </a:t>
            </a:r>
            <a:r>
              <a:rPr lang="en-US" sz="1400" dirty="0">
                <a:solidFill>
                  <a:srgbClr val="454547"/>
                </a:solidFill>
                <a:latin typeface="Trebuchet MS"/>
                <a:cs typeface="Trebuchet MS"/>
              </a:rPr>
              <a:t>LPD</a:t>
            </a:r>
            <a:r>
              <a:rPr sz="1400" dirty="0">
                <a:solidFill>
                  <a:srgbClr val="454547"/>
                </a:solidFill>
                <a:latin typeface="Trebuchet MS"/>
                <a:cs typeface="Trebuchet MS"/>
              </a:rPr>
              <a:t> due to the original wording used in the exclusion criteria of the clinical trials on which their regulatory  approval was based.</a:t>
            </a:r>
            <a:r>
              <a:rPr sz="1200" baseline="31250" dirty="0">
                <a:solidFill>
                  <a:srgbClr val="454547"/>
                </a:solidFill>
                <a:latin typeface="Trebuchet MS"/>
                <a:cs typeface="Trebuchet MS"/>
              </a:rPr>
              <a:t>1 </a:t>
            </a:r>
            <a:r>
              <a:rPr sz="1400" dirty="0">
                <a:solidFill>
                  <a:srgbClr val="454547"/>
                </a:solidFill>
                <a:latin typeface="Trebuchet MS"/>
                <a:cs typeface="Trebuchet MS"/>
              </a:rPr>
              <a:t>Full guidelines available at: </a:t>
            </a:r>
            <a:r>
              <a:rPr sz="1400" dirty="0">
                <a:solidFill>
                  <a:srgbClr val="454547"/>
                </a:solidFill>
                <a:latin typeface="Trebuchet MS"/>
                <a:cs typeface="Trebuchet MS"/>
                <a:hlinkClick r:id="rId2"/>
              </a:rPr>
              <a:t>www.noacforaf.eu.</a:t>
            </a:r>
            <a:endParaRPr sz="1400" dirty="0">
              <a:latin typeface="Trebuchet MS"/>
              <a:cs typeface="Trebuchet MS"/>
            </a:endParaRPr>
          </a:p>
          <a:p>
            <a:pPr marL="38100">
              <a:lnSpc>
                <a:spcPts val="1610"/>
              </a:lnSpc>
            </a:pPr>
            <a:r>
              <a:rPr sz="1200" baseline="31250" dirty="0">
                <a:solidFill>
                  <a:srgbClr val="454547"/>
                </a:solidFill>
                <a:latin typeface="Trebuchet MS"/>
                <a:cs typeface="Trebuchet MS"/>
              </a:rPr>
              <a:t>‡ </a:t>
            </a:r>
            <a:r>
              <a:rPr sz="1400" dirty="0">
                <a:solidFill>
                  <a:srgbClr val="454547"/>
                </a:solidFill>
                <a:latin typeface="Trebuchet MS"/>
                <a:cs typeface="Trebuchet MS"/>
              </a:rPr>
              <a:t>2 x 110 mg in patients at high risk of bleeding (per Summary of Product Characteristics).</a:t>
            </a:r>
            <a:r>
              <a:rPr sz="1200" baseline="31250" dirty="0">
                <a:solidFill>
                  <a:srgbClr val="454547"/>
                </a:solidFill>
                <a:latin typeface="Trebuchet MS"/>
                <a:cs typeface="Trebuchet MS"/>
              </a:rPr>
              <a:t>1</a:t>
            </a:r>
            <a:endParaRPr sz="1200" baseline="31250" dirty="0">
              <a:latin typeface="Trebuchet MS"/>
              <a:cs typeface="Trebuchet MS"/>
            </a:endParaRPr>
          </a:p>
          <a:p>
            <a:pPr marL="38100">
              <a:lnSpc>
                <a:spcPts val="1670"/>
              </a:lnSpc>
            </a:pPr>
            <a:r>
              <a:rPr sz="1200" baseline="31250" dirty="0">
                <a:solidFill>
                  <a:srgbClr val="454547"/>
                </a:solidFill>
                <a:latin typeface="Trebuchet MS"/>
                <a:cs typeface="Trebuchet MS"/>
              </a:rPr>
              <a:t>§ </a:t>
            </a:r>
            <a:r>
              <a:rPr sz="1400" dirty="0">
                <a:solidFill>
                  <a:srgbClr val="454547"/>
                </a:solidFill>
                <a:latin typeface="Trebuchet MS"/>
                <a:cs typeface="Trebuchet MS"/>
              </a:rPr>
              <a:t>Other dose reduction criteria may apply (weight ≤60 kg, concomitant potent P-Gp inhibitor therapy).</a:t>
            </a:r>
            <a:r>
              <a:rPr sz="1200" baseline="31250" dirty="0">
                <a:solidFill>
                  <a:srgbClr val="454547"/>
                </a:solidFill>
                <a:latin typeface="Trebuchet MS"/>
                <a:cs typeface="Trebuchet MS"/>
              </a:rPr>
              <a:t>1</a:t>
            </a:r>
            <a:endParaRPr sz="1200" baseline="31250" dirty="0">
              <a:latin typeface="Trebuchet MS"/>
              <a:cs typeface="Trebuchet MS"/>
            </a:endParaRPr>
          </a:p>
          <a:p>
            <a:pPr marL="38100">
              <a:lnSpc>
                <a:spcPts val="1675"/>
              </a:lnSpc>
            </a:pPr>
            <a:r>
              <a:rPr sz="1200" baseline="31250" dirty="0">
                <a:solidFill>
                  <a:srgbClr val="454547"/>
                </a:solidFill>
                <a:latin typeface="Trebuchet MS"/>
                <a:cs typeface="Trebuchet MS"/>
              </a:rPr>
              <a:t># </a:t>
            </a:r>
            <a:r>
              <a:rPr sz="1400" dirty="0">
                <a:solidFill>
                  <a:srgbClr val="454547"/>
                </a:solidFill>
                <a:latin typeface="Trebuchet MS"/>
                <a:cs typeface="Trebuchet MS"/>
              </a:rPr>
              <a:t>All patients should be given ELQIUIS</a:t>
            </a:r>
            <a:r>
              <a:rPr lang="en-US" sz="1200" baseline="30000" dirty="0">
                <a:solidFill>
                  <a:srgbClr val="454547"/>
                </a:solidFill>
                <a:latin typeface="Trebuchet MS"/>
              </a:rPr>
              <a:t> ®</a:t>
            </a:r>
            <a:r>
              <a:rPr sz="1200" baseline="31250" dirty="0">
                <a:solidFill>
                  <a:srgbClr val="454547"/>
                </a:solidFill>
                <a:latin typeface="Trebuchet MS"/>
                <a:cs typeface="Trebuchet MS"/>
              </a:rPr>
              <a:t> </a:t>
            </a:r>
            <a:r>
              <a:rPr sz="1400" dirty="0">
                <a:solidFill>
                  <a:srgbClr val="454547"/>
                </a:solidFill>
                <a:latin typeface="Trebuchet MS"/>
                <a:cs typeface="Trebuchet MS"/>
              </a:rPr>
              <a:t>5 mg BID, unless they have 2 or more of the ABC dose reduction criteria: Age ≥80 years, Body weight ≤60 kg, or Creatinine ≥1.5 mg/dL (133 μmol/l).</a:t>
            </a:r>
            <a:r>
              <a:rPr sz="1200" baseline="31250" dirty="0">
                <a:solidFill>
                  <a:srgbClr val="454547"/>
                </a:solidFill>
                <a:latin typeface="Trebuchet MS"/>
                <a:cs typeface="Trebuchet MS"/>
              </a:rPr>
              <a:t>2</a:t>
            </a:r>
            <a:endParaRPr sz="1200" baseline="31250" dirty="0">
              <a:latin typeface="Trebuchet MS"/>
              <a:cs typeface="Trebuchet MS"/>
            </a:endParaRPr>
          </a:p>
          <a:p>
            <a:pPr marL="38100">
              <a:lnSpc>
                <a:spcPct val="100000"/>
              </a:lnSpc>
              <a:spcBef>
                <a:spcPts val="375"/>
              </a:spcBef>
            </a:pPr>
            <a:r>
              <a:rPr sz="1400" b="1" dirty="0">
                <a:solidFill>
                  <a:srgbClr val="454547"/>
                </a:solidFill>
                <a:latin typeface="Arial"/>
                <a:cs typeface="Arial"/>
              </a:rPr>
              <a:t>References: 1. </a:t>
            </a:r>
            <a:r>
              <a:rPr sz="1400" dirty="0">
                <a:solidFill>
                  <a:srgbClr val="454547"/>
                </a:solidFill>
                <a:latin typeface="Trebuchet MS"/>
                <a:cs typeface="Trebuchet MS"/>
              </a:rPr>
              <a:t>Steffel J et al. </a:t>
            </a:r>
            <a:r>
              <a:rPr sz="1400" i="1" dirty="0">
                <a:solidFill>
                  <a:srgbClr val="454547"/>
                </a:solidFill>
                <a:latin typeface="Verdana"/>
                <a:cs typeface="Verdana"/>
              </a:rPr>
              <a:t>Eur Heart J </a:t>
            </a:r>
            <a:r>
              <a:rPr sz="1400" dirty="0">
                <a:solidFill>
                  <a:srgbClr val="454547"/>
                </a:solidFill>
                <a:latin typeface="Trebuchet MS"/>
                <a:cs typeface="Trebuchet MS"/>
              </a:rPr>
              <a:t>2018; 39: 1330–1393. </a:t>
            </a:r>
            <a:r>
              <a:rPr sz="1400" b="1" dirty="0">
                <a:solidFill>
                  <a:srgbClr val="454547"/>
                </a:solidFill>
                <a:latin typeface="Arial"/>
                <a:cs typeface="Arial"/>
              </a:rPr>
              <a:t>2. </a:t>
            </a:r>
            <a:r>
              <a:rPr sz="1400" dirty="0">
                <a:solidFill>
                  <a:srgbClr val="454547"/>
                </a:solidFill>
                <a:latin typeface="Trebuchet MS"/>
                <a:cs typeface="Trebuchet MS"/>
              </a:rPr>
              <a:t>ELIQUIS</a:t>
            </a:r>
            <a:r>
              <a:rPr lang="en-US" sz="1200" baseline="30000" dirty="0">
                <a:solidFill>
                  <a:srgbClr val="454547"/>
                </a:solidFill>
                <a:latin typeface="Trebuchet MS"/>
              </a:rPr>
              <a:t> ®</a:t>
            </a:r>
            <a:r>
              <a:rPr sz="1200" baseline="31250" dirty="0">
                <a:solidFill>
                  <a:srgbClr val="454547"/>
                </a:solidFill>
                <a:latin typeface="Trebuchet MS"/>
                <a:cs typeface="Trebuchet MS"/>
              </a:rPr>
              <a:t> </a:t>
            </a:r>
            <a:r>
              <a:rPr sz="1400" dirty="0">
                <a:solidFill>
                  <a:srgbClr val="454547"/>
                </a:solidFill>
                <a:latin typeface="Trebuchet MS"/>
                <a:cs typeface="Trebuchet MS"/>
              </a:rPr>
              <a:t>(apixaban) 2.5 mg and 5 mg </a:t>
            </a:r>
            <a:r>
              <a:rPr lang="en-US" sz="1400" dirty="0">
                <a:solidFill>
                  <a:srgbClr val="454547"/>
                </a:solidFill>
                <a:latin typeface="Trebuchet MS"/>
                <a:cs typeface="Trebuchet MS"/>
              </a:rPr>
              <a:t>NEAR, January 2020, version 7.</a:t>
            </a:r>
            <a:endParaRPr sz="1400" dirty="0">
              <a:latin typeface="Trebuchet MS"/>
              <a:cs typeface="Trebuchet MS"/>
            </a:endParaRPr>
          </a:p>
        </p:txBody>
      </p:sp>
      <p:sp>
        <p:nvSpPr>
          <p:cNvPr id="4" name="object 4"/>
          <p:cNvSpPr txBox="1"/>
          <p:nvPr/>
        </p:nvSpPr>
        <p:spPr>
          <a:xfrm>
            <a:off x="7140238" y="5996148"/>
            <a:ext cx="1350010" cy="379095"/>
          </a:xfrm>
          <a:prstGeom prst="rect">
            <a:avLst/>
          </a:prstGeom>
        </p:spPr>
        <p:txBody>
          <a:bodyPr vert="horz" wrap="square" lIns="0" tIns="14604" rIns="0" bIns="0" rtlCol="0">
            <a:spAutoFit/>
          </a:bodyPr>
          <a:lstStyle/>
          <a:p>
            <a:pPr marL="12700">
              <a:lnSpc>
                <a:spcPct val="100000"/>
              </a:lnSpc>
              <a:spcBef>
                <a:spcPts val="114"/>
              </a:spcBef>
            </a:pPr>
            <a:r>
              <a:rPr sz="2300" spc="-5" dirty="0">
                <a:solidFill>
                  <a:srgbClr val="454547"/>
                </a:solidFill>
                <a:latin typeface="Trebuchet MS"/>
                <a:cs typeface="Trebuchet MS"/>
              </a:rPr>
              <a:t>2</a:t>
            </a:r>
            <a:r>
              <a:rPr sz="2300" spc="-150" dirty="0">
                <a:solidFill>
                  <a:srgbClr val="454547"/>
                </a:solidFill>
                <a:latin typeface="Trebuchet MS"/>
                <a:cs typeface="Trebuchet MS"/>
              </a:rPr>
              <a:t> x </a:t>
            </a:r>
            <a:r>
              <a:rPr sz="2300" spc="-5" dirty="0">
                <a:solidFill>
                  <a:srgbClr val="454547"/>
                </a:solidFill>
                <a:latin typeface="Trebuchet MS"/>
                <a:cs typeface="Trebuchet MS"/>
              </a:rPr>
              <a:t>150</a:t>
            </a:r>
            <a:r>
              <a:rPr sz="2300" spc="-150" dirty="0">
                <a:solidFill>
                  <a:srgbClr val="454547"/>
                </a:solidFill>
                <a:latin typeface="Trebuchet MS"/>
                <a:cs typeface="Trebuchet MS"/>
              </a:rPr>
              <a:t> </a:t>
            </a:r>
            <a:r>
              <a:rPr sz="2300" spc="-55" dirty="0">
                <a:solidFill>
                  <a:srgbClr val="454547"/>
                </a:solidFill>
                <a:latin typeface="Trebuchet MS"/>
                <a:cs typeface="Trebuchet MS"/>
              </a:rPr>
              <a:t>mg</a:t>
            </a:r>
            <a:endParaRPr sz="2300">
              <a:latin typeface="Trebuchet MS"/>
              <a:cs typeface="Trebuchet MS"/>
            </a:endParaRPr>
          </a:p>
        </p:txBody>
      </p:sp>
      <p:sp>
        <p:nvSpPr>
          <p:cNvPr id="5" name="object 5"/>
          <p:cNvSpPr txBox="1"/>
          <p:nvPr/>
        </p:nvSpPr>
        <p:spPr>
          <a:xfrm>
            <a:off x="10101372" y="5996148"/>
            <a:ext cx="777240" cy="379095"/>
          </a:xfrm>
          <a:prstGeom prst="rect">
            <a:avLst/>
          </a:prstGeom>
        </p:spPr>
        <p:txBody>
          <a:bodyPr vert="horz" wrap="square" lIns="0" tIns="14604" rIns="0" bIns="0" rtlCol="0">
            <a:spAutoFit/>
          </a:bodyPr>
          <a:lstStyle/>
          <a:p>
            <a:pPr marL="12700">
              <a:lnSpc>
                <a:spcPct val="100000"/>
              </a:lnSpc>
              <a:spcBef>
                <a:spcPts val="114"/>
              </a:spcBef>
            </a:pPr>
            <a:r>
              <a:rPr sz="2300" spc="-5" dirty="0">
                <a:solidFill>
                  <a:srgbClr val="454547"/>
                </a:solidFill>
                <a:latin typeface="Trebuchet MS"/>
                <a:cs typeface="Trebuchet MS"/>
              </a:rPr>
              <a:t>20</a:t>
            </a:r>
            <a:r>
              <a:rPr sz="2300" spc="-150" dirty="0">
                <a:solidFill>
                  <a:srgbClr val="454547"/>
                </a:solidFill>
                <a:latin typeface="Trebuchet MS"/>
                <a:cs typeface="Trebuchet MS"/>
              </a:rPr>
              <a:t> </a:t>
            </a:r>
            <a:r>
              <a:rPr sz="2300" spc="-55" dirty="0">
                <a:solidFill>
                  <a:srgbClr val="454547"/>
                </a:solidFill>
                <a:latin typeface="Trebuchet MS"/>
                <a:cs typeface="Trebuchet MS"/>
              </a:rPr>
              <a:t>mg</a:t>
            </a:r>
            <a:endParaRPr sz="2300">
              <a:latin typeface="Trebuchet MS"/>
              <a:cs typeface="Trebuchet MS"/>
            </a:endParaRPr>
          </a:p>
        </p:txBody>
      </p:sp>
      <p:sp>
        <p:nvSpPr>
          <p:cNvPr id="6" name="object 6"/>
          <p:cNvSpPr txBox="1"/>
          <p:nvPr/>
        </p:nvSpPr>
        <p:spPr>
          <a:xfrm>
            <a:off x="12443995" y="6275034"/>
            <a:ext cx="902335" cy="379095"/>
          </a:xfrm>
          <a:prstGeom prst="rect">
            <a:avLst/>
          </a:prstGeom>
        </p:spPr>
        <p:txBody>
          <a:bodyPr vert="horz" wrap="square" lIns="0" tIns="14604" rIns="0" bIns="0" rtlCol="0">
            <a:spAutoFit/>
          </a:bodyPr>
          <a:lstStyle/>
          <a:p>
            <a:pPr marL="38100">
              <a:lnSpc>
                <a:spcPct val="100000"/>
              </a:lnSpc>
              <a:spcBef>
                <a:spcPts val="114"/>
              </a:spcBef>
            </a:pPr>
            <a:r>
              <a:rPr sz="2300" spc="-5" dirty="0">
                <a:solidFill>
                  <a:srgbClr val="454547"/>
                </a:solidFill>
                <a:latin typeface="Trebuchet MS"/>
                <a:cs typeface="Trebuchet MS"/>
              </a:rPr>
              <a:t>60</a:t>
            </a:r>
            <a:r>
              <a:rPr sz="2300" spc="-150" dirty="0">
                <a:solidFill>
                  <a:srgbClr val="454547"/>
                </a:solidFill>
                <a:latin typeface="Trebuchet MS"/>
                <a:cs typeface="Trebuchet MS"/>
              </a:rPr>
              <a:t> </a:t>
            </a:r>
            <a:r>
              <a:rPr sz="2300" spc="-65" dirty="0">
                <a:solidFill>
                  <a:srgbClr val="454547"/>
                </a:solidFill>
                <a:latin typeface="Trebuchet MS"/>
                <a:cs typeface="Trebuchet MS"/>
              </a:rPr>
              <a:t>m</a:t>
            </a:r>
            <a:r>
              <a:rPr sz="2300" spc="-45" dirty="0">
                <a:solidFill>
                  <a:srgbClr val="454547"/>
                </a:solidFill>
                <a:latin typeface="Trebuchet MS"/>
                <a:cs typeface="Trebuchet MS"/>
              </a:rPr>
              <a:t>g</a:t>
            </a:r>
            <a:r>
              <a:rPr sz="2025" spc="-44" baseline="30864" dirty="0">
                <a:solidFill>
                  <a:srgbClr val="454547"/>
                </a:solidFill>
                <a:latin typeface="Trebuchet MS"/>
                <a:cs typeface="Trebuchet MS"/>
              </a:rPr>
              <a:t>§</a:t>
            </a:r>
            <a:endParaRPr sz="2025" baseline="30864">
              <a:latin typeface="Trebuchet MS"/>
              <a:cs typeface="Trebuchet MS"/>
            </a:endParaRPr>
          </a:p>
        </p:txBody>
      </p:sp>
      <p:sp>
        <p:nvSpPr>
          <p:cNvPr id="7" name="object 7"/>
          <p:cNvSpPr txBox="1"/>
          <p:nvPr/>
        </p:nvSpPr>
        <p:spPr>
          <a:xfrm>
            <a:off x="12506349" y="7914087"/>
            <a:ext cx="777240" cy="379095"/>
          </a:xfrm>
          <a:prstGeom prst="rect">
            <a:avLst/>
          </a:prstGeom>
        </p:spPr>
        <p:txBody>
          <a:bodyPr vert="horz" wrap="square" lIns="0" tIns="14604" rIns="0" bIns="0" rtlCol="0">
            <a:spAutoFit/>
          </a:bodyPr>
          <a:lstStyle/>
          <a:p>
            <a:pPr marL="12700">
              <a:lnSpc>
                <a:spcPct val="100000"/>
              </a:lnSpc>
              <a:spcBef>
                <a:spcPts val="114"/>
              </a:spcBef>
            </a:pPr>
            <a:r>
              <a:rPr sz="2300" spc="-5" dirty="0">
                <a:solidFill>
                  <a:srgbClr val="454547"/>
                </a:solidFill>
                <a:latin typeface="Trebuchet MS"/>
                <a:cs typeface="Trebuchet MS"/>
              </a:rPr>
              <a:t>30</a:t>
            </a:r>
            <a:r>
              <a:rPr sz="2300" spc="-150" dirty="0">
                <a:solidFill>
                  <a:srgbClr val="454547"/>
                </a:solidFill>
                <a:latin typeface="Trebuchet MS"/>
                <a:cs typeface="Trebuchet MS"/>
              </a:rPr>
              <a:t> </a:t>
            </a:r>
            <a:r>
              <a:rPr sz="2300" spc="-55" dirty="0">
                <a:solidFill>
                  <a:srgbClr val="454547"/>
                </a:solidFill>
                <a:latin typeface="Trebuchet MS"/>
                <a:cs typeface="Trebuchet MS"/>
              </a:rPr>
              <a:t>mg</a:t>
            </a:r>
            <a:endParaRPr sz="2300">
              <a:latin typeface="Trebuchet MS"/>
              <a:cs typeface="Trebuchet MS"/>
            </a:endParaRPr>
          </a:p>
        </p:txBody>
      </p:sp>
      <p:sp>
        <p:nvSpPr>
          <p:cNvPr id="8" name="object 8"/>
          <p:cNvSpPr txBox="1"/>
          <p:nvPr/>
        </p:nvSpPr>
        <p:spPr>
          <a:xfrm>
            <a:off x="12506349" y="9180410"/>
            <a:ext cx="777240" cy="379095"/>
          </a:xfrm>
          <a:prstGeom prst="rect">
            <a:avLst/>
          </a:prstGeom>
        </p:spPr>
        <p:txBody>
          <a:bodyPr vert="horz" wrap="square" lIns="0" tIns="14604" rIns="0" bIns="0" rtlCol="0">
            <a:spAutoFit/>
          </a:bodyPr>
          <a:lstStyle/>
          <a:p>
            <a:pPr marL="12700">
              <a:lnSpc>
                <a:spcPct val="100000"/>
              </a:lnSpc>
              <a:spcBef>
                <a:spcPts val="114"/>
              </a:spcBef>
            </a:pPr>
            <a:r>
              <a:rPr sz="2300" spc="-5" dirty="0">
                <a:solidFill>
                  <a:srgbClr val="454547"/>
                </a:solidFill>
                <a:latin typeface="Trebuchet MS"/>
                <a:cs typeface="Trebuchet MS"/>
              </a:rPr>
              <a:t>30</a:t>
            </a:r>
            <a:r>
              <a:rPr sz="2300" spc="-150" dirty="0">
                <a:solidFill>
                  <a:srgbClr val="454547"/>
                </a:solidFill>
                <a:latin typeface="Trebuchet MS"/>
                <a:cs typeface="Trebuchet MS"/>
              </a:rPr>
              <a:t> </a:t>
            </a:r>
            <a:r>
              <a:rPr sz="2300" spc="-55" dirty="0">
                <a:solidFill>
                  <a:srgbClr val="454547"/>
                </a:solidFill>
                <a:latin typeface="Trebuchet MS"/>
                <a:cs typeface="Trebuchet MS"/>
              </a:rPr>
              <a:t>mg</a:t>
            </a:r>
            <a:endParaRPr sz="2300">
              <a:latin typeface="Trebuchet MS"/>
              <a:cs typeface="Trebuchet MS"/>
            </a:endParaRPr>
          </a:p>
        </p:txBody>
      </p:sp>
      <p:sp>
        <p:nvSpPr>
          <p:cNvPr id="9" name="object 9"/>
          <p:cNvSpPr txBox="1"/>
          <p:nvPr/>
        </p:nvSpPr>
        <p:spPr>
          <a:xfrm>
            <a:off x="15150534" y="6274641"/>
            <a:ext cx="2653030" cy="379095"/>
          </a:xfrm>
          <a:prstGeom prst="rect">
            <a:avLst/>
          </a:prstGeom>
        </p:spPr>
        <p:txBody>
          <a:bodyPr vert="horz" wrap="square" lIns="0" tIns="14604" rIns="0" bIns="0" rtlCol="0">
            <a:spAutoFit/>
          </a:bodyPr>
          <a:lstStyle/>
          <a:p>
            <a:pPr marL="38100">
              <a:lnSpc>
                <a:spcPct val="100000"/>
              </a:lnSpc>
              <a:spcBef>
                <a:spcPts val="114"/>
              </a:spcBef>
            </a:pPr>
            <a:r>
              <a:rPr sz="2300" spc="-5" dirty="0">
                <a:solidFill>
                  <a:srgbClr val="454547"/>
                </a:solidFill>
                <a:latin typeface="Trebuchet MS"/>
                <a:cs typeface="Trebuchet MS"/>
              </a:rPr>
              <a:t>2</a:t>
            </a:r>
            <a:r>
              <a:rPr sz="2300" spc="-150" dirty="0">
                <a:solidFill>
                  <a:srgbClr val="454547"/>
                </a:solidFill>
                <a:latin typeface="Trebuchet MS"/>
                <a:cs typeface="Trebuchet MS"/>
              </a:rPr>
              <a:t> </a:t>
            </a:r>
            <a:r>
              <a:rPr sz="2300" spc="-45" dirty="0">
                <a:solidFill>
                  <a:srgbClr val="454547"/>
                </a:solidFill>
                <a:latin typeface="Trebuchet MS"/>
                <a:cs typeface="Trebuchet MS"/>
              </a:rPr>
              <a:t>X</a:t>
            </a:r>
            <a:r>
              <a:rPr sz="2300" spc="-150" dirty="0">
                <a:solidFill>
                  <a:srgbClr val="454547"/>
                </a:solidFill>
                <a:latin typeface="Trebuchet MS"/>
                <a:cs typeface="Trebuchet MS"/>
              </a:rPr>
              <a:t> </a:t>
            </a:r>
            <a:r>
              <a:rPr sz="2300" spc="-5" dirty="0">
                <a:solidFill>
                  <a:srgbClr val="454547"/>
                </a:solidFill>
                <a:latin typeface="Trebuchet MS"/>
                <a:cs typeface="Trebuchet MS"/>
              </a:rPr>
              <a:t>5</a:t>
            </a:r>
            <a:r>
              <a:rPr sz="2300" spc="-150" dirty="0">
                <a:solidFill>
                  <a:srgbClr val="454547"/>
                </a:solidFill>
                <a:latin typeface="Trebuchet MS"/>
                <a:cs typeface="Trebuchet MS"/>
              </a:rPr>
              <a:t> </a:t>
            </a:r>
            <a:r>
              <a:rPr sz="2300" spc="-180" dirty="0">
                <a:solidFill>
                  <a:srgbClr val="454547"/>
                </a:solidFill>
                <a:latin typeface="Trebuchet MS"/>
                <a:cs typeface="Trebuchet MS"/>
              </a:rPr>
              <a:t>mg/</a:t>
            </a:r>
            <a:r>
              <a:rPr sz="2300" spc="-150" dirty="0">
                <a:solidFill>
                  <a:srgbClr val="454547"/>
                </a:solidFill>
                <a:latin typeface="Trebuchet MS"/>
                <a:cs typeface="Trebuchet MS"/>
              </a:rPr>
              <a:t> </a:t>
            </a:r>
            <a:r>
              <a:rPr sz="2300" spc="-5" dirty="0">
                <a:solidFill>
                  <a:srgbClr val="454547"/>
                </a:solidFill>
                <a:latin typeface="Trebuchet MS"/>
                <a:cs typeface="Trebuchet MS"/>
              </a:rPr>
              <a:t>2</a:t>
            </a:r>
            <a:r>
              <a:rPr sz="2300" spc="-150" dirty="0">
                <a:solidFill>
                  <a:srgbClr val="454547"/>
                </a:solidFill>
                <a:latin typeface="Trebuchet MS"/>
                <a:cs typeface="Trebuchet MS"/>
              </a:rPr>
              <a:t> </a:t>
            </a:r>
            <a:r>
              <a:rPr sz="2300" spc="-45" dirty="0">
                <a:solidFill>
                  <a:srgbClr val="454547"/>
                </a:solidFill>
                <a:latin typeface="Trebuchet MS"/>
                <a:cs typeface="Trebuchet MS"/>
              </a:rPr>
              <a:t>X</a:t>
            </a:r>
            <a:r>
              <a:rPr sz="2300" spc="-150" dirty="0">
                <a:solidFill>
                  <a:srgbClr val="454547"/>
                </a:solidFill>
                <a:latin typeface="Trebuchet MS"/>
                <a:cs typeface="Trebuchet MS"/>
              </a:rPr>
              <a:t> </a:t>
            </a:r>
            <a:r>
              <a:rPr sz="2300" spc="-135" dirty="0">
                <a:solidFill>
                  <a:srgbClr val="454547"/>
                </a:solidFill>
                <a:latin typeface="Trebuchet MS"/>
                <a:cs typeface="Trebuchet MS"/>
              </a:rPr>
              <a:t>2.5</a:t>
            </a:r>
            <a:r>
              <a:rPr sz="2300" spc="-150" dirty="0">
                <a:solidFill>
                  <a:srgbClr val="454547"/>
                </a:solidFill>
                <a:latin typeface="Trebuchet MS"/>
                <a:cs typeface="Trebuchet MS"/>
              </a:rPr>
              <a:t> </a:t>
            </a:r>
            <a:r>
              <a:rPr sz="2300" spc="-65" dirty="0">
                <a:solidFill>
                  <a:srgbClr val="454547"/>
                </a:solidFill>
                <a:latin typeface="Trebuchet MS"/>
                <a:cs typeface="Trebuchet MS"/>
              </a:rPr>
              <a:t>m</a:t>
            </a:r>
            <a:r>
              <a:rPr sz="2300" spc="-45" dirty="0">
                <a:solidFill>
                  <a:srgbClr val="454547"/>
                </a:solidFill>
                <a:latin typeface="Trebuchet MS"/>
                <a:cs typeface="Trebuchet MS"/>
              </a:rPr>
              <a:t>g</a:t>
            </a:r>
            <a:r>
              <a:rPr sz="2025" spc="172" baseline="30864" dirty="0">
                <a:solidFill>
                  <a:srgbClr val="454547"/>
                </a:solidFill>
                <a:latin typeface="Trebuchet MS"/>
                <a:cs typeface="Trebuchet MS"/>
              </a:rPr>
              <a:t>#</a:t>
            </a:r>
            <a:endParaRPr sz="2025" baseline="30864">
              <a:latin typeface="Trebuchet MS"/>
              <a:cs typeface="Trebuchet MS"/>
            </a:endParaRPr>
          </a:p>
        </p:txBody>
      </p:sp>
      <p:sp>
        <p:nvSpPr>
          <p:cNvPr id="10" name="object 10"/>
          <p:cNvSpPr txBox="1"/>
          <p:nvPr/>
        </p:nvSpPr>
        <p:spPr>
          <a:xfrm>
            <a:off x="15084828" y="9180410"/>
            <a:ext cx="1282700" cy="379095"/>
          </a:xfrm>
          <a:prstGeom prst="rect">
            <a:avLst/>
          </a:prstGeom>
        </p:spPr>
        <p:txBody>
          <a:bodyPr vert="horz" wrap="square" lIns="0" tIns="14604" rIns="0" bIns="0" rtlCol="0">
            <a:spAutoFit/>
          </a:bodyPr>
          <a:lstStyle/>
          <a:p>
            <a:pPr marL="12700">
              <a:lnSpc>
                <a:spcPct val="100000"/>
              </a:lnSpc>
              <a:spcBef>
                <a:spcPts val="114"/>
              </a:spcBef>
            </a:pPr>
            <a:r>
              <a:rPr sz="2300" spc="-5" dirty="0">
                <a:solidFill>
                  <a:srgbClr val="454547"/>
                </a:solidFill>
                <a:latin typeface="Trebuchet MS"/>
                <a:cs typeface="Trebuchet MS"/>
              </a:rPr>
              <a:t>2</a:t>
            </a:r>
            <a:r>
              <a:rPr sz="2300" spc="-150" dirty="0">
                <a:solidFill>
                  <a:srgbClr val="454547"/>
                </a:solidFill>
                <a:latin typeface="Trebuchet MS"/>
                <a:cs typeface="Trebuchet MS"/>
              </a:rPr>
              <a:t> </a:t>
            </a:r>
            <a:r>
              <a:rPr sz="2300" spc="-45" dirty="0">
                <a:solidFill>
                  <a:srgbClr val="454547"/>
                </a:solidFill>
                <a:latin typeface="Trebuchet MS"/>
                <a:cs typeface="Trebuchet MS"/>
              </a:rPr>
              <a:t>X</a:t>
            </a:r>
            <a:r>
              <a:rPr sz="2300" spc="-150" dirty="0">
                <a:solidFill>
                  <a:srgbClr val="454547"/>
                </a:solidFill>
                <a:latin typeface="Trebuchet MS"/>
                <a:cs typeface="Trebuchet MS"/>
              </a:rPr>
              <a:t> </a:t>
            </a:r>
            <a:r>
              <a:rPr sz="2300" spc="-135" dirty="0">
                <a:solidFill>
                  <a:srgbClr val="454547"/>
                </a:solidFill>
                <a:latin typeface="Trebuchet MS"/>
                <a:cs typeface="Trebuchet MS"/>
              </a:rPr>
              <a:t>2.5</a:t>
            </a:r>
            <a:r>
              <a:rPr sz="2300" spc="-150" dirty="0">
                <a:solidFill>
                  <a:srgbClr val="454547"/>
                </a:solidFill>
                <a:latin typeface="Trebuchet MS"/>
                <a:cs typeface="Trebuchet MS"/>
              </a:rPr>
              <a:t> </a:t>
            </a:r>
            <a:r>
              <a:rPr sz="2300" spc="-55" dirty="0">
                <a:solidFill>
                  <a:srgbClr val="454547"/>
                </a:solidFill>
                <a:latin typeface="Trebuchet MS"/>
                <a:cs typeface="Trebuchet MS"/>
              </a:rPr>
              <a:t>mg</a:t>
            </a:r>
            <a:endParaRPr sz="2300">
              <a:latin typeface="Trebuchet MS"/>
              <a:cs typeface="Trebuchet MS"/>
            </a:endParaRPr>
          </a:p>
        </p:txBody>
      </p:sp>
      <p:sp>
        <p:nvSpPr>
          <p:cNvPr id="11" name="object 11"/>
          <p:cNvSpPr txBox="1"/>
          <p:nvPr/>
        </p:nvSpPr>
        <p:spPr>
          <a:xfrm>
            <a:off x="10101406" y="7914087"/>
            <a:ext cx="777240" cy="379095"/>
          </a:xfrm>
          <a:prstGeom prst="rect">
            <a:avLst/>
          </a:prstGeom>
        </p:spPr>
        <p:txBody>
          <a:bodyPr vert="horz" wrap="square" lIns="0" tIns="14604" rIns="0" bIns="0" rtlCol="0">
            <a:spAutoFit/>
          </a:bodyPr>
          <a:lstStyle/>
          <a:p>
            <a:pPr marL="12700">
              <a:lnSpc>
                <a:spcPct val="100000"/>
              </a:lnSpc>
              <a:spcBef>
                <a:spcPts val="114"/>
              </a:spcBef>
            </a:pPr>
            <a:r>
              <a:rPr sz="2300" spc="-5" dirty="0">
                <a:solidFill>
                  <a:srgbClr val="454547"/>
                </a:solidFill>
                <a:latin typeface="Trebuchet MS"/>
                <a:cs typeface="Trebuchet MS"/>
              </a:rPr>
              <a:t>15</a:t>
            </a:r>
            <a:r>
              <a:rPr sz="2300" spc="-150" dirty="0">
                <a:solidFill>
                  <a:srgbClr val="454547"/>
                </a:solidFill>
                <a:latin typeface="Trebuchet MS"/>
                <a:cs typeface="Trebuchet MS"/>
              </a:rPr>
              <a:t> </a:t>
            </a:r>
            <a:r>
              <a:rPr sz="2300" spc="-55" dirty="0">
                <a:solidFill>
                  <a:srgbClr val="454547"/>
                </a:solidFill>
                <a:latin typeface="Trebuchet MS"/>
                <a:cs typeface="Trebuchet MS"/>
              </a:rPr>
              <a:t>mg</a:t>
            </a:r>
            <a:endParaRPr sz="2300">
              <a:latin typeface="Trebuchet MS"/>
              <a:cs typeface="Trebuchet MS"/>
            </a:endParaRPr>
          </a:p>
        </p:txBody>
      </p:sp>
      <p:sp>
        <p:nvSpPr>
          <p:cNvPr id="12" name="object 12"/>
          <p:cNvSpPr txBox="1"/>
          <p:nvPr/>
        </p:nvSpPr>
        <p:spPr>
          <a:xfrm>
            <a:off x="10101406" y="9180410"/>
            <a:ext cx="777240" cy="379095"/>
          </a:xfrm>
          <a:prstGeom prst="rect">
            <a:avLst/>
          </a:prstGeom>
        </p:spPr>
        <p:txBody>
          <a:bodyPr vert="horz" wrap="square" lIns="0" tIns="14604" rIns="0" bIns="0" rtlCol="0">
            <a:spAutoFit/>
          </a:bodyPr>
          <a:lstStyle/>
          <a:p>
            <a:pPr marL="12700">
              <a:lnSpc>
                <a:spcPct val="100000"/>
              </a:lnSpc>
              <a:spcBef>
                <a:spcPts val="114"/>
              </a:spcBef>
            </a:pPr>
            <a:r>
              <a:rPr sz="2300" spc="-5" dirty="0">
                <a:solidFill>
                  <a:srgbClr val="454547"/>
                </a:solidFill>
                <a:latin typeface="Trebuchet MS"/>
                <a:cs typeface="Trebuchet MS"/>
              </a:rPr>
              <a:t>15</a:t>
            </a:r>
            <a:r>
              <a:rPr sz="2300" spc="-150" dirty="0">
                <a:solidFill>
                  <a:srgbClr val="454547"/>
                </a:solidFill>
                <a:latin typeface="Trebuchet MS"/>
                <a:cs typeface="Trebuchet MS"/>
              </a:rPr>
              <a:t> </a:t>
            </a:r>
            <a:r>
              <a:rPr sz="2300" spc="-55" dirty="0">
                <a:solidFill>
                  <a:srgbClr val="454547"/>
                </a:solidFill>
                <a:latin typeface="Trebuchet MS"/>
                <a:cs typeface="Trebuchet MS"/>
              </a:rPr>
              <a:t>mg</a:t>
            </a:r>
            <a:endParaRPr sz="2300">
              <a:latin typeface="Trebuchet MS"/>
              <a:cs typeface="Trebuchet MS"/>
            </a:endParaRPr>
          </a:p>
        </p:txBody>
      </p:sp>
      <p:sp>
        <p:nvSpPr>
          <p:cNvPr id="13" name="object 13"/>
          <p:cNvSpPr txBox="1"/>
          <p:nvPr/>
        </p:nvSpPr>
        <p:spPr>
          <a:xfrm>
            <a:off x="6965859" y="7825739"/>
            <a:ext cx="1698625" cy="732790"/>
          </a:xfrm>
          <a:prstGeom prst="rect">
            <a:avLst/>
          </a:prstGeom>
        </p:spPr>
        <p:txBody>
          <a:bodyPr vert="horz" wrap="square" lIns="0" tIns="14604" rIns="0" bIns="0" rtlCol="0">
            <a:spAutoFit/>
          </a:bodyPr>
          <a:lstStyle/>
          <a:p>
            <a:pPr marL="38100">
              <a:lnSpc>
                <a:spcPct val="100000"/>
              </a:lnSpc>
              <a:spcBef>
                <a:spcPts val="114"/>
              </a:spcBef>
            </a:pPr>
            <a:r>
              <a:rPr sz="2300" spc="-5" dirty="0">
                <a:solidFill>
                  <a:srgbClr val="454547"/>
                </a:solidFill>
                <a:latin typeface="Trebuchet MS"/>
                <a:cs typeface="Trebuchet MS"/>
              </a:rPr>
              <a:t>2</a:t>
            </a:r>
            <a:r>
              <a:rPr sz="2300" spc="-150" dirty="0">
                <a:solidFill>
                  <a:srgbClr val="454547"/>
                </a:solidFill>
                <a:latin typeface="Trebuchet MS"/>
                <a:cs typeface="Trebuchet MS"/>
              </a:rPr>
              <a:t> x </a:t>
            </a:r>
            <a:r>
              <a:rPr sz="2300" spc="-5" dirty="0">
                <a:solidFill>
                  <a:srgbClr val="454547"/>
                </a:solidFill>
                <a:latin typeface="Trebuchet MS"/>
                <a:cs typeface="Trebuchet MS"/>
              </a:rPr>
              <a:t>150</a:t>
            </a:r>
            <a:r>
              <a:rPr sz="2300" spc="-150" dirty="0">
                <a:solidFill>
                  <a:srgbClr val="454547"/>
                </a:solidFill>
                <a:latin typeface="Trebuchet MS"/>
                <a:cs typeface="Trebuchet MS"/>
              </a:rPr>
              <a:t> </a:t>
            </a:r>
            <a:r>
              <a:rPr sz="2300" spc="-55" dirty="0">
                <a:solidFill>
                  <a:srgbClr val="454547"/>
                </a:solidFill>
                <a:latin typeface="Trebuchet MS"/>
                <a:cs typeface="Trebuchet MS"/>
              </a:rPr>
              <a:t>mg</a:t>
            </a:r>
            <a:r>
              <a:rPr sz="2300" spc="-150" dirty="0">
                <a:solidFill>
                  <a:srgbClr val="454547"/>
                </a:solidFill>
                <a:latin typeface="Trebuchet MS"/>
                <a:cs typeface="Trebuchet MS"/>
              </a:rPr>
              <a:t> </a:t>
            </a:r>
            <a:r>
              <a:rPr sz="2300" spc="-165" dirty="0">
                <a:solidFill>
                  <a:srgbClr val="454547"/>
                </a:solidFill>
                <a:latin typeface="Trebuchet MS"/>
                <a:cs typeface="Trebuchet MS"/>
              </a:rPr>
              <a:t>or</a:t>
            </a:r>
            <a:endParaRPr sz="2300">
              <a:latin typeface="Trebuchet MS"/>
              <a:cs typeface="Trebuchet MS"/>
            </a:endParaRPr>
          </a:p>
          <a:p>
            <a:pPr marL="158115">
              <a:lnSpc>
                <a:spcPct val="100000"/>
              </a:lnSpc>
              <a:spcBef>
                <a:spcPts val="25"/>
              </a:spcBef>
            </a:pPr>
            <a:r>
              <a:rPr sz="2300" spc="-5" dirty="0">
                <a:solidFill>
                  <a:srgbClr val="454547"/>
                </a:solidFill>
                <a:latin typeface="Trebuchet MS"/>
                <a:cs typeface="Trebuchet MS"/>
              </a:rPr>
              <a:t>2</a:t>
            </a:r>
            <a:r>
              <a:rPr sz="2300" spc="-150" dirty="0">
                <a:solidFill>
                  <a:srgbClr val="454547"/>
                </a:solidFill>
                <a:latin typeface="Trebuchet MS"/>
                <a:cs typeface="Trebuchet MS"/>
              </a:rPr>
              <a:t> x </a:t>
            </a:r>
            <a:r>
              <a:rPr sz="2300" spc="-5" dirty="0">
                <a:solidFill>
                  <a:srgbClr val="454547"/>
                </a:solidFill>
                <a:latin typeface="Trebuchet MS"/>
                <a:cs typeface="Trebuchet MS"/>
              </a:rPr>
              <a:t>110</a:t>
            </a:r>
            <a:r>
              <a:rPr sz="2300" spc="-150" dirty="0">
                <a:solidFill>
                  <a:srgbClr val="454547"/>
                </a:solidFill>
                <a:latin typeface="Trebuchet MS"/>
                <a:cs typeface="Trebuchet MS"/>
              </a:rPr>
              <a:t> </a:t>
            </a:r>
            <a:r>
              <a:rPr sz="2300" spc="-65" dirty="0">
                <a:solidFill>
                  <a:srgbClr val="454547"/>
                </a:solidFill>
                <a:latin typeface="Trebuchet MS"/>
                <a:cs typeface="Trebuchet MS"/>
              </a:rPr>
              <a:t>m</a:t>
            </a:r>
            <a:r>
              <a:rPr sz="2300" spc="-45" dirty="0">
                <a:solidFill>
                  <a:srgbClr val="454547"/>
                </a:solidFill>
                <a:latin typeface="Trebuchet MS"/>
                <a:cs typeface="Trebuchet MS"/>
              </a:rPr>
              <a:t>g</a:t>
            </a:r>
            <a:r>
              <a:rPr sz="2025" spc="-247" baseline="30864" dirty="0">
                <a:solidFill>
                  <a:srgbClr val="454547"/>
                </a:solidFill>
                <a:latin typeface="Trebuchet MS"/>
                <a:cs typeface="Trebuchet MS"/>
              </a:rPr>
              <a:t>‡</a:t>
            </a:r>
            <a:endParaRPr sz="2025" baseline="30864">
              <a:latin typeface="Trebuchet MS"/>
              <a:cs typeface="Trebuchet MS"/>
            </a:endParaRPr>
          </a:p>
        </p:txBody>
      </p:sp>
      <p:sp>
        <p:nvSpPr>
          <p:cNvPr id="14" name="object 14"/>
          <p:cNvSpPr txBox="1"/>
          <p:nvPr/>
        </p:nvSpPr>
        <p:spPr>
          <a:xfrm>
            <a:off x="709116" y="3247590"/>
            <a:ext cx="17383760" cy="2758440"/>
          </a:xfrm>
          <a:prstGeom prst="rect">
            <a:avLst/>
          </a:prstGeom>
        </p:spPr>
        <p:txBody>
          <a:bodyPr vert="horz" wrap="square" lIns="0" tIns="12700" rIns="0" bIns="0" rtlCol="0">
            <a:spAutoFit/>
          </a:bodyPr>
          <a:lstStyle/>
          <a:p>
            <a:pPr marL="76200" marR="68580">
              <a:lnSpc>
                <a:spcPct val="100000"/>
              </a:lnSpc>
              <a:spcBef>
                <a:spcPts val="100"/>
              </a:spcBef>
            </a:pPr>
            <a:r>
              <a:rPr sz="3050" spc="-285" dirty="0">
                <a:solidFill>
                  <a:srgbClr val="454547"/>
                </a:solidFill>
                <a:latin typeface="Trebuchet MS"/>
                <a:cs typeface="Trebuchet MS"/>
              </a:rPr>
              <a:t>The </a:t>
            </a:r>
            <a:r>
              <a:rPr sz="3050" spc="-100" dirty="0">
                <a:solidFill>
                  <a:srgbClr val="454547"/>
                </a:solidFill>
                <a:latin typeface="Trebuchet MS"/>
                <a:cs typeface="Trebuchet MS"/>
              </a:rPr>
              <a:t>‘2018 </a:t>
            </a:r>
            <a:r>
              <a:rPr sz="3050" spc="-175" dirty="0">
                <a:solidFill>
                  <a:srgbClr val="454547"/>
                </a:solidFill>
                <a:latin typeface="Trebuchet MS"/>
                <a:cs typeface="Trebuchet MS"/>
              </a:rPr>
              <a:t>EHRA </a:t>
            </a:r>
            <a:r>
              <a:rPr sz="3050" spc="-200" dirty="0">
                <a:solidFill>
                  <a:srgbClr val="454547"/>
                </a:solidFill>
                <a:latin typeface="Trebuchet MS"/>
                <a:cs typeface="Trebuchet MS"/>
              </a:rPr>
              <a:t>Practical </a:t>
            </a:r>
            <a:r>
              <a:rPr sz="3050" spc="-235" dirty="0">
                <a:solidFill>
                  <a:srgbClr val="454547"/>
                </a:solidFill>
                <a:latin typeface="Trebuchet MS"/>
                <a:cs typeface="Trebuchet MS"/>
              </a:rPr>
              <a:t>Guide </a:t>
            </a:r>
            <a:r>
              <a:rPr sz="3050" spc="-155" dirty="0">
                <a:solidFill>
                  <a:srgbClr val="454547"/>
                </a:solidFill>
                <a:latin typeface="Trebuchet MS"/>
                <a:cs typeface="Trebuchet MS"/>
              </a:rPr>
              <a:t>on </a:t>
            </a:r>
            <a:r>
              <a:rPr sz="3050" spc="-220" dirty="0">
                <a:solidFill>
                  <a:srgbClr val="454547"/>
                </a:solidFill>
                <a:latin typeface="Trebuchet MS"/>
                <a:cs typeface="Trebuchet MS"/>
              </a:rPr>
              <a:t>the </a:t>
            </a:r>
            <a:r>
              <a:rPr sz="3050" spc="-165" dirty="0">
                <a:solidFill>
                  <a:srgbClr val="454547"/>
                </a:solidFill>
                <a:latin typeface="Trebuchet MS"/>
                <a:cs typeface="Trebuchet MS"/>
              </a:rPr>
              <a:t>Use </a:t>
            </a:r>
            <a:r>
              <a:rPr sz="3050" spc="-215" dirty="0">
                <a:solidFill>
                  <a:srgbClr val="454547"/>
                </a:solidFill>
                <a:latin typeface="Trebuchet MS"/>
                <a:cs typeface="Trebuchet MS"/>
              </a:rPr>
              <a:t>of </a:t>
            </a:r>
            <a:r>
              <a:rPr sz="3050" spc="-190" dirty="0">
                <a:solidFill>
                  <a:srgbClr val="454547"/>
                </a:solidFill>
                <a:latin typeface="Trebuchet MS"/>
                <a:cs typeface="Trebuchet MS"/>
              </a:rPr>
              <a:t>NOACs </a:t>
            </a:r>
            <a:r>
              <a:rPr sz="3050" spc="-150" dirty="0">
                <a:solidFill>
                  <a:srgbClr val="454547"/>
                </a:solidFill>
                <a:latin typeface="Trebuchet MS"/>
                <a:cs typeface="Trebuchet MS"/>
              </a:rPr>
              <a:t>in </a:t>
            </a:r>
            <a:r>
              <a:rPr sz="3050" spc="-180" dirty="0">
                <a:solidFill>
                  <a:srgbClr val="454547"/>
                </a:solidFill>
                <a:latin typeface="Trebuchet MS"/>
                <a:cs typeface="Trebuchet MS"/>
              </a:rPr>
              <a:t>patients </a:t>
            </a:r>
            <a:r>
              <a:rPr sz="3050" spc="-195" dirty="0">
                <a:solidFill>
                  <a:srgbClr val="454547"/>
                </a:solidFill>
                <a:latin typeface="Trebuchet MS"/>
                <a:cs typeface="Trebuchet MS"/>
              </a:rPr>
              <a:t>with </a:t>
            </a:r>
            <a:r>
              <a:rPr sz="3050" spc="-295" dirty="0">
                <a:solidFill>
                  <a:srgbClr val="454547"/>
                </a:solidFill>
                <a:latin typeface="Trebuchet MS"/>
                <a:cs typeface="Trebuchet MS"/>
              </a:rPr>
              <a:t>AF’ </a:t>
            </a:r>
            <a:r>
              <a:rPr sz="3050" spc="-170" dirty="0">
                <a:solidFill>
                  <a:srgbClr val="454547"/>
                </a:solidFill>
                <a:latin typeface="Trebuchet MS"/>
                <a:cs typeface="Trebuchet MS"/>
              </a:rPr>
              <a:t>illustrates </a:t>
            </a:r>
            <a:r>
              <a:rPr sz="3050" spc="-220" dirty="0">
                <a:solidFill>
                  <a:srgbClr val="454547"/>
                </a:solidFill>
                <a:latin typeface="Trebuchet MS"/>
                <a:cs typeface="Trebuchet MS"/>
              </a:rPr>
              <a:t>the </a:t>
            </a:r>
            <a:r>
              <a:rPr sz="3050" spc="-155" dirty="0">
                <a:solidFill>
                  <a:srgbClr val="454547"/>
                </a:solidFill>
                <a:latin typeface="Trebuchet MS"/>
                <a:cs typeface="Trebuchet MS"/>
              </a:rPr>
              <a:t>use </a:t>
            </a:r>
            <a:r>
              <a:rPr sz="3050" spc="-215" dirty="0">
                <a:solidFill>
                  <a:srgbClr val="454547"/>
                </a:solidFill>
                <a:latin typeface="Trebuchet MS"/>
                <a:cs typeface="Trebuchet MS"/>
              </a:rPr>
              <a:t>of </a:t>
            </a:r>
            <a:r>
              <a:rPr sz="3050" spc="-190" dirty="0">
                <a:solidFill>
                  <a:srgbClr val="454547"/>
                </a:solidFill>
                <a:latin typeface="Trebuchet MS"/>
                <a:cs typeface="Trebuchet MS"/>
              </a:rPr>
              <a:t>NOACs according </a:t>
            </a:r>
            <a:r>
              <a:rPr sz="3050" spc="-220" dirty="0">
                <a:solidFill>
                  <a:srgbClr val="454547"/>
                </a:solidFill>
                <a:latin typeface="Trebuchet MS"/>
                <a:cs typeface="Trebuchet MS"/>
              </a:rPr>
              <a:t>to </a:t>
            </a:r>
            <a:r>
              <a:rPr sz="3050" spc="-905" dirty="0">
                <a:solidFill>
                  <a:srgbClr val="454547"/>
                </a:solidFill>
                <a:latin typeface="Trebuchet MS"/>
                <a:cs typeface="Trebuchet MS"/>
              </a:rPr>
              <a:t> </a:t>
            </a:r>
            <a:r>
              <a:rPr sz="3050" spc="-195" dirty="0">
                <a:solidFill>
                  <a:srgbClr val="454547"/>
                </a:solidFill>
                <a:latin typeface="Trebuchet MS"/>
                <a:cs typeface="Trebuchet MS"/>
              </a:rPr>
              <a:t>renal</a:t>
            </a:r>
            <a:r>
              <a:rPr sz="3050" spc="-210" dirty="0">
                <a:solidFill>
                  <a:srgbClr val="454547"/>
                </a:solidFill>
                <a:latin typeface="Trebuchet MS"/>
                <a:cs typeface="Trebuchet MS"/>
              </a:rPr>
              <a:t> </a:t>
            </a:r>
            <a:r>
              <a:rPr sz="3050" spc="-170" dirty="0">
                <a:solidFill>
                  <a:srgbClr val="454547"/>
                </a:solidFill>
                <a:latin typeface="Trebuchet MS"/>
                <a:cs typeface="Trebuchet MS"/>
              </a:rPr>
              <a:t>function</a:t>
            </a:r>
            <a:r>
              <a:rPr sz="2625" spc="-254" baseline="31746" dirty="0">
                <a:solidFill>
                  <a:srgbClr val="454547"/>
                </a:solidFill>
                <a:latin typeface="Trebuchet MS"/>
                <a:cs typeface="Trebuchet MS"/>
              </a:rPr>
              <a:t>1†</a:t>
            </a:r>
            <a:endParaRPr sz="2625" baseline="31746" dirty="0">
              <a:latin typeface="Trebuchet MS"/>
              <a:cs typeface="Trebuchet MS"/>
            </a:endParaRPr>
          </a:p>
          <a:p>
            <a:pPr marL="3253740">
              <a:lnSpc>
                <a:spcPct val="100000"/>
              </a:lnSpc>
              <a:spcBef>
                <a:spcPts val="800"/>
              </a:spcBef>
              <a:tabLst>
                <a:tab pos="5222240" algn="l"/>
                <a:tab pos="7978775" algn="l"/>
                <a:tab pos="10591800" algn="l"/>
                <a:tab pos="12486640" algn="l"/>
              </a:tabLst>
            </a:pPr>
            <a:r>
              <a:rPr sz="3050" spc="-245" dirty="0">
                <a:solidFill>
                  <a:srgbClr val="454547"/>
                </a:solidFill>
                <a:latin typeface="Trebuchet MS"/>
                <a:cs typeface="Trebuchet MS"/>
              </a:rPr>
              <a:t>CrCl	</a:t>
            </a:r>
            <a:r>
              <a:rPr sz="3050" spc="-195" dirty="0">
                <a:solidFill>
                  <a:srgbClr val="454547"/>
                </a:solidFill>
                <a:latin typeface="Trebuchet MS"/>
                <a:cs typeface="Trebuchet MS"/>
              </a:rPr>
              <a:t>dabigat</a:t>
            </a:r>
            <a:r>
              <a:rPr sz="3050" spc="-175" dirty="0">
                <a:solidFill>
                  <a:srgbClr val="454547"/>
                </a:solidFill>
                <a:latin typeface="Trebuchet MS"/>
                <a:cs typeface="Trebuchet MS"/>
              </a:rPr>
              <a:t>r</a:t>
            </a:r>
            <a:r>
              <a:rPr sz="3050" spc="-155" dirty="0">
                <a:solidFill>
                  <a:srgbClr val="454547"/>
                </a:solidFill>
                <a:latin typeface="Trebuchet MS"/>
                <a:cs typeface="Trebuchet MS"/>
              </a:rPr>
              <a:t>an</a:t>
            </a:r>
            <a:r>
              <a:rPr sz="3050" dirty="0">
                <a:solidFill>
                  <a:srgbClr val="454547"/>
                </a:solidFill>
                <a:latin typeface="Trebuchet MS"/>
                <a:cs typeface="Trebuchet MS"/>
              </a:rPr>
              <a:t>	</a:t>
            </a:r>
            <a:r>
              <a:rPr sz="3050" spc="-175" dirty="0">
                <a:solidFill>
                  <a:srgbClr val="454547"/>
                </a:solidFill>
                <a:latin typeface="Trebuchet MS"/>
                <a:cs typeface="Trebuchet MS"/>
              </a:rPr>
              <a:t>ri</a:t>
            </a:r>
            <a:r>
              <a:rPr sz="3050" spc="-285" dirty="0">
                <a:solidFill>
                  <a:srgbClr val="454547"/>
                </a:solidFill>
                <a:latin typeface="Trebuchet MS"/>
                <a:cs typeface="Trebuchet MS"/>
              </a:rPr>
              <a:t>v</a:t>
            </a:r>
            <a:r>
              <a:rPr sz="3050" spc="-260" dirty="0">
                <a:solidFill>
                  <a:srgbClr val="454547"/>
                </a:solidFill>
                <a:latin typeface="Trebuchet MS"/>
                <a:cs typeface="Trebuchet MS"/>
              </a:rPr>
              <a:t>a</a:t>
            </a:r>
            <a:r>
              <a:rPr sz="3050" spc="-210" dirty="0">
                <a:solidFill>
                  <a:srgbClr val="454547"/>
                </a:solidFill>
                <a:latin typeface="Trebuchet MS"/>
                <a:cs typeface="Trebuchet MS"/>
              </a:rPr>
              <a:t>ro</a:t>
            </a:r>
            <a:r>
              <a:rPr sz="3050" spc="-180" dirty="0">
                <a:solidFill>
                  <a:srgbClr val="454547"/>
                </a:solidFill>
                <a:latin typeface="Trebuchet MS"/>
                <a:cs typeface="Trebuchet MS"/>
              </a:rPr>
              <a:t>xaban</a:t>
            </a:r>
            <a:r>
              <a:rPr sz="3050" dirty="0">
                <a:solidFill>
                  <a:srgbClr val="454547"/>
                </a:solidFill>
                <a:latin typeface="Trebuchet MS"/>
                <a:cs typeface="Trebuchet MS"/>
              </a:rPr>
              <a:t>	</a:t>
            </a:r>
            <a:r>
              <a:rPr sz="3050" spc="-220" dirty="0">
                <a:solidFill>
                  <a:srgbClr val="454547"/>
                </a:solidFill>
                <a:latin typeface="Trebuchet MS"/>
                <a:cs typeface="Trebuchet MS"/>
              </a:rPr>
              <a:t>ed</a:t>
            </a:r>
            <a:r>
              <a:rPr sz="3050" spc="-235" dirty="0">
                <a:solidFill>
                  <a:srgbClr val="454547"/>
                </a:solidFill>
                <a:latin typeface="Trebuchet MS"/>
                <a:cs typeface="Trebuchet MS"/>
              </a:rPr>
              <a:t>o</a:t>
            </a:r>
            <a:r>
              <a:rPr sz="3050" spc="-180" dirty="0">
                <a:solidFill>
                  <a:srgbClr val="454547"/>
                </a:solidFill>
                <a:latin typeface="Trebuchet MS"/>
                <a:cs typeface="Trebuchet MS"/>
              </a:rPr>
              <a:t>xaban</a:t>
            </a:r>
            <a:r>
              <a:rPr sz="3050" dirty="0">
                <a:solidFill>
                  <a:srgbClr val="454547"/>
                </a:solidFill>
                <a:latin typeface="Trebuchet MS"/>
                <a:cs typeface="Trebuchet MS"/>
              </a:rPr>
              <a:t>	</a:t>
            </a:r>
            <a:r>
              <a:rPr sz="3050" b="1" spc="-220" dirty="0">
                <a:solidFill>
                  <a:schemeClr val="accent6">
                    <a:lumMod val="75000"/>
                  </a:schemeClr>
                </a:solidFill>
                <a:latin typeface="Arial"/>
                <a:cs typeface="Arial"/>
              </a:rPr>
              <a:t>apixaban</a:t>
            </a:r>
            <a:r>
              <a:rPr sz="3050" b="1" spc="-165" dirty="0">
                <a:solidFill>
                  <a:schemeClr val="accent6">
                    <a:lumMod val="75000"/>
                  </a:schemeClr>
                </a:solidFill>
                <a:latin typeface="Arial"/>
                <a:cs typeface="Arial"/>
              </a:rPr>
              <a:t> </a:t>
            </a:r>
            <a:r>
              <a:rPr sz="3050" b="1" spc="-305" dirty="0">
                <a:solidFill>
                  <a:schemeClr val="accent6">
                    <a:lumMod val="75000"/>
                  </a:schemeClr>
                </a:solidFill>
                <a:latin typeface="Arial"/>
                <a:cs typeface="Arial"/>
              </a:rPr>
              <a:t>(ELIQUIS</a:t>
            </a:r>
            <a:r>
              <a:rPr sz="2625" b="1" spc="-600" baseline="31746" dirty="0">
                <a:solidFill>
                  <a:schemeClr val="accent6">
                    <a:lumMod val="75000"/>
                  </a:schemeClr>
                </a:solidFill>
                <a:latin typeface="Arial"/>
                <a:cs typeface="Arial"/>
              </a:rPr>
              <a:t>™</a:t>
            </a:r>
            <a:r>
              <a:rPr sz="3050" b="1" spc="-40" dirty="0">
                <a:solidFill>
                  <a:schemeClr val="accent6">
                    <a:lumMod val="75000"/>
                  </a:schemeClr>
                </a:solidFill>
                <a:latin typeface="Arial"/>
                <a:cs typeface="Arial"/>
              </a:rPr>
              <a:t>)</a:t>
            </a:r>
            <a:endParaRPr sz="3050" dirty="0">
              <a:solidFill>
                <a:schemeClr val="accent6">
                  <a:lumMod val="75000"/>
                </a:schemeClr>
              </a:solidFill>
              <a:latin typeface="Arial"/>
              <a:cs typeface="Arial"/>
            </a:endParaRPr>
          </a:p>
          <a:p>
            <a:pPr marR="4813935" algn="r">
              <a:lnSpc>
                <a:spcPct val="100000"/>
              </a:lnSpc>
              <a:spcBef>
                <a:spcPts val="2645"/>
              </a:spcBef>
            </a:pPr>
            <a:r>
              <a:rPr sz="2300" spc="-5" dirty="0">
                <a:solidFill>
                  <a:srgbClr val="454547"/>
                </a:solidFill>
                <a:latin typeface="Trebuchet MS"/>
                <a:cs typeface="Trebuchet MS"/>
              </a:rPr>
              <a:t>60</a:t>
            </a:r>
            <a:r>
              <a:rPr sz="2300" spc="-150" dirty="0">
                <a:solidFill>
                  <a:srgbClr val="454547"/>
                </a:solidFill>
                <a:latin typeface="Trebuchet MS"/>
                <a:cs typeface="Trebuchet MS"/>
              </a:rPr>
              <a:t> </a:t>
            </a:r>
            <a:r>
              <a:rPr sz="2300" spc="-55" dirty="0">
                <a:solidFill>
                  <a:srgbClr val="454547"/>
                </a:solidFill>
                <a:latin typeface="Trebuchet MS"/>
                <a:cs typeface="Trebuchet MS"/>
              </a:rPr>
              <a:t>mg</a:t>
            </a:r>
            <a:endParaRPr sz="2300" dirty="0">
              <a:latin typeface="Trebuchet MS"/>
              <a:cs typeface="Trebuchet MS"/>
            </a:endParaRPr>
          </a:p>
          <a:p>
            <a:pPr marL="2937510">
              <a:lnSpc>
                <a:spcPct val="100000"/>
              </a:lnSpc>
              <a:spcBef>
                <a:spcPts val="1565"/>
              </a:spcBef>
            </a:pPr>
            <a:r>
              <a:rPr sz="2300" spc="-5" dirty="0">
                <a:solidFill>
                  <a:srgbClr val="454547"/>
                </a:solidFill>
                <a:latin typeface="Trebuchet MS"/>
                <a:cs typeface="Trebuchet MS"/>
              </a:rPr>
              <a:t>95</a:t>
            </a:r>
            <a:r>
              <a:rPr sz="2300" spc="-150" dirty="0">
                <a:solidFill>
                  <a:srgbClr val="454547"/>
                </a:solidFill>
                <a:latin typeface="Trebuchet MS"/>
                <a:cs typeface="Trebuchet MS"/>
              </a:rPr>
              <a:t> </a:t>
            </a:r>
            <a:r>
              <a:rPr sz="2300" spc="-140" dirty="0">
                <a:solidFill>
                  <a:srgbClr val="454547"/>
                </a:solidFill>
                <a:latin typeface="Trebuchet MS"/>
                <a:cs typeface="Trebuchet MS"/>
              </a:rPr>
              <a:t>ml/min</a:t>
            </a:r>
            <a:endParaRPr sz="2300" dirty="0">
              <a:latin typeface="Trebuchet MS"/>
              <a:cs typeface="Trebuchet MS"/>
            </a:endParaRPr>
          </a:p>
        </p:txBody>
      </p:sp>
      <p:sp>
        <p:nvSpPr>
          <p:cNvPr id="15" name="object 15"/>
          <p:cNvSpPr txBox="1"/>
          <p:nvPr/>
        </p:nvSpPr>
        <p:spPr>
          <a:xfrm>
            <a:off x="3634291" y="6971707"/>
            <a:ext cx="1264285" cy="379095"/>
          </a:xfrm>
          <a:prstGeom prst="rect">
            <a:avLst/>
          </a:prstGeom>
        </p:spPr>
        <p:txBody>
          <a:bodyPr vert="horz" wrap="square" lIns="0" tIns="14604" rIns="0" bIns="0" rtlCol="0">
            <a:spAutoFit/>
          </a:bodyPr>
          <a:lstStyle/>
          <a:p>
            <a:pPr marL="12700">
              <a:lnSpc>
                <a:spcPct val="100000"/>
              </a:lnSpc>
              <a:spcBef>
                <a:spcPts val="114"/>
              </a:spcBef>
            </a:pPr>
            <a:r>
              <a:rPr sz="2300" spc="-5" dirty="0">
                <a:solidFill>
                  <a:srgbClr val="454547"/>
                </a:solidFill>
                <a:latin typeface="Trebuchet MS"/>
                <a:cs typeface="Trebuchet MS"/>
              </a:rPr>
              <a:t>50</a:t>
            </a:r>
            <a:r>
              <a:rPr sz="2300" spc="-150" dirty="0">
                <a:solidFill>
                  <a:srgbClr val="454547"/>
                </a:solidFill>
                <a:latin typeface="Trebuchet MS"/>
                <a:cs typeface="Trebuchet MS"/>
              </a:rPr>
              <a:t> </a:t>
            </a:r>
            <a:r>
              <a:rPr sz="2300" spc="-140" dirty="0">
                <a:solidFill>
                  <a:srgbClr val="454547"/>
                </a:solidFill>
                <a:latin typeface="Trebuchet MS"/>
                <a:cs typeface="Trebuchet MS"/>
              </a:rPr>
              <a:t>ml/min</a:t>
            </a:r>
            <a:endParaRPr sz="2300">
              <a:latin typeface="Trebuchet MS"/>
              <a:cs typeface="Trebuchet MS"/>
            </a:endParaRPr>
          </a:p>
        </p:txBody>
      </p:sp>
      <p:sp>
        <p:nvSpPr>
          <p:cNvPr id="16" name="object 16"/>
          <p:cNvSpPr txBox="1"/>
          <p:nvPr/>
        </p:nvSpPr>
        <p:spPr>
          <a:xfrm>
            <a:off x="3634291" y="7914087"/>
            <a:ext cx="1264285" cy="379095"/>
          </a:xfrm>
          <a:prstGeom prst="rect">
            <a:avLst/>
          </a:prstGeom>
        </p:spPr>
        <p:txBody>
          <a:bodyPr vert="horz" wrap="square" lIns="0" tIns="14604" rIns="0" bIns="0" rtlCol="0">
            <a:spAutoFit/>
          </a:bodyPr>
          <a:lstStyle/>
          <a:p>
            <a:pPr marL="12700">
              <a:lnSpc>
                <a:spcPct val="100000"/>
              </a:lnSpc>
              <a:spcBef>
                <a:spcPts val="114"/>
              </a:spcBef>
            </a:pPr>
            <a:r>
              <a:rPr sz="2300" spc="-5" dirty="0">
                <a:solidFill>
                  <a:srgbClr val="454547"/>
                </a:solidFill>
                <a:latin typeface="Trebuchet MS"/>
                <a:cs typeface="Trebuchet MS"/>
              </a:rPr>
              <a:t>40</a:t>
            </a:r>
            <a:r>
              <a:rPr sz="2300" spc="-150" dirty="0">
                <a:solidFill>
                  <a:srgbClr val="454547"/>
                </a:solidFill>
                <a:latin typeface="Trebuchet MS"/>
                <a:cs typeface="Trebuchet MS"/>
              </a:rPr>
              <a:t> </a:t>
            </a:r>
            <a:r>
              <a:rPr sz="2300" spc="-140" dirty="0">
                <a:solidFill>
                  <a:srgbClr val="454547"/>
                </a:solidFill>
                <a:latin typeface="Trebuchet MS"/>
                <a:cs typeface="Trebuchet MS"/>
              </a:rPr>
              <a:t>ml/min</a:t>
            </a:r>
            <a:endParaRPr sz="2300">
              <a:latin typeface="Trebuchet MS"/>
              <a:cs typeface="Trebuchet MS"/>
            </a:endParaRPr>
          </a:p>
        </p:txBody>
      </p:sp>
      <p:sp>
        <p:nvSpPr>
          <p:cNvPr id="17" name="object 17"/>
          <p:cNvSpPr txBox="1"/>
          <p:nvPr/>
        </p:nvSpPr>
        <p:spPr>
          <a:xfrm>
            <a:off x="3634291" y="8856467"/>
            <a:ext cx="1264285" cy="379095"/>
          </a:xfrm>
          <a:prstGeom prst="rect">
            <a:avLst/>
          </a:prstGeom>
        </p:spPr>
        <p:txBody>
          <a:bodyPr vert="horz" wrap="square" lIns="0" tIns="14604" rIns="0" bIns="0" rtlCol="0">
            <a:spAutoFit/>
          </a:bodyPr>
          <a:lstStyle/>
          <a:p>
            <a:pPr marL="12700">
              <a:lnSpc>
                <a:spcPct val="100000"/>
              </a:lnSpc>
              <a:spcBef>
                <a:spcPts val="114"/>
              </a:spcBef>
            </a:pPr>
            <a:r>
              <a:rPr sz="2300" spc="-5" dirty="0">
                <a:solidFill>
                  <a:srgbClr val="454547"/>
                </a:solidFill>
                <a:latin typeface="Trebuchet MS"/>
                <a:cs typeface="Trebuchet MS"/>
              </a:rPr>
              <a:t>30</a:t>
            </a:r>
            <a:r>
              <a:rPr sz="2300" spc="-150" dirty="0">
                <a:solidFill>
                  <a:srgbClr val="454547"/>
                </a:solidFill>
                <a:latin typeface="Trebuchet MS"/>
                <a:cs typeface="Trebuchet MS"/>
              </a:rPr>
              <a:t> </a:t>
            </a:r>
            <a:r>
              <a:rPr sz="2300" spc="-140" dirty="0">
                <a:solidFill>
                  <a:srgbClr val="454547"/>
                </a:solidFill>
                <a:latin typeface="Trebuchet MS"/>
                <a:cs typeface="Trebuchet MS"/>
              </a:rPr>
              <a:t>ml/min</a:t>
            </a:r>
            <a:endParaRPr sz="2300">
              <a:latin typeface="Trebuchet MS"/>
              <a:cs typeface="Trebuchet MS"/>
            </a:endParaRPr>
          </a:p>
        </p:txBody>
      </p:sp>
      <p:sp>
        <p:nvSpPr>
          <p:cNvPr id="18" name="object 18"/>
          <p:cNvSpPr txBox="1"/>
          <p:nvPr/>
        </p:nvSpPr>
        <p:spPr>
          <a:xfrm>
            <a:off x="3634291" y="9489628"/>
            <a:ext cx="1264285" cy="1012190"/>
          </a:xfrm>
          <a:prstGeom prst="rect">
            <a:avLst/>
          </a:prstGeom>
        </p:spPr>
        <p:txBody>
          <a:bodyPr vert="horz" wrap="square" lIns="0" tIns="14604" rIns="0" bIns="0" rtlCol="0">
            <a:spAutoFit/>
          </a:bodyPr>
          <a:lstStyle/>
          <a:p>
            <a:pPr algn="ctr">
              <a:lnSpc>
                <a:spcPct val="100000"/>
              </a:lnSpc>
              <a:spcBef>
                <a:spcPts val="114"/>
              </a:spcBef>
            </a:pPr>
            <a:r>
              <a:rPr sz="2300" spc="-5" dirty="0">
                <a:solidFill>
                  <a:srgbClr val="454547"/>
                </a:solidFill>
                <a:latin typeface="Trebuchet MS"/>
                <a:cs typeface="Trebuchet MS"/>
              </a:rPr>
              <a:t>15</a:t>
            </a:r>
            <a:r>
              <a:rPr sz="2300" spc="-150" dirty="0">
                <a:solidFill>
                  <a:srgbClr val="454547"/>
                </a:solidFill>
                <a:latin typeface="Trebuchet MS"/>
                <a:cs typeface="Trebuchet MS"/>
              </a:rPr>
              <a:t> </a:t>
            </a:r>
            <a:r>
              <a:rPr sz="2300" spc="-140" dirty="0">
                <a:solidFill>
                  <a:srgbClr val="454547"/>
                </a:solidFill>
                <a:latin typeface="Trebuchet MS"/>
                <a:cs typeface="Trebuchet MS"/>
              </a:rPr>
              <a:t>ml/min</a:t>
            </a:r>
            <a:endParaRPr sz="2300">
              <a:latin typeface="Trebuchet MS"/>
              <a:cs typeface="Trebuchet MS"/>
            </a:endParaRPr>
          </a:p>
          <a:p>
            <a:pPr>
              <a:lnSpc>
                <a:spcPct val="100000"/>
              </a:lnSpc>
              <a:spcBef>
                <a:spcPts val="20"/>
              </a:spcBef>
            </a:pPr>
            <a:endParaRPr sz="1900">
              <a:latin typeface="Trebuchet MS"/>
              <a:cs typeface="Trebuchet MS"/>
            </a:endParaRPr>
          </a:p>
          <a:p>
            <a:pPr algn="ctr">
              <a:lnSpc>
                <a:spcPct val="100000"/>
              </a:lnSpc>
            </a:pPr>
            <a:r>
              <a:rPr sz="2300" spc="-90" dirty="0">
                <a:solidFill>
                  <a:srgbClr val="454547"/>
                </a:solidFill>
                <a:latin typeface="Trebuchet MS"/>
                <a:cs typeface="Trebuchet MS"/>
              </a:rPr>
              <a:t>Dialysis</a:t>
            </a:r>
            <a:endParaRPr sz="2300">
              <a:latin typeface="Trebuchet MS"/>
              <a:cs typeface="Trebuchet MS"/>
            </a:endParaRPr>
          </a:p>
        </p:txBody>
      </p:sp>
      <p:grpSp>
        <p:nvGrpSpPr>
          <p:cNvPr id="19" name="object 19"/>
          <p:cNvGrpSpPr/>
          <p:nvPr/>
        </p:nvGrpSpPr>
        <p:grpSpPr>
          <a:xfrm>
            <a:off x="6439593" y="9836090"/>
            <a:ext cx="579755" cy="579755"/>
            <a:chOff x="6439593" y="9836090"/>
            <a:chExt cx="579755" cy="579755"/>
          </a:xfrm>
        </p:grpSpPr>
        <p:sp>
          <p:nvSpPr>
            <p:cNvPr id="20" name="object 20"/>
            <p:cNvSpPr/>
            <p:nvPr/>
          </p:nvSpPr>
          <p:spPr>
            <a:xfrm>
              <a:off x="6465528" y="9862025"/>
              <a:ext cx="527685" cy="527685"/>
            </a:xfrm>
            <a:custGeom>
              <a:avLst/>
              <a:gdLst/>
              <a:ahLst/>
              <a:cxnLst/>
              <a:rect l="l" t="t" r="r" b="b"/>
              <a:pathLst>
                <a:path w="527684" h="527684">
                  <a:moveTo>
                    <a:pt x="263650" y="527300"/>
                  </a:moveTo>
                  <a:lnTo>
                    <a:pt x="311041" y="523052"/>
                  </a:lnTo>
                  <a:lnTo>
                    <a:pt x="355645" y="510805"/>
                  </a:lnTo>
                  <a:lnTo>
                    <a:pt x="396718" y="491304"/>
                  </a:lnTo>
                  <a:lnTo>
                    <a:pt x="433515" y="465292"/>
                  </a:lnTo>
                  <a:lnTo>
                    <a:pt x="465292" y="433515"/>
                  </a:lnTo>
                  <a:lnTo>
                    <a:pt x="491304" y="396718"/>
                  </a:lnTo>
                  <a:lnTo>
                    <a:pt x="510805" y="355645"/>
                  </a:lnTo>
                  <a:lnTo>
                    <a:pt x="523052" y="311041"/>
                  </a:lnTo>
                  <a:lnTo>
                    <a:pt x="527300" y="263650"/>
                  </a:lnTo>
                  <a:lnTo>
                    <a:pt x="523052" y="216259"/>
                  </a:lnTo>
                  <a:lnTo>
                    <a:pt x="510805" y="171655"/>
                  </a:lnTo>
                  <a:lnTo>
                    <a:pt x="491304" y="130582"/>
                  </a:lnTo>
                  <a:lnTo>
                    <a:pt x="465292" y="93784"/>
                  </a:lnTo>
                  <a:lnTo>
                    <a:pt x="433515" y="62008"/>
                  </a:lnTo>
                  <a:lnTo>
                    <a:pt x="396718" y="35996"/>
                  </a:lnTo>
                  <a:lnTo>
                    <a:pt x="355645" y="16494"/>
                  </a:lnTo>
                  <a:lnTo>
                    <a:pt x="311041" y="4247"/>
                  </a:lnTo>
                  <a:lnTo>
                    <a:pt x="263650" y="0"/>
                  </a:lnTo>
                  <a:lnTo>
                    <a:pt x="216259" y="4247"/>
                  </a:lnTo>
                  <a:lnTo>
                    <a:pt x="171655" y="16494"/>
                  </a:lnTo>
                  <a:lnTo>
                    <a:pt x="130582" y="35996"/>
                  </a:lnTo>
                  <a:lnTo>
                    <a:pt x="93784" y="62008"/>
                  </a:lnTo>
                  <a:lnTo>
                    <a:pt x="62008" y="93784"/>
                  </a:lnTo>
                  <a:lnTo>
                    <a:pt x="35996" y="130582"/>
                  </a:lnTo>
                  <a:lnTo>
                    <a:pt x="16494" y="171655"/>
                  </a:lnTo>
                  <a:lnTo>
                    <a:pt x="4247" y="216259"/>
                  </a:lnTo>
                  <a:lnTo>
                    <a:pt x="0" y="263650"/>
                  </a:lnTo>
                  <a:lnTo>
                    <a:pt x="4247" y="311041"/>
                  </a:lnTo>
                  <a:lnTo>
                    <a:pt x="16494" y="355645"/>
                  </a:lnTo>
                  <a:lnTo>
                    <a:pt x="35996" y="396718"/>
                  </a:lnTo>
                  <a:lnTo>
                    <a:pt x="62008" y="433515"/>
                  </a:lnTo>
                  <a:lnTo>
                    <a:pt x="93784" y="465292"/>
                  </a:lnTo>
                  <a:lnTo>
                    <a:pt x="130582" y="491304"/>
                  </a:lnTo>
                  <a:lnTo>
                    <a:pt x="171655" y="510805"/>
                  </a:lnTo>
                  <a:lnTo>
                    <a:pt x="216259" y="523052"/>
                  </a:lnTo>
                  <a:lnTo>
                    <a:pt x="263650" y="527300"/>
                  </a:lnTo>
                  <a:close/>
                </a:path>
              </a:pathLst>
            </a:custGeom>
            <a:ln w="51870">
              <a:solidFill>
                <a:srgbClr val="D2232A"/>
              </a:solidFill>
            </a:ln>
          </p:spPr>
          <p:txBody>
            <a:bodyPr wrap="square" lIns="0" tIns="0" rIns="0" bIns="0" rtlCol="0"/>
            <a:lstStyle/>
            <a:p>
              <a:endParaRPr/>
            </a:p>
          </p:txBody>
        </p:sp>
        <p:sp>
          <p:nvSpPr>
            <p:cNvPr id="21" name="object 21"/>
            <p:cNvSpPr/>
            <p:nvPr/>
          </p:nvSpPr>
          <p:spPr>
            <a:xfrm>
              <a:off x="6534681" y="9914619"/>
              <a:ext cx="356870" cy="427355"/>
            </a:xfrm>
            <a:custGeom>
              <a:avLst/>
              <a:gdLst/>
              <a:ahLst/>
              <a:cxnLst/>
              <a:rect l="l" t="t" r="r" b="b"/>
              <a:pathLst>
                <a:path w="356870" h="427354">
                  <a:moveTo>
                    <a:pt x="0" y="427163"/>
                  </a:moveTo>
                  <a:lnTo>
                    <a:pt x="356464" y="0"/>
                  </a:lnTo>
                </a:path>
              </a:pathLst>
            </a:custGeom>
            <a:ln w="51870">
              <a:solidFill>
                <a:srgbClr val="D2232A"/>
              </a:solidFill>
            </a:ln>
          </p:spPr>
          <p:txBody>
            <a:bodyPr wrap="square" lIns="0" tIns="0" rIns="0" bIns="0" rtlCol="0"/>
            <a:lstStyle/>
            <a:p>
              <a:endParaRPr/>
            </a:p>
          </p:txBody>
        </p:sp>
      </p:grpSp>
      <p:grpSp>
        <p:nvGrpSpPr>
          <p:cNvPr id="22" name="object 22"/>
          <p:cNvGrpSpPr/>
          <p:nvPr/>
        </p:nvGrpSpPr>
        <p:grpSpPr>
          <a:xfrm>
            <a:off x="9281457" y="9836090"/>
            <a:ext cx="579755" cy="579755"/>
            <a:chOff x="9281457" y="9836090"/>
            <a:chExt cx="579755" cy="579755"/>
          </a:xfrm>
        </p:grpSpPr>
        <p:sp>
          <p:nvSpPr>
            <p:cNvPr id="23" name="object 23"/>
            <p:cNvSpPr/>
            <p:nvPr/>
          </p:nvSpPr>
          <p:spPr>
            <a:xfrm>
              <a:off x="9307392" y="9862025"/>
              <a:ext cx="527685" cy="527685"/>
            </a:xfrm>
            <a:custGeom>
              <a:avLst/>
              <a:gdLst/>
              <a:ahLst/>
              <a:cxnLst/>
              <a:rect l="l" t="t" r="r" b="b"/>
              <a:pathLst>
                <a:path w="527684" h="527684">
                  <a:moveTo>
                    <a:pt x="263650" y="527300"/>
                  </a:moveTo>
                  <a:lnTo>
                    <a:pt x="311041" y="523052"/>
                  </a:lnTo>
                  <a:lnTo>
                    <a:pt x="355645" y="510805"/>
                  </a:lnTo>
                  <a:lnTo>
                    <a:pt x="396718" y="491304"/>
                  </a:lnTo>
                  <a:lnTo>
                    <a:pt x="433515" y="465292"/>
                  </a:lnTo>
                  <a:lnTo>
                    <a:pt x="465292" y="433515"/>
                  </a:lnTo>
                  <a:lnTo>
                    <a:pt x="491304" y="396718"/>
                  </a:lnTo>
                  <a:lnTo>
                    <a:pt x="510805" y="355645"/>
                  </a:lnTo>
                  <a:lnTo>
                    <a:pt x="523052" y="311041"/>
                  </a:lnTo>
                  <a:lnTo>
                    <a:pt x="527300" y="263650"/>
                  </a:lnTo>
                  <a:lnTo>
                    <a:pt x="523052" y="216259"/>
                  </a:lnTo>
                  <a:lnTo>
                    <a:pt x="510805" y="171655"/>
                  </a:lnTo>
                  <a:lnTo>
                    <a:pt x="491304" y="130582"/>
                  </a:lnTo>
                  <a:lnTo>
                    <a:pt x="465292" y="93784"/>
                  </a:lnTo>
                  <a:lnTo>
                    <a:pt x="433515" y="62008"/>
                  </a:lnTo>
                  <a:lnTo>
                    <a:pt x="396718" y="35996"/>
                  </a:lnTo>
                  <a:lnTo>
                    <a:pt x="355645" y="16494"/>
                  </a:lnTo>
                  <a:lnTo>
                    <a:pt x="311041" y="4247"/>
                  </a:lnTo>
                  <a:lnTo>
                    <a:pt x="263650" y="0"/>
                  </a:lnTo>
                  <a:lnTo>
                    <a:pt x="216259" y="4247"/>
                  </a:lnTo>
                  <a:lnTo>
                    <a:pt x="171655" y="16494"/>
                  </a:lnTo>
                  <a:lnTo>
                    <a:pt x="130582" y="35996"/>
                  </a:lnTo>
                  <a:lnTo>
                    <a:pt x="93784" y="62008"/>
                  </a:lnTo>
                  <a:lnTo>
                    <a:pt x="62008" y="93784"/>
                  </a:lnTo>
                  <a:lnTo>
                    <a:pt x="35996" y="130582"/>
                  </a:lnTo>
                  <a:lnTo>
                    <a:pt x="16494" y="171655"/>
                  </a:lnTo>
                  <a:lnTo>
                    <a:pt x="4247" y="216259"/>
                  </a:lnTo>
                  <a:lnTo>
                    <a:pt x="0" y="263650"/>
                  </a:lnTo>
                  <a:lnTo>
                    <a:pt x="4247" y="311041"/>
                  </a:lnTo>
                  <a:lnTo>
                    <a:pt x="16494" y="355645"/>
                  </a:lnTo>
                  <a:lnTo>
                    <a:pt x="35996" y="396718"/>
                  </a:lnTo>
                  <a:lnTo>
                    <a:pt x="62008" y="433515"/>
                  </a:lnTo>
                  <a:lnTo>
                    <a:pt x="93784" y="465292"/>
                  </a:lnTo>
                  <a:lnTo>
                    <a:pt x="130582" y="491304"/>
                  </a:lnTo>
                  <a:lnTo>
                    <a:pt x="171655" y="510805"/>
                  </a:lnTo>
                  <a:lnTo>
                    <a:pt x="216259" y="523052"/>
                  </a:lnTo>
                  <a:lnTo>
                    <a:pt x="263650" y="527300"/>
                  </a:lnTo>
                  <a:close/>
                </a:path>
              </a:pathLst>
            </a:custGeom>
            <a:ln w="51870">
              <a:solidFill>
                <a:srgbClr val="D2232A"/>
              </a:solidFill>
            </a:ln>
          </p:spPr>
          <p:txBody>
            <a:bodyPr wrap="square" lIns="0" tIns="0" rIns="0" bIns="0" rtlCol="0"/>
            <a:lstStyle/>
            <a:p>
              <a:endParaRPr/>
            </a:p>
          </p:txBody>
        </p:sp>
        <p:sp>
          <p:nvSpPr>
            <p:cNvPr id="24" name="object 24"/>
            <p:cNvSpPr/>
            <p:nvPr/>
          </p:nvSpPr>
          <p:spPr>
            <a:xfrm>
              <a:off x="9376545" y="9914619"/>
              <a:ext cx="356870" cy="427355"/>
            </a:xfrm>
            <a:custGeom>
              <a:avLst/>
              <a:gdLst/>
              <a:ahLst/>
              <a:cxnLst/>
              <a:rect l="l" t="t" r="r" b="b"/>
              <a:pathLst>
                <a:path w="356870" h="427354">
                  <a:moveTo>
                    <a:pt x="0" y="427163"/>
                  </a:moveTo>
                  <a:lnTo>
                    <a:pt x="356464" y="0"/>
                  </a:lnTo>
                </a:path>
              </a:pathLst>
            </a:custGeom>
            <a:ln w="51870">
              <a:solidFill>
                <a:srgbClr val="D2232A"/>
              </a:solidFill>
            </a:ln>
          </p:spPr>
          <p:txBody>
            <a:bodyPr wrap="square" lIns="0" tIns="0" rIns="0" bIns="0" rtlCol="0"/>
            <a:lstStyle/>
            <a:p>
              <a:endParaRPr/>
            </a:p>
          </p:txBody>
        </p:sp>
      </p:grpSp>
      <p:grpSp>
        <p:nvGrpSpPr>
          <p:cNvPr id="25" name="object 25"/>
          <p:cNvGrpSpPr/>
          <p:nvPr/>
        </p:nvGrpSpPr>
        <p:grpSpPr>
          <a:xfrm>
            <a:off x="11740480" y="9836090"/>
            <a:ext cx="579755" cy="579755"/>
            <a:chOff x="11740480" y="9836090"/>
            <a:chExt cx="579755" cy="579755"/>
          </a:xfrm>
        </p:grpSpPr>
        <p:sp>
          <p:nvSpPr>
            <p:cNvPr id="26" name="object 26"/>
            <p:cNvSpPr/>
            <p:nvPr/>
          </p:nvSpPr>
          <p:spPr>
            <a:xfrm>
              <a:off x="11766415" y="9862025"/>
              <a:ext cx="527685" cy="527685"/>
            </a:xfrm>
            <a:custGeom>
              <a:avLst/>
              <a:gdLst/>
              <a:ahLst/>
              <a:cxnLst/>
              <a:rect l="l" t="t" r="r" b="b"/>
              <a:pathLst>
                <a:path w="527684" h="527684">
                  <a:moveTo>
                    <a:pt x="263650" y="527300"/>
                  </a:moveTo>
                  <a:lnTo>
                    <a:pt x="311041" y="523052"/>
                  </a:lnTo>
                  <a:lnTo>
                    <a:pt x="355645" y="510805"/>
                  </a:lnTo>
                  <a:lnTo>
                    <a:pt x="396718" y="491304"/>
                  </a:lnTo>
                  <a:lnTo>
                    <a:pt x="433515" y="465292"/>
                  </a:lnTo>
                  <a:lnTo>
                    <a:pt x="465292" y="433515"/>
                  </a:lnTo>
                  <a:lnTo>
                    <a:pt x="491304" y="396718"/>
                  </a:lnTo>
                  <a:lnTo>
                    <a:pt x="510805" y="355645"/>
                  </a:lnTo>
                  <a:lnTo>
                    <a:pt x="523052" y="311041"/>
                  </a:lnTo>
                  <a:lnTo>
                    <a:pt x="527300" y="263650"/>
                  </a:lnTo>
                  <a:lnTo>
                    <a:pt x="523052" y="216259"/>
                  </a:lnTo>
                  <a:lnTo>
                    <a:pt x="510805" y="171655"/>
                  </a:lnTo>
                  <a:lnTo>
                    <a:pt x="491304" y="130582"/>
                  </a:lnTo>
                  <a:lnTo>
                    <a:pt x="465292" y="93784"/>
                  </a:lnTo>
                  <a:lnTo>
                    <a:pt x="433515" y="62008"/>
                  </a:lnTo>
                  <a:lnTo>
                    <a:pt x="396718" y="35996"/>
                  </a:lnTo>
                  <a:lnTo>
                    <a:pt x="355645" y="16494"/>
                  </a:lnTo>
                  <a:lnTo>
                    <a:pt x="311041" y="4247"/>
                  </a:lnTo>
                  <a:lnTo>
                    <a:pt x="263650" y="0"/>
                  </a:lnTo>
                  <a:lnTo>
                    <a:pt x="216259" y="4247"/>
                  </a:lnTo>
                  <a:lnTo>
                    <a:pt x="171655" y="16494"/>
                  </a:lnTo>
                  <a:lnTo>
                    <a:pt x="130582" y="35996"/>
                  </a:lnTo>
                  <a:lnTo>
                    <a:pt x="93784" y="62008"/>
                  </a:lnTo>
                  <a:lnTo>
                    <a:pt x="62008" y="93784"/>
                  </a:lnTo>
                  <a:lnTo>
                    <a:pt x="35996" y="130582"/>
                  </a:lnTo>
                  <a:lnTo>
                    <a:pt x="16494" y="171655"/>
                  </a:lnTo>
                  <a:lnTo>
                    <a:pt x="4247" y="216259"/>
                  </a:lnTo>
                  <a:lnTo>
                    <a:pt x="0" y="263650"/>
                  </a:lnTo>
                  <a:lnTo>
                    <a:pt x="4247" y="311041"/>
                  </a:lnTo>
                  <a:lnTo>
                    <a:pt x="16494" y="355645"/>
                  </a:lnTo>
                  <a:lnTo>
                    <a:pt x="35996" y="396718"/>
                  </a:lnTo>
                  <a:lnTo>
                    <a:pt x="62008" y="433515"/>
                  </a:lnTo>
                  <a:lnTo>
                    <a:pt x="93784" y="465292"/>
                  </a:lnTo>
                  <a:lnTo>
                    <a:pt x="130582" y="491304"/>
                  </a:lnTo>
                  <a:lnTo>
                    <a:pt x="171655" y="510805"/>
                  </a:lnTo>
                  <a:lnTo>
                    <a:pt x="216259" y="523052"/>
                  </a:lnTo>
                  <a:lnTo>
                    <a:pt x="263650" y="527300"/>
                  </a:lnTo>
                  <a:close/>
                </a:path>
              </a:pathLst>
            </a:custGeom>
            <a:ln w="51870">
              <a:solidFill>
                <a:srgbClr val="D2232A"/>
              </a:solidFill>
            </a:ln>
          </p:spPr>
          <p:txBody>
            <a:bodyPr wrap="square" lIns="0" tIns="0" rIns="0" bIns="0" rtlCol="0"/>
            <a:lstStyle/>
            <a:p>
              <a:endParaRPr/>
            </a:p>
          </p:txBody>
        </p:sp>
        <p:sp>
          <p:nvSpPr>
            <p:cNvPr id="27" name="object 27"/>
            <p:cNvSpPr/>
            <p:nvPr/>
          </p:nvSpPr>
          <p:spPr>
            <a:xfrm>
              <a:off x="11835567" y="9914619"/>
              <a:ext cx="356870" cy="427355"/>
            </a:xfrm>
            <a:custGeom>
              <a:avLst/>
              <a:gdLst/>
              <a:ahLst/>
              <a:cxnLst/>
              <a:rect l="l" t="t" r="r" b="b"/>
              <a:pathLst>
                <a:path w="356870" h="427354">
                  <a:moveTo>
                    <a:pt x="0" y="427163"/>
                  </a:moveTo>
                  <a:lnTo>
                    <a:pt x="356464" y="0"/>
                  </a:lnTo>
                </a:path>
              </a:pathLst>
            </a:custGeom>
            <a:ln w="51870">
              <a:solidFill>
                <a:srgbClr val="D2232A"/>
              </a:solidFill>
            </a:ln>
          </p:spPr>
          <p:txBody>
            <a:bodyPr wrap="square" lIns="0" tIns="0" rIns="0" bIns="0" rtlCol="0"/>
            <a:lstStyle/>
            <a:p>
              <a:endParaRPr/>
            </a:p>
          </p:txBody>
        </p:sp>
      </p:grpSp>
      <p:grpSp>
        <p:nvGrpSpPr>
          <p:cNvPr id="28" name="object 28"/>
          <p:cNvGrpSpPr/>
          <p:nvPr/>
        </p:nvGrpSpPr>
        <p:grpSpPr>
          <a:xfrm>
            <a:off x="14059582" y="9836090"/>
            <a:ext cx="579755" cy="579755"/>
            <a:chOff x="14059582" y="9836090"/>
            <a:chExt cx="579755" cy="579755"/>
          </a:xfrm>
        </p:grpSpPr>
        <p:sp>
          <p:nvSpPr>
            <p:cNvPr id="29" name="object 29"/>
            <p:cNvSpPr/>
            <p:nvPr/>
          </p:nvSpPr>
          <p:spPr>
            <a:xfrm>
              <a:off x="14085517" y="9862025"/>
              <a:ext cx="527685" cy="527685"/>
            </a:xfrm>
            <a:custGeom>
              <a:avLst/>
              <a:gdLst/>
              <a:ahLst/>
              <a:cxnLst/>
              <a:rect l="l" t="t" r="r" b="b"/>
              <a:pathLst>
                <a:path w="527684" h="527684">
                  <a:moveTo>
                    <a:pt x="263650" y="527300"/>
                  </a:moveTo>
                  <a:lnTo>
                    <a:pt x="311041" y="523052"/>
                  </a:lnTo>
                  <a:lnTo>
                    <a:pt x="355645" y="510805"/>
                  </a:lnTo>
                  <a:lnTo>
                    <a:pt x="396718" y="491304"/>
                  </a:lnTo>
                  <a:lnTo>
                    <a:pt x="433515" y="465292"/>
                  </a:lnTo>
                  <a:lnTo>
                    <a:pt x="465292" y="433515"/>
                  </a:lnTo>
                  <a:lnTo>
                    <a:pt x="491304" y="396718"/>
                  </a:lnTo>
                  <a:lnTo>
                    <a:pt x="510805" y="355645"/>
                  </a:lnTo>
                  <a:lnTo>
                    <a:pt x="523052" y="311041"/>
                  </a:lnTo>
                  <a:lnTo>
                    <a:pt x="527300" y="263650"/>
                  </a:lnTo>
                  <a:lnTo>
                    <a:pt x="523052" y="216259"/>
                  </a:lnTo>
                  <a:lnTo>
                    <a:pt x="510805" y="171655"/>
                  </a:lnTo>
                  <a:lnTo>
                    <a:pt x="491304" y="130582"/>
                  </a:lnTo>
                  <a:lnTo>
                    <a:pt x="465292" y="93784"/>
                  </a:lnTo>
                  <a:lnTo>
                    <a:pt x="433515" y="62008"/>
                  </a:lnTo>
                  <a:lnTo>
                    <a:pt x="396718" y="35996"/>
                  </a:lnTo>
                  <a:lnTo>
                    <a:pt x="355645" y="16494"/>
                  </a:lnTo>
                  <a:lnTo>
                    <a:pt x="311041" y="4247"/>
                  </a:lnTo>
                  <a:lnTo>
                    <a:pt x="263650" y="0"/>
                  </a:lnTo>
                  <a:lnTo>
                    <a:pt x="216259" y="4247"/>
                  </a:lnTo>
                  <a:lnTo>
                    <a:pt x="171655" y="16494"/>
                  </a:lnTo>
                  <a:lnTo>
                    <a:pt x="130582" y="35996"/>
                  </a:lnTo>
                  <a:lnTo>
                    <a:pt x="93784" y="62008"/>
                  </a:lnTo>
                  <a:lnTo>
                    <a:pt x="62008" y="93784"/>
                  </a:lnTo>
                  <a:lnTo>
                    <a:pt x="35996" y="130582"/>
                  </a:lnTo>
                  <a:lnTo>
                    <a:pt x="16494" y="171655"/>
                  </a:lnTo>
                  <a:lnTo>
                    <a:pt x="4247" y="216259"/>
                  </a:lnTo>
                  <a:lnTo>
                    <a:pt x="0" y="263650"/>
                  </a:lnTo>
                  <a:lnTo>
                    <a:pt x="4247" y="311041"/>
                  </a:lnTo>
                  <a:lnTo>
                    <a:pt x="16494" y="355645"/>
                  </a:lnTo>
                  <a:lnTo>
                    <a:pt x="35996" y="396718"/>
                  </a:lnTo>
                  <a:lnTo>
                    <a:pt x="62008" y="433515"/>
                  </a:lnTo>
                  <a:lnTo>
                    <a:pt x="93784" y="465292"/>
                  </a:lnTo>
                  <a:lnTo>
                    <a:pt x="130582" y="491304"/>
                  </a:lnTo>
                  <a:lnTo>
                    <a:pt x="171655" y="510805"/>
                  </a:lnTo>
                  <a:lnTo>
                    <a:pt x="216259" y="523052"/>
                  </a:lnTo>
                  <a:lnTo>
                    <a:pt x="263650" y="527300"/>
                  </a:lnTo>
                  <a:close/>
                </a:path>
              </a:pathLst>
            </a:custGeom>
            <a:ln w="51870">
              <a:solidFill>
                <a:srgbClr val="D2232A"/>
              </a:solidFill>
            </a:ln>
          </p:spPr>
          <p:txBody>
            <a:bodyPr wrap="square" lIns="0" tIns="0" rIns="0" bIns="0" rtlCol="0"/>
            <a:lstStyle/>
            <a:p>
              <a:endParaRPr/>
            </a:p>
          </p:txBody>
        </p:sp>
        <p:sp>
          <p:nvSpPr>
            <p:cNvPr id="30" name="object 30"/>
            <p:cNvSpPr/>
            <p:nvPr/>
          </p:nvSpPr>
          <p:spPr>
            <a:xfrm>
              <a:off x="14154670" y="9914619"/>
              <a:ext cx="356870" cy="427355"/>
            </a:xfrm>
            <a:custGeom>
              <a:avLst/>
              <a:gdLst/>
              <a:ahLst/>
              <a:cxnLst/>
              <a:rect l="l" t="t" r="r" b="b"/>
              <a:pathLst>
                <a:path w="356869" h="427354">
                  <a:moveTo>
                    <a:pt x="0" y="427163"/>
                  </a:moveTo>
                  <a:lnTo>
                    <a:pt x="356464" y="0"/>
                  </a:lnTo>
                </a:path>
              </a:pathLst>
            </a:custGeom>
            <a:ln w="51870">
              <a:solidFill>
                <a:srgbClr val="D2232A"/>
              </a:solidFill>
            </a:ln>
          </p:spPr>
          <p:txBody>
            <a:bodyPr wrap="square" lIns="0" tIns="0" rIns="0" bIns="0" rtlCol="0"/>
            <a:lstStyle/>
            <a:p>
              <a:endParaRPr/>
            </a:p>
          </p:txBody>
        </p:sp>
      </p:grpSp>
      <p:grpSp>
        <p:nvGrpSpPr>
          <p:cNvPr id="31" name="object 31"/>
          <p:cNvGrpSpPr/>
          <p:nvPr/>
        </p:nvGrpSpPr>
        <p:grpSpPr>
          <a:xfrm>
            <a:off x="5207118" y="4800369"/>
            <a:ext cx="11264900" cy="5880100"/>
            <a:chOff x="5207118" y="4800369"/>
            <a:chExt cx="11264900" cy="5880100"/>
          </a:xfrm>
        </p:grpSpPr>
        <p:sp>
          <p:nvSpPr>
            <p:cNvPr id="32" name="object 32"/>
            <p:cNvSpPr/>
            <p:nvPr/>
          </p:nvSpPr>
          <p:spPr>
            <a:xfrm>
              <a:off x="5386414" y="5855515"/>
              <a:ext cx="3988435" cy="0"/>
            </a:xfrm>
            <a:custGeom>
              <a:avLst/>
              <a:gdLst/>
              <a:ahLst/>
              <a:cxnLst/>
              <a:rect l="l" t="t" r="r" b="b"/>
              <a:pathLst>
                <a:path w="3988434">
                  <a:moveTo>
                    <a:pt x="0" y="0"/>
                  </a:moveTo>
                  <a:lnTo>
                    <a:pt x="1146436" y="0"/>
                  </a:lnTo>
                </a:path>
                <a:path w="3988434">
                  <a:moveTo>
                    <a:pt x="1539094" y="0"/>
                  </a:moveTo>
                  <a:lnTo>
                    <a:pt x="3988300" y="0"/>
                  </a:lnTo>
                </a:path>
              </a:pathLst>
            </a:custGeom>
            <a:ln w="9816">
              <a:solidFill>
                <a:srgbClr val="231F20"/>
              </a:solidFill>
              <a:prstDash val="dot"/>
            </a:ln>
          </p:spPr>
          <p:txBody>
            <a:bodyPr wrap="square" lIns="0" tIns="0" rIns="0" bIns="0" rtlCol="0"/>
            <a:lstStyle/>
            <a:p>
              <a:endParaRPr/>
            </a:p>
          </p:txBody>
        </p:sp>
        <p:sp>
          <p:nvSpPr>
            <p:cNvPr id="33" name="object 33"/>
            <p:cNvSpPr/>
            <p:nvPr/>
          </p:nvSpPr>
          <p:spPr>
            <a:xfrm>
              <a:off x="6532850" y="5226011"/>
              <a:ext cx="393065" cy="1647189"/>
            </a:xfrm>
            <a:custGeom>
              <a:avLst/>
              <a:gdLst/>
              <a:ahLst/>
              <a:cxnLst/>
              <a:rect l="l" t="t" r="r" b="b"/>
              <a:pathLst>
                <a:path w="393065" h="1647190">
                  <a:moveTo>
                    <a:pt x="0" y="1646759"/>
                  </a:moveTo>
                  <a:lnTo>
                    <a:pt x="392658" y="1646759"/>
                  </a:lnTo>
                  <a:lnTo>
                    <a:pt x="392658" y="0"/>
                  </a:lnTo>
                  <a:lnTo>
                    <a:pt x="0" y="0"/>
                  </a:lnTo>
                  <a:lnTo>
                    <a:pt x="0" y="1646759"/>
                  </a:lnTo>
                  <a:close/>
                </a:path>
              </a:pathLst>
            </a:custGeom>
            <a:solidFill>
              <a:srgbClr val="000000"/>
            </a:solidFill>
          </p:spPr>
          <p:txBody>
            <a:bodyPr wrap="square" lIns="0" tIns="0" rIns="0" bIns="0" rtlCol="0"/>
            <a:lstStyle/>
            <a:p>
              <a:endParaRPr/>
            </a:p>
          </p:txBody>
        </p:sp>
        <p:pic>
          <p:nvPicPr>
            <p:cNvPr id="34" name="object 34"/>
            <p:cNvPicPr/>
            <p:nvPr/>
          </p:nvPicPr>
          <p:blipFill>
            <a:blip r:embed="rId3" cstate="print"/>
            <a:stretch>
              <a:fillRect/>
            </a:stretch>
          </p:blipFill>
          <p:spPr>
            <a:xfrm>
              <a:off x="6321483" y="4908227"/>
              <a:ext cx="815394" cy="438510"/>
            </a:xfrm>
            <a:prstGeom prst="rect">
              <a:avLst/>
            </a:prstGeom>
          </p:spPr>
        </p:pic>
        <p:sp>
          <p:nvSpPr>
            <p:cNvPr id="35" name="object 35"/>
            <p:cNvSpPr/>
            <p:nvPr/>
          </p:nvSpPr>
          <p:spPr>
            <a:xfrm>
              <a:off x="5386414" y="7185645"/>
              <a:ext cx="8766810" cy="0"/>
            </a:xfrm>
            <a:custGeom>
              <a:avLst/>
              <a:gdLst/>
              <a:ahLst/>
              <a:cxnLst/>
              <a:rect l="l" t="t" r="r" b="b"/>
              <a:pathLst>
                <a:path w="8766810">
                  <a:moveTo>
                    <a:pt x="0" y="0"/>
                  </a:moveTo>
                  <a:lnTo>
                    <a:pt x="8766421" y="0"/>
                  </a:lnTo>
                </a:path>
              </a:pathLst>
            </a:custGeom>
            <a:ln w="9816">
              <a:solidFill>
                <a:srgbClr val="231F20"/>
              </a:solidFill>
              <a:prstDash val="dot"/>
            </a:ln>
          </p:spPr>
          <p:txBody>
            <a:bodyPr wrap="square" lIns="0" tIns="0" rIns="0" bIns="0" rtlCol="0"/>
            <a:lstStyle/>
            <a:p>
              <a:endParaRPr/>
            </a:p>
          </p:txBody>
        </p:sp>
        <p:pic>
          <p:nvPicPr>
            <p:cNvPr id="36" name="object 36"/>
            <p:cNvPicPr/>
            <p:nvPr/>
          </p:nvPicPr>
          <p:blipFill>
            <a:blip r:embed="rId4" cstate="print"/>
            <a:stretch>
              <a:fillRect/>
            </a:stretch>
          </p:blipFill>
          <p:spPr>
            <a:xfrm>
              <a:off x="6321483" y="6752042"/>
              <a:ext cx="815394" cy="438510"/>
            </a:xfrm>
            <a:prstGeom prst="rect">
              <a:avLst/>
            </a:prstGeom>
          </p:spPr>
        </p:pic>
        <p:sp>
          <p:nvSpPr>
            <p:cNvPr id="37" name="object 37"/>
            <p:cNvSpPr/>
            <p:nvPr/>
          </p:nvSpPr>
          <p:spPr>
            <a:xfrm>
              <a:off x="9767372" y="5855515"/>
              <a:ext cx="4385945" cy="0"/>
            </a:xfrm>
            <a:custGeom>
              <a:avLst/>
              <a:gdLst/>
              <a:ahLst/>
              <a:cxnLst/>
              <a:rect l="l" t="t" r="r" b="b"/>
              <a:pathLst>
                <a:path w="4385944">
                  <a:moveTo>
                    <a:pt x="0" y="0"/>
                  </a:moveTo>
                  <a:lnTo>
                    <a:pt x="4385463" y="0"/>
                  </a:lnTo>
                </a:path>
              </a:pathLst>
            </a:custGeom>
            <a:ln w="9816">
              <a:solidFill>
                <a:srgbClr val="231F20"/>
              </a:solidFill>
              <a:prstDash val="dot"/>
            </a:ln>
          </p:spPr>
          <p:txBody>
            <a:bodyPr wrap="square" lIns="0" tIns="0" rIns="0" bIns="0" rtlCol="0"/>
            <a:lstStyle/>
            <a:p>
              <a:endParaRPr/>
            </a:p>
          </p:txBody>
        </p:sp>
        <p:sp>
          <p:nvSpPr>
            <p:cNvPr id="38" name="object 38"/>
            <p:cNvSpPr/>
            <p:nvPr/>
          </p:nvSpPr>
          <p:spPr>
            <a:xfrm>
              <a:off x="9374714" y="5226011"/>
              <a:ext cx="393065" cy="1647189"/>
            </a:xfrm>
            <a:custGeom>
              <a:avLst/>
              <a:gdLst/>
              <a:ahLst/>
              <a:cxnLst/>
              <a:rect l="l" t="t" r="r" b="b"/>
              <a:pathLst>
                <a:path w="393065" h="1647190">
                  <a:moveTo>
                    <a:pt x="0" y="1646759"/>
                  </a:moveTo>
                  <a:lnTo>
                    <a:pt x="392658" y="1646759"/>
                  </a:lnTo>
                  <a:lnTo>
                    <a:pt x="392658" y="0"/>
                  </a:lnTo>
                  <a:lnTo>
                    <a:pt x="0" y="0"/>
                  </a:lnTo>
                  <a:lnTo>
                    <a:pt x="0" y="1646759"/>
                  </a:lnTo>
                  <a:close/>
                </a:path>
              </a:pathLst>
            </a:custGeom>
            <a:solidFill>
              <a:srgbClr val="000000"/>
            </a:solidFill>
          </p:spPr>
          <p:txBody>
            <a:bodyPr wrap="square" lIns="0" tIns="0" rIns="0" bIns="0" rtlCol="0"/>
            <a:lstStyle/>
            <a:p>
              <a:endParaRPr/>
            </a:p>
          </p:txBody>
        </p:sp>
        <p:pic>
          <p:nvPicPr>
            <p:cNvPr id="39" name="object 39"/>
            <p:cNvPicPr/>
            <p:nvPr/>
          </p:nvPicPr>
          <p:blipFill>
            <a:blip r:embed="rId5" cstate="print"/>
            <a:stretch>
              <a:fillRect/>
            </a:stretch>
          </p:blipFill>
          <p:spPr>
            <a:xfrm>
              <a:off x="9163346" y="4908227"/>
              <a:ext cx="815394" cy="438510"/>
            </a:xfrm>
            <a:prstGeom prst="rect">
              <a:avLst/>
            </a:prstGeom>
          </p:spPr>
        </p:pic>
        <p:pic>
          <p:nvPicPr>
            <p:cNvPr id="40" name="object 40"/>
            <p:cNvPicPr/>
            <p:nvPr/>
          </p:nvPicPr>
          <p:blipFill>
            <a:blip r:embed="rId6" cstate="print"/>
            <a:stretch>
              <a:fillRect/>
            </a:stretch>
          </p:blipFill>
          <p:spPr>
            <a:xfrm>
              <a:off x="9163346" y="6752042"/>
              <a:ext cx="815394" cy="438510"/>
            </a:xfrm>
            <a:prstGeom prst="rect">
              <a:avLst/>
            </a:prstGeom>
          </p:spPr>
        </p:pic>
        <p:sp>
          <p:nvSpPr>
            <p:cNvPr id="41" name="object 41"/>
            <p:cNvSpPr/>
            <p:nvPr/>
          </p:nvSpPr>
          <p:spPr>
            <a:xfrm>
              <a:off x="9374714" y="7508337"/>
              <a:ext cx="393065" cy="1273810"/>
            </a:xfrm>
            <a:custGeom>
              <a:avLst/>
              <a:gdLst/>
              <a:ahLst/>
              <a:cxnLst/>
              <a:rect l="l" t="t" r="r" b="b"/>
              <a:pathLst>
                <a:path w="393065" h="1273809">
                  <a:moveTo>
                    <a:pt x="0" y="1273734"/>
                  </a:moveTo>
                  <a:lnTo>
                    <a:pt x="392658" y="1273734"/>
                  </a:lnTo>
                  <a:lnTo>
                    <a:pt x="392658" y="0"/>
                  </a:lnTo>
                  <a:lnTo>
                    <a:pt x="0" y="0"/>
                  </a:lnTo>
                  <a:lnTo>
                    <a:pt x="0" y="1273734"/>
                  </a:lnTo>
                  <a:close/>
                </a:path>
              </a:pathLst>
            </a:custGeom>
            <a:solidFill>
              <a:srgbClr val="000000"/>
            </a:solidFill>
          </p:spPr>
          <p:txBody>
            <a:bodyPr wrap="square" lIns="0" tIns="0" rIns="0" bIns="0" rtlCol="0"/>
            <a:lstStyle/>
            <a:p>
              <a:endParaRPr/>
            </a:p>
          </p:txBody>
        </p:sp>
        <p:pic>
          <p:nvPicPr>
            <p:cNvPr id="42" name="object 42"/>
            <p:cNvPicPr/>
            <p:nvPr/>
          </p:nvPicPr>
          <p:blipFill>
            <a:blip r:embed="rId7" cstate="print"/>
            <a:stretch>
              <a:fillRect/>
            </a:stretch>
          </p:blipFill>
          <p:spPr>
            <a:xfrm>
              <a:off x="9163346" y="7190553"/>
              <a:ext cx="815394" cy="438510"/>
            </a:xfrm>
            <a:prstGeom prst="rect">
              <a:avLst/>
            </a:prstGeom>
          </p:spPr>
        </p:pic>
        <p:sp>
          <p:nvSpPr>
            <p:cNvPr id="43" name="object 43"/>
            <p:cNvSpPr/>
            <p:nvPr/>
          </p:nvSpPr>
          <p:spPr>
            <a:xfrm>
              <a:off x="5386414" y="9085129"/>
              <a:ext cx="11076305" cy="0"/>
            </a:xfrm>
            <a:custGeom>
              <a:avLst/>
              <a:gdLst/>
              <a:ahLst/>
              <a:cxnLst/>
              <a:rect l="l" t="t" r="r" b="b"/>
              <a:pathLst>
                <a:path w="11076305">
                  <a:moveTo>
                    <a:pt x="0" y="0"/>
                  </a:moveTo>
                  <a:lnTo>
                    <a:pt x="11075788" y="0"/>
                  </a:lnTo>
                </a:path>
              </a:pathLst>
            </a:custGeom>
            <a:ln w="9816">
              <a:solidFill>
                <a:srgbClr val="231F20"/>
              </a:solidFill>
              <a:prstDash val="dot"/>
            </a:ln>
          </p:spPr>
          <p:txBody>
            <a:bodyPr wrap="square" lIns="0" tIns="0" rIns="0" bIns="0" rtlCol="0"/>
            <a:lstStyle/>
            <a:p>
              <a:endParaRPr/>
            </a:p>
          </p:txBody>
        </p:sp>
        <p:sp>
          <p:nvSpPr>
            <p:cNvPr id="44" name="object 44"/>
            <p:cNvSpPr/>
            <p:nvPr/>
          </p:nvSpPr>
          <p:spPr>
            <a:xfrm>
              <a:off x="16472012" y="9085129"/>
              <a:ext cx="0" cy="0"/>
            </a:xfrm>
            <a:custGeom>
              <a:avLst/>
              <a:gdLst/>
              <a:ahLst/>
              <a:cxnLst/>
              <a:rect l="l" t="t" r="r" b="b"/>
              <a:pathLst>
                <a:path>
                  <a:moveTo>
                    <a:pt x="0" y="0"/>
                  </a:moveTo>
                  <a:lnTo>
                    <a:pt x="0" y="0"/>
                  </a:lnTo>
                </a:path>
              </a:pathLst>
            </a:custGeom>
            <a:ln w="9816">
              <a:solidFill>
                <a:srgbClr val="231F20"/>
              </a:solidFill>
            </a:ln>
          </p:spPr>
          <p:txBody>
            <a:bodyPr wrap="square" lIns="0" tIns="0" rIns="0" bIns="0" rtlCol="0"/>
            <a:lstStyle/>
            <a:p>
              <a:endParaRPr/>
            </a:p>
          </p:txBody>
        </p:sp>
        <p:sp>
          <p:nvSpPr>
            <p:cNvPr id="45" name="object 45"/>
            <p:cNvSpPr/>
            <p:nvPr/>
          </p:nvSpPr>
          <p:spPr>
            <a:xfrm>
              <a:off x="5386414" y="9752648"/>
              <a:ext cx="11076305" cy="0"/>
            </a:xfrm>
            <a:custGeom>
              <a:avLst/>
              <a:gdLst/>
              <a:ahLst/>
              <a:cxnLst/>
              <a:rect l="l" t="t" r="r" b="b"/>
              <a:pathLst>
                <a:path w="11076305">
                  <a:moveTo>
                    <a:pt x="0" y="0"/>
                  </a:moveTo>
                  <a:lnTo>
                    <a:pt x="11075788" y="0"/>
                  </a:lnTo>
                </a:path>
              </a:pathLst>
            </a:custGeom>
            <a:ln w="9816">
              <a:solidFill>
                <a:srgbClr val="231F20"/>
              </a:solidFill>
              <a:prstDash val="dot"/>
            </a:ln>
          </p:spPr>
          <p:txBody>
            <a:bodyPr wrap="square" lIns="0" tIns="0" rIns="0" bIns="0" rtlCol="0"/>
            <a:lstStyle/>
            <a:p>
              <a:endParaRPr/>
            </a:p>
          </p:txBody>
        </p:sp>
        <p:sp>
          <p:nvSpPr>
            <p:cNvPr id="46" name="object 46"/>
            <p:cNvSpPr/>
            <p:nvPr/>
          </p:nvSpPr>
          <p:spPr>
            <a:xfrm>
              <a:off x="16472012" y="9752648"/>
              <a:ext cx="0" cy="0"/>
            </a:xfrm>
            <a:custGeom>
              <a:avLst/>
              <a:gdLst/>
              <a:ahLst/>
              <a:cxnLst/>
              <a:rect l="l" t="t" r="r" b="b"/>
              <a:pathLst>
                <a:path>
                  <a:moveTo>
                    <a:pt x="0" y="0"/>
                  </a:moveTo>
                  <a:lnTo>
                    <a:pt x="0" y="0"/>
                  </a:lnTo>
                </a:path>
              </a:pathLst>
            </a:custGeom>
            <a:ln w="9816">
              <a:solidFill>
                <a:srgbClr val="231F20"/>
              </a:solidFill>
            </a:ln>
          </p:spPr>
          <p:txBody>
            <a:bodyPr wrap="square" lIns="0" tIns="0" rIns="0" bIns="0" rtlCol="0"/>
            <a:lstStyle/>
            <a:p>
              <a:endParaRPr/>
            </a:p>
          </p:txBody>
        </p:sp>
        <p:sp>
          <p:nvSpPr>
            <p:cNvPr id="47" name="object 47"/>
            <p:cNvSpPr/>
            <p:nvPr/>
          </p:nvSpPr>
          <p:spPr>
            <a:xfrm>
              <a:off x="6465528" y="9155240"/>
              <a:ext cx="527685" cy="527685"/>
            </a:xfrm>
            <a:custGeom>
              <a:avLst/>
              <a:gdLst/>
              <a:ahLst/>
              <a:cxnLst/>
              <a:rect l="l" t="t" r="r" b="b"/>
              <a:pathLst>
                <a:path w="527684" h="527684">
                  <a:moveTo>
                    <a:pt x="263650" y="527300"/>
                  </a:moveTo>
                  <a:lnTo>
                    <a:pt x="311041" y="523052"/>
                  </a:lnTo>
                  <a:lnTo>
                    <a:pt x="355645" y="510805"/>
                  </a:lnTo>
                  <a:lnTo>
                    <a:pt x="396718" y="491304"/>
                  </a:lnTo>
                  <a:lnTo>
                    <a:pt x="433515" y="465292"/>
                  </a:lnTo>
                  <a:lnTo>
                    <a:pt x="465292" y="433515"/>
                  </a:lnTo>
                  <a:lnTo>
                    <a:pt x="491304" y="396718"/>
                  </a:lnTo>
                  <a:lnTo>
                    <a:pt x="510805" y="355645"/>
                  </a:lnTo>
                  <a:lnTo>
                    <a:pt x="523052" y="311041"/>
                  </a:lnTo>
                  <a:lnTo>
                    <a:pt x="527300" y="263650"/>
                  </a:lnTo>
                  <a:lnTo>
                    <a:pt x="523052" y="216259"/>
                  </a:lnTo>
                  <a:lnTo>
                    <a:pt x="510805" y="171655"/>
                  </a:lnTo>
                  <a:lnTo>
                    <a:pt x="491304" y="130582"/>
                  </a:lnTo>
                  <a:lnTo>
                    <a:pt x="465292" y="93784"/>
                  </a:lnTo>
                  <a:lnTo>
                    <a:pt x="433515" y="62008"/>
                  </a:lnTo>
                  <a:lnTo>
                    <a:pt x="396718" y="35996"/>
                  </a:lnTo>
                  <a:lnTo>
                    <a:pt x="355645" y="16494"/>
                  </a:lnTo>
                  <a:lnTo>
                    <a:pt x="311041" y="4247"/>
                  </a:lnTo>
                  <a:lnTo>
                    <a:pt x="263650" y="0"/>
                  </a:lnTo>
                  <a:lnTo>
                    <a:pt x="216259" y="4247"/>
                  </a:lnTo>
                  <a:lnTo>
                    <a:pt x="171655" y="16494"/>
                  </a:lnTo>
                  <a:lnTo>
                    <a:pt x="130582" y="35996"/>
                  </a:lnTo>
                  <a:lnTo>
                    <a:pt x="93784" y="62008"/>
                  </a:lnTo>
                  <a:lnTo>
                    <a:pt x="62008" y="93784"/>
                  </a:lnTo>
                  <a:lnTo>
                    <a:pt x="35996" y="130582"/>
                  </a:lnTo>
                  <a:lnTo>
                    <a:pt x="16494" y="171655"/>
                  </a:lnTo>
                  <a:lnTo>
                    <a:pt x="4247" y="216259"/>
                  </a:lnTo>
                  <a:lnTo>
                    <a:pt x="0" y="263650"/>
                  </a:lnTo>
                  <a:lnTo>
                    <a:pt x="4247" y="311041"/>
                  </a:lnTo>
                  <a:lnTo>
                    <a:pt x="16494" y="355645"/>
                  </a:lnTo>
                  <a:lnTo>
                    <a:pt x="35996" y="396718"/>
                  </a:lnTo>
                  <a:lnTo>
                    <a:pt x="62008" y="433515"/>
                  </a:lnTo>
                  <a:lnTo>
                    <a:pt x="93784" y="465292"/>
                  </a:lnTo>
                  <a:lnTo>
                    <a:pt x="130582" y="491304"/>
                  </a:lnTo>
                  <a:lnTo>
                    <a:pt x="171655" y="510805"/>
                  </a:lnTo>
                  <a:lnTo>
                    <a:pt x="216259" y="523052"/>
                  </a:lnTo>
                  <a:lnTo>
                    <a:pt x="263650" y="527300"/>
                  </a:lnTo>
                  <a:close/>
                </a:path>
              </a:pathLst>
            </a:custGeom>
            <a:ln w="51870">
              <a:solidFill>
                <a:srgbClr val="D2232A"/>
              </a:solidFill>
            </a:ln>
          </p:spPr>
          <p:txBody>
            <a:bodyPr wrap="square" lIns="0" tIns="0" rIns="0" bIns="0" rtlCol="0"/>
            <a:lstStyle/>
            <a:p>
              <a:endParaRPr/>
            </a:p>
          </p:txBody>
        </p:sp>
        <p:sp>
          <p:nvSpPr>
            <p:cNvPr id="48" name="object 48"/>
            <p:cNvSpPr/>
            <p:nvPr/>
          </p:nvSpPr>
          <p:spPr>
            <a:xfrm>
              <a:off x="6534681" y="9207834"/>
              <a:ext cx="356870" cy="427355"/>
            </a:xfrm>
            <a:custGeom>
              <a:avLst/>
              <a:gdLst/>
              <a:ahLst/>
              <a:cxnLst/>
              <a:rect l="l" t="t" r="r" b="b"/>
              <a:pathLst>
                <a:path w="356870" h="427354">
                  <a:moveTo>
                    <a:pt x="0" y="427163"/>
                  </a:moveTo>
                  <a:lnTo>
                    <a:pt x="356464" y="0"/>
                  </a:lnTo>
                </a:path>
              </a:pathLst>
            </a:custGeom>
            <a:ln w="51870">
              <a:solidFill>
                <a:srgbClr val="D2232A"/>
              </a:solidFill>
            </a:ln>
          </p:spPr>
          <p:txBody>
            <a:bodyPr wrap="square" lIns="0" tIns="0" rIns="0" bIns="0" rtlCol="0"/>
            <a:lstStyle/>
            <a:p>
              <a:endParaRPr/>
            </a:p>
          </p:txBody>
        </p:sp>
        <p:pic>
          <p:nvPicPr>
            <p:cNvPr id="49" name="object 49"/>
            <p:cNvPicPr/>
            <p:nvPr/>
          </p:nvPicPr>
          <p:blipFill>
            <a:blip r:embed="rId8" cstate="print"/>
            <a:stretch>
              <a:fillRect/>
            </a:stretch>
          </p:blipFill>
          <p:spPr>
            <a:xfrm>
              <a:off x="9163346" y="8661343"/>
              <a:ext cx="815394" cy="438510"/>
            </a:xfrm>
            <a:prstGeom prst="rect">
              <a:avLst/>
            </a:prstGeom>
          </p:spPr>
        </p:pic>
        <p:sp>
          <p:nvSpPr>
            <p:cNvPr id="50" name="object 50"/>
            <p:cNvSpPr/>
            <p:nvPr/>
          </p:nvSpPr>
          <p:spPr>
            <a:xfrm>
              <a:off x="6631015" y="7364170"/>
              <a:ext cx="196850" cy="1562100"/>
            </a:xfrm>
            <a:custGeom>
              <a:avLst/>
              <a:gdLst/>
              <a:ahLst/>
              <a:cxnLst/>
              <a:rect l="l" t="t" r="r" b="b"/>
              <a:pathLst>
                <a:path w="196850" h="1562100">
                  <a:moveTo>
                    <a:pt x="0" y="1562063"/>
                  </a:moveTo>
                  <a:lnTo>
                    <a:pt x="196329" y="1562063"/>
                  </a:lnTo>
                  <a:lnTo>
                    <a:pt x="196329" y="0"/>
                  </a:lnTo>
                  <a:lnTo>
                    <a:pt x="0" y="0"/>
                  </a:lnTo>
                  <a:lnTo>
                    <a:pt x="0" y="1562063"/>
                  </a:lnTo>
                  <a:close/>
                </a:path>
              </a:pathLst>
            </a:custGeom>
            <a:solidFill>
              <a:srgbClr val="000000"/>
            </a:solidFill>
          </p:spPr>
          <p:txBody>
            <a:bodyPr wrap="square" lIns="0" tIns="0" rIns="0" bIns="0" rtlCol="0"/>
            <a:lstStyle/>
            <a:p>
              <a:endParaRPr/>
            </a:p>
          </p:txBody>
        </p:sp>
        <p:pic>
          <p:nvPicPr>
            <p:cNvPr id="51" name="object 51"/>
            <p:cNvPicPr/>
            <p:nvPr/>
          </p:nvPicPr>
          <p:blipFill>
            <a:blip r:embed="rId9" cstate="print"/>
            <a:stretch>
              <a:fillRect/>
            </a:stretch>
          </p:blipFill>
          <p:spPr>
            <a:xfrm>
              <a:off x="6481549" y="7190553"/>
              <a:ext cx="495259" cy="266340"/>
            </a:xfrm>
            <a:prstGeom prst="rect">
              <a:avLst/>
            </a:prstGeom>
          </p:spPr>
        </p:pic>
        <p:pic>
          <p:nvPicPr>
            <p:cNvPr id="52" name="object 52"/>
            <p:cNvPicPr/>
            <p:nvPr/>
          </p:nvPicPr>
          <p:blipFill>
            <a:blip r:embed="rId10" cstate="print"/>
            <a:stretch>
              <a:fillRect/>
            </a:stretch>
          </p:blipFill>
          <p:spPr>
            <a:xfrm>
              <a:off x="6481549" y="8833514"/>
              <a:ext cx="495259" cy="266340"/>
            </a:xfrm>
            <a:prstGeom prst="rect">
              <a:avLst/>
            </a:prstGeom>
          </p:spPr>
        </p:pic>
        <p:sp>
          <p:nvSpPr>
            <p:cNvPr id="53" name="object 53"/>
            <p:cNvSpPr/>
            <p:nvPr/>
          </p:nvSpPr>
          <p:spPr>
            <a:xfrm>
              <a:off x="9472879" y="9253837"/>
              <a:ext cx="196850" cy="342900"/>
            </a:xfrm>
            <a:custGeom>
              <a:avLst/>
              <a:gdLst/>
              <a:ahLst/>
              <a:cxnLst/>
              <a:rect l="l" t="t" r="r" b="b"/>
              <a:pathLst>
                <a:path w="196850" h="342900">
                  <a:moveTo>
                    <a:pt x="0" y="342368"/>
                  </a:moveTo>
                  <a:lnTo>
                    <a:pt x="196329" y="342368"/>
                  </a:lnTo>
                  <a:lnTo>
                    <a:pt x="196329" y="0"/>
                  </a:lnTo>
                  <a:lnTo>
                    <a:pt x="0" y="0"/>
                  </a:lnTo>
                  <a:lnTo>
                    <a:pt x="0" y="342368"/>
                  </a:lnTo>
                  <a:close/>
                </a:path>
              </a:pathLst>
            </a:custGeom>
            <a:solidFill>
              <a:srgbClr val="000000"/>
            </a:solidFill>
          </p:spPr>
          <p:txBody>
            <a:bodyPr wrap="square" lIns="0" tIns="0" rIns="0" bIns="0" rtlCol="0"/>
            <a:lstStyle/>
            <a:p>
              <a:endParaRPr/>
            </a:p>
          </p:txBody>
        </p:sp>
        <p:pic>
          <p:nvPicPr>
            <p:cNvPr id="54" name="object 54"/>
            <p:cNvPicPr/>
            <p:nvPr/>
          </p:nvPicPr>
          <p:blipFill>
            <a:blip r:embed="rId11" cstate="print"/>
            <a:stretch>
              <a:fillRect/>
            </a:stretch>
          </p:blipFill>
          <p:spPr>
            <a:xfrm>
              <a:off x="9323413" y="9080220"/>
              <a:ext cx="495259" cy="266340"/>
            </a:xfrm>
            <a:prstGeom prst="rect">
              <a:avLst/>
            </a:prstGeom>
          </p:spPr>
        </p:pic>
        <p:pic>
          <p:nvPicPr>
            <p:cNvPr id="55" name="object 55"/>
            <p:cNvPicPr/>
            <p:nvPr/>
          </p:nvPicPr>
          <p:blipFill>
            <a:blip r:embed="rId12" cstate="print"/>
            <a:stretch>
              <a:fillRect/>
            </a:stretch>
          </p:blipFill>
          <p:spPr>
            <a:xfrm>
              <a:off x="9323413" y="9503486"/>
              <a:ext cx="495259" cy="266340"/>
            </a:xfrm>
            <a:prstGeom prst="rect">
              <a:avLst/>
            </a:prstGeom>
          </p:spPr>
        </p:pic>
        <p:sp>
          <p:nvSpPr>
            <p:cNvPr id="56" name="object 56"/>
            <p:cNvSpPr/>
            <p:nvPr/>
          </p:nvSpPr>
          <p:spPr>
            <a:xfrm>
              <a:off x="11931901" y="9253837"/>
              <a:ext cx="196850" cy="342900"/>
            </a:xfrm>
            <a:custGeom>
              <a:avLst/>
              <a:gdLst/>
              <a:ahLst/>
              <a:cxnLst/>
              <a:rect l="l" t="t" r="r" b="b"/>
              <a:pathLst>
                <a:path w="196850" h="342900">
                  <a:moveTo>
                    <a:pt x="0" y="342368"/>
                  </a:moveTo>
                  <a:lnTo>
                    <a:pt x="196329" y="342368"/>
                  </a:lnTo>
                  <a:lnTo>
                    <a:pt x="196329" y="0"/>
                  </a:lnTo>
                  <a:lnTo>
                    <a:pt x="0" y="0"/>
                  </a:lnTo>
                  <a:lnTo>
                    <a:pt x="0" y="342368"/>
                  </a:lnTo>
                  <a:close/>
                </a:path>
              </a:pathLst>
            </a:custGeom>
            <a:solidFill>
              <a:srgbClr val="000000"/>
            </a:solidFill>
          </p:spPr>
          <p:txBody>
            <a:bodyPr wrap="square" lIns="0" tIns="0" rIns="0" bIns="0" rtlCol="0"/>
            <a:lstStyle/>
            <a:p>
              <a:endParaRPr/>
            </a:p>
          </p:txBody>
        </p:sp>
        <p:pic>
          <p:nvPicPr>
            <p:cNvPr id="57" name="object 57"/>
            <p:cNvPicPr/>
            <p:nvPr/>
          </p:nvPicPr>
          <p:blipFill>
            <a:blip r:embed="rId13" cstate="print"/>
            <a:stretch>
              <a:fillRect/>
            </a:stretch>
          </p:blipFill>
          <p:spPr>
            <a:xfrm>
              <a:off x="11782434" y="9080220"/>
              <a:ext cx="495259" cy="266340"/>
            </a:xfrm>
            <a:prstGeom prst="rect">
              <a:avLst/>
            </a:prstGeom>
          </p:spPr>
        </p:pic>
        <p:pic>
          <p:nvPicPr>
            <p:cNvPr id="58" name="object 58"/>
            <p:cNvPicPr/>
            <p:nvPr/>
          </p:nvPicPr>
          <p:blipFill>
            <a:blip r:embed="rId14" cstate="print"/>
            <a:stretch>
              <a:fillRect/>
            </a:stretch>
          </p:blipFill>
          <p:spPr>
            <a:xfrm>
              <a:off x="11782434" y="9503486"/>
              <a:ext cx="495259" cy="266340"/>
            </a:xfrm>
            <a:prstGeom prst="rect">
              <a:avLst/>
            </a:prstGeom>
          </p:spPr>
        </p:pic>
        <p:sp>
          <p:nvSpPr>
            <p:cNvPr id="59" name="object 59"/>
            <p:cNvSpPr/>
            <p:nvPr/>
          </p:nvSpPr>
          <p:spPr>
            <a:xfrm>
              <a:off x="14231166" y="9253837"/>
              <a:ext cx="196850" cy="342900"/>
            </a:xfrm>
            <a:custGeom>
              <a:avLst/>
              <a:gdLst/>
              <a:ahLst/>
              <a:cxnLst/>
              <a:rect l="l" t="t" r="r" b="b"/>
              <a:pathLst>
                <a:path w="196850" h="342900">
                  <a:moveTo>
                    <a:pt x="0" y="342368"/>
                  </a:moveTo>
                  <a:lnTo>
                    <a:pt x="196329" y="342368"/>
                  </a:lnTo>
                  <a:lnTo>
                    <a:pt x="196329" y="0"/>
                  </a:lnTo>
                  <a:lnTo>
                    <a:pt x="0" y="0"/>
                  </a:lnTo>
                  <a:lnTo>
                    <a:pt x="0" y="342368"/>
                  </a:lnTo>
                  <a:close/>
                </a:path>
              </a:pathLst>
            </a:custGeom>
            <a:solidFill>
              <a:srgbClr val="000000"/>
            </a:solidFill>
          </p:spPr>
          <p:txBody>
            <a:bodyPr wrap="square" lIns="0" tIns="0" rIns="0" bIns="0" rtlCol="0"/>
            <a:lstStyle/>
            <a:p>
              <a:endParaRPr/>
            </a:p>
          </p:txBody>
        </p:sp>
        <p:pic>
          <p:nvPicPr>
            <p:cNvPr id="60" name="object 60"/>
            <p:cNvPicPr/>
            <p:nvPr/>
          </p:nvPicPr>
          <p:blipFill>
            <a:blip r:embed="rId15" cstate="print"/>
            <a:stretch>
              <a:fillRect/>
            </a:stretch>
          </p:blipFill>
          <p:spPr>
            <a:xfrm>
              <a:off x="14081704" y="9080220"/>
              <a:ext cx="495249" cy="266340"/>
            </a:xfrm>
            <a:prstGeom prst="rect">
              <a:avLst/>
            </a:prstGeom>
          </p:spPr>
        </p:pic>
        <p:pic>
          <p:nvPicPr>
            <p:cNvPr id="61" name="object 61"/>
            <p:cNvPicPr/>
            <p:nvPr/>
          </p:nvPicPr>
          <p:blipFill>
            <a:blip r:embed="rId16" cstate="print"/>
            <a:stretch>
              <a:fillRect/>
            </a:stretch>
          </p:blipFill>
          <p:spPr>
            <a:xfrm>
              <a:off x="14081704" y="9503486"/>
              <a:ext cx="495249" cy="266340"/>
            </a:xfrm>
            <a:prstGeom prst="rect">
              <a:avLst/>
            </a:prstGeom>
          </p:spPr>
        </p:pic>
        <p:sp>
          <p:nvSpPr>
            <p:cNvPr id="62" name="object 62"/>
            <p:cNvSpPr/>
            <p:nvPr/>
          </p:nvSpPr>
          <p:spPr>
            <a:xfrm>
              <a:off x="11931901" y="5081844"/>
              <a:ext cx="196850" cy="541655"/>
            </a:xfrm>
            <a:custGeom>
              <a:avLst/>
              <a:gdLst/>
              <a:ahLst/>
              <a:cxnLst/>
              <a:rect l="l" t="t" r="r" b="b"/>
              <a:pathLst>
                <a:path w="196850" h="541654">
                  <a:moveTo>
                    <a:pt x="0" y="541151"/>
                  </a:moveTo>
                  <a:lnTo>
                    <a:pt x="196329" y="541151"/>
                  </a:lnTo>
                  <a:lnTo>
                    <a:pt x="196329" y="0"/>
                  </a:lnTo>
                  <a:lnTo>
                    <a:pt x="0" y="0"/>
                  </a:lnTo>
                  <a:lnTo>
                    <a:pt x="0" y="541151"/>
                  </a:lnTo>
                  <a:close/>
                </a:path>
              </a:pathLst>
            </a:custGeom>
            <a:solidFill>
              <a:srgbClr val="000000"/>
            </a:solidFill>
          </p:spPr>
          <p:txBody>
            <a:bodyPr wrap="square" lIns="0" tIns="0" rIns="0" bIns="0" rtlCol="0"/>
            <a:lstStyle/>
            <a:p>
              <a:endParaRPr/>
            </a:p>
          </p:txBody>
        </p:sp>
        <p:pic>
          <p:nvPicPr>
            <p:cNvPr id="63" name="object 63"/>
            <p:cNvPicPr/>
            <p:nvPr/>
          </p:nvPicPr>
          <p:blipFill>
            <a:blip r:embed="rId17" cstate="print"/>
            <a:stretch>
              <a:fillRect/>
            </a:stretch>
          </p:blipFill>
          <p:spPr>
            <a:xfrm>
              <a:off x="11782435" y="4908227"/>
              <a:ext cx="495259" cy="266340"/>
            </a:xfrm>
            <a:prstGeom prst="rect">
              <a:avLst/>
            </a:prstGeom>
          </p:spPr>
        </p:pic>
        <p:pic>
          <p:nvPicPr>
            <p:cNvPr id="64" name="object 64"/>
            <p:cNvPicPr/>
            <p:nvPr/>
          </p:nvPicPr>
          <p:blipFill>
            <a:blip r:embed="rId18" cstate="print"/>
            <a:stretch>
              <a:fillRect/>
            </a:stretch>
          </p:blipFill>
          <p:spPr>
            <a:xfrm>
              <a:off x="11782435" y="5530277"/>
              <a:ext cx="495259" cy="266340"/>
            </a:xfrm>
            <a:prstGeom prst="rect">
              <a:avLst/>
            </a:prstGeom>
          </p:spPr>
        </p:pic>
        <p:sp>
          <p:nvSpPr>
            <p:cNvPr id="65" name="object 65"/>
            <p:cNvSpPr/>
            <p:nvPr/>
          </p:nvSpPr>
          <p:spPr>
            <a:xfrm>
              <a:off x="11833736" y="7508337"/>
              <a:ext cx="393065" cy="1273810"/>
            </a:xfrm>
            <a:custGeom>
              <a:avLst/>
              <a:gdLst/>
              <a:ahLst/>
              <a:cxnLst/>
              <a:rect l="l" t="t" r="r" b="b"/>
              <a:pathLst>
                <a:path w="393065" h="1273809">
                  <a:moveTo>
                    <a:pt x="0" y="1273734"/>
                  </a:moveTo>
                  <a:lnTo>
                    <a:pt x="392658" y="1273734"/>
                  </a:lnTo>
                  <a:lnTo>
                    <a:pt x="392658" y="0"/>
                  </a:lnTo>
                  <a:lnTo>
                    <a:pt x="0" y="0"/>
                  </a:lnTo>
                  <a:lnTo>
                    <a:pt x="0" y="1273734"/>
                  </a:lnTo>
                  <a:close/>
                </a:path>
              </a:pathLst>
            </a:custGeom>
            <a:solidFill>
              <a:srgbClr val="000000"/>
            </a:solidFill>
          </p:spPr>
          <p:txBody>
            <a:bodyPr wrap="square" lIns="0" tIns="0" rIns="0" bIns="0" rtlCol="0"/>
            <a:lstStyle/>
            <a:p>
              <a:endParaRPr/>
            </a:p>
          </p:txBody>
        </p:sp>
        <p:pic>
          <p:nvPicPr>
            <p:cNvPr id="66" name="object 66"/>
            <p:cNvPicPr/>
            <p:nvPr/>
          </p:nvPicPr>
          <p:blipFill>
            <a:blip r:embed="rId19" cstate="print"/>
            <a:stretch>
              <a:fillRect/>
            </a:stretch>
          </p:blipFill>
          <p:spPr>
            <a:xfrm>
              <a:off x="11622368" y="7190553"/>
              <a:ext cx="815394" cy="438510"/>
            </a:xfrm>
            <a:prstGeom prst="rect">
              <a:avLst/>
            </a:prstGeom>
          </p:spPr>
        </p:pic>
        <p:pic>
          <p:nvPicPr>
            <p:cNvPr id="67" name="object 67"/>
            <p:cNvPicPr/>
            <p:nvPr/>
          </p:nvPicPr>
          <p:blipFill>
            <a:blip r:embed="rId20" cstate="print"/>
            <a:stretch>
              <a:fillRect/>
            </a:stretch>
          </p:blipFill>
          <p:spPr>
            <a:xfrm>
              <a:off x="11622368" y="8661343"/>
              <a:ext cx="815394" cy="438510"/>
            </a:xfrm>
            <a:prstGeom prst="rect">
              <a:avLst/>
            </a:prstGeom>
          </p:spPr>
        </p:pic>
        <p:sp>
          <p:nvSpPr>
            <p:cNvPr id="68" name="object 68"/>
            <p:cNvSpPr/>
            <p:nvPr/>
          </p:nvSpPr>
          <p:spPr>
            <a:xfrm>
              <a:off x="14545493" y="5855515"/>
              <a:ext cx="1917064" cy="0"/>
            </a:xfrm>
            <a:custGeom>
              <a:avLst/>
              <a:gdLst/>
              <a:ahLst/>
              <a:cxnLst/>
              <a:rect l="l" t="t" r="r" b="b"/>
              <a:pathLst>
                <a:path w="1917065">
                  <a:moveTo>
                    <a:pt x="0" y="0"/>
                  </a:moveTo>
                  <a:lnTo>
                    <a:pt x="1916708" y="0"/>
                  </a:lnTo>
                </a:path>
              </a:pathLst>
            </a:custGeom>
            <a:ln w="9816">
              <a:solidFill>
                <a:srgbClr val="231F20"/>
              </a:solidFill>
              <a:prstDash val="dot"/>
            </a:ln>
          </p:spPr>
          <p:txBody>
            <a:bodyPr wrap="square" lIns="0" tIns="0" rIns="0" bIns="0" rtlCol="0"/>
            <a:lstStyle/>
            <a:p>
              <a:endParaRPr/>
            </a:p>
          </p:txBody>
        </p:sp>
        <p:sp>
          <p:nvSpPr>
            <p:cNvPr id="69" name="object 69"/>
            <p:cNvSpPr/>
            <p:nvPr/>
          </p:nvSpPr>
          <p:spPr>
            <a:xfrm>
              <a:off x="16472012" y="5855515"/>
              <a:ext cx="0" cy="0"/>
            </a:xfrm>
            <a:custGeom>
              <a:avLst/>
              <a:gdLst/>
              <a:ahLst/>
              <a:cxnLst/>
              <a:rect l="l" t="t" r="r" b="b"/>
              <a:pathLst>
                <a:path>
                  <a:moveTo>
                    <a:pt x="0" y="0"/>
                  </a:moveTo>
                  <a:lnTo>
                    <a:pt x="0" y="0"/>
                  </a:lnTo>
                </a:path>
              </a:pathLst>
            </a:custGeom>
            <a:ln w="9816">
              <a:solidFill>
                <a:srgbClr val="231F20"/>
              </a:solidFill>
            </a:ln>
          </p:spPr>
          <p:txBody>
            <a:bodyPr wrap="square" lIns="0" tIns="0" rIns="0" bIns="0" rtlCol="0"/>
            <a:lstStyle/>
            <a:p>
              <a:endParaRPr/>
            </a:p>
          </p:txBody>
        </p:sp>
        <p:sp>
          <p:nvSpPr>
            <p:cNvPr id="70" name="object 70"/>
            <p:cNvSpPr/>
            <p:nvPr/>
          </p:nvSpPr>
          <p:spPr>
            <a:xfrm>
              <a:off x="14545493" y="7185645"/>
              <a:ext cx="1917064" cy="0"/>
            </a:xfrm>
            <a:custGeom>
              <a:avLst/>
              <a:gdLst/>
              <a:ahLst/>
              <a:cxnLst/>
              <a:rect l="l" t="t" r="r" b="b"/>
              <a:pathLst>
                <a:path w="1917065">
                  <a:moveTo>
                    <a:pt x="0" y="0"/>
                  </a:moveTo>
                  <a:lnTo>
                    <a:pt x="1916708" y="0"/>
                  </a:lnTo>
                </a:path>
              </a:pathLst>
            </a:custGeom>
            <a:ln w="9816">
              <a:solidFill>
                <a:srgbClr val="231F20"/>
              </a:solidFill>
              <a:prstDash val="dot"/>
            </a:ln>
          </p:spPr>
          <p:txBody>
            <a:bodyPr wrap="square" lIns="0" tIns="0" rIns="0" bIns="0" rtlCol="0"/>
            <a:lstStyle/>
            <a:p>
              <a:endParaRPr/>
            </a:p>
          </p:txBody>
        </p:sp>
        <p:sp>
          <p:nvSpPr>
            <p:cNvPr id="71" name="object 71"/>
            <p:cNvSpPr/>
            <p:nvPr/>
          </p:nvSpPr>
          <p:spPr>
            <a:xfrm>
              <a:off x="16472012" y="7185645"/>
              <a:ext cx="0" cy="0"/>
            </a:xfrm>
            <a:custGeom>
              <a:avLst/>
              <a:gdLst/>
              <a:ahLst/>
              <a:cxnLst/>
              <a:rect l="l" t="t" r="r" b="b"/>
              <a:pathLst>
                <a:path>
                  <a:moveTo>
                    <a:pt x="0" y="0"/>
                  </a:moveTo>
                  <a:lnTo>
                    <a:pt x="0" y="0"/>
                  </a:lnTo>
                </a:path>
              </a:pathLst>
            </a:custGeom>
            <a:ln w="9816">
              <a:solidFill>
                <a:srgbClr val="231F20"/>
              </a:solidFill>
            </a:ln>
          </p:spPr>
          <p:txBody>
            <a:bodyPr wrap="square" lIns="0" tIns="0" rIns="0" bIns="0" rtlCol="0"/>
            <a:lstStyle/>
            <a:p>
              <a:endParaRPr/>
            </a:p>
          </p:txBody>
        </p:sp>
        <p:sp>
          <p:nvSpPr>
            <p:cNvPr id="72" name="object 72"/>
            <p:cNvSpPr/>
            <p:nvPr/>
          </p:nvSpPr>
          <p:spPr>
            <a:xfrm>
              <a:off x="14152835" y="5226011"/>
              <a:ext cx="393065" cy="3546475"/>
            </a:xfrm>
            <a:custGeom>
              <a:avLst/>
              <a:gdLst/>
              <a:ahLst/>
              <a:cxnLst/>
              <a:rect l="l" t="t" r="r" b="b"/>
              <a:pathLst>
                <a:path w="393065" h="3546475">
                  <a:moveTo>
                    <a:pt x="0" y="3546243"/>
                  </a:moveTo>
                  <a:lnTo>
                    <a:pt x="392658" y="3546243"/>
                  </a:lnTo>
                  <a:lnTo>
                    <a:pt x="392658" y="0"/>
                  </a:lnTo>
                  <a:lnTo>
                    <a:pt x="0" y="0"/>
                  </a:lnTo>
                  <a:lnTo>
                    <a:pt x="0" y="3546243"/>
                  </a:lnTo>
                  <a:close/>
                </a:path>
              </a:pathLst>
            </a:custGeom>
            <a:solidFill>
              <a:srgbClr val="000000"/>
            </a:solidFill>
          </p:spPr>
          <p:txBody>
            <a:bodyPr wrap="square" lIns="0" tIns="0" rIns="0" bIns="0" rtlCol="0"/>
            <a:lstStyle/>
            <a:p>
              <a:endParaRPr/>
            </a:p>
          </p:txBody>
        </p:sp>
        <p:pic>
          <p:nvPicPr>
            <p:cNvPr id="73" name="object 73"/>
            <p:cNvPicPr/>
            <p:nvPr/>
          </p:nvPicPr>
          <p:blipFill>
            <a:blip r:embed="rId21" cstate="print"/>
            <a:stretch>
              <a:fillRect/>
            </a:stretch>
          </p:blipFill>
          <p:spPr>
            <a:xfrm>
              <a:off x="13941465" y="4908228"/>
              <a:ext cx="815393" cy="438510"/>
            </a:xfrm>
            <a:prstGeom prst="rect">
              <a:avLst/>
            </a:prstGeom>
          </p:spPr>
        </p:pic>
        <p:pic>
          <p:nvPicPr>
            <p:cNvPr id="74" name="object 74"/>
            <p:cNvPicPr/>
            <p:nvPr/>
          </p:nvPicPr>
          <p:blipFill>
            <a:blip r:embed="rId22" cstate="print"/>
            <a:stretch>
              <a:fillRect/>
            </a:stretch>
          </p:blipFill>
          <p:spPr>
            <a:xfrm>
              <a:off x="13941465" y="8651526"/>
              <a:ext cx="815393" cy="438510"/>
            </a:xfrm>
            <a:prstGeom prst="rect">
              <a:avLst/>
            </a:prstGeom>
          </p:spPr>
        </p:pic>
        <p:sp>
          <p:nvSpPr>
            <p:cNvPr id="75" name="object 75"/>
            <p:cNvSpPr/>
            <p:nvPr/>
          </p:nvSpPr>
          <p:spPr>
            <a:xfrm>
              <a:off x="11833736" y="6104584"/>
              <a:ext cx="393065" cy="768350"/>
            </a:xfrm>
            <a:custGeom>
              <a:avLst/>
              <a:gdLst/>
              <a:ahLst/>
              <a:cxnLst/>
              <a:rect l="l" t="t" r="r" b="b"/>
              <a:pathLst>
                <a:path w="393065" h="768350">
                  <a:moveTo>
                    <a:pt x="0" y="768186"/>
                  </a:moveTo>
                  <a:lnTo>
                    <a:pt x="392658" y="768186"/>
                  </a:lnTo>
                  <a:lnTo>
                    <a:pt x="392658" y="0"/>
                  </a:lnTo>
                  <a:lnTo>
                    <a:pt x="0" y="0"/>
                  </a:lnTo>
                  <a:lnTo>
                    <a:pt x="0" y="768186"/>
                  </a:lnTo>
                  <a:close/>
                </a:path>
              </a:pathLst>
            </a:custGeom>
            <a:solidFill>
              <a:srgbClr val="000000"/>
            </a:solidFill>
          </p:spPr>
          <p:txBody>
            <a:bodyPr wrap="square" lIns="0" tIns="0" rIns="0" bIns="0" rtlCol="0"/>
            <a:lstStyle/>
            <a:p>
              <a:endParaRPr/>
            </a:p>
          </p:txBody>
        </p:sp>
        <p:pic>
          <p:nvPicPr>
            <p:cNvPr id="76" name="object 76"/>
            <p:cNvPicPr/>
            <p:nvPr/>
          </p:nvPicPr>
          <p:blipFill>
            <a:blip r:embed="rId23" cstate="print"/>
            <a:stretch>
              <a:fillRect/>
            </a:stretch>
          </p:blipFill>
          <p:spPr>
            <a:xfrm>
              <a:off x="11622368" y="5786800"/>
              <a:ext cx="815393" cy="438510"/>
            </a:xfrm>
            <a:prstGeom prst="rect">
              <a:avLst/>
            </a:prstGeom>
          </p:spPr>
        </p:pic>
        <p:pic>
          <p:nvPicPr>
            <p:cNvPr id="77" name="object 77"/>
            <p:cNvPicPr/>
            <p:nvPr/>
          </p:nvPicPr>
          <p:blipFill>
            <a:blip r:embed="rId24" cstate="print"/>
            <a:stretch>
              <a:fillRect/>
            </a:stretch>
          </p:blipFill>
          <p:spPr>
            <a:xfrm>
              <a:off x="11622368" y="6752042"/>
              <a:ext cx="815393" cy="438510"/>
            </a:xfrm>
            <a:prstGeom prst="rect">
              <a:avLst/>
            </a:prstGeom>
          </p:spPr>
        </p:pic>
        <p:sp>
          <p:nvSpPr>
            <p:cNvPr id="78" name="object 78"/>
            <p:cNvSpPr/>
            <p:nvPr/>
          </p:nvSpPr>
          <p:spPr>
            <a:xfrm>
              <a:off x="5222354" y="10314640"/>
              <a:ext cx="108585" cy="0"/>
            </a:xfrm>
            <a:custGeom>
              <a:avLst/>
              <a:gdLst/>
              <a:ahLst/>
              <a:cxnLst/>
              <a:rect l="l" t="t" r="r" b="b"/>
              <a:pathLst>
                <a:path w="108585">
                  <a:moveTo>
                    <a:pt x="0" y="0"/>
                  </a:moveTo>
                  <a:lnTo>
                    <a:pt x="107981" y="0"/>
                  </a:lnTo>
                </a:path>
              </a:pathLst>
            </a:custGeom>
            <a:ln w="9816">
              <a:solidFill>
                <a:srgbClr val="231F20"/>
              </a:solidFill>
            </a:ln>
          </p:spPr>
          <p:txBody>
            <a:bodyPr wrap="square" lIns="0" tIns="0" rIns="0" bIns="0" rtlCol="0"/>
            <a:lstStyle/>
            <a:p>
              <a:endParaRPr/>
            </a:p>
          </p:txBody>
        </p:sp>
        <p:sp>
          <p:nvSpPr>
            <p:cNvPr id="79" name="object 79"/>
            <p:cNvSpPr/>
            <p:nvPr/>
          </p:nvSpPr>
          <p:spPr>
            <a:xfrm>
              <a:off x="5222354" y="9752648"/>
              <a:ext cx="108585" cy="0"/>
            </a:xfrm>
            <a:custGeom>
              <a:avLst/>
              <a:gdLst/>
              <a:ahLst/>
              <a:cxnLst/>
              <a:rect l="l" t="t" r="r" b="b"/>
              <a:pathLst>
                <a:path w="108585">
                  <a:moveTo>
                    <a:pt x="0" y="0"/>
                  </a:moveTo>
                  <a:lnTo>
                    <a:pt x="107981" y="0"/>
                  </a:lnTo>
                </a:path>
              </a:pathLst>
            </a:custGeom>
            <a:ln w="9816">
              <a:solidFill>
                <a:srgbClr val="231F20"/>
              </a:solidFill>
            </a:ln>
          </p:spPr>
          <p:txBody>
            <a:bodyPr wrap="square" lIns="0" tIns="0" rIns="0" bIns="0" rtlCol="0"/>
            <a:lstStyle/>
            <a:p>
              <a:endParaRPr/>
            </a:p>
          </p:txBody>
        </p:sp>
        <p:sp>
          <p:nvSpPr>
            <p:cNvPr id="80" name="object 80"/>
            <p:cNvSpPr/>
            <p:nvPr/>
          </p:nvSpPr>
          <p:spPr>
            <a:xfrm>
              <a:off x="5222354" y="9080220"/>
              <a:ext cx="108585" cy="0"/>
            </a:xfrm>
            <a:custGeom>
              <a:avLst/>
              <a:gdLst/>
              <a:ahLst/>
              <a:cxnLst/>
              <a:rect l="l" t="t" r="r" b="b"/>
              <a:pathLst>
                <a:path w="108585">
                  <a:moveTo>
                    <a:pt x="0" y="0"/>
                  </a:moveTo>
                  <a:lnTo>
                    <a:pt x="107981" y="0"/>
                  </a:lnTo>
                </a:path>
              </a:pathLst>
            </a:custGeom>
            <a:ln w="9816">
              <a:solidFill>
                <a:srgbClr val="231F20"/>
              </a:solidFill>
            </a:ln>
          </p:spPr>
          <p:txBody>
            <a:bodyPr wrap="square" lIns="0" tIns="0" rIns="0" bIns="0" rtlCol="0"/>
            <a:lstStyle/>
            <a:p>
              <a:endParaRPr/>
            </a:p>
          </p:txBody>
        </p:sp>
        <p:sp>
          <p:nvSpPr>
            <p:cNvPr id="81" name="object 81"/>
            <p:cNvSpPr/>
            <p:nvPr/>
          </p:nvSpPr>
          <p:spPr>
            <a:xfrm>
              <a:off x="5222354" y="8152565"/>
              <a:ext cx="108585" cy="0"/>
            </a:xfrm>
            <a:custGeom>
              <a:avLst/>
              <a:gdLst/>
              <a:ahLst/>
              <a:cxnLst/>
              <a:rect l="l" t="t" r="r" b="b"/>
              <a:pathLst>
                <a:path w="108585">
                  <a:moveTo>
                    <a:pt x="0" y="0"/>
                  </a:moveTo>
                  <a:lnTo>
                    <a:pt x="107981" y="0"/>
                  </a:lnTo>
                </a:path>
              </a:pathLst>
            </a:custGeom>
            <a:ln w="9816">
              <a:solidFill>
                <a:srgbClr val="231F20"/>
              </a:solidFill>
            </a:ln>
          </p:spPr>
          <p:txBody>
            <a:bodyPr wrap="square" lIns="0" tIns="0" rIns="0" bIns="0" rtlCol="0"/>
            <a:lstStyle/>
            <a:p>
              <a:endParaRPr/>
            </a:p>
          </p:txBody>
        </p:sp>
        <p:sp>
          <p:nvSpPr>
            <p:cNvPr id="82" name="object 82"/>
            <p:cNvSpPr/>
            <p:nvPr/>
          </p:nvSpPr>
          <p:spPr>
            <a:xfrm>
              <a:off x="5222354" y="7185645"/>
              <a:ext cx="108585" cy="0"/>
            </a:xfrm>
            <a:custGeom>
              <a:avLst/>
              <a:gdLst/>
              <a:ahLst/>
              <a:cxnLst/>
              <a:rect l="l" t="t" r="r" b="b"/>
              <a:pathLst>
                <a:path w="108585">
                  <a:moveTo>
                    <a:pt x="0" y="0"/>
                  </a:moveTo>
                  <a:lnTo>
                    <a:pt x="107981" y="0"/>
                  </a:lnTo>
                </a:path>
              </a:pathLst>
            </a:custGeom>
            <a:ln w="9816">
              <a:solidFill>
                <a:srgbClr val="231F20"/>
              </a:solidFill>
            </a:ln>
          </p:spPr>
          <p:txBody>
            <a:bodyPr wrap="square" lIns="0" tIns="0" rIns="0" bIns="0" rtlCol="0"/>
            <a:lstStyle/>
            <a:p>
              <a:endParaRPr/>
            </a:p>
          </p:txBody>
        </p:sp>
        <p:sp>
          <p:nvSpPr>
            <p:cNvPr id="83" name="object 83"/>
            <p:cNvSpPr/>
            <p:nvPr/>
          </p:nvSpPr>
          <p:spPr>
            <a:xfrm>
              <a:off x="5222354" y="5855515"/>
              <a:ext cx="108585" cy="0"/>
            </a:xfrm>
            <a:custGeom>
              <a:avLst/>
              <a:gdLst/>
              <a:ahLst/>
              <a:cxnLst/>
              <a:rect l="l" t="t" r="r" b="b"/>
              <a:pathLst>
                <a:path w="108585">
                  <a:moveTo>
                    <a:pt x="0" y="0"/>
                  </a:moveTo>
                  <a:lnTo>
                    <a:pt x="107981" y="0"/>
                  </a:lnTo>
                </a:path>
              </a:pathLst>
            </a:custGeom>
            <a:ln w="9816">
              <a:solidFill>
                <a:srgbClr val="231F20"/>
              </a:solidFill>
            </a:ln>
          </p:spPr>
          <p:txBody>
            <a:bodyPr wrap="square" lIns="0" tIns="0" rIns="0" bIns="0" rtlCol="0"/>
            <a:lstStyle/>
            <a:p>
              <a:endParaRPr/>
            </a:p>
          </p:txBody>
        </p:sp>
        <p:sp>
          <p:nvSpPr>
            <p:cNvPr id="84" name="object 84"/>
            <p:cNvSpPr/>
            <p:nvPr/>
          </p:nvSpPr>
          <p:spPr>
            <a:xfrm>
              <a:off x="5361885" y="4901900"/>
              <a:ext cx="0" cy="5676900"/>
            </a:xfrm>
            <a:custGeom>
              <a:avLst/>
              <a:gdLst/>
              <a:ahLst/>
              <a:cxnLst/>
              <a:rect l="l" t="t" r="r" b="b"/>
              <a:pathLst>
                <a:path h="5676900">
                  <a:moveTo>
                    <a:pt x="0" y="0"/>
                  </a:moveTo>
                  <a:lnTo>
                    <a:pt x="0" y="5676865"/>
                  </a:lnTo>
                </a:path>
              </a:pathLst>
            </a:custGeom>
            <a:ln w="98164">
              <a:solidFill>
                <a:srgbClr val="231F20"/>
              </a:solidFill>
            </a:ln>
          </p:spPr>
          <p:txBody>
            <a:bodyPr wrap="square" lIns="0" tIns="0" rIns="0" bIns="0" rtlCol="0"/>
            <a:lstStyle/>
            <a:p>
              <a:endParaRPr/>
            </a:p>
          </p:txBody>
        </p:sp>
        <p:sp>
          <p:nvSpPr>
            <p:cNvPr id="85" name="object 85"/>
            <p:cNvSpPr/>
            <p:nvPr/>
          </p:nvSpPr>
          <p:spPr>
            <a:xfrm>
              <a:off x="5207114" y="4800371"/>
              <a:ext cx="309880" cy="5880100"/>
            </a:xfrm>
            <a:custGeom>
              <a:avLst/>
              <a:gdLst/>
              <a:ahLst/>
              <a:cxnLst/>
              <a:rect l="l" t="t" r="r" b="b"/>
              <a:pathLst>
                <a:path w="309879" h="5880100">
                  <a:moveTo>
                    <a:pt x="309537" y="5713476"/>
                  </a:moveTo>
                  <a:lnTo>
                    <a:pt x="0" y="5713476"/>
                  </a:lnTo>
                  <a:lnTo>
                    <a:pt x="154762" y="5879935"/>
                  </a:lnTo>
                  <a:lnTo>
                    <a:pt x="309537" y="5713476"/>
                  </a:lnTo>
                  <a:close/>
                </a:path>
                <a:path w="309879" h="5880100">
                  <a:moveTo>
                    <a:pt x="309537" y="166471"/>
                  </a:moveTo>
                  <a:lnTo>
                    <a:pt x="154762" y="0"/>
                  </a:lnTo>
                  <a:lnTo>
                    <a:pt x="0" y="166471"/>
                  </a:lnTo>
                  <a:lnTo>
                    <a:pt x="309537" y="166471"/>
                  </a:lnTo>
                  <a:close/>
                </a:path>
              </a:pathLst>
            </a:custGeom>
            <a:solidFill>
              <a:srgbClr val="231F20"/>
            </a:solidFill>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8391717" y="990970"/>
            <a:ext cx="916246" cy="914872"/>
          </a:xfrm>
          <a:prstGeom prst="rect">
            <a:avLst/>
          </a:prstGeom>
        </p:spPr>
      </p:pic>
      <p:pic>
        <p:nvPicPr>
          <p:cNvPr id="5" name="object 5"/>
          <p:cNvPicPr/>
          <p:nvPr/>
        </p:nvPicPr>
        <p:blipFill>
          <a:blip r:embed="rId3" cstate="print"/>
          <a:stretch>
            <a:fillRect/>
          </a:stretch>
        </p:blipFill>
        <p:spPr>
          <a:xfrm>
            <a:off x="18391845" y="990971"/>
            <a:ext cx="913097" cy="621381"/>
          </a:xfrm>
          <a:prstGeom prst="rect">
            <a:avLst/>
          </a:prstGeom>
        </p:spPr>
      </p:pic>
      <p:sp>
        <p:nvSpPr>
          <p:cNvPr id="6" name="object 6"/>
          <p:cNvSpPr/>
          <p:nvPr/>
        </p:nvSpPr>
        <p:spPr>
          <a:xfrm>
            <a:off x="18913962" y="1142738"/>
            <a:ext cx="389255" cy="748665"/>
          </a:xfrm>
          <a:custGeom>
            <a:avLst/>
            <a:gdLst/>
            <a:ahLst/>
            <a:cxnLst/>
            <a:rect l="l" t="t" r="r" b="b"/>
            <a:pathLst>
              <a:path w="389255" h="748664">
                <a:moveTo>
                  <a:pt x="279935" y="0"/>
                </a:moveTo>
                <a:lnTo>
                  <a:pt x="41905" y="234613"/>
                </a:lnTo>
                <a:lnTo>
                  <a:pt x="31790" y="245715"/>
                </a:lnTo>
                <a:lnTo>
                  <a:pt x="12362" y="278489"/>
                </a:lnTo>
                <a:lnTo>
                  <a:pt x="0" y="332137"/>
                </a:lnTo>
                <a:lnTo>
                  <a:pt x="11082" y="405861"/>
                </a:lnTo>
                <a:lnTo>
                  <a:pt x="13221" y="417178"/>
                </a:lnTo>
                <a:lnTo>
                  <a:pt x="17929" y="443746"/>
                </a:lnTo>
                <a:lnTo>
                  <a:pt x="22650" y="474639"/>
                </a:lnTo>
                <a:lnTo>
                  <a:pt x="24776" y="498322"/>
                </a:lnTo>
                <a:lnTo>
                  <a:pt x="24735" y="521895"/>
                </a:lnTo>
                <a:lnTo>
                  <a:pt x="25271" y="562403"/>
                </a:lnTo>
                <a:lnTo>
                  <a:pt x="27369" y="614585"/>
                </a:lnTo>
                <a:lnTo>
                  <a:pt x="32016" y="673179"/>
                </a:lnTo>
                <a:lnTo>
                  <a:pt x="40197" y="732925"/>
                </a:lnTo>
                <a:lnTo>
                  <a:pt x="40197" y="748337"/>
                </a:lnTo>
                <a:lnTo>
                  <a:pt x="84968" y="734667"/>
                </a:lnTo>
                <a:lnTo>
                  <a:pt x="130718" y="716942"/>
                </a:lnTo>
                <a:lnTo>
                  <a:pt x="182968" y="691392"/>
                </a:lnTo>
                <a:lnTo>
                  <a:pt x="224646" y="667639"/>
                </a:lnTo>
                <a:lnTo>
                  <a:pt x="270300" y="627472"/>
                </a:lnTo>
                <a:lnTo>
                  <a:pt x="295347" y="592521"/>
                </a:lnTo>
                <a:lnTo>
                  <a:pt x="294057" y="538454"/>
                </a:lnTo>
                <a:lnTo>
                  <a:pt x="289996" y="504070"/>
                </a:lnTo>
                <a:lnTo>
                  <a:pt x="279895" y="474639"/>
                </a:lnTo>
                <a:lnTo>
                  <a:pt x="260488" y="435438"/>
                </a:lnTo>
                <a:lnTo>
                  <a:pt x="384784" y="394385"/>
                </a:lnTo>
                <a:lnTo>
                  <a:pt x="386643" y="374388"/>
                </a:lnTo>
                <a:lnTo>
                  <a:pt x="388840" y="322733"/>
                </a:lnTo>
                <a:lnTo>
                  <a:pt x="386304" y="251924"/>
                </a:lnTo>
                <a:lnTo>
                  <a:pt x="373967" y="174467"/>
                </a:lnTo>
                <a:lnTo>
                  <a:pt x="358301" y="114287"/>
                </a:lnTo>
                <a:lnTo>
                  <a:pt x="343284" y="76054"/>
                </a:lnTo>
                <a:lnTo>
                  <a:pt x="320101" y="43410"/>
                </a:lnTo>
                <a:lnTo>
                  <a:pt x="279935" y="0"/>
                </a:lnTo>
                <a:close/>
              </a:path>
            </a:pathLst>
          </a:custGeom>
          <a:solidFill>
            <a:srgbClr val="FFFFFF"/>
          </a:solidFill>
        </p:spPr>
        <p:txBody>
          <a:bodyPr wrap="square" lIns="0" tIns="0" rIns="0" bIns="0" rtlCol="0"/>
          <a:lstStyle/>
          <a:p>
            <a:endParaRPr/>
          </a:p>
        </p:txBody>
      </p:sp>
      <p:sp>
        <p:nvSpPr>
          <p:cNvPr id="7" name="object 7"/>
          <p:cNvSpPr/>
          <p:nvPr/>
        </p:nvSpPr>
        <p:spPr>
          <a:xfrm>
            <a:off x="19174454" y="1537121"/>
            <a:ext cx="124460" cy="198755"/>
          </a:xfrm>
          <a:custGeom>
            <a:avLst/>
            <a:gdLst/>
            <a:ahLst/>
            <a:cxnLst/>
            <a:rect l="l" t="t" r="r" b="b"/>
            <a:pathLst>
              <a:path w="124459" h="198755">
                <a:moveTo>
                  <a:pt x="124295" y="0"/>
                </a:moveTo>
                <a:lnTo>
                  <a:pt x="0" y="41062"/>
                </a:lnTo>
                <a:lnTo>
                  <a:pt x="19406" y="80258"/>
                </a:lnTo>
                <a:lnTo>
                  <a:pt x="29507" y="109685"/>
                </a:lnTo>
                <a:lnTo>
                  <a:pt x="33568" y="144069"/>
                </a:lnTo>
                <a:lnTo>
                  <a:pt x="34858" y="198135"/>
                </a:lnTo>
              </a:path>
            </a:pathLst>
          </a:custGeom>
          <a:ln w="9404">
            <a:solidFill>
              <a:srgbClr val="00000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8909264" y="1138039"/>
            <a:ext cx="393085" cy="757741"/>
          </a:xfrm>
          <a:prstGeom prst="rect">
            <a:avLst/>
          </a:prstGeom>
        </p:spPr>
      </p:pic>
      <p:pic>
        <p:nvPicPr>
          <p:cNvPr id="9" name="object 9"/>
          <p:cNvPicPr/>
          <p:nvPr/>
        </p:nvPicPr>
        <p:blipFill>
          <a:blip r:embed="rId5" cstate="print"/>
          <a:stretch>
            <a:fillRect/>
          </a:stretch>
        </p:blipFill>
        <p:spPr>
          <a:xfrm>
            <a:off x="18437949" y="1271789"/>
            <a:ext cx="189234" cy="335840"/>
          </a:xfrm>
          <a:prstGeom prst="rect">
            <a:avLst/>
          </a:prstGeom>
        </p:spPr>
      </p:pic>
      <p:sp>
        <p:nvSpPr>
          <p:cNvPr id="10" name="object 10"/>
          <p:cNvSpPr/>
          <p:nvPr/>
        </p:nvSpPr>
        <p:spPr>
          <a:xfrm>
            <a:off x="18432287" y="1263843"/>
            <a:ext cx="200660" cy="351790"/>
          </a:xfrm>
          <a:custGeom>
            <a:avLst/>
            <a:gdLst/>
            <a:ahLst/>
            <a:cxnLst/>
            <a:rect l="l" t="t" r="r" b="b"/>
            <a:pathLst>
              <a:path w="200659" h="351790">
                <a:moveTo>
                  <a:pt x="130123" y="0"/>
                </a:moveTo>
                <a:lnTo>
                  <a:pt x="92495" y="11929"/>
                </a:lnTo>
                <a:lnTo>
                  <a:pt x="61747" y="45355"/>
                </a:lnTo>
                <a:lnTo>
                  <a:pt x="23902" y="113978"/>
                </a:lnTo>
                <a:lnTo>
                  <a:pt x="5054" y="162731"/>
                </a:lnTo>
                <a:lnTo>
                  <a:pt x="0" y="209393"/>
                </a:lnTo>
                <a:lnTo>
                  <a:pt x="2668" y="234911"/>
                </a:lnTo>
                <a:lnTo>
                  <a:pt x="5585" y="252653"/>
                </a:lnTo>
                <a:lnTo>
                  <a:pt x="6680" y="267259"/>
                </a:lnTo>
                <a:lnTo>
                  <a:pt x="6554" y="279889"/>
                </a:lnTo>
                <a:lnTo>
                  <a:pt x="4386" y="316388"/>
                </a:lnTo>
                <a:lnTo>
                  <a:pt x="7910" y="326371"/>
                </a:lnTo>
                <a:lnTo>
                  <a:pt x="38498" y="351776"/>
                </a:lnTo>
                <a:lnTo>
                  <a:pt x="42877" y="351776"/>
                </a:lnTo>
                <a:lnTo>
                  <a:pt x="57074" y="349924"/>
                </a:lnTo>
                <a:lnTo>
                  <a:pt x="73241" y="344366"/>
                </a:lnTo>
                <a:lnTo>
                  <a:pt x="91451" y="335077"/>
                </a:lnTo>
                <a:lnTo>
                  <a:pt x="111778" y="322032"/>
                </a:lnTo>
                <a:lnTo>
                  <a:pt x="117330" y="318963"/>
                </a:lnTo>
                <a:lnTo>
                  <a:pt x="155677" y="290188"/>
                </a:lnTo>
                <a:lnTo>
                  <a:pt x="189199" y="245236"/>
                </a:lnTo>
                <a:lnTo>
                  <a:pt x="200656" y="195999"/>
                </a:lnTo>
                <a:lnTo>
                  <a:pt x="184754" y="195999"/>
                </a:lnTo>
                <a:lnTo>
                  <a:pt x="182251" y="217770"/>
                </a:lnTo>
                <a:lnTo>
                  <a:pt x="174769" y="238804"/>
                </a:lnTo>
                <a:lnTo>
                  <a:pt x="145017" y="278369"/>
                </a:lnTo>
                <a:lnTo>
                  <a:pt x="107770" y="306109"/>
                </a:lnTo>
                <a:lnTo>
                  <a:pt x="104131" y="308093"/>
                </a:lnTo>
                <a:lnTo>
                  <a:pt x="77570" y="324625"/>
                </a:lnTo>
                <a:lnTo>
                  <a:pt x="58368" y="333043"/>
                </a:lnTo>
                <a:lnTo>
                  <a:pt x="44646" y="335823"/>
                </a:lnTo>
                <a:lnTo>
                  <a:pt x="35534" y="334833"/>
                </a:lnTo>
                <a:lnTo>
                  <a:pt x="29683" y="332968"/>
                </a:lnTo>
                <a:lnTo>
                  <a:pt x="25521" y="328403"/>
                </a:lnTo>
                <a:lnTo>
                  <a:pt x="20397" y="314513"/>
                </a:lnTo>
                <a:lnTo>
                  <a:pt x="22444" y="280500"/>
                </a:lnTo>
                <a:lnTo>
                  <a:pt x="22576" y="266904"/>
                </a:lnTo>
                <a:lnTo>
                  <a:pt x="21398" y="250999"/>
                </a:lnTo>
                <a:lnTo>
                  <a:pt x="18247" y="231731"/>
                </a:lnTo>
                <a:lnTo>
                  <a:pt x="15927" y="209546"/>
                </a:lnTo>
                <a:lnTo>
                  <a:pt x="20309" y="167217"/>
                </a:lnTo>
                <a:lnTo>
                  <a:pt x="38646" y="120069"/>
                </a:lnTo>
                <a:lnTo>
                  <a:pt x="58933" y="80665"/>
                </a:lnTo>
                <a:lnTo>
                  <a:pt x="82339" y="43294"/>
                </a:lnTo>
                <a:lnTo>
                  <a:pt x="115924" y="18174"/>
                </a:lnTo>
                <a:lnTo>
                  <a:pt x="128259" y="15915"/>
                </a:lnTo>
                <a:lnTo>
                  <a:pt x="134219" y="16083"/>
                </a:lnTo>
                <a:lnTo>
                  <a:pt x="166644" y="44237"/>
                </a:lnTo>
                <a:lnTo>
                  <a:pt x="172091" y="73774"/>
                </a:lnTo>
                <a:lnTo>
                  <a:pt x="191969" y="76739"/>
                </a:lnTo>
                <a:lnTo>
                  <a:pt x="194992" y="76700"/>
                </a:lnTo>
                <a:lnTo>
                  <a:pt x="194776" y="60797"/>
                </a:lnTo>
                <a:lnTo>
                  <a:pt x="193049" y="60817"/>
                </a:lnTo>
                <a:lnTo>
                  <a:pt x="187326" y="59953"/>
                </a:lnTo>
                <a:lnTo>
                  <a:pt x="183331" y="43377"/>
                </a:lnTo>
                <a:lnTo>
                  <a:pt x="174472" y="25818"/>
                </a:lnTo>
                <a:lnTo>
                  <a:pt x="159608" y="10472"/>
                </a:lnTo>
                <a:lnTo>
                  <a:pt x="137596" y="534"/>
                </a:lnTo>
                <a:lnTo>
                  <a:pt x="130123" y="0"/>
                </a:lnTo>
                <a:close/>
              </a:path>
            </a:pathLst>
          </a:custGeom>
          <a:solidFill>
            <a:srgbClr val="FFFFFF"/>
          </a:solidFill>
        </p:spPr>
        <p:txBody>
          <a:bodyPr wrap="square" lIns="0" tIns="0" rIns="0" bIns="0" rtlCol="0"/>
          <a:lstStyle/>
          <a:p>
            <a:endParaRPr/>
          </a:p>
        </p:txBody>
      </p:sp>
      <p:pic>
        <p:nvPicPr>
          <p:cNvPr id="11" name="object 11"/>
          <p:cNvPicPr/>
          <p:nvPr/>
        </p:nvPicPr>
        <p:blipFill>
          <a:blip r:embed="rId6" cstate="print"/>
          <a:stretch>
            <a:fillRect/>
          </a:stretch>
        </p:blipFill>
        <p:spPr>
          <a:xfrm>
            <a:off x="18622179" y="1271790"/>
            <a:ext cx="186927" cy="335840"/>
          </a:xfrm>
          <a:prstGeom prst="rect">
            <a:avLst/>
          </a:prstGeom>
        </p:spPr>
      </p:pic>
      <p:sp>
        <p:nvSpPr>
          <p:cNvPr id="12" name="object 12"/>
          <p:cNvSpPr/>
          <p:nvPr/>
        </p:nvSpPr>
        <p:spPr>
          <a:xfrm>
            <a:off x="18616686" y="1263841"/>
            <a:ext cx="200660" cy="351790"/>
          </a:xfrm>
          <a:custGeom>
            <a:avLst/>
            <a:gdLst/>
            <a:ahLst/>
            <a:cxnLst/>
            <a:rect l="l" t="t" r="r" b="b"/>
            <a:pathLst>
              <a:path w="200659" h="351790">
                <a:moveTo>
                  <a:pt x="15902" y="192516"/>
                </a:moveTo>
                <a:lnTo>
                  <a:pt x="0" y="192605"/>
                </a:lnTo>
                <a:lnTo>
                  <a:pt x="2983" y="217086"/>
                </a:lnTo>
                <a:lnTo>
                  <a:pt x="11551" y="241287"/>
                </a:lnTo>
                <a:lnTo>
                  <a:pt x="44821" y="287510"/>
                </a:lnTo>
                <a:lnTo>
                  <a:pt x="83224" y="318722"/>
                </a:lnTo>
                <a:lnTo>
                  <a:pt x="88416" y="321927"/>
                </a:lnTo>
                <a:lnTo>
                  <a:pt x="108802" y="335023"/>
                </a:lnTo>
                <a:lnTo>
                  <a:pt x="127060" y="344348"/>
                </a:lnTo>
                <a:lnTo>
                  <a:pt x="143265" y="349925"/>
                </a:lnTo>
                <a:lnTo>
                  <a:pt x="157495" y="351779"/>
                </a:lnTo>
                <a:lnTo>
                  <a:pt x="161853" y="351779"/>
                </a:lnTo>
                <a:lnTo>
                  <a:pt x="187667" y="335825"/>
                </a:lnTo>
                <a:lnTo>
                  <a:pt x="155724" y="335825"/>
                </a:lnTo>
                <a:lnTo>
                  <a:pt x="141997" y="333045"/>
                </a:lnTo>
                <a:lnTo>
                  <a:pt x="92992" y="306076"/>
                </a:lnTo>
                <a:lnTo>
                  <a:pt x="55845" y="276025"/>
                </a:lnTo>
                <a:lnTo>
                  <a:pt x="26049" y="235044"/>
                </a:lnTo>
                <a:lnTo>
                  <a:pt x="18500" y="213936"/>
                </a:lnTo>
                <a:lnTo>
                  <a:pt x="15902" y="192516"/>
                </a:lnTo>
                <a:close/>
              </a:path>
              <a:path w="200659" h="351790">
                <a:moveTo>
                  <a:pt x="112090" y="15931"/>
                </a:moveTo>
                <a:lnTo>
                  <a:pt x="72226" y="15931"/>
                </a:lnTo>
                <a:lnTo>
                  <a:pt x="84569" y="18208"/>
                </a:lnTo>
                <a:lnTo>
                  <a:pt x="100640" y="26187"/>
                </a:lnTo>
                <a:lnTo>
                  <a:pt x="141413" y="80648"/>
                </a:lnTo>
                <a:lnTo>
                  <a:pt x="161716" y="120069"/>
                </a:lnTo>
                <a:lnTo>
                  <a:pt x="180063" y="167219"/>
                </a:lnTo>
                <a:lnTo>
                  <a:pt x="184444" y="209548"/>
                </a:lnTo>
                <a:lnTo>
                  <a:pt x="182124" y="231733"/>
                </a:lnTo>
                <a:lnTo>
                  <a:pt x="178967" y="251004"/>
                </a:lnTo>
                <a:lnTo>
                  <a:pt x="177938" y="264874"/>
                </a:lnTo>
                <a:lnTo>
                  <a:pt x="177875" y="276025"/>
                </a:lnTo>
                <a:lnTo>
                  <a:pt x="177918" y="280519"/>
                </a:lnTo>
                <a:lnTo>
                  <a:pt x="178698" y="292860"/>
                </a:lnTo>
                <a:lnTo>
                  <a:pt x="179169" y="299300"/>
                </a:lnTo>
                <a:lnTo>
                  <a:pt x="179965" y="314456"/>
                </a:lnTo>
                <a:lnTo>
                  <a:pt x="177707" y="320415"/>
                </a:lnTo>
                <a:lnTo>
                  <a:pt x="174840" y="328406"/>
                </a:lnTo>
                <a:lnTo>
                  <a:pt x="170688" y="332970"/>
                </a:lnTo>
                <a:lnTo>
                  <a:pt x="164847" y="334835"/>
                </a:lnTo>
                <a:lnTo>
                  <a:pt x="155724" y="335825"/>
                </a:lnTo>
                <a:lnTo>
                  <a:pt x="187667" y="335825"/>
                </a:lnTo>
                <a:lnTo>
                  <a:pt x="188536" y="334686"/>
                </a:lnTo>
                <a:lnTo>
                  <a:pt x="192451" y="326374"/>
                </a:lnTo>
                <a:lnTo>
                  <a:pt x="193168" y="324567"/>
                </a:lnTo>
                <a:lnTo>
                  <a:pt x="195985" y="316390"/>
                </a:lnTo>
                <a:lnTo>
                  <a:pt x="195052" y="298377"/>
                </a:lnTo>
                <a:lnTo>
                  <a:pt x="194562" y="291712"/>
                </a:lnTo>
                <a:lnTo>
                  <a:pt x="193852" y="280519"/>
                </a:lnTo>
                <a:lnTo>
                  <a:pt x="193774" y="276025"/>
                </a:lnTo>
                <a:lnTo>
                  <a:pt x="193713" y="266917"/>
                </a:lnTo>
                <a:lnTo>
                  <a:pt x="194781" y="252656"/>
                </a:lnTo>
                <a:lnTo>
                  <a:pt x="197693" y="234914"/>
                </a:lnTo>
                <a:lnTo>
                  <a:pt x="200363" y="209396"/>
                </a:lnTo>
                <a:lnTo>
                  <a:pt x="196939" y="170150"/>
                </a:lnTo>
                <a:lnTo>
                  <a:pt x="176467" y="113978"/>
                </a:lnTo>
                <a:lnTo>
                  <a:pt x="155693" y="73444"/>
                </a:lnTo>
                <a:lnTo>
                  <a:pt x="130706" y="33696"/>
                </a:lnTo>
                <a:lnTo>
                  <a:pt x="112090" y="15931"/>
                </a:lnTo>
                <a:close/>
              </a:path>
              <a:path w="200659" h="351790">
                <a:moveTo>
                  <a:pt x="5585" y="60799"/>
                </a:moveTo>
                <a:lnTo>
                  <a:pt x="5379" y="76702"/>
                </a:lnTo>
                <a:lnTo>
                  <a:pt x="8393" y="76741"/>
                </a:lnTo>
                <a:lnTo>
                  <a:pt x="28222" y="73757"/>
                </a:lnTo>
                <a:lnTo>
                  <a:pt x="28408" y="67082"/>
                </a:lnTo>
                <a:lnTo>
                  <a:pt x="29101" y="60819"/>
                </a:lnTo>
                <a:lnTo>
                  <a:pt x="7303" y="60819"/>
                </a:lnTo>
                <a:lnTo>
                  <a:pt x="5585" y="60799"/>
                </a:lnTo>
                <a:close/>
              </a:path>
              <a:path w="200659" h="351790">
                <a:moveTo>
                  <a:pt x="70235" y="0"/>
                </a:moveTo>
                <a:lnTo>
                  <a:pt x="25898" y="25821"/>
                </a:lnTo>
                <a:lnTo>
                  <a:pt x="13046" y="59955"/>
                </a:lnTo>
                <a:lnTo>
                  <a:pt x="7303" y="60819"/>
                </a:lnTo>
                <a:lnTo>
                  <a:pt x="29101" y="60819"/>
                </a:lnTo>
                <a:lnTo>
                  <a:pt x="29232" y="59630"/>
                </a:lnTo>
                <a:lnTo>
                  <a:pt x="33720" y="44249"/>
                </a:lnTo>
                <a:lnTo>
                  <a:pt x="44983" y="27535"/>
                </a:lnTo>
                <a:lnTo>
                  <a:pt x="66133" y="16085"/>
                </a:lnTo>
                <a:lnTo>
                  <a:pt x="72226" y="15931"/>
                </a:lnTo>
                <a:lnTo>
                  <a:pt x="112090" y="15931"/>
                </a:lnTo>
                <a:lnTo>
                  <a:pt x="107833" y="11869"/>
                </a:lnTo>
                <a:lnTo>
                  <a:pt x="86390" y="2222"/>
                </a:lnTo>
                <a:lnTo>
                  <a:pt x="70235" y="0"/>
                </a:lnTo>
                <a:close/>
              </a:path>
            </a:pathLst>
          </a:custGeom>
          <a:solidFill>
            <a:srgbClr val="FFFFFF"/>
          </a:solidFill>
        </p:spPr>
        <p:txBody>
          <a:bodyPr wrap="square" lIns="0" tIns="0" rIns="0" bIns="0" rtlCol="0"/>
          <a:lstStyle/>
          <a:p>
            <a:endParaRPr/>
          </a:p>
        </p:txBody>
      </p:sp>
      <p:pic>
        <p:nvPicPr>
          <p:cNvPr id="13" name="object 13"/>
          <p:cNvPicPr/>
          <p:nvPr/>
        </p:nvPicPr>
        <p:blipFill>
          <a:blip r:embed="rId7" cstate="print"/>
          <a:stretch>
            <a:fillRect/>
          </a:stretch>
        </p:blipFill>
        <p:spPr>
          <a:xfrm>
            <a:off x="18450785" y="1279153"/>
            <a:ext cx="168901" cy="323563"/>
          </a:xfrm>
          <a:prstGeom prst="rect">
            <a:avLst/>
          </a:prstGeom>
        </p:spPr>
      </p:pic>
      <p:pic>
        <p:nvPicPr>
          <p:cNvPr id="14" name="object 14"/>
          <p:cNvPicPr/>
          <p:nvPr/>
        </p:nvPicPr>
        <p:blipFill>
          <a:blip r:embed="rId8" cstate="print"/>
          <a:stretch>
            <a:fillRect/>
          </a:stretch>
        </p:blipFill>
        <p:spPr>
          <a:xfrm>
            <a:off x="18629686" y="1279153"/>
            <a:ext cx="168885" cy="323563"/>
          </a:xfrm>
          <a:prstGeom prst="rect">
            <a:avLst/>
          </a:prstGeom>
        </p:spPr>
      </p:pic>
      <p:sp>
        <p:nvSpPr>
          <p:cNvPr id="15" name="object 15"/>
          <p:cNvSpPr/>
          <p:nvPr/>
        </p:nvSpPr>
        <p:spPr>
          <a:xfrm>
            <a:off x="18506428" y="1336115"/>
            <a:ext cx="235585" cy="179070"/>
          </a:xfrm>
          <a:custGeom>
            <a:avLst/>
            <a:gdLst/>
            <a:ahLst/>
            <a:cxnLst/>
            <a:rect l="l" t="t" r="r" b="b"/>
            <a:pathLst>
              <a:path w="235584" h="179069">
                <a:moveTo>
                  <a:pt x="131711" y="35204"/>
                </a:moveTo>
                <a:lnTo>
                  <a:pt x="130302" y="36309"/>
                </a:lnTo>
                <a:lnTo>
                  <a:pt x="131686" y="18326"/>
                </a:lnTo>
                <a:lnTo>
                  <a:pt x="124002" y="20866"/>
                </a:lnTo>
                <a:lnTo>
                  <a:pt x="119240" y="21196"/>
                </a:lnTo>
                <a:lnTo>
                  <a:pt x="114376" y="21526"/>
                </a:lnTo>
                <a:lnTo>
                  <a:pt x="105943" y="17106"/>
                </a:lnTo>
                <a:lnTo>
                  <a:pt x="106489" y="36817"/>
                </a:lnTo>
                <a:lnTo>
                  <a:pt x="114363" y="32715"/>
                </a:lnTo>
                <a:lnTo>
                  <a:pt x="118732" y="34607"/>
                </a:lnTo>
                <a:lnTo>
                  <a:pt x="122605" y="32029"/>
                </a:lnTo>
                <a:lnTo>
                  <a:pt x="129349" y="37058"/>
                </a:lnTo>
                <a:lnTo>
                  <a:pt x="123317" y="41783"/>
                </a:lnTo>
                <a:lnTo>
                  <a:pt x="120205" y="40119"/>
                </a:lnTo>
                <a:lnTo>
                  <a:pt x="116573" y="39852"/>
                </a:lnTo>
                <a:lnTo>
                  <a:pt x="114071" y="39738"/>
                </a:lnTo>
                <a:lnTo>
                  <a:pt x="107962" y="39154"/>
                </a:lnTo>
                <a:lnTo>
                  <a:pt x="105587" y="40068"/>
                </a:lnTo>
                <a:lnTo>
                  <a:pt x="104089" y="50558"/>
                </a:lnTo>
                <a:lnTo>
                  <a:pt x="108153" y="50253"/>
                </a:lnTo>
                <a:lnTo>
                  <a:pt x="110782" y="51257"/>
                </a:lnTo>
                <a:lnTo>
                  <a:pt x="113055" y="52133"/>
                </a:lnTo>
                <a:lnTo>
                  <a:pt x="115735" y="52146"/>
                </a:lnTo>
                <a:lnTo>
                  <a:pt x="123469" y="51511"/>
                </a:lnTo>
                <a:lnTo>
                  <a:pt x="131521" y="53581"/>
                </a:lnTo>
                <a:lnTo>
                  <a:pt x="131711" y="35204"/>
                </a:lnTo>
                <a:close/>
              </a:path>
              <a:path w="235584" h="179069">
                <a:moveTo>
                  <a:pt x="133540" y="10477"/>
                </a:moveTo>
                <a:lnTo>
                  <a:pt x="132956" y="6870"/>
                </a:lnTo>
                <a:lnTo>
                  <a:pt x="130873" y="4140"/>
                </a:lnTo>
                <a:lnTo>
                  <a:pt x="128231" y="647"/>
                </a:lnTo>
                <a:lnTo>
                  <a:pt x="110401" y="0"/>
                </a:lnTo>
                <a:lnTo>
                  <a:pt x="104114" y="6096"/>
                </a:lnTo>
                <a:lnTo>
                  <a:pt x="103479" y="9918"/>
                </a:lnTo>
                <a:lnTo>
                  <a:pt x="109715" y="15430"/>
                </a:lnTo>
                <a:lnTo>
                  <a:pt x="114173" y="13068"/>
                </a:lnTo>
                <a:lnTo>
                  <a:pt x="118021" y="13665"/>
                </a:lnTo>
                <a:lnTo>
                  <a:pt x="123101" y="13804"/>
                </a:lnTo>
                <a:lnTo>
                  <a:pt x="127000" y="15506"/>
                </a:lnTo>
                <a:lnTo>
                  <a:pt x="133540" y="10477"/>
                </a:lnTo>
                <a:close/>
              </a:path>
              <a:path w="235584" h="179069">
                <a:moveTo>
                  <a:pt x="235102" y="139623"/>
                </a:moveTo>
                <a:lnTo>
                  <a:pt x="233159" y="137414"/>
                </a:lnTo>
                <a:lnTo>
                  <a:pt x="230416" y="134277"/>
                </a:lnTo>
                <a:lnTo>
                  <a:pt x="227799" y="128168"/>
                </a:lnTo>
                <a:lnTo>
                  <a:pt x="224891" y="131368"/>
                </a:lnTo>
                <a:lnTo>
                  <a:pt x="215861" y="134785"/>
                </a:lnTo>
                <a:lnTo>
                  <a:pt x="207441" y="137414"/>
                </a:lnTo>
                <a:lnTo>
                  <a:pt x="200355" y="131838"/>
                </a:lnTo>
                <a:lnTo>
                  <a:pt x="188150" y="123202"/>
                </a:lnTo>
                <a:lnTo>
                  <a:pt x="171818" y="115443"/>
                </a:lnTo>
                <a:lnTo>
                  <a:pt x="157518" y="109842"/>
                </a:lnTo>
                <a:lnTo>
                  <a:pt x="151396" y="107696"/>
                </a:lnTo>
                <a:lnTo>
                  <a:pt x="145910" y="103339"/>
                </a:lnTo>
                <a:lnTo>
                  <a:pt x="148513" y="97510"/>
                </a:lnTo>
                <a:lnTo>
                  <a:pt x="153936" y="92405"/>
                </a:lnTo>
                <a:lnTo>
                  <a:pt x="156908" y="90208"/>
                </a:lnTo>
                <a:lnTo>
                  <a:pt x="165392" y="85775"/>
                </a:lnTo>
                <a:lnTo>
                  <a:pt x="171437" y="82613"/>
                </a:lnTo>
                <a:lnTo>
                  <a:pt x="184391" y="81254"/>
                </a:lnTo>
                <a:lnTo>
                  <a:pt x="193687" y="82854"/>
                </a:lnTo>
                <a:lnTo>
                  <a:pt x="197256" y="84112"/>
                </a:lnTo>
                <a:lnTo>
                  <a:pt x="203631" y="87096"/>
                </a:lnTo>
                <a:lnTo>
                  <a:pt x="204063" y="84785"/>
                </a:lnTo>
                <a:lnTo>
                  <a:pt x="205752" y="81254"/>
                </a:lnTo>
                <a:lnTo>
                  <a:pt x="205917" y="80911"/>
                </a:lnTo>
                <a:lnTo>
                  <a:pt x="202958" y="80048"/>
                </a:lnTo>
                <a:lnTo>
                  <a:pt x="197535" y="77063"/>
                </a:lnTo>
                <a:lnTo>
                  <a:pt x="185737" y="74383"/>
                </a:lnTo>
                <a:lnTo>
                  <a:pt x="171894" y="73558"/>
                </a:lnTo>
                <a:lnTo>
                  <a:pt x="176784" y="69011"/>
                </a:lnTo>
                <a:lnTo>
                  <a:pt x="186829" y="54317"/>
                </a:lnTo>
                <a:lnTo>
                  <a:pt x="193090" y="46355"/>
                </a:lnTo>
                <a:lnTo>
                  <a:pt x="191363" y="36499"/>
                </a:lnTo>
                <a:lnTo>
                  <a:pt x="156743" y="77889"/>
                </a:lnTo>
                <a:lnTo>
                  <a:pt x="145745" y="85775"/>
                </a:lnTo>
                <a:lnTo>
                  <a:pt x="145148" y="84074"/>
                </a:lnTo>
                <a:lnTo>
                  <a:pt x="142748" y="77063"/>
                </a:lnTo>
                <a:lnTo>
                  <a:pt x="142697" y="76847"/>
                </a:lnTo>
                <a:lnTo>
                  <a:pt x="147294" y="53365"/>
                </a:lnTo>
                <a:lnTo>
                  <a:pt x="154165" y="28194"/>
                </a:lnTo>
                <a:lnTo>
                  <a:pt x="157886" y="14300"/>
                </a:lnTo>
                <a:lnTo>
                  <a:pt x="158330" y="9029"/>
                </a:lnTo>
                <a:lnTo>
                  <a:pt x="155130" y="12268"/>
                </a:lnTo>
                <a:lnTo>
                  <a:pt x="148805" y="21818"/>
                </a:lnTo>
                <a:lnTo>
                  <a:pt x="143167" y="38823"/>
                </a:lnTo>
                <a:lnTo>
                  <a:pt x="138976" y="56438"/>
                </a:lnTo>
                <a:lnTo>
                  <a:pt x="137020" y="67792"/>
                </a:lnTo>
                <a:lnTo>
                  <a:pt x="136245" y="75717"/>
                </a:lnTo>
                <a:lnTo>
                  <a:pt x="137007" y="76847"/>
                </a:lnTo>
                <a:lnTo>
                  <a:pt x="129540" y="74041"/>
                </a:lnTo>
                <a:lnTo>
                  <a:pt x="128181" y="64198"/>
                </a:lnTo>
                <a:lnTo>
                  <a:pt x="125945" y="56273"/>
                </a:lnTo>
                <a:lnTo>
                  <a:pt x="125196" y="53619"/>
                </a:lnTo>
                <a:lnTo>
                  <a:pt x="121145" y="56273"/>
                </a:lnTo>
                <a:lnTo>
                  <a:pt x="117551" y="56095"/>
                </a:lnTo>
                <a:lnTo>
                  <a:pt x="113969" y="55880"/>
                </a:lnTo>
                <a:lnTo>
                  <a:pt x="114338" y="55168"/>
                </a:lnTo>
                <a:lnTo>
                  <a:pt x="109067" y="53619"/>
                </a:lnTo>
                <a:lnTo>
                  <a:pt x="107569" y="58458"/>
                </a:lnTo>
                <a:lnTo>
                  <a:pt x="107302" y="63360"/>
                </a:lnTo>
                <a:lnTo>
                  <a:pt x="106121" y="68465"/>
                </a:lnTo>
                <a:lnTo>
                  <a:pt x="104635" y="74383"/>
                </a:lnTo>
                <a:lnTo>
                  <a:pt x="98069" y="76847"/>
                </a:lnTo>
                <a:lnTo>
                  <a:pt x="98856" y="75717"/>
                </a:lnTo>
                <a:lnTo>
                  <a:pt x="98069" y="67792"/>
                </a:lnTo>
                <a:lnTo>
                  <a:pt x="86296" y="21818"/>
                </a:lnTo>
                <a:lnTo>
                  <a:pt x="76758" y="9029"/>
                </a:lnTo>
                <a:lnTo>
                  <a:pt x="77216" y="14300"/>
                </a:lnTo>
                <a:lnTo>
                  <a:pt x="80924" y="28194"/>
                </a:lnTo>
                <a:lnTo>
                  <a:pt x="87795" y="53365"/>
                </a:lnTo>
                <a:lnTo>
                  <a:pt x="92405" y="76847"/>
                </a:lnTo>
                <a:lnTo>
                  <a:pt x="92354" y="77063"/>
                </a:lnTo>
                <a:lnTo>
                  <a:pt x="89369" y="85775"/>
                </a:lnTo>
                <a:lnTo>
                  <a:pt x="78346" y="77889"/>
                </a:lnTo>
                <a:lnTo>
                  <a:pt x="78105" y="77622"/>
                </a:lnTo>
                <a:lnTo>
                  <a:pt x="65328" y="63982"/>
                </a:lnTo>
                <a:lnTo>
                  <a:pt x="54292" y="50533"/>
                </a:lnTo>
                <a:lnTo>
                  <a:pt x="48234" y="42672"/>
                </a:lnTo>
                <a:lnTo>
                  <a:pt x="43726" y="36499"/>
                </a:lnTo>
                <a:lnTo>
                  <a:pt x="42011" y="46355"/>
                </a:lnTo>
                <a:lnTo>
                  <a:pt x="48247" y="54317"/>
                </a:lnTo>
                <a:lnTo>
                  <a:pt x="58305" y="69011"/>
                </a:lnTo>
                <a:lnTo>
                  <a:pt x="63207" y="73558"/>
                </a:lnTo>
                <a:lnTo>
                  <a:pt x="49314" y="74383"/>
                </a:lnTo>
                <a:lnTo>
                  <a:pt x="37553" y="77063"/>
                </a:lnTo>
                <a:lnTo>
                  <a:pt x="32131" y="80048"/>
                </a:lnTo>
                <a:lnTo>
                  <a:pt x="29184" y="80911"/>
                </a:lnTo>
                <a:lnTo>
                  <a:pt x="31026" y="84785"/>
                </a:lnTo>
                <a:lnTo>
                  <a:pt x="31470" y="87096"/>
                </a:lnTo>
                <a:lnTo>
                  <a:pt x="37947" y="84074"/>
                </a:lnTo>
                <a:lnTo>
                  <a:pt x="50203" y="78778"/>
                </a:lnTo>
                <a:lnTo>
                  <a:pt x="58521" y="77622"/>
                </a:lnTo>
                <a:lnTo>
                  <a:pt x="66586" y="81254"/>
                </a:lnTo>
                <a:lnTo>
                  <a:pt x="78168" y="90208"/>
                </a:lnTo>
                <a:lnTo>
                  <a:pt x="89827" y="98145"/>
                </a:lnTo>
                <a:lnTo>
                  <a:pt x="94297" y="102616"/>
                </a:lnTo>
                <a:lnTo>
                  <a:pt x="92075" y="105257"/>
                </a:lnTo>
                <a:lnTo>
                  <a:pt x="83705" y="107696"/>
                </a:lnTo>
                <a:lnTo>
                  <a:pt x="61480" y="115163"/>
                </a:lnTo>
                <a:lnTo>
                  <a:pt x="48971" y="120167"/>
                </a:lnTo>
                <a:lnTo>
                  <a:pt x="41579" y="124968"/>
                </a:lnTo>
                <a:lnTo>
                  <a:pt x="34734" y="131838"/>
                </a:lnTo>
                <a:lnTo>
                  <a:pt x="27660" y="137414"/>
                </a:lnTo>
                <a:lnTo>
                  <a:pt x="19240" y="134785"/>
                </a:lnTo>
                <a:lnTo>
                  <a:pt x="10210" y="131368"/>
                </a:lnTo>
                <a:lnTo>
                  <a:pt x="7302" y="128168"/>
                </a:lnTo>
                <a:lnTo>
                  <a:pt x="4673" y="134277"/>
                </a:lnTo>
                <a:lnTo>
                  <a:pt x="0" y="139623"/>
                </a:lnTo>
                <a:lnTo>
                  <a:pt x="10756" y="141287"/>
                </a:lnTo>
                <a:lnTo>
                  <a:pt x="20015" y="140042"/>
                </a:lnTo>
                <a:lnTo>
                  <a:pt x="23736" y="141287"/>
                </a:lnTo>
                <a:lnTo>
                  <a:pt x="23825" y="142367"/>
                </a:lnTo>
                <a:lnTo>
                  <a:pt x="23279" y="146786"/>
                </a:lnTo>
                <a:lnTo>
                  <a:pt x="18796" y="157873"/>
                </a:lnTo>
                <a:lnTo>
                  <a:pt x="12534" y="167652"/>
                </a:lnTo>
                <a:lnTo>
                  <a:pt x="10668" y="173050"/>
                </a:lnTo>
                <a:lnTo>
                  <a:pt x="13398" y="176022"/>
                </a:lnTo>
                <a:lnTo>
                  <a:pt x="20929" y="178498"/>
                </a:lnTo>
                <a:lnTo>
                  <a:pt x="28790" y="178714"/>
                </a:lnTo>
                <a:lnTo>
                  <a:pt x="32105" y="176974"/>
                </a:lnTo>
                <a:lnTo>
                  <a:pt x="31483" y="171640"/>
                </a:lnTo>
                <a:lnTo>
                  <a:pt x="27546" y="161061"/>
                </a:lnTo>
                <a:lnTo>
                  <a:pt x="28829" y="152260"/>
                </a:lnTo>
                <a:lnTo>
                  <a:pt x="31216" y="146659"/>
                </a:lnTo>
                <a:lnTo>
                  <a:pt x="36487" y="141871"/>
                </a:lnTo>
                <a:lnTo>
                  <a:pt x="39331" y="140042"/>
                </a:lnTo>
                <a:lnTo>
                  <a:pt x="43421" y="137414"/>
                </a:lnTo>
                <a:lnTo>
                  <a:pt x="55524" y="129628"/>
                </a:lnTo>
                <a:lnTo>
                  <a:pt x="60769" y="126530"/>
                </a:lnTo>
                <a:lnTo>
                  <a:pt x="67589" y="123837"/>
                </a:lnTo>
                <a:lnTo>
                  <a:pt x="81407" y="119214"/>
                </a:lnTo>
                <a:lnTo>
                  <a:pt x="95313" y="114020"/>
                </a:lnTo>
                <a:lnTo>
                  <a:pt x="101460" y="110045"/>
                </a:lnTo>
                <a:lnTo>
                  <a:pt x="103924" y="105664"/>
                </a:lnTo>
                <a:lnTo>
                  <a:pt x="106807" y="99275"/>
                </a:lnTo>
                <a:lnTo>
                  <a:pt x="112268" y="89560"/>
                </a:lnTo>
                <a:lnTo>
                  <a:pt x="111556" y="85775"/>
                </a:lnTo>
                <a:lnTo>
                  <a:pt x="111518" y="85572"/>
                </a:lnTo>
                <a:lnTo>
                  <a:pt x="117551" y="84074"/>
                </a:lnTo>
                <a:lnTo>
                  <a:pt x="123571" y="85572"/>
                </a:lnTo>
                <a:lnTo>
                  <a:pt x="122834" y="89560"/>
                </a:lnTo>
                <a:lnTo>
                  <a:pt x="128282" y="99275"/>
                </a:lnTo>
                <a:lnTo>
                  <a:pt x="167513" y="123837"/>
                </a:lnTo>
                <a:lnTo>
                  <a:pt x="174332" y="126530"/>
                </a:lnTo>
                <a:lnTo>
                  <a:pt x="204533" y="152260"/>
                </a:lnTo>
                <a:lnTo>
                  <a:pt x="207556" y="161061"/>
                </a:lnTo>
                <a:lnTo>
                  <a:pt x="205549" y="171513"/>
                </a:lnTo>
                <a:lnTo>
                  <a:pt x="208153" y="176644"/>
                </a:lnTo>
                <a:lnTo>
                  <a:pt x="212115" y="178346"/>
                </a:lnTo>
                <a:lnTo>
                  <a:pt x="214160" y="178498"/>
                </a:lnTo>
                <a:lnTo>
                  <a:pt x="220116" y="173659"/>
                </a:lnTo>
                <a:lnTo>
                  <a:pt x="220218" y="166751"/>
                </a:lnTo>
                <a:lnTo>
                  <a:pt x="217830" y="160566"/>
                </a:lnTo>
                <a:lnTo>
                  <a:pt x="216293" y="157873"/>
                </a:lnTo>
                <a:lnTo>
                  <a:pt x="214083" y="147154"/>
                </a:lnTo>
                <a:lnTo>
                  <a:pt x="217233" y="142367"/>
                </a:lnTo>
                <a:lnTo>
                  <a:pt x="221919" y="141173"/>
                </a:lnTo>
                <a:lnTo>
                  <a:pt x="224332" y="141287"/>
                </a:lnTo>
                <a:lnTo>
                  <a:pt x="225082" y="141173"/>
                </a:lnTo>
                <a:lnTo>
                  <a:pt x="235102" y="139623"/>
                </a:lnTo>
                <a:close/>
              </a:path>
            </a:pathLst>
          </a:custGeom>
          <a:solidFill>
            <a:srgbClr val="FFFFFF"/>
          </a:solidFill>
        </p:spPr>
        <p:txBody>
          <a:bodyPr wrap="square" lIns="0" tIns="0" rIns="0" bIns="0" rtlCol="0"/>
          <a:lstStyle/>
          <a:p>
            <a:endParaRPr/>
          </a:p>
        </p:txBody>
      </p:sp>
      <p:pic>
        <p:nvPicPr>
          <p:cNvPr id="16" name="object 16"/>
          <p:cNvPicPr/>
          <p:nvPr/>
        </p:nvPicPr>
        <p:blipFill>
          <a:blip r:embed="rId9" cstate="print"/>
          <a:stretch>
            <a:fillRect/>
          </a:stretch>
        </p:blipFill>
        <p:spPr>
          <a:xfrm>
            <a:off x="18737284" y="1003301"/>
            <a:ext cx="268332" cy="864260"/>
          </a:xfrm>
          <a:prstGeom prst="rect">
            <a:avLst/>
          </a:prstGeom>
        </p:spPr>
      </p:pic>
      <p:pic>
        <p:nvPicPr>
          <p:cNvPr id="17" name="object 17"/>
          <p:cNvPicPr/>
          <p:nvPr/>
        </p:nvPicPr>
        <p:blipFill>
          <a:blip r:embed="rId10" cstate="print"/>
          <a:stretch>
            <a:fillRect/>
          </a:stretch>
        </p:blipFill>
        <p:spPr>
          <a:xfrm>
            <a:off x="18973888" y="1535298"/>
            <a:ext cx="211259" cy="211259"/>
          </a:xfrm>
          <a:prstGeom prst="rect">
            <a:avLst/>
          </a:prstGeom>
        </p:spPr>
      </p:pic>
      <p:sp>
        <p:nvSpPr>
          <p:cNvPr id="18" name="object 18"/>
          <p:cNvSpPr/>
          <p:nvPr/>
        </p:nvSpPr>
        <p:spPr>
          <a:xfrm>
            <a:off x="18394000" y="991871"/>
            <a:ext cx="914400" cy="914400"/>
          </a:xfrm>
          <a:custGeom>
            <a:avLst/>
            <a:gdLst/>
            <a:ahLst/>
            <a:cxnLst/>
            <a:rect l="l" t="t" r="r" b="b"/>
            <a:pathLst>
              <a:path w="914400" h="914400">
                <a:moveTo>
                  <a:pt x="211025" y="71720"/>
                </a:moveTo>
                <a:lnTo>
                  <a:pt x="251685" y="48561"/>
                </a:lnTo>
                <a:lnTo>
                  <a:pt x="293665" y="29978"/>
                </a:lnTo>
                <a:lnTo>
                  <a:pt x="336647" y="15900"/>
                </a:lnTo>
                <a:lnTo>
                  <a:pt x="380315" y="6258"/>
                </a:lnTo>
                <a:lnTo>
                  <a:pt x="424350" y="981"/>
                </a:lnTo>
                <a:lnTo>
                  <a:pt x="468435" y="0"/>
                </a:lnTo>
                <a:lnTo>
                  <a:pt x="512253" y="3243"/>
                </a:lnTo>
                <a:lnTo>
                  <a:pt x="555487" y="10642"/>
                </a:lnTo>
                <a:lnTo>
                  <a:pt x="597819" y="22126"/>
                </a:lnTo>
                <a:lnTo>
                  <a:pt x="638932" y="37626"/>
                </a:lnTo>
                <a:lnTo>
                  <a:pt x="678509" y="57070"/>
                </a:lnTo>
                <a:lnTo>
                  <a:pt x="716233" y="80389"/>
                </a:lnTo>
                <a:lnTo>
                  <a:pt x="751785" y="107514"/>
                </a:lnTo>
                <a:lnTo>
                  <a:pt x="784849" y="138373"/>
                </a:lnTo>
                <a:lnTo>
                  <a:pt x="815107" y="172897"/>
                </a:lnTo>
                <a:lnTo>
                  <a:pt x="842243" y="211016"/>
                </a:lnTo>
                <a:lnTo>
                  <a:pt x="865402" y="251679"/>
                </a:lnTo>
                <a:lnTo>
                  <a:pt x="883985" y="293662"/>
                </a:lnTo>
                <a:lnTo>
                  <a:pt x="898063" y="336646"/>
                </a:lnTo>
                <a:lnTo>
                  <a:pt x="907705" y="380314"/>
                </a:lnTo>
                <a:lnTo>
                  <a:pt x="912982" y="424350"/>
                </a:lnTo>
                <a:lnTo>
                  <a:pt x="913963" y="468435"/>
                </a:lnTo>
                <a:lnTo>
                  <a:pt x="910719" y="512253"/>
                </a:lnTo>
                <a:lnTo>
                  <a:pt x="903319" y="555487"/>
                </a:lnTo>
                <a:lnTo>
                  <a:pt x="891835" y="597820"/>
                </a:lnTo>
                <a:lnTo>
                  <a:pt x="876335" y="638933"/>
                </a:lnTo>
                <a:lnTo>
                  <a:pt x="856890" y="678510"/>
                </a:lnTo>
                <a:lnTo>
                  <a:pt x="833569" y="716234"/>
                </a:lnTo>
                <a:lnTo>
                  <a:pt x="806444" y="751788"/>
                </a:lnTo>
                <a:lnTo>
                  <a:pt x="775583" y="784854"/>
                </a:lnTo>
                <a:lnTo>
                  <a:pt x="741058" y="815114"/>
                </a:lnTo>
                <a:lnTo>
                  <a:pt x="702937" y="842253"/>
                </a:lnTo>
                <a:lnTo>
                  <a:pt x="662277" y="865410"/>
                </a:lnTo>
                <a:lnTo>
                  <a:pt x="620298" y="883993"/>
                </a:lnTo>
                <a:lnTo>
                  <a:pt x="577316" y="898070"/>
                </a:lnTo>
                <a:lnTo>
                  <a:pt x="533649" y="907712"/>
                </a:lnTo>
                <a:lnTo>
                  <a:pt x="489615" y="912989"/>
                </a:lnTo>
                <a:lnTo>
                  <a:pt x="445530" y="913971"/>
                </a:lnTo>
                <a:lnTo>
                  <a:pt x="401713" y="910727"/>
                </a:lnTo>
                <a:lnTo>
                  <a:pt x="358479" y="903329"/>
                </a:lnTo>
                <a:lnTo>
                  <a:pt x="316147" y="891844"/>
                </a:lnTo>
                <a:lnTo>
                  <a:pt x="275034" y="876345"/>
                </a:lnTo>
                <a:lnTo>
                  <a:pt x="235457" y="856899"/>
                </a:lnTo>
                <a:lnTo>
                  <a:pt x="197734" y="833578"/>
                </a:lnTo>
                <a:lnTo>
                  <a:pt x="162181" y="806452"/>
                </a:lnTo>
                <a:lnTo>
                  <a:pt x="129116" y="775590"/>
                </a:lnTo>
                <a:lnTo>
                  <a:pt x="98857" y="741062"/>
                </a:lnTo>
                <a:lnTo>
                  <a:pt x="71720" y="702938"/>
                </a:lnTo>
                <a:lnTo>
                  <a:pt x="48561" y="662278"/>
                </a:lnTo>
                <a:lnTo>
                  <a:pt x="29978" y="620298"/>
                </a:lnTo>
                <a:lnTo>
                  <a:pt x="15900" y="577316"/>
                </a:lnTo>
                <a:lnTo>
                  <a:pt x="6258" y="533650"/>
                </a:lnTo>
                <a:lnTo>
                  <a:pt x="981" y="489615"/>
                </a:lnTo>
                <a:lnTo>
                  <a:pt x="0" y="445531"/>
                </a:lnTo>
                <a:lnTo>
                  <a:pt x="3244" y="401713"/>
                </a:lnTo>
                <a:lnTo>
                  <a:pt x="10643" y="358480"/>
                </a:lnTo>
                <a:lnTo>
                  <a:pt x="22128" y="316148"/>
                </a:lnTo>
                <a:lnTo>
                  <a:pt x="37628" y="275035"/>
                </a:lnTo>
                <a:lnTo>
                  <a:pt x="57073" y="235458"/>
                </a:lnTo>
                <a:lnTo>
                  <a:pt x="80393" y="197735"/>
                </a:lnTo>
                <a:lnTo>
                  <a:pt x="107518" y="162182"/>
                </a:lnTo>
                <a:lnTo>
                  <a:pt x="138379" y="129117"/>
                </a:lnTo>
                <a:lnTo>
                  <a:pt x="172904" y="98857"/>
                </a:lnTo>
                <a:lnTo>
                  <a:pt x="211025" y="71720"/>
                </a:lnTo>
                <a:close/>
              </a:path>
            </a:pathLst>
          </a:custGeom>
          <a:ln w="21331">
            <a:solidFill>
              <a:srgbClr val="6F0F51"/>
            </a:solidFill>
          </a:ln>
        </p:spPr>
        <p:txBody>
          <a:bodyPr wrap="square" lIns="0" tIns="0" rIns="0" bIns="0" rtlCol="0"/>
          <a:lstStyle/>
          <a:p>
            <a:endParaRPr/>
          </a:p>
        </p:txBody>
      </p:sp>
      <p:sp>
        <p:nvSpPr>
          <p:cNvPr id="21" name="object 21"/>
          <p:cNvSpPr/>
          <p:nvPr/>
        </p:nvSpPr>
        <p:spPr>
          <a:xfrm>
            <a:off x="17086535" y="991919"/>
            <a:ext cx="914400" cy="914400"/>
          </a:xfrm>
          <a:custGeom>
            <a:avLst/>
            <a:gdLst/>
            <a:ahLst/>
            <a:cxnLst/>
            <a:rect l="l" t="t" r="r" b="b"/>
            <a:pathLst>
              <a:path w="914400" h="914400">
                <a:moveTo>
                  <a:pt x="443686" y="0"/>
                </a:moveTo>
                <a:lnTo>
                  <a:pt x="399881" y="3415"/>
                </a:lnTo>
                <a:lnTo>
                  <a:pt x="356678" y="10984"/>
                </a:lnTo>
                <a:lnTo>
                  <a:pt x="314391" y="22635"/>
                </a:lnTo>
                <a:lnTo>
                  <a:pt x="273340" y="38296"/>
                </a:lnTo>
                <a:lnTo>
                  <a:pt x="233840" y="57896"/>
                </a:lnTo>
                <a:lnTo>
                  <a:pt x="196209" y="81364"/>
                </a:lnTo>
                <a:lnTo>
                  <a:pt x="160764" y="108629"/>
                </a:lnTo>
                <a:lnTo>
                  <a:pt x="127822" y="139619"/>
                </a:lnTo>
                <a:lnTo>
                  <a:pt x="97699" y="174263"/>
                </a:lnTo>
                <a:lnTo>
                  <a:pt x="70713" y="212489"/>
                </a:lnTo>
                <a:lnTo>
                  <a:pt x="47714" y="253241"/>
                </a:lnTo>
                <a:lnTo>
                  <a:pt x="29295" y="295295"/>
                </a:lnTo>
                <a:lnTo>
                  <a:pt x="15385" y="338332"/>
                </a:lnTo>
                <a:lnTo>
                  <a:pt x="5914" y="382037"/>
                </a:lnTo>
                <a:lnTo>
                  <a:pt x="809" y="426092"/>
                </a:lnTo>
                <a:lnTo>
                  <a:pt x="0" y="470180"/>
                </a:lnTo>
                <a:lnTo>
                  <a:pt x="3415" y="513984"/>
                </a:lnTo>
                <a:lnTo>
                  <a:pt x="10983" y="557188"/>
                </a:lnTo>
                <a:lnTo>
                  <a:pt x="22632" y="599474"/>
                </a:lnTo>
                <a:lnTo>
                  <a:pt x="38292" y="640525"/>
                </a:lnTo>
                <a:lnTo>
                  <a:pt x="57892" y="680025"/>
                </a:lnTo>
                <a:lnTo>
                  <a:pt x="81359" y="717657"/>
                </a:lnTo>
                <a:lnTo>
                  <a:pt x="108623" y="753102"/>
                </a:lnTo>
                <a:lnTo>
                  <a:pt x="139612" y="786046"/>
                </a:lnTo>
                <a:lnTo>
                  <a:pt x="174256" y="816170"/>
                </a:lnTo>
                <a:lnTo>
                  <a:pt x="212482" y="843157"/>
                </a:lnTo>
                <a:lnTo>
                  <a:pt x="253236" y="866157"/>
                </a:lnTo>
                <a:lnTo>
                  <a:pt x="295291" y="884576"/>
                </a:lnTo>
                <a:lnTo>
                  <a:pt x="338330" y="898485"/>
                </a:lnTo>
                <a:lnTo>
                  <a:pt x="382036" y="907957"/>
                </a:lnTo>
                <a:lnTo>
                  <a:pt x="426091" y="913061"/>
                </a:lnTo>
                <a:lnTo>
                  <a:pt x="470180" y="913870"/>
                </a:lnTo>
                <a:lnTo>
                  <a:pt x="513985" y="910455"/>
                </a:lnTo>
                <a:lnTo>
                  <a:pt x="557190" y="902887"/>
                </a:lnTo>
                <a:lnTo>
                  <a:pt x="599476" y="891236"/>
                </a:lnTo>
                <a:lnTo>
                  <a:pt x="640528" y="875575"/>
                </a:lnTo>
                <a:lnTo>
                  <a:pt x="680028" y="855975"/>
                </a:lnTo>
                <a:lnTo>
                  <a:pt x="717660" y="832507"/>
                </a:lnTo>
                <a:lnTo>
                  <a:pt x="753106" y="805242"/>
                </a:lnTo>
                <a:lnTo>
                  <a:pt x="786049" y="774251"/>
                </a:lnTo>
                <a:lnTo>
                  <a:pt x="816173" y="739606"/>
                </a:lnTo>
                <a:lnTo>
                  <a:pt x="843160" y="701378"/>
                </a:lnTo>
                <a:lnTo>
                  <a:pt x="866158" y="660626"/>
                </a:lnTo>
                <a:lnTo>
                  <a:pt x="884575" y="618573"/>
                </a:lnTo>
                <a:lnTo>
                  <a:pt x="898483" y="575535"/>
                </a:lnTo>
                <a:lnTo>
                  <a:pt x="907953" y="531831"/>
                </a:lnTo>
                <a:lnTo>
                  <a:pt x="913056" y="487776"/>
                </a:lnTo>
                <a:lnTo>
                  <a:pt x="913863" y="443688"/>
                </a:lnTo>
                <a:lnTo>
                  <a:pt x="910447" y="399883"/>
                </a:lnTo>
                <a:lnTo>
                  <a:pt x="902877" y="356679"/>
                </a:lnTo>
                <a:lnTo>
                  <a:pt x="891226" y="314393"/>
                </a:lnTo>
                <a:lnTo>
                  <a:pt x="875565" y="273342"/>
                </a:lnTo>
                <a:lnTo>
                  <a:pt x="855965" y="233842"/>
                </a:lnTo>
                <a:lnTo>
                  <a:pt x="832496" y="196211"/>
                </a:lnTo>
                <a:lnTo>
                  <a:pt x="805232" y="160765"/>
                </a:lnTo>
                <a:lnTo>
                  <a:pt x="774242" y="127821"/>
                </a:lnTo>
                <a:lnTo>
                  <a:pt x="739598" y="97698"/>
                </a:lnTo>
                <a:lnTo>
                  <a:pt x="701371" y="70710"/>
                </a:lnTo>
                <a:lnTo>
                  <a:pt x="660621" y="47711"/>
                </a:lnTo>
                <a:lnTo>
                  <a:pt x="618569" y="29292"/>
                </a:lnTo>
                <a:lnTo>
                  <a:pt x="575532" y="15383"/>
                </a:lnTo>
                <a:lnTo>
                  <a:pt x="531828" y="5912"/>
                </a:lnTo>
                <a:lnTo>
                  <a:pt x="487774" y="808"/>
                </a:lnTo>
                <a:lnTo>
                  <a:pt x="443686" y="0"/>
                </a:lnTo>
                <a:close/>
              </a:path>
            </a:pathLst>
          </a:custGeom>
          <a:solidFill>
            <a:srgbClr val="FFFFFF"/>
          </a:solidFill>
        </p:spPr>
        <p:txBody>
          <a:bodyPr wrap="square" lIns="0" tIns="0" rIns="0" bIns="0" rtlCol="0"/>
          <a:lstStyle/>
          <a:p>
            <a:endParaRPr/>
          </a:p>
        </p:txBody>
      </p:sp>
      <p:pic>
        <p:nvPicPr>
          <p:cNvPr id="22" name="object 22"/>
          <p:cNvPicPr/>
          <p:nvPr/>
        </p:nvPicPr>
        <p:blipFill>
          <a:blip r:embed="rId11" cstate="print"/>
          <a:stretch>
            <a:fillRect/>
          </a:stretch>
        </p:blipFill>
        <p:spPr>
          <a:xfrm>
            <a:off x="17081830" y="995614"/>
            <a:ext cx="913273" cy="913273"/>
          </a:xfrm>
          <a:prstGeom prst="rect">
            <a:avLst/>
          </a:prstGeom>
        </p:spPr>
      </p:pic>
      <p:sp>
        <p:nvSpPr>
          <p:cNvPr id="23" name="object 23"/>
          <p:cNvSpPr/>
          <p:nvPr/>
        </p:nvSpPr>
        <p:spPr>
          <a:xfrm>
            <a:off x="17086535" y="991919"/>
            <a:ext cx="914400" cy="914400"/>
          </a:xfrm>
          <a:custGeom>
            <a:avLst/>
            <a:gdLst/>
            <a:ahLst/>
            <a:cxnLst/>
            <a:rect l="l" t="t" r="r" b="b"/>
            <a:pathLst>
              <a:path w="914400" h="914400">
                <a:moveTo>
                  <a:pt x="701371" y="70710"/>
                </a:moveTo>
                <a:lnTo>
                  <a:pt x="739598" y="97698"/>
                </a:lnTo>
                <a:lnTo>
                  <a:pt x="774242" y="127821"/>
                </a:lnTo>
                <a:lnTo>
                  <a:pt x="805232" y="160765"/>
                </a:lnTo>
                <a:lnTo>
                  <a:pt x="832496" y="196211"/>
                </a:lnTo>
                <a:lnTo>
                  <a:pt x="855965" y="233842"/>
                </a:lnTo>
                <a:lnTo>
                  <a:pt x="875565" y="273342"/>
                </a:lnTo>
                <a:lnTo>
                  <a:pt x="891226" y="314393"/>
                </a:lnTo>
                <a:lnTo>
                  <a:pt x="902877" y="356679"/>
                </a:lnTo>
                <a:lnTo>
                  <a:pt x="910447" y="399883"/>
                </a:lnTo>
                <a:lnTo>
                  <a:pt x="913863" y="443688"/>
                </a:lnTo>
                <a:lnTo>
                  <a:pt x="913056" y="487776"/>
                </a:lnTo>
                <a:lnTo>
                  <a:pt x="907953" y="531831"/>
                </a:lnTo>
                <a:lnTo>
                  <a:pt x="898483" y="575535"/>
                </a:lnTo>
                <a:lnTo>
                  <a:pt x="884575" y="618573"/>
                </a:lnTo>
                <a:lnTo>
                  <a:pt x="866158" y="660626"/>
                </a:lnTo>
                <a:lnTo>
                  <a:pt x="843160" y="701378"/>
                </a:lnTo>
                <a:lnTo>
                  <a:pt x="816173" y="739606"/>
                </a:lnTo>
                <a:lnTo>
                  <a:pt x="786049" y="774251"/>
                </a:lnTo>
                <a:lnTo>
                  <a:pt x="753106" y="805242"/>
                </a:lnTo>
                <a:lnTo>
                  <a:pt x="717660" y="832507"/>
                </a:lnTo>
                <a:lnTo>
                  <a:pt x="680028" y="855975"/>
                </a:lnTo>
                <a:lnTo>
                  <a:pt x="640528" y="875575"/>
                </a:lnTo>
                <a:lnTo>
                  <a:pt x="599476" y="891236"/>
                </a:lnTo>
                <a:lnTo>
                  <a:pt x="557190" y="902887"/>
                </a:lnTo>
                <a:lnTo>
                  <a:pt x="513985" y="910455"/>
                </a:lnTo>
                <a:lnTo>
                  <a:pt x="470180" y="913870"/>
                </a:lnTo>
                <a:lnTo>
                  <a:pt x="426091" y="913061"/>
                </a:lnTo>
                <a:lnTo>
                  <a:pt x="382036" y="907957"/>
                </a:lnTo>
                <a:lnTo>
                  <a:pt x="338330" y="898485"/>
                </a:lnTo>
                <a:lnTo>
                  <a:pt x="295291" y="884576"/>
                </a:lnTo>
                <a:lnTo>
                  <a:pt x="253236" y="866157"/>
                </a:lnTo>
                <a:lnTo>
                  <a:pt x="212482" y="843157"/>
                </a:lnTo>
                <a:lnTo>
                  <a:pt x="174256" y="816170"/>
                </a:lnTo>
                <a:lnTo>
                  <a:pt x="139612" y="786046"/>
                </a:lnTo>
                <a:lnTo>
                  <a:pt x="108623" y="753102"/>
                </a:lnTo>
                <a:lnTo>
                  <a:pt x="81359" y="717657"/>
                </a:lnTo>
                <a:lnTo>
                  <a:pt x="57892" y="680025"/>
                </a:lnTo>
                <a:lnTo>
                  <a:pt x="38292" y="640525"/>
                </a:lnTo>
                <a:lnTo>
                  <a:pt x="22632" y="599474"/>
                </a:lnTo>
                <a:lnTo>
                  <a:pt x="10983" y="557188"/>
                </a:lnTo>
                <a:lnTo>
                  <a:pt x="3415" y="513984"/>
                </a:lnTo>
                <a:lnTo>
                  <a:pt x="0" y="470180"/>
                </a:lnTo>
                <a:lnTo>
                  <a:pt x="809" y="426092"/>
                </a:lnTo>
                <a:lnTo>
                  <a:pt x="5914" y="382037"/>
                </a:lnTo>
                <a:lnTo>
                  <a:pt x="15385" y="338332"/>
                </a:lnTo>
                <a:lnTo>
                  <a:pt x="29295" y="295295"/>
                </a:lnTo>
                <a:lnTo>
                  <a:pt x="47714" y="253241"/>
                </a:lnTo>
                <a:lnTo>
                  <a:pt x="70713" y="212489"/>
                </a:lnTo>
                <a:lnTo>
                  <a:pt x="97699" y="174263"/>
                </a:lnTo>
                <a:lnTo>
                  <a:pt x="127822" y="139619"/>
                </a:lnTo>
                <a:lnTo>
                  <a:pt x="160764" y="108629"/>
                </a:lnTo>
                <a:lnTo>
                  <a:pt x="196209" y="81364"/>
                </a:lnTo>
                <a:lnTo>
                  <a:pt x="233840" y="57896"/>
                </a:lnTo>
                <a:lnTo>
                  <a:pt x="273340" y="38296"/>
                </a:lnTo>
                <a:lnTo>
                  <a:pt x="314391" y="22635"/>
                </a:lnTo>
                <a:lnTo>
                  <a:pt x="356678" y="10984"/>
                </a:lnTo>
                <a:lnTo>
                  <a:pt x="399881" y="3415"/>
                </a:lnTo>
                <a:lnTo>
                  <a:pt x="443686" y="0"/>
                </a:lnTo>
                <a:lnTo>
                  <a:pt x="487774" y="808"/>
                </a:lnTo>
                <a:lnTo>
                  <a:pt x="531828" y="5912"/>
                </a:lnTo>
                <a:lnTo>
                  <a:pt x="575532" y="15383"/>
                </a:lnTo>
                <a:lnTo>
                  <a:pt x="618569" y="29292"/>
                </a:lnTo>
                <a:lnTo>
                  <a:pt x="660621" y="47711"/>
                </a:lnTo>
                <a:lnTo>
                  <a:pt x="701371" y="70710"/>
                </a:lnTo>
                <a:close/>
              </a:path>
            </a:pathLst>
          </a:custGeom>
          <a:ln w="21331">
            <a:solidFill>
              <a:srgbClr val="6F0F51"/>
            </a:solidFill>
          </a:ln>
        </p:spPr>
        <p:txBody>
          <a:bodyPr wrap="square" lIns="0" tIns="0" rIns="0" bIns="0" rtlCol="0"/>
          <a:lstStyle/>
          <a:p>
            <a:endParaRPr/>
          </a:p>
        </p:txBody>
      </p:sp>
      <p:pic>
        <p:nvPicPr>
          <p:cNvPr id="24" name="object 24"/>
          <p:cNvPicPr/>
          <p:nvPr/>
        </p:nvPicPr>
        <p:blipFill>
          <a:blip r:embed="rId12" cstate="print"/>
          <a:stretch>
            <a:fillRect/>
          </a:stretch>
        </p:blipFill>
        <p:spPr>
          <a:xfrm>
            <a:off x="17240114" y="1177022"/>
            <a:ext cx="308820" cy="548091"/>
          </a:xfrm>
          <a:prstGeom prst="rect">
            <a:avLst/>
          </a:prstGeom>
        </p:spPr>
      </p:pic>
      <p:sp>
        <p:nvSpPr>
          <p:cNvPr id="25" name="object 25"/>
          <p:cNvSpPr/>
          <p:nvPr/>
        </p:nvSpPr>
        <p:spPr>
          <a:xfrm>
            <a:off x="17230881" y="1164053"/>
            <a:ext cx="327660" cy="574675"/>
          </a:xfrm>
          <a:custGeom>
            <a:avLst/>
            <a:gdLst/>
            <a:ahLst/>
            <a:cxnLst/>
            <a:rect l="l" t="t" r="r" b="b"/>
            <a:pathLst>
              <a:path w="327659" h="574675">
                <a:moveTo>
                  <a:pt x="212362" y="0"/>
                </a:moveTo>
                <a:lnTo>
                  <a:pt x="150949" y="19475"/>
                </a:lnTo>
                <a:lnTo>
                  <a:pt x="113510" y="55236"/>
                </a:lnTo>
                <a:lnTo>
                  <a:pt x="85270" y="98724"/>
                </a:lnTo>
                <a:lnTo>
                  <a:pt x="59543" y="144283"/>
                </a:lnTo>
                <a:lnTo>
                  <a:pt x="32311" y="201064"/>
                </a:lnTo>
                <a:lnTo>
                  <a:pt x="8248" y="265574"/>
                </a:lnTo>
                <a:lnTo>
                  <a:pt x="1662" y="304666"/>
                </a:lnTo>
                <a:lnTo>
                  <a:pt x="0" y="341729"/>
                </a:lnTo>
                <a:lnTo>
                  <a:pt x="4351" y="383381"/>
                </a:lnTo>
                <a:lnTo>
                  <a:pt x="9112" y="412326"/>
                </a:lnTo>
                <a:lnTo>
                  <a:pt x="10900" y="436159"/>
                </a:lnTo>
                <a:lnTo>
                  <a:pt x="10694" y="456768"/>
                </a:lnTo>
                <a:lnTo>
                  <a:pt x="8376" y="492520"/>
                </a:lnTo>
                <a:lnTo>
                  <a:pt x="8404" y="508424"/>
                </a:lnTo>
                <a:lnTo>
                  <a:pt x="19304" y="546196"/>
                </a:lnTo>
                <a:lnTo>
                  <a:pt x="50105" y="571160"/>
                </a:lnTo>
                <a:lnTo>
                  <a:pt x="62827" y="574095"/>
                </a:lnTo>
                <a:lnTo>
                  <a:pt x="69974" y="574095"/>
                </a:lnTo>
                <a:lnTo>
                  <a:pt x="93140" y="571071"/>
                </a:lnTo>
                <a:lnTo>
                  <a:pt x="119527" y="562001"/>
                </a:lnTo>
                <a:lnTo>
                  <a:pt x="149250" y="546842"/>
                </a:lnTo>
                <a:lnTo>
                  <a:pt x="182421" y="525553"/>
                </a:lnTo>
                <a:lnTo>
                  <a:pt x="191485" y="520545"/>
                </a:lnTo>
                <a:lnTo>
                  <a:pt x="229786" y="494495"/>
                </a:lnTo>
                <a:lnTo>
                  <a:pt x="285791" y="438042"/>
                </a:lnTo>
                <a:lnTo>
                  <a:pt x="308774" y="400220"/>
                </a:lnTo>
                <a:lnTo>
                  <a:pt x="322752" y="360650"/>
                </a:lnTo>
                <a:lnTo>
                  <a:pt x="327469" y="319878"/>
                </a:lnTo>
                <a:lnTo>
                  <a:pt x="301515" y="319878"/>
                </a:lnTo>
                <a:lnTo>
                  <a:pt x="297431" y="355406"/>
                </a:lnTo>
                <a:lnTo>
                  <a:pt x="285223" y="389728"/>
                </a:lnTo>
                <a:lnTo>
                  <a:pt x="264951" y="422728"/>
                </a:lnTo>
                <a:lnTo>
                  <a:pt x="236677" y="454285"/>
                </a:lnTo>
                <a:lnTo>
                  <a:pt x="191101" y="490251"/>
                </a:lnTo>
                <a:lnTo>
                  <a:pt x="169954" y="502798"/>
                </a:lnTo>
                <a:lnTo>
                  <a:pt x="126587" y="529784"/>
                </a:lnTo>
                <a:lnTo>
                  <a:pt x="95254" y="543525"/>
                </a:lnTo>
                <a:lnTo>
                  <a:pt x="72861" y="548062"/>
                </a:lnTo>
                <a:lnTo>
                  <a:pt x="57988" y="546442"/>
                </a:lnTo>
                <a:lnTo>
                  <a:pt x="35278" y="515729"/>
                </a:lnTo>
                <a:lnTo>
                  <a:pt x="34301" y="506615"/>
                </a:lnTo>
                <a:lnTo>
                  <a:pt x="34311" y="493875"/>
                </a:lnTo>
                <a:lnTo>
                  <a:pt x="36625" y="457779"/>
                </a:lnTo>
                <a:lnTo>
                  <a:pt x="36841" y="435587"/>
                </a:lnTo>
                <a:lnTo>
                  <a:pt x="34918" y="409630"/>
                </a:lnTo>
                <a:lnTo>
                  <a:pt x="29775" y="378188"/>
                </a:lnTo>
                <a:lnTo>
                  <a:pt x="25985" y="341978"/>
                </a:lnTo>
                <a:lnTo>
                  <a:pt x="30772" y="284423"/>
                </a:lnTo>
                <a:lnTo>
                  <a:pt x="56522" y="210573"/>
                </a:lnTo>
                <a:lnTo>
                  <a:pt x="83150" y="155378"/>
                </a:lnTo>
                <a:lnTo>
                  <a:pt x="108207" y="111123"/>
                </a:lnTo>
                <a:lnTo>
                  <a:pt x="134370" y="70648"/>
                </a:lnTo>
                <a:lnTo>
                  <a:pt x="162814" y="42738"/>
                </a:lnTo>
                <a:lnTo>
                  <a:pt x="209315" y="25974"/>
                </a:lnTo>
                <a:lnTo>
                  <a:pt x="219046" y="26258"/>
                </a:lnTo>
                <a:lnTo>
                  <a:pt x="253573" y="44921"/>
                </a:lnTo>
                <a:lnTo>
                  <a:pt x="279279" y="97296"/>
                </a:lnTo>
                <a:lnTo>
                  <a:pt x="280861" y="120388"/>
                </a:lnTo>
                <a:lnTo>
                  <a:pt x="313294" y="125228"/>
                </a:lnTo>
                <a:lnTo>
                  <a:pt x="318232" y="125169"/>
                </a:lnTo>
                <a:lnTo>
                  <a:pt x="317869" y="99214"/>
                </a:lnTo>
                <a:lnTo>
                  <a:pt x="315061" y="99244"/>
                </a:lnTo>
                <a:lnTo>
                  <a:pt x="305716" y="97850"/>
                </a:lnTo>
                <a:lnTo>
                  <a:pt x="299195" y="70793"/>
                </a:lnTo>
                <a:lnTo>
                  <a:pt x="284737" y="42135"/>
                </a:lnTo>
                <a:lnTo>
                  <a:pt x="260478" y="17090"/>
                </a:lnTo>
                <a:lnTo>
                  <a:pt x="224554" y="873"/>
                </a:lnTo>
                <a:lnTo>
                  <a:pt x="212362" y="0"/>
                </a:lnTo>
                <a:close/>
              </a:path>
            </a:pathLst>
          </a:custGeom>
          <a:solidFill>
            <a:srgbClr val="FFFFFF"/>
          </a:solidFill>
        </p:spPr>
        <p:txBody>
          <a:bodyPr wrap="square" lIns="0" tIns="0" rIns="0" bIns="0" rtlCol="0"/>
          <a:lstStyle/>
          <a:p>
            <a:endParaRPr/>
          </a:p>
        </p:txBody>
      </p:sp>
      <p:pic>
        <p:nvPicPr>
          <p:cNvPr id="26" name="object 26"/>
          <p:cNvPicPr/>
          <p:nvPr/>
        </p:nvPicPr>
        <p:blipFill>
          <a:blip r:embed="rId13" cstate="print"/>
          <a:stretch>
            <a:fillRect/>
          </a:stretch>
        </p:blipFill>
        <p:spPr>
          <a:xfrm>
            <a:off x="17540768" y="1177023"/>
            <a:ext cx="305074" cy="548091"/>
          </a:xfrm>
          <a:prstGeom prst="rect">
            <a:avLst/>
          </a:prstGeom>
        </p:spPr>
      </p:pic>
      <p:sp>
        <p:nvSpPr>
          <p:cNvPr id="27" name="object 27"/>
          <p:cNvSpPr/>
          <p:nvPr/>
        </p:nvSpPr>
        <p:spPr>
          <a:xfrm>
            <a:off x="17531815" y="1164049"/>
            <a:ext cx="327025" cy="574675"/>
          </a:xfrm>
          <a:custGeom>
            <a:avLst/>
            <a:gdLst/>
            <a:ahLst/>
            <a:cxnLst/>
            <a:rect l="l" t="t" r="r" b="b"/>
            <a:pathLst>
              <a:path w="327025" h="574675">
                <a:moveTo>
                  <a:pt x="114625" y="0"/>
                </a:moveTo>
                <a:lnTo>
                  <a:pt x="66517" y="17094"/>
                </a:lnTo>
                <a:lnTo>
                  <a:pt x="27806" y="70797"/>
                </a:lnTo>
                <a:lnTo>
                  <a:pt x="21282" y="97854"/>
                </a:lnTo>
                <a:lnTo>
                  <a:pt x="11926" y="99248"/>
                </a:lnTo>
                <a:lnTo>
                  <a:pt x="9119" y="99218"/>
                </a:lnTo>
                <a:lnTo>
                  <a:pt x="8785" y="125173"/>
                </a:lnTo>
                <a:lnTo>
                  <a:pt x="13703" y="125232"/>
                </a:lnTo>
                <a:lnTo>
                  <a:pt x="46068" y="120373"/>
                </a:lnTo>
                <a:lnTo>
                  <a:pt x="46372" y="109486"/>
                </a:lnTo>
                <a:lnTo>
                  <a:pt x="47715" y="97320"/>
                </a:lnTo>
                <a:lnTo>
                  <a:pt x="55038" y="72214"/>
                </a:lnTo>
                <a:lnTo>
                  <a:pt x="73415" y="44938"/>
                </a:lnTo>
                <a:lnTo>
                  <a:pt x="107922" y="26262"/>
                </a:lnTo>
                <a:lnTo>
                  <a:pt x="117869" y="26003"/>
                </a:lnTo>
                <a:lnTo>
                  <a:pt x="138015" y="29714"/>
                </a:lnTo>
                <a:lnTo>
                  <a:pt x="192441" y="70397"/>
                </a:lnTo>
                <a:lnTo>
                  <a:pt x="218745" y="111072"/>
                </a:lnTo>
                <a:lnTo>
                  <a:pt x="243827" y="155365"/>
                </a:lnTo>
                <a:lnTo>
                  <a:pt x="270467" y="210575"/>
                </a:lnTo>
                <a:lnTo>
                  <a:pt x="293865" y="272910"/>
                </a:lnTo>
                <a:lnTo>
                  <a:pt x="301009" y="341982"/>
                </a:lnTo>
                <a:lnTo>
                  <a:pt x="297222" y="378192"/>
                </a:lnTo>
                <a:lnTo>
                  <a:pt x="292070" y="409638"/>
                </a:lnTo>
                <a:lnTo>
                  <a:pt x="290146" y="435603"/>
                </a:lnTo>
                <a:lnTo>
                  <a:pt x="290365" y="457799"/>
                </a:lnTo>
                <a:lnTo>
                  <a:pt x="293214" y="505200"/>
                </a:lnTo>
                <a:lnTo>
                  <a:pt x="293113" y="511999"/>
                </a:lnTo>
                <a:lnTo>
                  <a:pt x="269029" y="546446"/>
                </a:lnTo>
                <a:lnTo>
                  <a:pt x="254139" y="548066"/>
                </a:lnTo>
                <a:lnTo>
                  <a:pt x="231738" y="543529"/>
                </a:lnTo>
                <a:lnTo>
                  <a:pt x="151763" y="499512"/>
                </a:lnTo>
                <a:lnTo>
                  <a:pt x="115351" y="472717"/>
                </a:lnTo>
                <a:lnTo>
                  <a:pt x="62851" y="417411"/>
                </a:lnTo>
                <a:lnTo>
                  <a:pt x="42516" y="383590"/>
                </a:lnTo>
                <a:lnTo>
                  <a:pt x="25964" y="314189"/>
                </a:lnTo>
                <a:lnTo>
                  <a:pt x="0" y="314326"/>
                </a:lnTo>
                <a:lnTo>
                  <a:pt x="4868" y="354275"/>
                </a:lnTo>
                <a:lnTo>
                  <a:pt x="18850" y="393771"/>
                </a:lnTo>
                <a:lnTo>
                  <a:pt x="41692" y="432265"/>
                </a:lnTo>
                <a:lnTo>
                  <a:pt x="73142" y="469210"/>
                </a:lnTo>
                <a:lnTo>
                  <a:pt x="119411" y="508858"/>
                </a:lnTo>
                <a:lnTo>
                  <a:pt x="144292" y="525380"/>
                </a:lnTo>
                <a:lnTo>
                  <a:pt x="177564" y="546758"/>
                </a:lnTo>
                <a:lnTo>
                  <a:pt x="207362" y="561976"/>
                </a:lnTo>
                <a:lnTo>
                  <a:pt x="233810" y="571075"/>
                </a:lnTo>
                <a:lnTo>
                  <a:pt x="257034" y="574099"/>
                </a:lnTo>
                <a:lnTo>
                  <a:pt x="264150" y="574099"/>
                </a:lnTo>
                <a:lnTo>
                  <a:pt x="299282" y="557229"/>
                </a:lnTo>
                <a:lnTo>
                  <a:pt x="317250" y="520409"/>
                </a:lnTo>
                <a:lnTo>
                  <a:pt x="318602" y="492524"/>
                </a:lnTo>
                <a:lnTo>
                  <a:pt x="316299" y="456792"/>
                </a:lnTo>
                <a:lnTo>
                  <a:pt x="316092" y="436177"/>
                </a:lnTo>
                <a:lnTo>
                  <a:pt x="317883" y="412334"/>
                </a:lnTo>
                <a:lnTo>
                  <a:pt x="322647" y="383385"/>
                </a:lnTo>
                <a:lnTo>
                  <a:pt x="327000" y="341733"/>
                </a:lnTo>
                <a:lnTo>
                  <a:pt x="321411" y="277678"/>
                </a:lnTo>
                <a:lnTo>
                  <a:pt x="294697" y="201066"/>
                </a:lnTo>
                <a:lnTo>
                  <a:pt x="267454" y="144271"/>
                </a:lnTo>
                <a:lnTo>
                  <a:pt x="241701" y="98672"/>
                </a:lnTo>
                <a:lnTo>
                  <a:pt x="213321" y="54985"/>
                </a:lnTo>
                <a:lnTo>
                  <a:pt x="175989" y="19371"/>
                </a:lnTo>
                <a:lnTo>
                  <a:pt x="140991" y="3628"/>
                </a:lnTo>
                <a:lnTo>
                  <a:pt x="114625" y="0"/>
                </a:lnTo>
                <a:close/>
              </a:path>
            </a:pathLst>
          </a:custGeom>
          <a:solidFill>
            <a:srgbClr val="FFFFFF"/>
          </a:solidFill>
        </p:spPr>
        <p:txBody>
          <a:bodyPr wrap="square" lIns="0" tIns="0" rIns="0" bIns="0" rtlCol="0"/>
          <a:lstStyle/>
          <a:p>
            <a:endParaRPr/>
          </a:p>
        </p:txBody>
      </p:sp>
      <p:pic>
        <p:nvPicPr>
          <p:cNvPr id="28" name="object 28"/>
          <p:cNvPicPr/>
          <p:nvPr/>
        </p:nvPicPr>
        <p:blipFill>
          <a:blip r:embed="rId14" cstate="print"/>
          <a:stretch>
            <a:fillRect/>
          </a:stretch>
        </p:blipFill>
        <p:spPr>
          <a:xfrm>
            <a:off x="17517701" y="1220400"/>
            <a:ext cx="55492" cy="87504"/>
          </a:xfrm>
          <a:prstGeom prst="rect">
            <a:avLst/>
          </a:prstGeom>
        </p:spPr>
      </p:pic>
      <p:pic>
        <p:nvPicPr>
          <p:cNvPr id="29" name="object 29"/>
          <p:cNvPicPr/>
          <p:nvPr/>
        </p:nvPicPr>
        <p:blipFill>
          <a:blip r:embed="rId15" cstate="print"/>
          <a:stretch>
            <a:fillRect/>
          </a:stretch>
        </p:blipFill>
        <p:spPr>
          <a:xfrm>
            <a:off x="17261074" y="1189039"/>
            <a:ext cx="275645" cy="528050"/>
          </a:xfrm>
          <a:prstGeom prst="rect">
            <a:avLst/>
          </a:prstGeom>
        </p:spPr>
      </p:pic>
      <p:pic>
        <p:nvPicPr>
          <p:cNvPr id="30" name="object 30"/>
          <p:cNvPicPr/>
          <p:nvPr/>
        </p:nvPicPr>
        <p:blipFill>
          <a:blip r:embed="rId16" cstate="print"/>
          <a:stretch>
            <a:fillRect/>
          </a:stretch>
        </p:blipFill>
        <p:spPr>
          <a:xfrm>
            <a:off x="17553028" y="1189039"/>
            <a:ext cx="275634" cy="528050"/>
          </a:xfrm>
          <a:prstGeom prst="rect">
            <a:avLst/>
          </a:prstGeom>
        </p:spPr>
      </p:pic>
      <p:sp>
        <p:nvSpPr>
          <p:cNvPr id="31" name="object 31"/>
          <p:cNvSpPr/>
          <p:nvPr/>
        </p:nvSpPr>
        <p:spPr>
          <a:xfrm>
            <a:off x="17520756" y="1283893"/>
            <a:ext cx="49530" cy="83820"/>
          </a:xfrm>
          <a:custGeom>
            <a:avLst/>
            <a:gdLst/>
            <a:ahLst/>
            <a:cxnLst/>
            <a:rect l="l" t="t" r="r" b="b"/>
            <a:pathLst>
              <a:path w="49530" h="83819">
                <a:moveTo>
                  <a:pt x="44831" y="43624"/>
                </a:moveTo>
                <a:lnTo>
                  <a:pt x="43459" y="35255"/>
                </a:lnTo>
                <a:lnTo>
                  <a:pt x="38658" y="32105"/>
                </a:lnTo>
                <a:lnTo>
                  <a:pt x="32169" y="31978"/>
                </a:lnTo>
                <a:lnTo>
                  <a:pt x="25730" y="32689"/>
                </a:lnTo>
                <a:lnTo>
                  <a:pt x="18999" y="32156"/>
                </a:lnTo>
                <a:lnTo>
                  <a:pt x="11963" y="31724"/>
                </a:lnTo>
                <a:lnTo>
                  <a:pt x="6502" y="34455"/>
                </a:lnTo>
                <a:lnTo>
                  <a:pt x="4508" y="43383"/>
                </a:lnTo>
                <a:lnTo>
                  <a:pt x="6870" y="50952"/>
                </a:lnTo>
                <a:lnTo>
                  <a:pt x="12192" y="53378"/>
                </a:lnTo>
                <a:lnTo>
                  <a:pt x="18770" y="53606"/>
                </a:lnTo>
                <a:lnTo>
                  <a:pt x="24904" y="54571"/>
                </a:lnTo>
                <a:lnTo>
                  <a:pt x="30505" y="53340"/>
                </a:lnTo>
                <a:lnTo>
                  <a:pt x="36766" y="53517"/>
                </a:lnTo>
                <a:lnTo>
                  <a:pt x="42087" y="51485"/>
                </a:lnTo>
                <a:lnTo>
                  <a:pt x="44831" y="43624"/>
                </a:lnTo>
                <a:close/>
              </a:path>
              <a:path w="49530" h="83819">
                <a:moveTo>
                  <a:pt x="45910" y="71653"/>
                </a:moveTo>
                <a:lnTo>
                  <a:pt x="43789" y="63982"/>
                </a:lnTo>
                <a:lnTo>
                  <a:pt x="38582" y="62598"/>
                </a:lnTo>
                <a:lnTo>
                  <a:pt x="32385" y="63715"/>
                </a:lnTo>
                <a:lnTo>
                  <a:pt x="27305" y="63563"/>
                </a:lnTo>
                <a:lnTo>
                  <a:pt x="21374" y="63131"/>
                </a:lnTo>
                <a:lnTo>
                  <a:pt x="17310" y="62966"/>
                </a:lnTo>
                <a:lnTo>
                  <a:pt x="7327" y="62001"/>
                </a:lnTo>
                <a:lnTo>
                  <a:pt x="3441" y="63487"/>
                </a:lnTo>
                <a:lnTo>
                  <a:pt x="990" y="80619"/>
                </a:lnTo>
                <a:lnTo>
                  <a:pt x="7632" y="80111"/>
                </a:lnTo>
                <a:lnTo>
                  <a:pt x="11925" y="81749"/>
                </a:lnTo>
                <a:lnTo>
                  <a:pt x="15633" y="83185"/>
                </a:lnTo>
                <a:lnTo>
                  <a:pt x="20002" y="83210"/>
                </a:lnTo>
                <a:lnTo>
                  <a:pt x="23990" y="82880"/>
                </a:lnTo>
                <a:lnTo>
                  <a:pt x="31038" y="82778"/>
                </a:lnTo>
                <a:lnTo>
                  <a:pt x="38138" y="82207"/>
                </a:lnTo>
                <a:lnTo>
                  <a:pt x="43637" y="79171"/>
                </a:lnTo>
                <a:lnTo>
                  <a:pt x="45910" y="71653"/>
                </a:lnTo>
                <a:close/>
              </a:path>
              <a:path w="49530" h="83819">
                <a:moveTo>
                  <a:pt x="49060" y="15201"/>
                </a:moveTo>
                <a:lnTo>
                  <a:pt x="48107" y="9321"/>
                </a:lnTo>
                <a:lnTo>
                  <a:pt x="44716" y="4851"/>
                </a:lnTo>
                <a:lnTo>
                  <a:pt x="37592" y="1473"/>
                </a:lnTo>
                <a:lnTo>
                  <a:pt x="25704" y="0"/>
                </a:lnTo>
                <a:lnTo>
                  <a:pt x="13601" y="596"/>
                </a:lnTo>
                <a:lnTo>
                  <a:pt x="5816" y="3403"/>
                </a:lnTo>
                <a:lnTo>
                  <a:pt x="1041" y="8064"/>
                </a:lnTo>
                <a:lnTo>
                  <a:pt x="0" y="14274"/>
                </a:lnTo>
                <a:lnTo>
                  <a:pt x="10185" y="23279"/>
                </a:lnTo>
                <a:lnTo>
                  <a:pt x="17462" y="19431"/>
                </a:lnTo>
                <a:lnTo>
                  <a:pt x="23749" y="20421"/>
                </a:lnTo>
                <a:lnTo>
                  <a:pt x="32029" y="20624"/>
                </a:lnTo>
                <a:lnTo>
                  <a:pt x="38379" y="23406"/>
                </a:lnTo>
                <a:lnTo>
                  <a:pt x="49060" y="15201"/>
                </a:lnTo>
                <a:close/>
              </a:path>
            </a:pathLst>
          </a:custGeom>
          <a:solidFill>
            <a:srgbClr val="FFFFFF"/>
          </a:solidFill>
        </p:spPr>
        <p:txBody>
          <a:bodyPr wrap="square" lIns="0" tIns="0" rIns="0" bIns="0" rtlCol="0"/>
          <a:lstStyle/>
          <a:p>
            <a:endParaRPr/>
          </a:p>
        </p:txBody>
      </p:sp>
      <p:pic>
        <p:nvPicPr>
          <p:cNvPr id="32" name="object 32"/>
          <p:cNvPicPr/>
          <p:nvPr/>
        </p:nvPicPr>
        <p:blipFill>
          <a:blip r:embed="rId17" cstate="print"/>
          <a:stretch>
            <a:fillRect/>
          </a:stretch>
        </p:blipFill>
        <p:spPr>
          <a:xfrm>
            <a:off x="17518112" y="1011025"/>
            <a:ext cx="54813" cy="173869"/>
          </a:xfrm>
          <a:prstGeom prst="rect">
            <a:avLst/>
          </a:prstGeom>
        </p:spPr>
      </p:pic>
      <p:pic>
        <p:nvPicPr>
          <p:cNvPr id="33" name="object 33"/>
          <p:cNvPicPr/>
          <p:nvPr/>
        </p:nvPicPr>
        <p:blipFill>
          <a:blip r:embed="rId18" cstate="print"/>
          <a:stretch>
            <a:fillRect/>
          </a:stretch>
        </p:blipFill>
        <p:spPr>
          <a:xfrm>
            <a:off x="17354520" y="1296733"/>
            <a:ext cx="378394" cy="279151"/>
          </a:xfrm>
          <a:prstGeom prst="rect">
            <a:avLst/>
          </a:prstGeom>
        </p:spPr>
      </p:pic>
      <p:pic>
        <p:nvPicPr>
          <p:cNvPr id="36" name="object 36"/>
          <p:cNvPicPr/>
          <p:nvPr/>
        </p:nvPicPr>
        <p:blipFill>
          <a:blip r:embed="rId19" cstate="print"/>
          <a:stretch>
            <a:fillRect/>
          </a:stretch>
        </p:blipFill>
        <p:spPr>
          <a:xfrm>
            <a:off x="15773982" y="992955"/>
            <a:ext cx="916802" cy="914423"/>
          </a:xfrm>
          <a:prstGeom prst="rect">
            <a:avLst/>
          </a:prstGeom>
        </p:spPr>
      </p:pic>
      <p:pic>
        <p:nvPicPr>
          <p:cNvPr id="37" name="object 37"/>
          <p:cNvPicPr/>
          <p:nvPr/>
        </p:nvPicPr>
        <p:blipFill>
          <a:blip r:embed="rId20" cstate="print"/>
          <a:stretch>
            <a:fillRect/>
          </a:stretch>
        </p:blipFill>
        <p:spPr>
          <a:xfrm>
            <a:off x="15774160" y="992954"/>
            <a:ext cx="913097" cy="621440"/>
          </a:xfrm>
          <a:prstGeom prst="rect">
            <a:avLst/>
          </a:prstGeom>
        </p:spPr>
      </p:pic>
      <p:pic>
        <p:nvPicPr>
          <p:cNvPr id="38" name="object 38"/>
          <p:cNvPicPr/>
          <p:nvPr/>
        </p:nvPicPr>
        <p:blipFill>
          <a:blip r:embed="rId21" cstate="print"/>
          <a:stretch>
            <a:fillRect/>
          </a:stretch>
        </p:blipFill>
        <p:spPr>
          <a:xfrm>
            <a:off x="15989283" y="993471"/>
            <a:ext cx="631924" cy="914768"/>
          </a:xfrm>
          <a:prstGeom prst="rect">
            <a:avLst/>
          </a:prstGeom>
        </p:spPr>
      </p:pic>
      <p:pic>
        <p:nvPicPr>
          <p:cNvPr id="39" name="object 39"/>
          <p:cNvPicPr/>
          <p:nvPr/>
        </p:nvPicPr>
        <p:blipFill>
          <a:blip r:embed="rId22" cstate="print"/>
          <a:stretch>
            <a:fillRect/>
          </a:stretch>
        </p:blipFill>
        <p:spPr>
          <a:xfrm>
            <a:off x="15979395" y="1002879"/>
            <a:ext cx="154951" cy="836106"/>
          </a:xfrm>
          <a:prstGeom prst="rect">
            <a:avLst/>
          </a:prstGeom>
        </p:spPr>
      </p:pic>
      <p:pic>
        <p:nvPicPr>
          <p:cNvPr id="40" name="object 40"/>
          <p:cNvPicPr/>
          <p:nvPr/>
        </p:nvPicPr>
        <p:blipFill>
          <a:blip r:embed="rId23" cstate="print"/>
          <a:stretch>
            <a:fillRect/>
          </a:stretch>
        </p:blipFill>
        <p:spPr>
          <a:xfrm>
            <a:off x="16376506" y="1210642"/>
            <a:ext cx="249406" cy="674861"/>
          </a:xfrm>
          <a:prstGeom prst="rect">
            <a:avLst/>
          </a:prstGeom>
        </p:spPr>
      </p:pic>
      <p:pic>
        <p:nvPicPr>
          <p:cNvPr id="41" name="object 41"/>
          <p:cNvPicPr/>
          <p:nvPr/>
        </p:nvPicPr>
        <p:blipFill>
          <a:blip r:embed="rId24" cstate="print"/>
          <a:stretch>
            <a:fillRect/>
          </a:stretch>
        </p:blipFill>
        <p:spPr>
          <a:xfrm>
            <a:off x="16138967" y="1535805"/>
            <a:ext cx="177746" cy="177746"/>
          </a:xfrm>
          <a:prstGeom prst="rect">
            <a:avLst/>
          </a:prstGeom>
        </p:spPr>
      </p:pic>
      <p:sp>
        <p:nvSpPr>
          <p:cNvPr id="42" name="object 42"/>
          <p:cNvSpPr/>
          <p:nvPr/>
        </p:nvSpPr>
        <p:spPr>
          <a:xfrm>
            <a:off x="16052227" y="1443887"/>
            <a:ext cx="356870" cy="356870"/>
          </a:xfrm>
          <a:custGeom>
            <a:avLst/>
            <a:gdLst/>
            <a:ahLst/>
            <a:cxnLst/>
            <a:rect l="l" t="t" r="r" b="b"/>
            <a:pathLst>
              <a:path w="356869" h="356869">
                <a:moveTo>
                  <a:pt x="182576" y="0"/>
                </a:moveTo>
                <a:lnTo>
                  <a:pt x="174124" y="0"/>
                </a:lnTo>
                <a:lnTo>
                  <a:pt x="174124" y="89732"/>
                </a:lnTo>
                <a:lnTo>
                  <a:pt x="141230" y="97134"/>
                </a:lnTo>
                <a:lnTo>
                  <a:pt x="114015" y="115259"/>
                </a:lnTo>
                <a:lnTo>
                  <a:pt x="94873" y="141719"/>
                </a:lnTo>
                <a:lnTo>
                  <a:pt x="86198" y="174124"/>
                </a:lnTo>
                <a:lnTo>
                  <a:pt x="0" y="174124"/>
                </a:lnTo>
                <a:lnTo>
                  <a:pt x="0" y="182576"/>
                </a:lnTo>
                <a:lnTo>
                  <a:pt x="85933" y="182576"/>
                </a:lnTo>
                <a:lnTo>
                  <a:pt x="93207" y="216961"/>
                </a:lnTo>
                <a:lnTo>
                  <a:pt x="112127" y="245227"/>
                </a:lnTo>
                <a:lnTo>
                  <a:pt x="139998" y="264676"/>
                </a:lnTo>
                <a:lnTo>
                  <a:pt x="174124" y="272612"/>
                </a:lnTo>
                <a:lnTo>
                  <a:pt x="174124" y="356710"/>
                </a:lnTo>
                <a:lnTo>
                  <a:pt x="182576" y="356710"/>
                </a:lnTo>
                <a:lnTo>
                  <a:pt x="182576" y="272544"/>
                </a:lnTo>
                <a:lnTo>
                  <a:pt x="216049" y="264127"/>
                </a:lnTo>
                <a:lnTo>
                  <a:pt x="216262" y="263974"/>
                </a:lnTo>
                <a:lnTo>
                  <a:pt x="178630" y="263974"/>
                </a:lnTo>
                <a:lnTo>
                  <a:pt x="146708" y="257528"/>
                </a:lnTo>
                <a:lnTo>
                  <a:pt x="120641" y="239950"/>
                </a:lnTo>
                <a:lnTo>
                  <a:pt x="103067" y="213880"/>
                </a:lnTo>
                <a:lnTo>
                  <a:pt x="96623" y="181957"/>
                </a:lnTo>
                <a:lnTo>
                  <a:pt x="103067" y="150036"/>
                </a:lnTo>
                <a:lnTo>
                  <a:pt x="120641" y="123969"/>
                </a:lnTo>
                <a:lnTo>
                  <a:pt x="146708" y="106395"/>
                </a:lnTo>
                <a:lnTo>
                  <a:pt x="178630" y="99951"/>
                </a:lnTo>
                <a:lnTo>
                  <a:pt x="218180" y="99951"/>
                </a:lnTo>
                <a:lnTo>
                  <a:pt x="214833" y="97661"/>
                </a:lnTo>
                <a:lnTo>
                  <a:pt x="182576" y="89800"/>
                </a:lnTo>
                <a:lnTo>
                  <a:pt x="182576" y="0"/>
                </a:lnTo>
                <a:close/>
              </a:path>
              <a:path w="356869" h="356869">
                <a:moveTo>
                  <a:pt x="218180" y="99951"/>
                </a:moveTo>
                <a:lnTo>
                  <a:pt x="178630" y="99951"/>
                </a:lnTo>
                <a:lnTo>
                  <a:pt x="210555" y="106395"/>
                </a:lnTo>
                <a:lnTo>
                  <a:pt x="236621" y="123969"/>
                </a:lnTo>
                <a:lnTo>
                  <a:pt x="254193" y="150036"/>
                </a:lnTo>
                <a:lnTo>
                  <a:pt x="260636" y="181957"/>
                </a:lnTo>
                <a:lnTo>
                  <a:pt x="254193" y="213880"/>
                </a:lnTo>
                <a:lnTo>
                  <a:pt x="236621" y="239950"/>
                </a:lnTo>
                <a:lnTo>
                  <a:pt x="210555" y="257528"/>
                </a:lnTo>
                <a:lnTo>
                  <a:pt x="178630" y="263974"/>
                </a:lnTo>
                <a:lnTo>
                  <a:pt x="216262" y="263974"/>
                </a:lnTo>
                <a:lnTo>
                  <a:pt x="243325" y="244596"/>
                </a:lnTo>
                <a:lnTo>
                  <a:pt x="261810" y="216547"/>
                </a:lnTo>
                <a:lnTo>
                  <a:pt x="268911" y="182576"/>
                </a:lnTo>
                <a:lnTo>
                  <a:pt x="356710" y="182576"/>
                </a:lnTo>
                <a:lnTo>
                  <a:pt x="356710" y="174124"/>
                </a:lnTo>
                <a:lnTo>
                  <a:pt x="268637" y="174124"/>
                </a:lnTo>
                <a:lnTo>
                  <a:pt x="260156" y="142122"/>
                </a:lnTo>
                <a:lnTo>
                  <a:pt x="241457" y="115868"/>
                </a:lnTo>
                <a:lnTo>
                  <a:pt x="218180" y="99951"/>
                </a:lnTo>
                <a:close/>
              </a:path>
            </a:pathLst>
          </a:custGeom>
          <a:solidFill>
            <a:srgbClr val="FFFFFF"/>
          </a:solidFill>
        </p:spPr>
        <p:txBody>
          <a:bodyPr wrap="square" lIns="0" tIns="0" rIns="0" bIns="0" rtlCol="0"/>
          <a:lstStyle/>
          <a:p>
            <a:endParaRPr/>
          </a:p>
        </p:txBody>
      </p:sp>
      <p:pic>
        <p:nvPicPr>
          <p:cNvPr id="43" name="object 43"/>
          <p:cNvPicPr/>
          <p:nvPr/>
        </p:nvPicPr>
        <p:blipFill>
          <a:blip r:embed="rId25" cstate="print"/>
          <a:stretch>
            <a:fillRect/>
          </a:stretch>
        </p:blipFill>
        <p:spPr>
          <a:xfrm>
            <a:off x="16165670" y="1546053"/>
            <a:ext cx="108397" cy="145084"/>
          </a:xfrm>
          <a:prstGeom prst="rect">
            <a:avLst/>
          </a:prstGeom>
        </p:spPr>
      </p:pic>
      <p:sp>
        <p:nvSpPr>
          <p:cNvPr id="44" name="object 44"/>
          <p:cNvSpPr/>
          <p:nvPr/>
        </p:nvSpPr>
        <p:spPr>
          <a:xfrm>
            <a:off x="15779021" y="991918"/>
            <a:ext cx="914400" cy="914400"/>
          </a:xfrm>
          <a:custGeom>
            <a:avLst/>
            <a:gdLst/>
            <a:ahLst/>
            <a:cxnLst/>
            <a:rect l="l" t="t" r="r" b="b"/>
            <a:pathLst>
              <a:path w="914400" h="914400">
                <a:moveTo>
                  <a:pt x="701376" y="70710"/>
                </a:moveTo>
                <a:lnTo>
                  <a:pt x="739602" y="97698"/>
                </a:lnTo>
                <a:lnTo>
                  <a:pt x="774246" y="127821"/>
                </a:lnTo>
                <a:lnTo>
                  <a:pt x="805236" y="160765"/>
                </a:lnTo>
                <a:lnTo>
                  <a:pt x="832501" y="196211"/>
                </a:lnTo>
                <a:lnTo>
                  <a:pt x="855969" y="233842"/>
                </a:lnTo>
                <a:lnTo>
                  <a:pt x="875569" y="273342"/>
                </a:lnTo>
                <a:lnTo>
                  <a:pt x="891231" y="314393"/>
                </a:lnTo>
                <a:lnTo>
                  <a:pt x="902882" y="356679"/>
                </a:lnTo>
                <a:lnTo>
                  <a:pt x="910451" y="399883"/>
                </a:lnTo>
                <a:lnTo>
                  <a:pt x="913868" y="443688"/>
                </a:lnTo>
                <a:lnTo>
                  <a:pt x="913060" y="487776"/>
                </a:lnTo>
                <a:lnTo>
                  <a:pt x="907957" y="531831"/>
                </a:lnTo>
                <a:lnTo>
                  <a:pt x="898487" y="575535"/>
                </a:lnTo>
                <a:lnTo>
                  <a:pt x="884579" y="618573"/>
                </a:lnTo>
                <a:lnTo>
                  <a:pt x="866162" y="660626"/>
                </a:lnTo>
                <a:lnTo>
                  <a:pt x="843165" y="701378"/>
                </a:lnTo>
                <a:lnTo>
                  <a:pt x="816177" y="739605"/>
                </a:lnTo>
                <a:lnTo>
                  <a:pt x="786053" y="774248"/>
                </a:lnTo>
                <a:lnTo>
                  <a:pt x="753109" y="805238"/>
                </a:lnTo>
                <a:lnTo>
                  <a:pt x="717663" y="832503"/>
                </a:lnTo>
                <a:lnTo>
                  <a:pt x="680030" y="855971"/>
                </a:lnTo>
                <a:lnTo>
                  <a:pt x="640530" y="875571"/>
                </a:lnTo>
                <a:lnTo>
                  <a:pt x="599477" y="891232"/>
                </a:lnTo>
                <a:lnTo>
                  <a:pt x="557190" y="902883"/>
                </a:lnTo>
                <a:lnTo>
                  <a:pt x="513986" y="910452"/>
                </a:lnTo>
                <a:lnTo>
                  <a:pt x="470180" y="913868"/>
                </a:lnTo>
                <a:lnTo>
                  <a:pt x="426091" y="913059"/>
                </a:lnTo>
                <a:lnTo>
                  <a:pt x="382036" y="907955"/>
                </a:lnTo>
                <a:lnTo>
                  <a:pt x="338331" y="898484"/>
                </a:lnTo>
                <a:lnTo>
                  <a:pt x="295293" y="884575"/>
                </a:lnTo>
                <a:lnTo>
                  <a:pt x="253239" y="866157"/>
                </a:lnTo>
                <a:lnTo>
                  <a:pt x="212487" y="843157"/>
                </a:lnTo>
                <a:lnTo>
                  <a:pt x="174260" y="816170"/>
                </a:lnTo>
                <a:lnTo>
                  <a:pt x="139616" y="786046"/>
                </a:lnTo>
                <a:lnTo>
                  <a:pt x="108627" y="753102"/>
                </a:lnTo>
                <a:lnTo>
                  <a:pt x="81362" y="717657"/>
                </a:lnTo>
                <a:lnTo>
                  <a:pt x="57894" y="680025"/>
                </a:lnTo>
                <a:lnTo>
                  <a:pt x="38294" y="640525"/>
                </a:lnTo>
                <a:lnTo>
                  <a:pt x="22633" y="599474"/>
                </a:lnTo>
                <a:lnTo>
                  <a:pt x="10983" y="557188"/>
                </a:lnTo>
                <a:lnTo>
                  <a:pt x="3415" y="513984"/>
                </a:lnTo>
                <a:lnTo>
                  <a:pt x="0" y="470180"/>
                </a:lnTo>
                <a:lnTo>
                  <a:pt x="809" y="426092"/>
                </a:lnTo>
                <a:lnTo>
                  <a:pt x="5914" y="382037"/>
                </a:lnTo>
                <a:lnTo>
                  <a:pt x="15386" y="338332"/>
                </a:lnTo>
                <a:lnTo>
                  <a:pt x="29296" y="295295"/>
                </a:lnTo>
                <a:lnTo>
                  <a:pt x="47716" y="253241"/>
                </a:lnTo>
                <a:lnTo>
                  <a:pt x="70717" y="212489"/>
                </a:lnTo>
                <a:lnTo>
                  <a:pt x="97703" y="174263"/>
                </a:lnTo>
                <a:lnTo>
                  <a:pt x="127826" y="139619"/>
                </a:lnTo>
                <a:lnTo>
                  <a:pt x="160768" y="108629"/>
                </a:lnTo>
                <a:lnTo>
                  <a:pt x="196214" y="81364"/>
                </a:lnTo>
                <a:lnTo>
                  <a:pt x="233845" y="57896"/>
                </a:lnTo>
                <a:lnTo>
                  <a:pt x="273344" y="38296"/>
                </a:lnTo>
                <a:lnTo>
                  <a:pt x="314396" y="22635"/>
                </a:lnTo>
                <a:lnTo>
                  <a:pt x="356682" y="10984"/>
                </a:lnTo>
                <a:lnTo>
                  <a:pt x="399886" y="3415"/>
                </a:lnTo>
                <a:lnTo>
                  <a:pt x="443690" y="0"/>
                </a:lnTo>
                <a:lnTo>
                  <a:pt x="487778" y="808"/>
                </a:lnTo>
                <a:lnTo>
                  <a:pt x="531832" y="5912"/>
                </a:lnTo>
                <a:lnTo>
                  <a:pt x="575536" y="15383"/>
                </a:lnTo>
                <a:lnTo>
                  <a:pt x="618573" y="29292"/>
                </a:lnTo>
                <a:lnTo>
                  <a:pt x="660625" y="47711"/>
                </a:lnTo>
                <a:lnTo>
                  <a:pt x="701376" y="70710"/>
                </a:lnTo>
                <a:close/>
              </a:path>
            </a:pathLst>
          </a:custGeom>
          <a:ln w="21331">
            <a:solidFill>
              <a:srgbClr val="6F0F51"/>
            </a:solidFill>
          </a:ln>
        </p:spPr>
        <p:txBody>
          <a:bodyPr wrap="square" lIns="0" tIns="0" rIns="0" bIns="0" rtlCol="0"/>
          <a:lstStyle/>
          <a:p>
            <a:endParaRPr/>
          </a:p>
        </p:txBody>
      </p:sp>
      <p:grpSp>
        <p:nvGrpSpPr>
          <p:cNvPr id="45" name="object 45"/>
          <p:cNvGrpSpPr/>
          <p:nvPr/>
        </p:nvGrpSpPr>
        <p:grpSpPr>
          <a:xfrm>
            <a:off x="2933101" y="5946642"/>
            <a:ext cx="14267815" cy="4914265"/>
            <a:chOff x="2933101" y="5946642"/>
            <a:chExt cx="14267815" cy="4914265"/>
          </a:xfrm>
        </p:grpSpPr>
        <p:sp>
          <p:nvSpPr>
            <p:cNvPr id="46" name="object 46"/>
            <p:cNvSpPr/>
            <p:nvPr/>
          </p:nvSpPr>
          <p:spPr>
            <a:xfrm>
              <a:off x="3166308" y="10619949"/>
              <a:ext cx="13909675" cy="162560"/>
            </a:xfrm>
            <a:custGeom>
              <a:avLst/>
              <a:gdLst/>
              <a:ahLst/>
              <a:cxnLst/>
              <a:rect l="l" t="t" r="r" b="b"/>
              <a:pathLst>
                <a:path w="13909675" h="162559">
                  <a:moveTo>
                    <a:pt x="13909367" y="53980"/>
                  </a:moveTo>
                  <a:lnTo>
                    <a:pt x="7817324" y="54059"/>
                  </a:lnTo>
                  <a:lnTo>
                    <a:pt x="7763284" y="162138"/>
                  </a:lnTo>
                  <a:lnTo>
                    <a:pt x="7709254" y="0"/>
                  </a:lnTo>
                  <a:lnTo>
                    <a:pt x="7655215" y="108039"/>
                  </a:lnTo>
                  <a:lnTo>
                    <a:pt x="7601175" y="54059"/>
                  </a:lnTo>
                  <a:lnTo>
                    <a:pt x="2656411" y="54059"/>
                  </a:lnTo>
                  <a:lnTo>
                    <a:pt x="2602381" y="162138"/>
                  </a:lnTo>
                  <a:lnTo>
                    <a:pt x="2548341" y="0"/>
                  </a:lnTo>
                  <a:lnTo>
                    <a:pt x="2494302" y="108039"/>
                  </a:lnTo>
                  <a:lnTo>
                    <a:pt x="2440272" y="54059"/>
                  </a:lnTo>
                  <a:lnTo>
                    <a:pt x="0" y="53980"/>
                  </a:lnTo>
                </a:path>
              </a:pathLst>
            </a:custGeom>
            <a:ln w="40532">
              <a:solidFill>
                <a:srgbClr val="939598"/>
              </a:solidFill>
            </a:ln>
          </p:spPr>
          <p:txBody>
            <a:bodyPr wrap="square" lIns="0" tIns="0" rIns="0" bIns="0" rtlCol="0"/>
            <a:lstStyle/>
            <a:p>
              <a:endParaRPr/>
            </a:p>
          </p:txBody>
        </p:sp>
        <p:sp>
          <p:nvSpPr>
            <p:cNvPr id="47" name="object 47"/>
            <p:cNvSpPr/>
            <p:nvPr/>
          </p:nvSpPr>
          <p:spPr>
            <a:xfrm>
              <a:off x="5364989" y="10683484"/>
              <a:ext cx="0" cy="157480"/>
            </a:xfrm>
            <a:custGeom>
              <a:avLst/>
              <a:gdLst/>
              <a:ahLst/>
              <a:cxnLst/>
              <a:rect l="l" t="t" r="r" b="b"/>
              <a:pathLst>
                <a:path h="157479">
                  <a:moveTo>
                    <a:pt x="0" y="0"/>
                  </a:moveTo>
                  <a:lnTo>
                    <a:pt x="0" y="157033"/>
                  </a:lnTo>
                </a:path>
              </a:pathLst>
            </a:custGeom>
            <a:ln w="40532">
              <a:solidFill>
                <a:srgbClr val="939598"/>
              </a:solidFill>
            </a:ln>
          </p:spPr>
          <p:txBody>
            <a:bodyPr wrap="square" lIns="0" tIns="0" rIns="0" bIns="0" rtlCol="0"/>
            <a:lstStyle/>
            <a:p>
              <a:endParaRPr/>
            </a:p>
          </p:txBody>
        </p:sp>
        <p:sp>
          <p:nvSpPr>
            <p:cNvPr id="48" name="object 48"/>
            <p:cNvSpPr/>
            <p:nvPr/>
          </p:nvSpPr>
          <p:spPr>
            <a:xfrm>
              <a:off x="10524439" y="10683484"/>
              <a:ext cx="0" cy="157480"/>
            </a:xfrm>
            <a:custGeom>
              <a:avLst/>
              <a:gdLst/>
              <a:ahLst/>
              <a:cxnLst/>
              <a:rect l="l" t="t" r="r" b="b"/>
              <a:pathLst>
                <a:path h="157479">
                  <a:moveTo>
                    <a:pt x="0" y="0"/>
                  </a:moveTo>
                  <a:lnTo>
                    <a:pt x="0" y="157033"/>
                  </a:lnTo>
                </a:path>
              </a:pathLst>
            </a:custGeom>
            <a:ln w="40532">
              <a:solidFill>
                <a:srgbClr val="939598"/>
              </a:solidFill>
            </a:ln>
          </p:spPr>
          <p:txBody>
            <a:bodyPr wrap="square" lIns="0" tIns="0" rIns="0" bIns="0" rtlCol="0"/>
            <a:lstStyle/>
            <a:p>
              <a:endParaRPr/>
            </a:p>
          </p:txBody>
        </p:sp>
        <p:sp>
          <p:nvSpPr>
            <p:cNvPr id="49" name="object 49"/>
            <p:cNvSpPr/>
            <p:nvPr/>
          </p:nvSpPr>
          <p:spPr>
            <a:xfrm>
              <a:off x="10480318" y="5946642"/>
              <a:ext cx="40640" cy="4646295"/>
            </a:xfrm>
            <a:custGeom>
              <a:avLst/>
              <a:gdLst/>
              <a:ahLst/>
              <a:cxnLst/>
              <a:rect l="l" t="t" r="r" b="b"/>
              <a:pathLst>
                <a:path w="40640" h="4646295">
                  <a:moveTo>
                    <a:pt x="0" y="4646296"/>
                  </a:moveTo>
                  <a:lnTo>
                    <a:pt x="40532" y="4646296"/>
                  </a:lnTo>
                  <a:lnTo>
                    <a:pt x="40532" y="0"/>
                  </a:lnTo>
                  <a:lnTo>
                    <a:pt x="0" y="0"/>
                  </a:lnTo>
                  <a:lnTo>
                    <a:pt x="0" y="4646296"/>
                  </a:lnTo>
                  <a:close/>
                </a:path>
              </a:pathLst>
            </a:custGeom>
            <a:solidFill>
              <a:srgbClr val="F37143"/>
            </a:solidFill>
          </p:spPr>
          <p:txBody>
            <a:bodyPr wrap="square" lIns="0" tIns="0" rIns="0" bIns="0" rtlCol="0"/>
            <a:lstStyle/>
            <a:p>
              <a:endParaRPr/>
            </a:p>
          </p:txBody>
        </p:sp>
        <p:sp>
          <p:nvSpPr>
            <p:cNvPr id="50" name="object 50"/>
            <p:cNvSpPr/>
            <p:nvPr/>
          </p:nvSpPr>
          <p:spPr>
            <a:xfrm>
              <a:off x="5364989" y="6343792"/>
              <a:ext cx="0" cy="4260215"/>
            </a:xfrm>
            <a:custGeom>
              <a:avLst/>
              <a:gdLst/>
              <a:ahLst/>
              <a:cxnLst/>
              <a:rect l="l" t="t" r="r" b="b"/>
              <a:pathLst>
                <a:path h="4260215">
                  <a:moveTo>
                    <a:pt x="0" y="0"/>
                  </a:moveTo>
                  <a:lnTo>
                    <a:pt x="0" y="4259742"/>
                  </a:lnTo>
                </a:path>
              </a:pathLst>
            </a:custGeom>
            <a:ln w="40532">
              <a:solidFill>
                <a:srgbClr val="F37143"/>
              </a:solidFill>
              <a:prstDash val="dot"/>
            </a:ln>
          </p:spPr>
          <p:txBody>
            <a:bodyPr wrap="square" lIns="0" tIns="0" rIns="0" bIns="0" rtlCol="0"/>
            <a:lstStyle/>
            <a:p>
              <a:endParaRPr/>
            </a:p>
          </p:txBody>
        </p:sp>
        <p:pic>
          <p:nvPicPr>
            <p:cNvPr id="51" name="object 51"/>
            <p:cNvPicPr/>
            <p:nvPr/>
          </p:nvPicPr>
          <p:blipFill>
            <a:blip r:embed="rId26" cstate="print"/>
            <a:stretch>
              <a:fillRect/>
            </a:stretch>
          </p:blipFill>
          <p:spPr>
            <a:xfrm>
              <a:off x="10443756" y="8196611"/>
              <a:ext cx="6736365" cy="732562"/>
            </a:xfrm>
            <a:prstGeom prst="rect">
              <a:avLst/>
            </a:prstGeom>
          </p:spPr>
        </p:pic>
        <p:sp>
          <p:nvSpPr>
            <p:cNvPr id="52" name="object 52"/>
            <p:cNvSpPr/>
            <p:nvPr/>
          </p:nvSpPr>
          <p:spPr>
            <a:xfrm>
              <a:off x="10443752" y="8196607"/>
              <a:ext cx="6736715" cy="732790"/>
            </a:xfrm>
            <a:custGeom>
              <a:avLst/>
              <a:gdLst/>
              <a:ahLst/>
              <a:cxnLst/>
              <a:rect l="l" t="t" r="r" b="b"/>
              <a:pathLst>
                <a:path w="6736715" h="732790">
                  <a:moveTo>
                    <a:pt x="0" y="0"/>
                  </a:moveTo>
                  <a:lnTo>
                    <a:pt x="0" y="732552"/>
                  </a:lnTo>
                  <a:lnTo>
                    <a:pt x="6342607" y="732552"/>
                  </a:lnTo>
                  <a:lnTo>
                    <a:pt x="6736375" y="387799"/>
                  </a:lnTo>
                  <a:lnTo>
                    <a:pt x="6342607" y="0"/>
                  </a:lnTo>
                  <a:lnTo>
                    <a:pt x="0" y="0"/>
                  </a:lnTo>
                  <a:close/>
                </a:path>
              </a:pathLst>
            </a:custGeom>
            <a:ln w="40532">
              <a:solidFill>
                <a:srgbClr val="FFFFFF"/>
              </a:solidFill>
            </a:ln>
          </p:spPr>
          <p:txBody>
            <a:bodyPr wrap="square" lIns="0" tIns="0" rIns="0" bIns="0" rtlCol="0"/>
            <a:lstStyle/>
            <a:p>
              <a:endParaRPr/>
            </a:p>
          </p:txBody>
        </p:sp>
        <p:pic>
          <p:nvPicPr>
            <p:cNvPr id="53" name="object 53"/>
            <p:cNvPicPr/>
            <p:nvPr/>
          </p:nvPicPr>
          <p:blipFill>
            <a:blip r:embed="rId27" cstate="print"/>
            <a:stretch>
              <a:fillRect/>
            </a:stretch>
          </p:blipFill>
          <p:spPr>
            <a:xfrm>
              <a:off x="5356898" y="7233038"/>
              <a:ext cx="5551225" cy="1696136"/>
            </a:xfrm>
            <a:prstGeom prst="rect">
              <a:avLst/>
            </a:prstGeom>
          </p:spPr>
        </p:pic>
        <p:sp>
          <p:nvSpPr>
            <p:cNvPr id="54" name="object 54"/>
            <p:cNvSpPr/>
            <p:nvPr/>
          </p:nvSpPr>
          <p:spPr>
            <a:xfrm>
              <a:off x="5356890" y="7233010"/>
              <a:ext cx="5551805" cy="1696720"/>
            </a:xfrm>
            <a:custGeom>
              <a:avLst/>
              <a:gdLst/>
              <a:ahLst/>
              <a:cxnLst/>
              <a:rect l="l" t="t" r="r" b="b"/>
              <a:pathLst>
                <a:path w="5551805" h="1696720">
                  <a:moveTo>
                    <a:pt x="5551215" y="1329874"/>
                  </a:moveTo>
                  <a:lnTo>
                    <a:pt x="5179142" y="963583"/>
                  </a:lnTo>
                  <a:lnTo>
                    <a:pt x="5179142" y="29"/>
                  </a:lnTo>
                  <a:lnTo>
                    <a:pt x="4799019" y="0"/>
                  </a:lnTo>
                  <a:lnTo>
                    <a:pt x="0" y="0"/>
                  </a:lnTo>
                  <a:lnTo>
                    <a:pt x="0" y="732582"/>
                  </a:lnTo>
                  <a:lnTo>
                    <a:pt x="4451860" y="732582"/>
                  </a:lnTo>
                  <a:lnTo>
                    <a:pt x="4451860" y="1298020"/>
                  </a:lnTo>
                  <a:lnTo>
                    <a:pt x="4451860" y="1696165"/>
                  </a:lnTo>
                  <a:lnTo>
                    <a:pt x="5171122" y="1696165"/>
                  </a:lnTo>
                  <a:lnTo>
                    <a:pt x="5551215" y="1329874"/>
                  </a:lnTo>
                  <a:close/>
                </a:path>
              </a:pathLst>
            </a:custGeom>
            <a:ln w="40532">
              <a:solidFill>
                <a:srgbClr val="FFFFFF"/>
              </a:solidFill>
            </a:ln>
          </p:spPr>
          <p:txBody>
            <a:bodyPr wrap="square" lIns="0" tIns="0" rIns="0" bIns="0" rtlCol="0"/>
            <a:lstStyle/>
            <a:p>
              <a:endParaRPr/>
            </a:p>
          </p:txBody>
        </p:sp>
        <p:pic>
          <p:nvPicPr>
            <p:cNvPr id="55" name="object 55"/>
            <p:cNvPicPr/>
            <p:nvPr/>
          </p:nvPicPr>
          <p:blipFill>
            <a:blip r:embed="rId28" cstate="print"/>
            <a:stretch>
              <a:fillRect/>
            </a:stretch>
          </p:blipFill>
          <p:spPr>
            <a:xfrm>
              <a:off x="2953369" y="6275119"/>
              <a:ext cx="2806642" cy="1694810"/>
            </a:xfrm>
            <a:prstGeom prst="rect">
              <a:avLst/>
            </a:prstGeom>
          </p:spPr>
        </p:pic>
        <p:sp>
          <p:nvSpPr>
            <p:cNvPr id="56" name="object 56"/>
            <p:cNvSpPr/>
            <p:nvPr/>
          </p:nvSpPr>
          <p:spPr>
            <a:xfrm>
              <a:off x="2933101" y="6254874"/>
              <a:ext cx="2856230" cy="1735455"/>
            </a:xfrm>
            <a:custGeom>
              <a:avLst/>
              <a:gdLst/>
              <a:ahLst/>
              <a:cxnLst/>
              <a:rect l="l" t="t" r="r" b="b"/>
              <a:pathLst>
                <a:path w="2856229" h="1735454">
                  <a:moveTo>
                    <a:pt x="2475415" y="0"/>
                  </a:moveTo>
                  <a:lnTo>
                    <a:pt x="0" y="0"/>
                  </a:lnTo>
                  <a:lnTo>
                    <a:pt x="0" y="813607"/>
                  </a:lnTo>
                  <a:lnTo>
                    <a:pt x="1676326" y="813607"/>
                  </a:lnTo>
                  <a:lnTo>
                    <a:pt x="1676326" y="1735333"/>
                  </a:lnTo>
                  <a:lnTo>
                    <a:pt x="2453455" y="1735333"/>
                  </a:lnTo>
                  <a:lnTo>
                    <a:pt x="2495218" y="1694810"/>
                  </a:lnTo>
                  <a:lnTo>
                    <a:pt x="1716848" y="1694810"/>
                  </a:lnTo>
                  <a:lnTo>
                    <a:pt x="1716848" y="773085"/>
                  </a:lnTo>
                  <a:lnTo>
                    <a:pt x="40532" y="773085"/>
                  </a:lnTo>
                  <a:lnTo>
                    <a:pt x="40532" y="40522"/>
                  </a:lnTo>
                  <a:lnTo>
                    <a:pt x="2475415" y="40522"/>
                  </a:lnTo>
                  <a:lnTo>
                    <a:pt x="2475415" y="0"/>
                  </a:lnTo>
                  <a:close/>
                </a:path>
                <a:path w="2856229" h="1735454">
                  <a:moveTo>
                    <a:pt x="2475415" y="40522"/>
                  </a:moveTo>
                  <a:lnTo>
                    <a:pt x="2434893" y="40522"/>
                  </a:lnTo>
                  <a:lnTo>
                    <a:pt x="2434893" y="978140"/>
                  </a:lnTo>
                  <a:lnTo>
                    <a:pt x="2798101" y="1344441"/>
                  </a:lnTo>
                  <a:lnTo>
                    <a:pt x="2437033" y="1694810"/>
                  </a:lnTo>
                  <a:lnTo>
                    <a:pt x="2495218" y="1694810"/>
                  </a:lnTo>
                  <a:lnTo>
                    <a:pt x="2855734" y="1345001"/>
                  </a:lnTo>
                  <a:lnTo>
                    <a:pt x="2475415" y="961472"/>
                  </a:lnTo>
                  <a:lnTo>
                    <a:pt x="2475415" y="40522"/>
                  </a:lnTo>
                  <a:close/>
                </a:path>
              </a:pathLst>
            </a:custGeom>
            <a:solidFill>
              <a:srgbClr val="FFFFFF"/>
            </a:solidFill>
          </p:spPr>
          <p:txBody>
            <a:bodyPr wrap="square" lIns="0" tIns="0" rIns="0" bIns="0" rtlCol="0"/>
            <a:lstStyle/>
            <a:p>
              <a:endParaRPr/>
            </a:p>
          </p:txBody>
        </p:sp>
      </p:grpSp>
      <p:sp>
        <p:nvSpPr>
          <p:cNvPr id="57" name="object 57"/>
          <p:cNvSpPr txBox="1"/>
          <p:nvPr/>
        </p:nvSpPr>
        <p:spPr>
          <a:xfrm>
            <a:off x="4945804" y="10813686"/>
            <a:ext cx="852169" cy="786754"/>
          </a:xfrm>
          <a:prstGeom prst="rect">
            <a:avLst/>
          </a:prstGeom>
        </p:spPr>
        <p:txBody>
          <a:bodyPr vert="horz" wrap="square" lIns="0" tIns="17145" rIns="0" bIns="0" rtlCol="0">
            <a:spAutoFit/>
          </a:bodyPr>
          <a:lstStyle/>
          <a:p>
            <a:pPr marL="12700">
              <a:lnSpc>
                <a:spcPct val="100000"/>
              </a:lnSpc>
              <a:spcBef>
                <a:spcPts val="135"/>
              </a:spcBef>
            </a:pPr>
            <a:r>
              <a:rPr sz="2500" dirty="0">
                <a:solidFill>
                  <a:srgbClr val="454547"/>
                </a:solidFill>
                <a:latin typeface="Arial MT"/>
                <a:cs typeface="Arial MT"/>
              </a:rPr>
              <a:t>7 days</a:t>
            </a:r>
            <a:endParaRPr sz="2500">
              <a:latin typeface="Arial MT"/>
              <a:cs typeface="Arial MT"/>
            </a:endParaRPr>
          </a:p>
        </p:txBody>
      </p:sp>
      <p:sp>
        <p:nvSpPr>
          <p:cNvPr id="58" name="object 58"/>
          <p:cNvSpPr txBox="1"/>
          <p:nvPr/>
        </p:nvSpPr>
        <p:spPr>
          <a:xfrm>
            <a:off x="9882011" y="10813686"/>
            <a:ext cx="1239520" cy="786754"/>
          </a:xfrm>
          <a:prstGeom prst="rect">
            <a:avLst/>
          </a:prstGeom>
        </p:spPr>
        <p:txBody>
          <a:bodyPr vert="horz" wrap="square" lIns="0" tIns="17145" rIns="0" bIns="0" rtlCol="0">
            <a:spAutoFit/>
          </a:bodyPr>
          <a:lstStyle/>
          <a:p>
            <a:pPr marL="12700">
              <a:lnSpc>
                <a:spcPct val="100000"/>
              </a:lnSpc>
              <a:spcBef>
                <a:spcPts val="135"/>
              </a:spcBef>
            </a:pPr>
            <a:r>
              <a:rPr sz="2500" dirty="0">
                <a:solidFill>
                  <a:srgbClr val="454547"/>
                </a:solidFill>
                <a:latin typeface="Arial MT"/>
                <a:cs typeface="Arial MT"/>
              </a:rPr>
              <a:t>6 months</a:t>
            </a:r>
            <a:endParaRPr sz="2500">
              <a:latin typeface="Arial MT"/>
              <a:cs typeface="Arial MT"/>
            </a:endParaRPr>
          </a:p>
        </p:txBody>
      </p:sp>
      <p:sp>
        <p:nvSpPr>
          <p:cNvPr id="59" name="object 59"/>
          <p:cNvSpPr txBox="1"/>
          <p:nvPr/>
        </p:nvSpPr>
        <p:spPr>
          <a:xfrm>
            <a:off x="703232" y="2765356"/>
            <a:ext cx="18869660" cy="3273973"/>
          </a:xfrm>
          <a:prstGeom prst="rect">
            <a:avLst/>
          </a:prstGeom>
        </p:spPr>
        <p:txBody>
          <a:bodyPr vert="horz" wrap="square" lIns="0" tIns="13970" rIns="0" bIns="0" rtlCol="0">
            <a:spAutoFit/>
          </a:bodyPr>
          <a:lstStyle/>
          <a:p>
            <a:pPr marL="95885">
              <a:lnSpc>
                <a:spcPct val="100000"/>
              </a:lnSpc>
              <a:spcBef>
                <a:spcPts val="110"/>
              </a:spcBef>
            </a:pPr>
            <a:r>
              <a:rPr sz="3700" b="1" dirty="0">
                <a:solidFill>
                  <a:srgbClr val="76004B"/>
                </a:solidFill>
                <a:latin typeface="Arial"/>
                <a:cs typeface="Arial"/>
              </a:rPr>
              <a:t>For treatment of DVT and PE in adults</a:t>
            </a:r>
            <a:r>
              <a:rPr sz="3225" b="1" baseline="32299" dirty="0">
                <a:solidFill>
                  <a:srgbClr val="76004B"/>
                </a:solidFill>
                <a:latin typeface="Arial"/>
                <a:cs typeface="Arial"/>
              </a:rPr>
              <a:t>1</a:t>
            </a:r>
            <a:endParaRPr sz="3225" baseline="32299" dirty="0">
              <a:latin typeface="Arial"/>
              <a:cs typeface="Arial"/>
            </a:endParaRPr>
          </a:p>
          <a:p>
            <a:pPr marL="95885" marR="68580">
              <a:lnSpc>
                <a:spcPct val="100000"/>
              </a:lnSpc>
              <a:spcBef>
                <a:spcPts val="75"/>
              </a:spcBef>
            </a:pPr>
            <a:r>
              <a:rPr sz="3050" dirty="0">
                <a:solidFill>
                  <a:srgbClr val="454547"/>
                </a:solidFill>
                <a:latin typeface="Arial MT"/>
                <a:cs typeface="Arial MT"/>
              </a:rPr>
              <a:t>The recommended dose of ELIQUIS</a:t>
            </a:r>
            <a:r>
              <a:rPr sz="2625" baseline="31746" dirty="0">
                <a:solidFill>
                  <a:srgbClr val="454547"/>
                </a:solidFill>
                <a:latin typeface="Arial MT"/>
                <a:cs typeface="Arial MT"/>
              </a:rPr>
              <a:t>™ </a:t>
            </a:r>
            <a:r>
              <a:rPr sz="3050" dirty="0">
                <a:solidFill>
                  <a:srgbClr val="454547"/>
                </a:solidFill>
                <a:latin typeface="Arial MT"/>
                <a:cs typeface="Arial MT"/>
              </a:rPr>
              <a:t>for </a:t>
            </a:r>
            <a:r>
              <a:rPr sz="3050" b="1" dirty="0">
                <a:solidFill>
                  <a:srgbClr val="76004B"/>
                </a:solidFill>
                <a:latin typeface="Arial"/>
                <a:cs typeface="Arial"/>
              </a:rPr>
              <a:t>treatment of acute DVT and PE </a:t>
            </a:r>
            <a:r>
              <a:rPr sz="3050" dirty="0">
                <a:solidFill>
                  <a:srgbClr val="454547"/>
                </a:solidFill>
                <a:latin typeface="Arial MT"/>
                <a:cs typeface="Arial MT"/>
              </a:rPr>
              <a:t>is 10 mg BID taken orally for the first 7 days followed  by 5 mg BID taken orally</a:t>
            </a:r>
            <a:r>
              <a:rPr sz="2625" baseline="31746" dirty="0">
                <a:solidFill>
                  <a:srgbClr val="454547"/>
                </a:solidFill>
                <a:latin typeface="Arial MT"/>
                <a:cs typeface="Arial MT"/>
              </a:rPr>
              <a:t>1</a:t>
            </a:r>
            <a:r>
              <a:rPr sz="3050" dirty="0">
                <a:solidFill>
                  <a:srgbClr val="454547"/>
                </a:solidFill>
                <a:latin typeface="Arial MT"/>
                <a:cs typeface="Arial MT"/>
              </a:rPr>
              <a:t>*</a:t>
            </a:r>
            <a:endParaRPr sz="3050" dirty="0">
              <a:latin typeface="Arial MT"/>
              <a:cs typeface="Arial MT"/>
            </a:endParaRPr>
          </a:p>
          <a:p>
            <a:pPr marL="81915">
              <a:lnSpc>
                <a:spcPct val="100000"/>
              </a:lnSpc>
              <a:spcBef>
                <a:spcPts val="1845"/>
              </a:spcBef>
            </a:pPr>
            <a:r>
              <a:rPr sz="3700" b="1" dirty="0">
                <a:solidFill>
                  <a:srgbClr val="76004B"/>
                </a:solidFill>
                <a:latin typeface="Arial"/>
                <a:cs typeface="Arial"/>
              </a:rPr>
              <a:t>For prevention of recurrent DVT and PE in adults</a:t>
            </a:r>
            <a:r>
              <a:rPr sz="3225" b="1" baseline="32299" dirty="0">
                <a:solidFill>
                  <a:srgbClr val="76004B"/>
                </a:solidFill>
                <a:latin typeface="Arial"/>
                <a:cs typeface="Arial"/>
              </a:rPr>
              <a:t>1</a:t>
            </a:r>
            <a:endParaRPr sz="3225" baseline="32299" dirty="0">
              <a:latin typeface="Arial"/>
              <a:cs typeface="Arial"/>
            </a:endParaRPr>
          </a:p>
          <a:p>
            <a:pPr marL="76200">
              <a:lnSpc>
                <a:spcPct val="100000"/>
              </a:lnSpc>
              <a:spcBef>
                <a:spcPts val="30"/>
              </a:spcBef>
            </a:pPr>
            <a:r>
              <a:rPr sz="3050" dirty="0">
                <a:solidFill>
                  <a:srgbClr val="454547"/>
                </a:solidFill>
                <a:latin typeface="Arial MT"/>
                <a:cs typeface="Arial MT"/>
              </a:rPr>
              <a:t>The recommended dose of ELIQUIS</a:t>
            </a:r>
            <a:r>
              <a:rPr sz="2625" baseline="31746" dirty="0">
                <a:solidFill>
                  <a:srgbClr val="454547"/>
                </a:solidFill>
                <a:latin typeface="Arial MT"/>
                <a:cs typeface="Arial MT"/>
              </a:rPr>
              <a:t>™ </a:t>
            </a:r>
            <a:r>
              <a:rPr sz="3050" dirty="0">
                <a:solidFill>
                  <a:srgbClr val="454547"/>
                </a:solidFill>
                <a:latin typeface="Arial MT"/>
                <a:cs typeface="Arial MT"/>
              </a:rPr>
              <a:t>for the </a:t>
            </a:r>
            <a:r>
              <a:rPr sz="3050" b="1" dirty="0">
                <a:solidFill>
                  <a:srgbClr val="76004B"/>
                </a:solidFill>
                <a:latin typeface="Arial"/>
                <a:cs typeface="Arial"/>
              </a:rPr>
              <a:t>prevention of recurrent DVT and PE </a:t>
            </a:r>
            <a:r>
              <a:rPr sz="3050" dirty="0">
                <a:solidFill>
                  <a:srgbClr val="454547"/>
                </a:solidFill>
                <a:latin typeface="Arial MT"/>
                <a:cs typeface="Arial MT"/>
              </a:rPr>
              <a:t>is 2.5 mg BID taken orally</a:t>
            </a:r>
            <a:r>
              <a:rPr sz="2625" baseline="31746" dirty="0">
                <a:solidFill>
                  <a:srgbClr val="454547"/>
                </a:solidFill>
                <a:latin typeface="Arial MT"/>
                <a:cs typeface="Arial MT"/>
              </a:rPr>
              <a:t>1†</a:t>
            </a:r>
            <a:endParaRPr sz="2625" baseline="31746" dirty="0">
              <a:latin typeface="Arial MT"/>
              <a:cs typeface="Arial MT"/>
            </a:endParaRPr>
          </a:p>
        </p:txBody>
      </p:sp>
      <p:sp>
        <p:nvSpPr>
          <p:cNvPr id="60" name="object 60"/>
          <p:cNvSpPr txBox="1"/>
          <p:nvPr/>
        </p:nvSpPr>
        <p:spPr>
          <a:xfrm>
            <a:off x="11658177" y="7297276"/>
            <a:ext cx="4063294" cy="1429879"/>
          </a:xfrm>
          <a:prstGeom prst="rect">
            <a:avLst/>
          </a:prstGeom>
        </p:spPr>
        <p:txBody>
          <a:bodyPr vert="horz" wrap="square" lIns="0" tIns="11430" rIns="0" bIns="0" rtlCol="0">
            <a:spAutoFit/>
          </a:bodyPr>
          <a:lstStyle/>
          <a:p>
            <a:pPr marL="38100" marR="30480" indent="251460">
              <a:lnSpc>
                <a:spcPct val="101499"/>
              </a:lnSpc>
              <a:spcBef>
                <a:spcPts val="90"/>
              </a:spcBef>
            </a:pPr>
            <a:r>
              <a:rPr sz="2500" dirty="0">
                <a:solidFill>
                  <a:srgbClr val="F26A38"/>
                </a:solidFill>
                <a:latin typeface="Arial MT"/>
                <a:cs typeface="Arial MT"/>
              </a:rPr>
              <a:t>Extended therapy for  prevention of recurrence</a:t>
            </a:r>
            <a:r>
              <a:rPr sz="2175" baseline="32567" dirty="0">
                <a:solidFill>
                  <a:srgbClr val="F26A38"/>
                </a:solidFill>
                <a:latin typeface="Arial MT"/>
                <a:cs typeface="Arial MT"/>
              </a:rPr>
              <a:t>†</a:t>
            </a:r>
            <a:endParaRPr sz="2175" baseline="32567" dirty="0">
              <a:latin typeface="Arial MT"/>
              <a:cs typeface="Arial MT"/>
            </a:endParaRPr>
          </a:p>
          <a:p>
            <a:pPr marL="925194">
              <a:lnSpc>
                <a:spcPct val="100000"/>
              </a:lnSpc>
              <a:spcBef>
                <a:spcPts val="1980"/>
              </a:spcBef>
            </a:pPr>
            <a:r>
              <a:rPr sz="2500" dirty="0">
                <a:solidFill>
                  <a:srgbClr val="FFFFFF"/>
                </a:solidFill>
                <a:latin typeface="Arial MT"/>
                <a:cs typeface="Arial MT"/>
              </a:rPr>
              <a:t>2.5 mg BID</a:t>
            </a:r>
            <a:endParaRPr sz="2500" dirty="0">
              <a:latin typeface="Arial MT"/>
              <a:cs typeface="Arial MT"/>
            </a:endParaRPr>
          </a:p>
        </p:txBody>
      </p:sp>
      <p:sp>
        <p:nvSpPr>
          <p:cNvPr id="61" name="object 61"/>
          <p:cNvSpPr txBox="1"/>
          <p:nvPr/>
        </p:nvSpPr>
        <p:spPr>
          <a:xfrm>
            <a:off x="7359304" y="7357085"/>
            <a:ext cx="1662185" cy="402033"/>
          </a:xfrm>
          <a:prstGeom prst="rect">
            <a:avLst/>
          </a:prstGeom>
        </p:spPr>
        <p:txBody>
          <a:bodyPr vert="horz" wrap="square" lIns="0" tIns="17145" rIns="0" bIns="0" rtlCol="0">
            <a:spAutoFit/>
          </a:bodyPr>
          <a:lstStyle/>
          <a:p>
            <a:pPr marL="12700">
              <a:lnSpc>
                <a:spcPct val="100000"/>
              </a:lnSpc>
              <a:spcBef>
                <a:spcPts val="135"/>
              </a:spcBef>
            </a:pPr>
            <a:r>
              <a:rPr sz="2500" dirty="0">
                <a:solidFill>
                  <a:srgbClr val="FFFFFF"/>
                </a:solidFill>
                <a:latin typeface="Arial MT"/>
                <a:cs typeface="Arial MT"/>
              </a:rPr>
              <a:t>5 mg BID</a:t>
            </a:r>
            <a:endParaRPr sz="2500" dirty="0">
              <a:latin typeface="Arial MT"/>
              <a:cs typeface="Arial MT"/>
            </a:endParaRPr>
          </a:p>
        </p:txBody>
      </p:sp>
      <p:sp>
        <p:nvSpPr>
          <p:cNvPr id="62" name="object 62"/>
          <p:cNvSpPr txBox="1"/>
          <p:nvPr/>
        </p:nvSpPr>
        <p:spPr>
          <a:xfrm>
            <a:off x="11561843" y="10730820"/>
            <a:ext cx="4624070" cy="875240"/>
          </a:xfrm>
          <a:prstGeom prst="rect">
            <a:avLst/>
          </a:prstGeom>
        </p:spPr>
        <p:txBody>
          <a:bodyPr vert="horz" wrap="square" lIns="0" tIns="66675" rIns="0" bIns="0" rtlCol="0">
            <a:spAutoFit/>
          </a:bodyPr>
          <a:lstStyle/>
          <a:p>
            <a:pPr marL="382270" marR="30480" indent="-344805">
              <a:lnSpc>
                <a:spcPts val="2110"/>
              </a:lnSpc>
              <a:spcBef>
                <a:spcPts val="525"/>
              </a:spcBef>
            </a:pPr>
            <a:r>
              <a:rPr sz="2100" b="1" dirty="0">
                <a:solidFill>
                  <a:srgbClr val="76004B"/>
                </a:solidFill>
                <a:latin typeface="Arial"/>
                <a:cs typeface="Arial"/>
              </a:rPr>
              <a:t>Initiate after 6 months of treatment with  ELIQUIS</a:t>
            </a:r>
            <a:r>
              <a:rPr sz="1800" b="1" baseline="32407" dirty="0">
                <a:solidFill>
                  <a:srgbClr val="76004B"/>
                </a:solidFill>
                <a:latin typeface="Arial"/>
                <a:cs typeface="Arial"/>
              </a:rPr>
              <a:t>™ </a:t>
            </a:r>
            <a:r>
              <a:rPr sz="2100" b="1" dirty="0">
                <a:solidFill>
                  <a:srgbClr val="76004B"/>
                </a:solidFill>
                <a:latin typeface="Arial"/>
                <a:cs typeface="Arial"/>
              </a:rPr>
              <a:t>or another anticoagulant</a:t>
            </a:r>
            <a:r>
              <a:rPr sz="1800" b="1" baseline="32407" dirty="0">
                <a:solidFill>
                  <a:srgbClr val="76004B"/>
                </a:solidFill>
                <a:latin typeface="Arial"/>
                <a:cs typeface="Arial"/>
              </a:rPr>
              <a:t>‡</a:t>
            </a:r>
            <a:endParaRPr sz="1800" baseline="32407">
              <a:latin typeface="Arial"/>
              <a:cs typeface="Arial"/>
            </a:endParaRPr>
          </a:p>
        </p:txBody>
      </p:sp>
      <p:grpSp>
        <p:nvGrpSpPr>
          <p:cNvPr id="63" name="object 63"/>
          <p:cNvGrpSpPr/>
          <p:nvPr/>
        </p:nvGrpSpPr>
        <p:grpSpPr>
          <a:xfrm>
            <a:off x="3280593" y="8108874"/>
            <a:ext cx="11529060" cy="2397760"/>
            <a:chOff x="3280593" y="8108874"/>
            <a:chExt cx="11529060" cy="2397760"/>
          </a:xfrm>
        </p:grpSpPr>
        <p:pic>
          <p:nvPicPr>
            <p:cNvPr id="64" name="object 64"/>
            <p:cNvPicPr/>
            <p:nvPr/>
          </p:nvPicPr>
          <p:blipFill>
            <a:blip r:embed="rId29" cstate="print"/>
            <a:stretch>
              <a:fillRect/>
            </a:stretch>
          </p:blipFill>
          <p:spPr>
            <a:xfrm>
              <a:off x="8347043" y="8189426"/>
              <a:ext cx="476957" cy="569875"/>
            </a:xfrm>
            <a:prstGeom prst="rect">
              <a:avLst/>
            </a:prstGeom>
          </p:spPr>
        </p:pic>
        <p:pic>
          <p:nvPicPr>
            <p:cNvPr id="65" name="object 65"/>
            <p:cNvPicPr/>
            <p:nvPr/>
          </p:nvPicPr>
          <p:blipFill>
            <a:blip r:embed="rId29" cstate="print"/>
            <a:stretch>
              <a:fillRect/>
            </a:stretch>
          </p:blipFill>
          <p:spPr>
            <a:xfrm>
              <a:off x="4524113" y="8189426"/>
              <a:ext cx="476957" cy="569875"/>
            </a:xfrm>
            <a:prstGeom prst="rect">
              <a:avLst/>
            </a:prstGeom>
          </p:spPr>
        </p:pic>
        <p:pic>
          <p:nvPicPr>
            <p:cNvPr id="66" name="object 66"/>
            <p:cNvPicPr/>
            <p:nvPr/>
          </p:nvPicPr>
          <p:blipFill>
            <a:blip r:embed="rId30" cstate="print"/>
            <a:stretch>
              <a:fillRect/>
            </a:stretch>
          </p:blipFill>
          <p:spPr>
            <a:xfrm>
              <a:off x="14332405" y="9069619"/>
              <a:ext cx="476965" cy="569884"/>
            </a:xfrm>
            <a:prstGeom prst="rect">
              <a:avLst/>
            </a:prstGeom>
          </p:spPr>
        </p:pic>
        <p:sp>
          <p:nvSpPr>
            <p:cNvPr id="67" name="object 67"/>
            <p:cNvSpPr/>
            <p:nvPr/>
          </p:nvSpPr>
          <p:spPr>
            <a:xfrm>
              <a:off x="3280593" y="8108874"/>
              <a:ext cx="795655" cy="795655"/>
            </a:xfrm>
            <a:custGeom>
              <a:avLst/>
              <a:gdLst/>
              <a:ahLst/>
              <a:cxnLst/>
              <a:rect l="l" t="t" r="r" b="b"/>
              <a:pathLst>
                <a:path w="795654" h="795654">
                  <a:moveTo>
                    <a:pt x="156307" y="352342"/>
                  </a:moveTo>
                  <a:lnTo>
                    <a:pt x="0" y="397802"/>
                  </a:lnTo>
                  <a:lnTo>
                    <a:pt x="156307" y="443271"/>
                  </a:lnTo>
                  <a:lnTo>
                    <a:pt x="154484" y="432136"/>
                  </a:lnTo>
                  <a:lnTo>
                    <a:pt x="153162" y="420838"/>
                  </a:lnTo>
                  <a:lnTo>
                    <a:pt x="152357" y="409390"/>
                  </a:lnTo>
                  <a:lnTo>
                    <a:pt x="152086" y="397802"/>
                  </a:lnTo>
                  <a:lnTo>
                    <a:pt x="152357" y="386219"/>
                  </a:lnTo>
                  <a:lnTo>
                    <a:pt x="153162" y="374773"/>
                  </a:lnTo>
                  <a:lnTo>
                    <a:pt x="154484" y="363477"/>
                  </a:lnTo>
                  <a:lnTo>
                    <a:pt x="156307" y="352342"/>
                  </a:lnTo>
                  <a:close/>
                </a:path>
                <a:path w="795654" h="795654">
                  <a:moveTo>
                    <a:pt x="194895" y="536390"/>
                  </a:moveTo>
                  <a:lnTo>
                    <a:pt x="116521" y="679092"/>
                  </a:lnTo>
                  <a:lnTo>
                    <a:pt x="259232" y="600717"/>
                  </a:lnTo>
                  <a:lnTo>
                    <a:pt x="240965" y="586934"/>
                  </a:lnTo>
                  <a:lnTo>
                    <a:pt x="224078" y="571543"/>
                  </a:lnTo>
                  <a:lnTo>
                    <a:pt x="208685" y="554658"/>
                  </a:lnTo>
                  <a:lnTo>
                    <a:pt x="194895" y="536390"/>
                  </a:lnTo>
                  <a:close/>
                </a:path>
                <a:path w="795654" h="795654">
                  <a:moveTo>
                    <a:pt x="600717" y="536380"/>
                  </a:moveTo>
                  <a:lnTo>
                    <a:pt x="586928" y="554648"/>
                  </a:lnTo>
                  <a:lnTo>
                    <a:pt x="571534" y="571534"/>
                  </a:lnTo>
                  <a:lnTo>
                    <a:pt x="554648" y="586928"/>
                  </a:lnTo>
                  <a:lnTo>
                    <a:pt x="536380" y="600717"/>
                  </a:lnTo>
                  <a:lnTo>
                    <a:pt x="679102" y="679092"/>
                  </a:lnTo>
                  <a:lnTo>
                    <a:pt x="600717" y="536380"/>
                  </a:lnTo>
                  <a:close/>
                </a:path>
                <a:path w="795654" h="795654">
                  <a:moveTo>
                    <a:pt x="352342" y="639296"/>
                  </a:moveTo>
                  <a:lnTo>
                    <a:pt x="397811" y="795604"/>
                  </a:lnTo>
                  <a:lnTo>
                    <a:pt x="442053" y="643517"/>
                  </a:lnTo>
                  <a:lnTo>
                    <a:pt x="397811" y="643517"/>
                  </a:lnTo>
                  <a:lnTo>
                    <a:pt x="386223" y="643246"/>
                  </a:lnTo>
                  <a:lnTo>
                    <a:pt x="374775" y="642441"/>
                  </a:lnTo>
                  <a:lnTo>
                    <a:pt x="363477" y="641119"/>
                  </a:lnTo>
                  <a:lnTo>
                    <a:pt x="352342" y="639296"/>
                  </a:lnTo>
                  <a:close/>
                </a:path>
                <a:path w="795654" h="795654">
                  <a:moveTo>
                    <a:pt x="443281" y="639296"/>
                  </a:moveTo>
                  <a:lnTo>
                    <a:pt x="432140" y="641119"/>
                  </a:lnTo>
                  <a:lnTo>
                    <a:pt x="420841" y="642441"/>
                  </a:lnTo>
                  <a:lnTo>
                    <a:pt x="409394" y="643246"/>
                  </a:lnTo>
                  <a:lnTo>
                    <a:pt x="397811" y="643517"/>
                  </a:lnTo>
                  <a:lnTo>
                    <a:pt x="442053" y="643517"/>
                  </a:lnTo>
                  <a:lnTo>
                    <a:pt x="443281" y="639296"/>
                  </a:lnTo>
                  <a:close/>
                </a:path>
                <a:path w="795654" h="795654">
                  <a:moveTo>
                    <a:pt x="397811" y="0"/>
                  </a:moveTo>
                  <a:lnTo>
                    <a:pt x="352312" y="156307"/>
                  </a:lnTo>
                  <a:lnTo>
                    <a:pt x="363459" y="154484"/>
                  </a:lnTo>
                  <a:lnTo>
                    <a:pt x="374764" y="153162"/>
                  </a:lnTo>
                  <a:lnTo>
                    <a:pt x="386217" y="152357"/>
                  </a:lnTo>
                  <a:lnTo>
                    <a:pt x="397811" y="152086"/>
                  </a:lnTo>
                  <a:lnTo>
                    <a:pt x="442072" y="152086"/>
                  </a:lnTo>
                  <a:lnTo>
                    <a:pt x="397811" y="0"/>
                  </a:lnTo>
                  <a:close/>
                </a:path>
                <a:path w="795654" h="795654">
                  <a:moveTo>
                    <a:pt x="442072" y="152086"/>
                  </a:moveTo>
                  <a:lnTo>
                    <a:pt x="397811" y="152086"/>
                  </a:lnTo>
                  <a:lnTo>
                    <a:pt x="409401" y="152357"/>
                  </a:lnTo>
                  <a:lnTo>
                    <a:pt x="420854" y="153162"/>
                  </a:lnTo>
                  <a:lnTo>
                    <a:pt x="432158" y="154484"/>
                  </a:lnTo>
                  <a:lnTo>
                    <a:pt x="443301" y="156307"/>
                  </a:lnTo>
                  <a:lnTo>
                    <a:pt x="442072" y="152086"/>
                  </a:lnTo>
                  <a:close/>
                </a:path>
                <a:path w="795654" h="795654">
                  <a:moveTo>
                    <a:pt x="116521" y="116521"/>
                  </a:moveTo>
                  <a:lnTo>
                    <a:pt x="194895" y="259213"/>
                  </a:lnTo>
                  <a:lnTo>
                    <a:pt x="208679" y="240951"/>
                  </a:lnTo>
                  <a:lnTo>
                    <a:pt x="224070" y="224069"/>
                  </a:lnTo>
                  <a:lnTo>
                    <a:pt x="240955" y="208679"/>
                  </a:lnTo>
                  <a:lnTo>
                    <a:pt x="259223" y="194895"/>
                  </a:lnTo>
                  <a:lnTo>
                    <a:pt x="116521" y="116521"/>
                  </a:lnTo>
                  <a:close/>
                </a:path>
                <a:path w="795654" h="795654">
                  <a:moveTo>
                    <a:pt x="639296" y="352332"/>
                  </a:moveTo>
                  <a:lnTo>
                    <a:pt x="641114" y="363467"/>
                  </a:lnTo>
                  <a:lnTo>
                    <a:pt x="642432" y="374765"/>
                  </a:lnTo>
                  <a:lnTo>
                    <a:pt x="643236" y="386213"/>
                  </a:lnTo>
                  <a:lnTo>
                    <a:pt x="643507" y="397802"/>
                  </a:lnTo>
                  <a:lnTo>
                    <a:pt x="643236" y="409390"/>
                  </a:lnTo>
                  <a:lnTo>
                    <a:pt x="642431" y="420839"/>
                  </a:lnTo>
                  <a:lnTo>
                    <a:pt x="641110" y="432140"/>
                  </a:lnTo>
                  <a:lnTo>
                    <a:pt x="639286" y="443281"/>
                  </a:lnTo>
                  <a:lnTo>
                    <a:pt x="795613" y="397802"/>
                  </a:lnTo>
                  <a:lnTo>
                    <a:pt x="639296" y="352332"/>
                  </a:lnTo>
                  <a:close/>
                </a:path>
                <a:path w="795654" h="795654">
                  <a:moveTo>
                    <a:pt x="679102" y="116521"/>
                  </a:moveTo>
                  <a:lnTo>
                    <a:pt x="536390" y="194895"/>
                  </a:lnTo>
                  <a:lnTo>
                    <a:pt x="554656" y="208679"/>
                  </a:lnTo>
                  <a:lnTo>
                    <a:pt x="571539" y="224071"/>
                  </a:lnTo>
                  <a:lnTo>
                    <a:pt x="586929" y="240959"/>
                  </a:lnTo>
                  <a:lnTo>
                    <a:pt x="600717" y="259232"/>
                  </a:lnTo>
                  <a:lnTo>
                    <a:pt x="679102" y="116521"/>
                  </a:lnTo>
                  <a:close/>
                </a:path>
              </a:pathLst>
            </a:custGeom>
            <a:solidFill>
              <a:srgbClr val="EA612C"/>
            </a:solidFill>
          </p:spPr>
          <p:txBody>
            <a:bodyPr wrap="square" lIns="0" tIns="0" rIns="0" bIns="0" rtlCol="0"/>
            <a:lstStyle/>
            <a:p>
              <a:endParaRPr/>
            </a:p>
          </p:txBody>
        </p:sp>
        <p:pic>
          <p:nvPicPr>
            <p:cNvPr id="68" name="object 68"/>
            <p:cNvPicPr/>
            <p:nvPr/>
          </p:nvPicPr>
          <p:blipFill>
            <a:blip r:embed="rId31" cstate="print"/>
            <a:stretch>
              <a:fillRect/>
            </a:stretch>
          </p:blipFill>
          <p:spPr>
            <a:xfrm>
              <a:off x="3460722" y="8289004"/>
              <a:ext cx="435359" cy="435349"/>
            </a:xfrm>
            <a:prstGeom prst="rect">
              <a:avLst/>
            </a:prstGeom>
          </p:spPr>
        </p:pic>
        <p:sp>
          <p:nvSpPr>
            <p:cNvPr id="69" name="object 69"/>
            <p:cNvSpPr/>
            <p:nvPr/>
          </p:nvSpPr>
          <p:spPr>
            <a:xfrm>
              <a:off x="6945193" y="8108874"/>
              <a:ext cx="795655" cy="795655"/>
            </a:xfrm>
            <a:custGeom>
              <a:avLst/>
              <a:gdLst/>
              <a:ahLst/>
              <a:cxnLst/>
              <a:rect l="l" t="t" r="r" b="b"/>
              <a:pathLst>
                <a:path w="795654" h="795654">
                  <a:moveTo>
                    <a:pt x="156307" y="352342"/>
                  </a:moveTo>
                  <a:lnTo>
                    <a:pt x="0" y="397802"/>
                  </a:lnTo>
                  <a:lnTo>
                    <a:pt x="156307" y="443271"/>
                  </a:lnTo>
                  <a:lnTo>
                    <a:pt x="154484" y="432136"/>
                  </a:lnTo>
                  <a:lnTo>
                    <a:pt x="153162" y="420838"/>
                  </a:lnTo>
                  <a:lnTo>
                    <a:pt x="152357" y="409390"/>
                  </a:lnTo>
                  <a:lnTo>
                    <a:pt x="152086" y="397802"/>
                  </a:lnTo>
                  <a:lnTo>
                    <a:pt x="152357" y="386219"/>
                  </a:lnTo>
                  <a:lnTo>
                    <a:pt x="153162" y="374773"/>
                  </a:lnTo>
                  <a:lnTo>
                    <a:pt x="154484" y="363477"/>
                  </a:lnTo>
                  <a:lnTo>
                    <a:pt x="156307" y="352342"/>
                  </a:lnTo>
                  <a:close/>
                </a:path>
                <a:path w="795654" h="795654">
                  <a:moveTo>
                    <a:pt x="194895" y="536390"/>
                  </a:moveTo>
                  <a:lnTo>
                    <a:pt x="116521" y="679092"/>
                  </a:lnTo>
                  <a:lnTo>
                    <a:pt x="259232" y="600717"/>
                  </a:lnTo>
                  <a:lnTo>
                    <a:pt x="240965" y="586934"/>
                  </a:lnTo>
                  <a:lnTo>
                    <a:pt x="224078" y="571543"/>
                  </a:lnTo>
                  <a:lnTo>
                    <a:pt x="208685" y="554658"/>
                  </a:lnTo>
                  <a:lnTo>
                    <a:pt x="194895" y="536390"/>
                  </a:lnTo>
                  <a:close/>
                </a:path>
                <a:path w="795654" h="795654">
                  <a:moveTo>
                    <a:pt x="600717" y="536380"/>
                  </a:moveTo>
                  <a:lnTo>
                    <a:pt x="586928" y="554648"/>
                  </a:lnTo>
                  <a:lnTo>
                    <a:pt x="571534" y="571534"/>
                  </a:lnTo>
                  <a:lnTo>
                    <a:pt x="554648" y="586928"/>
                  </a:lnTo>
                  <a:lnTo>
                    <a:pt x="536380" y="600717"/>
                  </a:lnTo>
                  <a:lnTo>
                    <a:pt x="679102" y="679092"/>
                  </a:lnTo>
                  <a:lnTo>
                    <a:pt x="600717" y="536380"/>
                  </a:lnTo>
                  <a:close/>
                </a:path>
                <a:path w="795654" h="795654">
                  <a:moveTo>
                    <a:pt x="352342" y="639296"/>
                  </a:moveTo>
                  <a:lnTo>
                    <a:pt x="397811" y="795604"/>
                  </a:lnTo>
                  <a:lnTo>
                    <a:pt x="442053" y="643517"/>
                  </a:lnTo>
                  <a:lnTo>
                    <a:pt x="397811" y="643517"/>
                  </a:lnTo>
                  <a:lnTo>
                    <a:pt x="386223" y="643246"/>
                  </a:lnTo>
                  <a:lnTo>
                    <a:pt x="374775" y="642441"/>
                  </a:lnTo>
                  <a:lnTo>
                    <a:pt x="363477" y="641119"/>
                  </a:lnTo>
                  <a:lnTo>
                    <a:pt x="352342" y="639296"/>
                  </a:lnTo>
                  <a:close/>
                </a:path>
                <a:path w="795654" h="795654">
                  <a:moveTo>
                    <a:pt x="443281" y="639296"/>
                  </a:moveTo>
                  <a:lnTo>
                    <a:pt x="432140" y="641119"/>
                  </a:lnTo>
                  <a:lnTo>
                    <a:pt x="420841" y="642441"/>
                  </a:lnTo>
                  <a:lnTo>
                    <a:pt x="409394" y="643246"/>
                  </a:lnTo>
                  <a:lnTo>
                    <a:pt x="397811" y="643517"/>
                  </a:lnTo>
                  <a:lnTo>
                    <a:pt x="442053" y="643517"/>
                  </a:lnTo>
                  <a:lnTo>
                    <a:pt x="443281" y="639296"/>
                  </a:lnTo>
                  <a:close/>
                </a:path>
                <a:path w="795654" h="795654">
                  <a:moveTo>
                    <a:pt x="397811" y="0"/>
                  </a:moveTo>
                  <a:lnTo>
                    <a:pt x="352312" y="156307"/>
                  </a:lnTo>
                  <a:lnTo>
                    <a:pt x="363459" y="154484"/>
                  </a:lnTo>
                  <a:lnTo>
                    <a:pt x="374764" y="153162"/>
                  </a:lnTo>
                  <a:lnTo>
                    <a:pt x="386217" y="152357"/>
                  </a:lnTo>
                  <a:lnTo>
                    <a:pt x="397811" y="152086"/>
                  </a:lnTo>
                  <a:lnTo>
                    <a:pt x="442072" y="152086"/>
                  </a:lnTo>
                  <a:lnTo>
                    <a:pt x="397811" y="0"/>
                  </a:lnTo>
                  <a:close/>
                </a:path>
                <a:path w="795654" h="795654">
                  <a:moveTo>
                    <a:pt x="442072" y="152086"/>
                  </a:moveTo>
                  <a:lnTo>
                    <a:pt x="397811" y="152086"/>
                  </a:lnTo>
                  <a:lnTo>
                    <a:pt x="409405" y="152357"/>
                  </a:lnTo>
                  <a:lnTo>
                    <a:pt x="420858" y="153162"/>
                  </a:lnTo>
                  <a:lnTo>
                    <a:pt x="432159" y="154484"/>
                  </a:lnTo>
                  <a:lnTo>
                    <a:pt x="443301" y="156307"/>
                  </a:lnTo>
                  <a:lnTo>
                    <a:pt x="442072" y="152086"/>
                  </a:lnTo>
                  <a:close/>
                </a:path>
                <a:path w="795654" h="795654">
                  <a:moveTo>
                    <a:pt x="116521" y="116521"/>
                  </a:moveTo>
                  <a:lnTo>
                    <a:pt x="194895" y="259213"/>
                  </a:lnTo>
                  <a:lnTo>
                    <a:pt x="208679" y="240951"/>
                  </a:lnTo>
                  <a:lnTo>
                    <a:pt x="224070" y="224069"/>
                  </a:lnTo>
                  <a:lnTo>
                    <a:pt x="240955" y="208679"/>
                  </a:lnTo>
                  <a:lnTo>
                    <a:pt x="259223" y="194895"/>
                  </a:lnTo>
                  <a:lnTo>
                    <a:pt x="116521" y="116521"/>
                  </a:lnTo>
                  <a:close/>
                </a:path>
                <a:path w="795654" h="795654">
                  <a:moveTo>
                    <a:pt x="639296" y="352332"/>
                  </a:moveTo>
                  <a:lnTo>
                    <a:pt x="641114" y="363467"/>
                  </a:lnTo>
                  <a:lnTo>
                    <a:pt x="642432" y="374765"/>
                  </a:lnTo>
                  <a:lnTo>
                    <a:pt x="643236" y="386213"/>
                  </a:lnTo>
                  <a:lnTo>
                    <a:pt x="643507" y="397802"/>
                  </a:lnTo>
                  <a:lnTo>
                    <a:pt x="643236" y="409390"/>
                  </a:lnTo>
                  <a:lnTo>
                    <a:pt x="642431" y="420839"/>
                  </a:lnTo>
                  <a:lnTo>
                    <a:pt x="641110" y="432140"/>
                  </a:lnTo>
                  <a:lnTo>
                    <a:pt x="639286" y="443281"/>
                  </a:lnTo>
                  <a:lnTo>
                    <a:pt x="795613" y="397802"/>
                  </a:lnTo>
                  <a:lnTo>
                    <a:pt x="639296" y="352332"/>
                  </a:lnTo>
                  <a:close/>
                </a:path>
                <a:path w="795654" h="795654">
                  <a:moveTo>
                    <a:pt x="679102" y="116521"/>
                  </a:moveTo>
                  <a:lnTo>
                    <a:pt x="536390" y="194895"/>
                  </a:lnTo>
                  <a:lnTo>
                    <a:pt x="554656" y="208679"/>
                  </a:lnTo>
                  <a:lnTo>
                    <a:pt x="571539" y="224071"/>
                  </a:lnTo>
                  <a:lnTo>
                    <a:pt x="586929" y="240959"/>
                  </a:lnTo>
                  <a:lnTo>
                    <a:pt x="600717" y="259232"/>
                  </a:lnTo>
                  <a:lnTo>
                    <a:pt x="679102" y="116521"/>
                  </a:lnTo>
                  <a:close/>
                </a:path>
              </a:pathLst>
            </a:custGeom>
            <a:solidFill>
              <a:srgbClr val="EA612C"/>
            </a:solidFill>
          </p:spPr>
          <p:txBody>
            <a:bodyPr wrap="square" lIns="0" tIns="0" rIns="0" bIns="0" rtlCol="0"/>
            <a:lstStyle/>
            <a:p>
              <a:endParaRPr/>
            </a:p>
          </p:txBody>
        </p:sp>
        <p:pic>
          <p:nvPicPr>
            <p:cNvPr id="70" name="object 70"/>
            <p:cNvPicPr/>
            <p:nvPr/>
          </p:nvPicPr>
          <p:blipFill>
            <a:blip r:embed="rId32" cstate="print"/>
            <a:stretch>
              <a:fillRect/>
            </a:stretch>
          </p:blipFill>
          <p:spPr>
            <a:xfrm>
              <a:off x="7125322" y="8289004"/>
              <a:ext cx="435359" cy="435349"/>
            </a:xfrm>
            <a:prstGeom prst="rect">
              <a:avLst/>
            </a:prstGeom>
          </p:spPr>
        </p:pic>
        <p:sp>
          <p:nvSpPr>
            <p:cNvPr id="71" name="object 71"/>
            <p:cNvSpPr/>
            <p:nvPr/>
          </p:nvSpPr>
          <p:spPr>
            <a:xfrm>
              <a:off x="12763964" y="8989068"/>
              <a:ext cx="795655" cy="795655"/>
            </a:xfrm>
            <a:custGeom>
              <a:avLst/>
              <a:gdLst/>
              <a:ahLst/>
              <a:cxnLst/>
              <a:rect l="l" t="t" r="r" b="b"/>
              <a:pathLst>
                <a:path w="795655" h="795654">
                  <a:moveTo>
                    <a:pt x="156307" y="352342"/>
                  </a:moveTo>
                  <a:lnTo>
                    <a:pt x="0" y="397802"/>
                  </a:lnTo>
                  <a:lnTo>
                    <a:pt x="156307" y="443271"/>
                  </a:lnTo>
                  <a:lnTo>
                    <a:pt x="154484" y="432136"/>
                  </a:lnTo>
                  <a:lnTo>
                    <a:pt x="153162" y="420838"/>
                  </a:lnTo>
                  <a:lnTo>
                    <a:pt x="152357" y="409390"/>
                  </a:lnTo>
                  <a:lnTo>
                    <a:pt x="152086" y="397802"/>
                  </a:lnTo>
                  <a:lnTo>
                    <a:pt x="152357" y="386219"/>
                  </a:lnTo>
                  <a:lnTo>
                    <a:pt x="153162" y="374773"/>
                  </a:lnTo>
                  <a:lnTo>
                    <a:pt x="154484" y="363477"/>
                  </a:lnTo>
                  <a:lnTo>
                    <a:pt x="156307" y="352342"/>
                  </a:lnTo>
                  <a:close/>
                </a:path>
                <a:path w="795655" h="795654">
                  <a:moveTo>
                    <a:pt x="194895" y="536390"/>
                  </a:moveTo>
                  <a:lnTo>
                    <a:pt x="116521" y="679092"/>
                  </a:lnTo>
                  <a:lnTo>
                    <a:pt x="259223" y="600717"/>
                  </a:lnTo>
                  <a:lnTo>
                    <a:pt x="240961" y="586934"/>
                  </a:lnTo>
                  <a:lnTo>
                    <a:pt x="224077" y="571543"/>
                  </a:lnTo>
                  <a:lnTo>
                    <a:pt x="208685" y="554658"/>
                  </a:lnTo>
                  <a:lnTo>
                    <a:pt x="194895" y="536390"/>
                  </a:lnTo>
                  <a:close/>
                </a:path>
                <a:path w="795655" h="795654">
                  <a:moveTo>
                    <a:pt x="600717" y="536380"/>
                  </a:moveTo>
                  <a:lnTo>
                    <a:pt x="586928" y="554648"/>
                  </a:lnTo>
                  <a:lnTo>
                    <a:pt x="571534" y="571534"/>
                  </a:lnTo>
                  <a:lnTo>
                    <a:pt x="554648" y="586928"/>
                  </a:lnTo>
                  <a:lnTo>
                    <a:pt x="536380" y="600717"/>
                  </a:lnTo>
                  <a:lnTo>
                    <a:pt x="679102" y="679092"/>
                  </a:lnTo>
                  <a:lnTo>
                    <a:pt x="600717" y="536380"/>
                  </a:lnTo>
                  <a:close/>
                </a:path>
                <a:path w="795655" h="795654">
                  <a:moveTo>
                    <a:pt x="352342" y="639296"/>
                  </a:moveTo>
                  <a:lnTo>
                    <a:pt x="397802" y="795604"/>
                  </a:lnTo>
                  <a:lnTo>
                    <a:pt x="442053" y="643517"/>
                  </a:lnTo>
                  <a:lnTo>
                    <a:pt x="397802" y="643517"/>
                  </a:lnTo>
                  <a:lnTo>
                    <a:pt x="386219" y="643246"/>
                  </a:lnTo>
                  <a:lnTo>
                    <a:pt x="374773" y="642441"/>
                  </a:lnTo>
                  <a:lnTo>
                    <a:pt x="363477" y="641119"/>
                  </a:lnTo>
                  <a:lnTo>
                    <a:pt x="352342" y="639296"/>
                  </a:lnTo>
                  <a:close/>
                </a:path>
                <a:path w="795655" h="795654">
                  <a:moveTo>
                    <a:pt x="443281" y="639296"/>
                  </a:moveTo>
                  <a:lnTo>
                    <a:pt x="432140" y="641119"/>
                  </a:lnTo>
                  <a:lnTo>
                    <a:pt x="420839" y="642441"/>
                  </a:lnTo>
                  <a:lnTo>
                    <a:pt x="409390" y="643246"/>
                  </a:lnTo>
                  <a:lnTo>
                    <a:pt x="397802" y="643517"/>
                  </a:lnTo>
                  <a:lnTo>
                    <a:pt x="442053" y="643517"/>
                  </a:lnTo>
                  <a:lnTo>
                    <a:pt x="443281" y="639296"/>
                  </a:lnTo>
                  <a:close/>
                </a:path>
                <a:path w="795655" h="795654">
                  <a:moveTo>
                    <a:pt x="397811" y="0"/>
                  </a:moveTo>
                  <a:lnTo>
                    <a:pt x="352312" y="156307"/>
                  </a:lnTo>
                  <a:lnTo>
                    <a:pt x="363459" y="154484"/>
                  </a:lnTo>
                  <a:lnTo>
                    <a:pt x="374762" y="153162"/>
                  </a:lnTo>
                  <a:lnTo>
                    <a:pt x="386213" y="152357"/>
                  </a:lnTo>
                  <a:lnTo>
                    <a:pt x="397802" y="152086"/>
                  </a:lnTo>
                  <a:lnTo>
                    <a:pt x="442072" y="152086"/>
                  </a:lnTo>
                  <a:lnTo>
                    <a:pt x="397811" y="0"/>
                  </a:lnTo>
                  <a:close/>
                </a:path>
                <a:path w="795655" h="795654">
                  <a:moveTo>
                    <a:pt x="442072" y="152086"/>
                  </a:moveTo>
                  <a:lnTo>
                    <a:pt x="397802" y="152086"/>
                  </a:lnTo>
                  <a:lnTo>
                    <a:pt x="409397" y="152357"/>
                  </a:lnTo>
                  <a:lnTo>
                    <a:pt x="420853" y="153162"/>
                  </a:lnTo>
                  <a:lnTo>
                    <a:pt x="432158" y="154484"/>
                  </a:lnTo>
                  <a:lnTo>
                    <a:pt x="443301" y="156307"/>
                  </a:lnTo>
                  <a:lnTo>
                    <a:pt x="442072" y="152086"/>
                  </a:lnTo>
                  <a:close/>
                </a:path>
                <a:path w="795655" h="795654">
                  <a:moveTo>
                    <a:pt x="116521" y="116521"/>
                  </a:moveTo>
                  <a:lnTo>
                    <a:pt x="194895" y="259213"/>
                  </a:lnTo>
                  <a:lnTo>
                    <a:pt x="208679" y="240951"/>
                  </a:lnTo>
                  <a:lnTo>
                    <a:pt x="224070" y="224069"/>
                  </a:lnTo>
                  <a:lnTo>
                    <a:pt x="240955" y="208679"/>
                  </a:lnTo>
                  <a:lnTo>
                    <a:pt x="259223" y="194895"/>
                  </a:lnTo>
                  <a:lnTo>
                    <a:pt x="116521" y="116521"/>
                  </a:lnTo>
                  <a:close/>
                </a:path>
                <a:path w="795655" h="795654">
                  <a:moveTo>
                    <a:pt x="639296" y="352332"/>
                  </a:moveTo>
                  <a:lnTo>
                    <a:pt x="641114" y="363467"/>
                  </a:lnTo>
                  <a:lnTo>
                    <a:pt x="642432" y="374765"/>
                  </a:lnTo>
                  <a:lnTo>
                    <a:pt x="643236" y="386213"/>
                  </a:lnTo>
                  <a:lnTo>
                    <a:pt x="643507" y="397802"/>
                  </a:lnTo>
                  <a:lnTo>
                    <a:pt x="643236" y="409390"/>
                  </a:lnTo>
                  <a:lnTo>
                    <a:pt x="642431" y="420839"/>
                  </a:lnTo>
                  <a:lnTo>
                    <a:pt x="641110" y="432140"/>
                  </a:lnTo>
                  <a:lnTo>
                    <a:pt x="639286" y="443281"/>
                  </a:lnTo>
                  <a:lnTo>
                    <a:pt x="795613" y="397802"/>
                  </a:lnTo>
                  <a:lnTo>
                    <a:pt x="639296" y="352332"/>
                  </a:lnTo>
                  <a:close/>
                </a:path>
                <a:path w="795655" h="795654">
                  <a:moveTo>
                    <a:pt x="679102" y="116521"/>
                  </a:moveTo>
                  <a:lnTo>
                    <a:pt x="536390" y="194895"/>
                  </a:lnTo>
                  <a:lnTo>
                    <a:pt x="554656" y="208679"/>
                  </a:lnTo>
                  <a:lnTo>
                    <a:pt x="571539" y="224071"/>
                  </a:lnTo>
                  <a:lnTo>
                    <a:pt x="586929" y="240959"/>
                  </a:lnTo>
                  <a:lnTo>
                    <a:pt x="600717" y="259232"/>
                  </a:lnTo>
                  <a:lnTo>
                    <a:pt x="679102" y="116521"/>
                  </a:lnTo>
                  <a:close/>
                </a:path>
              </a:pathLst>
            </a:custGeom>
            <a:solidFill>
              <a:srgbClr val="EA612C"/>
            </a:solidFill>
          </p:spPr>
          <p:txBody>
            <a:bodyPr wrap="square" lIns="0" tIns="0" rIns="0" bIns="0" rtlCol="0"/>
            <a:lstStyle/>
            <a:p>
              <a:endParaRPr/>
            </a:p>
          </p:txBody>
        </p:sp>
        <p:pic>
          <p:nvPicPr>
            <p:cNvPr id="72" name="object 72"/>
            <p:cNvPicPr/>
            <p:nvPr/>
          </p:nvPicPr>
          <p:blipFill>
            <a:blip r:embed="rId33" cstate="print"/>
            <a:stretch>
              <a:fillRect/>
            </a:stretch>
          </p:blipFill>
          <p:spPr>
            <a:xfrm>
              <a:off x="12944095" y="9169197"/>
              <a:ext cx="435359" cy="435349"/>
            </a:xfrm>
            <a:prstGeom prst="rect">
              <a:avLst/>
            </a:prstGeom>
          </p:spPr>
        </p:pic>
        <p:pic>
          <p:nvPicPr>
            <p:cNvPr id="73" name="object 73"/>
            <p:cNvPicPr/>
            <p:nvPr/>
          </p:nvPicPr>
          <p:blipFill>
            <a:blip r:embed="rId34" cstate="print"/>
            <a:stretch>
              <a:fillRect/>
            </a:stretch>
          </p:blipFill>
          <p:spPr>
            <a:xfrm>
              <a:off x="3451206" y="9897435"/>
              <a:ext cx="411168" cy="222463"/>
            </a:xfrm>
            <a:prstGeom prst="rect">
              <a:avLst/>
            </a:prstGeom>
          </p:spPr>
        </p:pic>
        <p:pic>
          <p:nvPicPr>
            <p:cNvPr id="74" name="object 74"/>
            <p:cNvPicPr/>
            <p:nvPr/>
          </p:nvPicPr>
          <p:blipFill>
            <a:blip r:embed="rId34" cstate="print"/>
            <a:stretch>
              <a:fillRect/>
            </a:stretch>
          </p:blipFill>
          <p:spPr>
            <a:xfrm>
              <a:off x="3451206" y="9556264"/>
              <a:ext cx="411168" cy="222463"/>
            </a:xfrm>
            <a:prstGeom prst="rect">
              <a:avLst/>
            </a:prstGeom>
          </p:spPr>
        </p:pic>
        <p:pic>
          <p:nvPicPr>
            <p:cNvPr id="75" name="object 75"/>
            <p:cNvPicPr/>
            <p:nvPr/>
          </p:nvPicPr>
          <p:blipFill>
            <a:blip r:embed="rId34" cstate="print"/>
            <a:stretch>
              <a:fillRect/>
            </a:stretch>
          </p:blipFill>
          <p:spPr>
            <a:xfrm>
              <a:off x="7115807" y="9556264"/>
              <a:ext cx="411168" cy="222463"/>
            </a:xfrm>
            <a:prstGeom prst="rect">
              <a:avLst/>
            </a:prstGeom>
          </p:spPr>
        </p:pic>
        <p:pic>
          <p:nvPicPr>
            <p:cNvPr id="76" name="object 76"/>
            <p:cNvPicPr/>
            <p:nvPr/>
          </p:nvPicPr>
          <p:blipFill>
            <a:blip r:embed="rId34" cstate="print"/>
            <a:stretch>
              <a:fillRect/>
            </a:stretch>
          </p:blipFill>
          <p:spPr>
            <a:xfrm>
              <a:off x="4537553" y="9897435"/>
              <a:ext cx="411160" cy="222463"/>
            </a:xfrm>
            <a:prstGeom prst="rect">
              <a:avLst/>
            </a:prstGeom>
          </p:spPr>
        </p:pic>
        <p:pic>
          <p:nvPicPr>
            <p:cNvPr id="77" name="object 77"/>
            <p:cNvPicPr/>
            <p:nvPr/>
          </p:nvPicPr>
          <p:blipFill>
            <a:blip r:embed="rId34" cstate="print"/>
            <a:stretch>
              <a:fillRect/>
            </a:stretch>
          </p:blipFill>
          <p:spPr>
            <a:xfrm>
              <a:off x="4537553" y="9556264"/>
              <a:ext cx="411160" cy="222463"/>
            </a:xfrm>
            <a:prstGeom prst="rect">
              <a:avLst/>
            </a:prstGeom>
          </p:spPr>
        </p:pic>
        <p:pic>
          <p:nvPicPr>
            <p:cNvPr id="78" name="object 78"/>
            <p:cNvPicPr/>
            <p:nvPr/>
          </p:nvPicPr>
          <p:blipFill>
            <a:blip r:embed="rId34" cstate="print"/>
            <a:stretch>
              <a:fillRect/>
            </a:stretch>
          </p:blipFill>
          <p:spPr>
            <a:xfrm>
              <a:off x="8360483" y="9556264"/>
              <a:ext cx="411160" cy="222463"/>
            </a:xfrm>
            <a:prstGeom prst="rect">
              <a:avLst/>
            </a:prstGeom>
          </p:spPr>
        </p:pic>
        <p:pic>
          <p:nvPicPr>
            <p:cNvPr id="79" name="object 79"/>
            <p:cNvPicPr/>
            <p:nvPr/>
          </p:nvPicPr>
          <p:blipFill>
            <a:blip r:embed="rId35" cstate="print"/>
            <a:stretch>
              <a:fillRect/>
            </a:stretch>
          </p:blipFill>
          <p:spPr>
            <a:xfrm>
              <a:off x="13008247" y="10219044"/>
              <a:ext cx="287410" cy="287410"/>
            </a:xfrm>
            <a:prstGeom prst="rect">
              <a:avLst/>
            </a:prstGeom>
          </p:spPr>
        </p:pic>
        <p:pic>
          <p:nvPicPr>
            <p:cNvPr id="80" name="object 80"/>
            <p:cNvPicPr/>
            <p:nvPr/>
          </p:nvPicPr>
          <p:blipFill>
            <a:blip r:embed="rId35" cstate="print"/>
            <a:stretch>
              <a:fillRect/>
            </a:stretch>
          </p:blipFill>
          <p:spPr>
            <a:xfrm>
              <a:off x="14397038" y="10219044"/>
              <a:ext cx="287410" cy="287410"/>
            </a:xfrm>
            <a:prstGeom prst="rect">
              <a:avLst/>
            </a:prstGeom>
          </p:spPr>
        </p:pic>
      </p:grpSp>
      <p:sp>
        <p:nvSpPr>
          <p:cNvPr id="81" name="object 81"/>
          <p:cNvSpPr txBox="1"/>
          <p:nvPr/>
        </p:nvSpPr>
        <p:spPr>
          <a:xfrm>
            <a:off x="3078491" y="9016353"/>
            <a:ext cx="1005250" cy="255198"/>
          </a:xfrm>
          <a:prstGeom prst="rect">
            <a:avLst/>
          </a:prstGeom>
        </p:spPr>
        <p:txBody>
          <a:bodyPr vert="horz" wrap="square" lIns="0" tIns="16510" rIns="0" bIns="0" rtlCol="0">
            <a:spAutoFit/>
          </a:bodyPr>
          <a:lstStyle/>
          <a:p>
            <a:pPr marL="12700">
              <a:lnSpc>
                <a:spcPct val="100000"/>
              </a:lnSpc>
              <a:spcBef>
                <a:spcPts val="130"/>
              </a:spcBef>
            </a:pPr>
            <a:r>
              <a:rPr sz="1550" dirty="0">
                <a:solidFill>
                  <a:srgbClr val="636466"/>
                </a:solidFill>
                <a:latin typeface="Arial MT"/>
                <a:cs typeface="Arial MT"/>
              </a:rPr>
              <a:t>MORNING</a:t>
            </a:r>
            <a:endParaRPr sz="1550" dirty="0">
              <a:latin typeface="Arial MT"/>
              <a:cs typeface="Arial MT"/>
            </a:endParaRPr>
          </a:p>
        </p:txBody>
      </p:sp>
      <p:sp>
        <p:nvSpPr>
          <p:cNvPr id="82" name="object 82"/>
          <p:cNvSpPr txBox="1"/>
          <p:nvPr/>
        </p:nvSpPr>
        <p:spPr>
          <a:xfrm>
            <a:off x="6810440" y="9016353"/>
            <a:ext cx="1007277" cy="255198"/>
          </a:xfrm>
          <a:prstGeom prst="rect">
            <a:avLst/>
          </a:prstGeom>
        </p:spPr>
        <p:txBody>
          <a:bodyPr vert="horz" wrap="square" lIns="0" tIns="16510" rIns="0" bIns="0" rtlCol="0">
            <a:spAutoFit/>
          </a:bodyPr>
          <a:lstStyle/>
          <a:p>
            <a:pPr marL="12700">
              <a:lnSpc>
                <a:spcPct val="100000"/>
              </a:lnSpc>
              <a:spcBef>
                <a:spcPts val="130"/>
              </a:spcBef>
            </a:pPr>
            <a:r>
              <a:rPr sz="1550" dirty="0">
                <a:solidFill>
                  <a:srgbClr val="636466"/>
                </a:solidFill>
                <a:latin typeface="Arial MT"/>
                <a:cs typeface="Arial MT"/>
              </a:rPr>
              <a:t>MORNING</a:t>
            </a:r>
            <a:endParaRPr sz="1550" dirty="0">
              <a:latin typeface="Arial MT"/>
              <a:cs typeface="Arial MT"/>
            </a:endParaRPr>
          </a:p>
        </p:txBody>
      </p:sp>
      <p:sp>
        <p:nvSpPr>
          <p:cNvPr id="83" name="object 83"/>
          <p:cNvSpPr txBox="1"/>
          <p:nvPr/>
        </p:nvSpPr>
        <p:spPr>
          <a:xfrm>
            <a:off x="12607290" y="9873533"/>
            <a:ext cx="966558" cy="255198"/>
          </a:xfrm>
          <a:prstGeom prst="rect">
            <a:avLst/>
          </a:prstGeom>
        </p:spPr>
        <p:txBody>
          <a:bodyPr vert="horz" wrap="square" lIns="0" tIns="16510" rIns="0" bIns="0" rtlCol="0">
            <a:spAutoFit/>
          </a:bodyPr>
          <a:lstStyle/>
          <a:p>
            <a:pPr marL="12700">
              <a:lnSpc>
                <a:spcPct val="100000"/>
              </a:lnSpc>
              <a:spcBef>
                <a:spcPts val="130"/>
              </a:spcBef>
            </a:pPr>
            <a:r>
              <a:rPr sz="1550" dirty="0">
                <a:solidFill>
                  <a:srgbClr val="636466"/>
                </a:solidFill>
                <a:latin typeface="Arial MT"/>
                <a:cs typeface="Arial MT"/>
              </a:rPr>
              <a:t>MORNING</a:t>
            </a:r>
            <a:endParaRPr sz="1550" dirty="0">
              <a:latin typeface="Arial MT"/>
              <a:cs typeface="Arial MT"/>
            </a:endParaRPr>
          </a:p>
        </p:txBody>
      </p:sp>
      <p:sp>
        <p:nvSpPr>
          <p:cNvPr id="84" name="object 84"/>
          <p:cNvSpPr txBox="1"/>
          <p:nvPr/>
        </p:nvSpPr>
        <p:spPr>
          <a:xfrm>
            <a:off x="4263873" y="9016353"/>
            <a:ext cx="920950" cy="255198"/>
          </a:xfrm>
          <a:prstGeom prst="rect">
            <a:avLst/>
          </a:prstGeom>
        </p:spPr>
        <p:txBody>
          <a:bodyPr vert="horz" wrap="square" lIns="0" tIns="16510" rIns="0" bIns="0" rtlCol="0">
            <a:spAutoFit/>
          </a:bodyPr>
          <a:lstStyle/>
          <a:p>
            <a:pPr marL="12700">
              <a:lnSpc>
                <a:spcPct val="100000"/>
              </a:lnSpc>
              <a:spcBef>
                <a:spcPts val="130"/>
              </a:spcBef>
            </a:pPr>
            <a:r>
              <a:rPr sz="1550" dirty="0">
                <a:solidFill>
                  <a:srgbClr val="636466"/>
                </a:solidFill>
                <a:latin typeface="Arial MT"/>
                <a:cs typeface="Arial MT"/>
              </a:rPr>
              <a:t>EVENING</a:t>
            </a:r>
            <a:endParaRPr sz="1550" dirty="0">
              <a:latin typeface="Arial MT"/>
              <a:cs typeface="Arial MT"/>
            </a:endParaRPr>
          </a:p>
        </p:txBody>
      </p:sp>
      <p:sp>
        <p:nvSpPr>
          <p:cNvPr id="85" name="object 85"/>
          <p:cNvSpPr txBox="1"/>
          <p:nvPr/>
        </p:nvSpPr>
        <p:spPr>
          <a:xfrm>
            <a:off x="8147050" y="9016353"/>
            <a:ext cx="933151" cy="255198"/>
          </a:xfrm>
          <a:prstGeom prst="rect">
            <a:avLst/>
          </a:prstGeom>
        </p:spPr>
        <p:txBody>
          <a:bodyPr vert="horz" wrap="square" lIns="0" tIns="16510" rIns="0" bIns="0" rtlCol="0">
            <a:spAutoFit/>
          </a:bodyPr>
          <a:lstStyle/>
          <a:p>
            <a:pPr marL="12700">
              <a:lnSpc>
                <a:spcPct val="100000"/>
              </a:lnSpc>
              <a:spcBef>
                <a:spcPts val="130"/>
              </a:spcBef>
            </a:pPr>
            <a:r>
              <a:rPr sz="1550" dirty="0">
                <a:solidFill>
                  <a:srgbClr val="636466"/>
                </a:solidFill>
                <a:latin typeface="Arial MT"/>
                <a:cs typeface="Arial MT"/>
              </a:rPr>
              <a:t>EVENING</a:t>
            </a:r>
            <a:endParaRPr sz="1550" dirty="0">
              <a:latin typeface="Arial MT"/>
              <a:cs typeface="Arial MT"/>
            </a:endParaRPr>
          </a:p>
        </p:txBody>
      </p:sp>
      <p:sp>
        <p:nvSpPr>
          <p:cNvPr id="86" name="object 86"/>
          <p:cNvSpPr txBox="1"/>
          <p:nvPr/>
        </p:nvSpPr>
        <p:spPr>
          <a:xfrm>
            <a:off x="14166850" y="9873533"/>
            <a:ext cx="925918" cy="255198"/>
          </a:xfrm>
          <a:prstGeom prst="rect">
            <a:avLst/>
          </a:prstGeom>
        </p:spPr>
        <p:txBody>
          <a:bodyPr vert="horz" wrap="square" lIns="0" tIns="16510" rIns="0" bIns="0" rtlCol="0">
            <a:spAutoFit/>
          </a:bodyPr>
          <a:lstStyle/>
          <a:p>
            <a:pPr marL="12700">
              <a:lnSpc>
                <a:spcPct val="100000"/>
              </a:lnSpc>
              <a:spcBef>
                <a:spcPts val="130"/>
              </a:spcBef>
            </a:pPr>
            <a:r>
              <a:rPr sz="1550" dirty="0">
                <a:solidFill>
                  <a:srgbClr val="636466"/>
                </a:solidFill>
                <a:latin typeface="Arial MT"/>
                <a:cs typeface="Arial MT"/>
              </a:rPr>
              <a:t>EVENING</a:t>
            </a:r>
            <a:endParaRPr sz="1550" dirty="0">
              <a:latin typeface="Arial MT"/>
              <a:cs typeface="Arial MT"/>
            </a:endParaRPr>
          </a:p>
        </p:txBody>
      </p:sp>
      <p:sp>
        <p:nvSpPr>
          <p:cNvPr id="87" name="object 87"/>
          <p:cNvSpPr txBox="1"/>
          <p:nvPr/>
        </p:nvSpPr>
        <p:spPr>
          <a:xfrm>
            <a:off x="7067781" y="10718455"/>
            <a:ext cx="1855470" cy="875240"/>
          </a:xfrm>
          <a:prstGeom prst="rect">
            <a:avLst/>
          </a:prstGeom>
        </p:spPr>
        <p:txBody>
          <a:bodyPr vert="horz" wrap="square" lIns="0" tIns="66675" rIns="0" bIns="0" rtlCol="0">
            <a:spAutoFit/>
          </a:bodyPr>
          <a:lstStyle/>
          <a:p>
            <a:pPr marL="401320" marR="5080" indent="-389255">
              <a:lnSpc>
                <a:spcPts val="2110"/>
              </a:lnSpc>
              <a:spcBef>
                <a:spcPts val="525"/>
              </a:spcBef>
            </a:pPr>
            <a:r>
              <a:rPr sz="2100" b="1" dirty="0">
                <a:solidFill>
                  <a:srgbClr val="76004B"/>
                </a:solidFill>
                <a:latin typeface="Arial"/>
                <a:cs typeface="Arial"/>
              </a:rPr>
              <a:t>Treat for at least  3 months</a:t>
            </a:r>
            <a:endParaRPr sz="2100">
              <a:latin typeface="Arial"/>
              <a:cs typeface="Arial"/>
            </a:endParaRPr>
          </a:p>
        </p:txBody>
      </p:sp>
      <p:sp>
        <p:nvSpPr>
          <p:cNvPr id="88" name="object 88"/>
          <p:cNvSpPr txBox="1">
            <a:spLocks noGrp="1"/>
          </p:cNvSpPr>
          <p:nvPr>
            <p:ph type="title"/>
          </p:nvPr>
        </p:nvSpPr>
        <p:spPr>
          <a:xfrm>
            <a:off x="772615" y="1364057"/>
            <a:ext cx="7774139" cy="666849"/>
          </a:xfrm>
          <a:prstGeom prst="rect">
            <a:avLst/>
          </a:prstGeom>
        </p:spPr>
        <p:txBody>
          <a:bodyPr vert="horz" wrap="square" lIns="0" tIns="12700" rIns="0" bIns="0" rtlCol="0">
            <a:spAutoFit/>
          </a:bodyPr>
          <a:lstStyle/>
          <a:p>
            <a:pPr marL="12700">
              <a:lnSpc>
                <a:spcPct val="100000"/>
              </a:lnSpc>
              <a:spcBef>
                <a:spcPts val="100"/>
              </a:spcBef>
            </a:pPr>
            <a:r>
              <a:rPr dirty="0"/>
              <a:t>Dosing and administration</a:t>
            </a:r>
          </a:p>
        </p:txBody>
      </p:sp>
      <p:pic>
        <p:nvPicPr>
          <p:cNvPr id="89" name="object 89"/>
          <p:cNvPicPr/>
          <p:nvPr/>
        </p:nvPicPr>
        <p:blipFill>
          <a:blip r:embed="rId36" cstate="print"/>
          <a:stretch>
            <a:fillRect/>
          </a:stretch>
        </p:blipFill>
        <p:spPr>
          <a:xfrm>
            <a:off x="11521513" y="11660651"/>
            <a:ext cx="934855" cy="934855"/>
          </a:xfrm>
          <a:prstGeom prst="rect">
            <a:avLst/>
          </a:prstGeom>
        </p:spPr>
      </p:pic>
      <p:sp>
        <p:nvSpPr>
          <p:cNvPr id="90" name="object 90"/>
          <p:cNvSpPr txBox="1"/>
          <p:nvPr/>
        </p:nvSpPr>
        <p:spPr>
          <a:xfrm>
            <a:off x="734450" y="11921582"/>
            <a:ext cx="18503900" cy="2841161"/>
          </a:xfrm>
          <a:prstGeom prst="rect">
            <a:avLst/>
          </a:prstGeom>
        </p:spPr>
        <p:txBody>
          <a:bodyPr vert="horz" wrap="square" lIns="0" tIns="14604" rIns="0" bIns="0" rtlCol="0">
            <a:spAutoFit/>
          </a:bodyPr>
          <a:lstStyle/>
          <a:p>
            <a:pPr marL="4450080">
              <a:lnSpc>
                <a:spcPct val="100000"/>
              </a:lnSpc>
              <a:spcBef>
                <a:spcPts val="114"/>
              </a:spcBef>
              <a:tabLst>
                <a:tab pos="11923395" algn="l"/>
              </a:tabLst>
            </a:pPr>
            <a:r>
              <a:rPr sz="2300" dirty="0">
                <a:solidFill>
                  <a:srgbClr val="76004B"/>
                </a:solidFill>
                <a:latin typeface="Trebuchet MS"/>
                <a:cs typeface="Trebuchet MS"/>
              </a:rPr>
              <a:t>ELIQUIS</a:t>
            </a:r>
            <a:r>
              <a:rPr sz="2025" baseline="30864" dirty="0">
                <a:solidFill>
                  <a:srgbClr val="76004B"/>
                </a:solidFill>
                <a:latin typeface="Arial MT"/>
                <a:cs typeface="Arial MT"/>
              </a:rPr>
              <a:t>™ </a:t>
            </a:r>
            <a:r>
              <a:rPr sz="2300" dirty="0">
                <a:solidFill>
                  <a:srgbClr val="76004B"/>
                </a:solidFill>
                <a:latin typeface="Trebuchet MS"/>
                <a:cs typeface="Trebuchet MS"/>
              </a:rPr>
              <a:t>can be taken with or without food</a:t>
            </a:r>
            <a:r>
              <a:rPr sz="2025" baseline="30864" dirty="0">
                <a:solidFill>
                  <a:srgbClr val="76004B"/>
                </a:solidFill>
                <a:latin typeface="Trebuchet MS"/>
                <a:cs typeface="Trebuchet MS"/>
              </a:rPr>
              <a:t>1	</a:t>
            </a:r>
            <a:r>
              <a:rPr sz="2300" dirty="0">
                <a:solidFill>
                  <a:srgbClr val="76004B"/>
                </a:solidFill>
                <a:latin typeface="Trebuchet MS"/>
                <a:cs typeface="Trebuchet MS"/>
              </a:rPr>
              <a:t>No INR monitoring is required</a:t>
            </a:r>
            <a:r>
              <a:rPr sz="2025" baseline="30864" dirty="0">
                <a:solidFill>
                  <a:srgbClr val="76004B"/>
                </a:solidFill>
                <a:latin typeface="Trebuchet MS"/>
                <a:cs typeface="Trebuchet MS"/>
              </a:rPr>
              <a:t>1</a:t>
            </a:r>
            <a:endParaRPr sz="2025" baseline="30864" dirty="0">
              <a:latin typeface="Trebuchet MS"/>
              <a:cs typeface="Trebuchet MS"/>
            </a:endParaRPr>
          </a:p>
          <a:p>
            <a:pPr>
              <a:lnSpc>
                <a:spcPct val="100000"/>
              </a:lnSpc>
              <a:spcBef>
                <a:spcPts val="40"/>
              </a:spcBef>
            </a:pPr>
            <a:endParaRPr sz="3500" dirty="0">
              <a:latin typeface="Trebuchet MS"/>
              <a:cs typeface="Trebuchet MS"/>
            </a:endParaRPr>
          </a:p>
          <a:p>
            <a:pPr marL="50800">
              <a:lnSpc>
                <a:spcPct val="100000"/>
              </a:lnSpc>
            </a:pPr>
            <a:r>
              <a:rPr sz="1100" dirty="0">
                <a:solidFill>
                  <a:srgbClr val="454547"/>
                </a:solidFill>
                <a:latin typeface="Arial MT"/>
                <a:cs typeface="Arial MT"/>
              </a:rPr>
              <a:t>Tablets shown are not actual size.</a:t>
            </a:r>
            <a:endParaRPr sz="1100" dirty="0">
              <a:latin typeface="Arial MT"/>
              <a:cs typeface="Arial MT"/>
            </a:endParaRPr>
          </a:p>
          <a:p>
            <a:pPr marL="50800">
              <a:lnSpc>
                <a:spcPct val="100000"/>
              </a:lnSpc>
              <a:spcBef>
                <a:spcPts val="150"/>
              </a:spcBef>
            </a:pPr>
            <a:r>
              <a:rPr sz="1100" dirty="0">
                <a:solidFill>
                  <a:srgbClr val="454547"/>
                </a:solidFill>
                <a:latin typeface="Arial MT"/>
                <a:cs typeface="Arial MT"/>
              </a:rPr>
              <a:t>Adapted from ELIQUIS</a:t>
            </a:r>
            <a:r>
              <a:rPr sz="975" baseline="29914" dirty="0">
                <a:solidFill>
                  <a:srgbClr val="454547"/>
                </a:solidFill>
                <a:latin typeface="Arial MT"/>
                <a:cs typeface="Arial MT"/>
              </a:rPr>
              <a:t>™ </a:t>
            </a:r>
            <a:r>
              <a:rPr sz="1100" dirty="0">
                <a:solidFill>
                  <a:srgbClr val="454547"/>
                </a:solidFill>
                <a:latin typeface="Arial MT"/>
                <a:cs typeface="Arial MT"/>
              </a:rPr>
              <a:t>Prescribing Information 2019</a:t>
            </a:r>
            <a:r>
              <a:rPr sz="975" baseline="29914" dirty="0">
                <a:solidFill>
                  <a:srgbClr val="454547"/>
                </a:solidFill>
                <a:latin typeface="Arial MT"/>
                <a:cs typeface="Arial MT"/>
              </a:rPr>
              <a:t>1</a:t>
            </a:r>
            <a:endParaRPr sz="975" baseline="29914" dirty="0">
              <a:latin typeface="Arial MT"/>
              <a:cs typeface="Arial MT"/>
            </a:endParaRPr>
          </a:p>
          <a:p>
            <a:pPr marL="50800">
              <a:lnSpc>
                <a:spcPct val="100000"/>
              </a:lnSpc>
              <a:spcBef>
                <a:spcPts val="15"/>
              </a:spcBef>
            </a:pPr>
            <a:r>
              <a:rPr lang="en-US" sz="1100" dirty="0">
                <a:solidFill>
                  <a:srgbClr val="454547"/>
                </a:solidFill>
                <a:latin typeface="Arial MT"/>
              </a:rPr>
              <a:t>BID = Twice Daily, CYP3A4 = Cytochrome P450 3A4, DVT = Deep Vein Thrombosis, LMWH = Low Molecular Weight Heparin, PE = Pulmonary Embolism, P-</a:t>
            </a:r>
            <a:r>
              <a:rPr lang="en-US" sz="1100" dirty="0" err="1">
                <a:solidFill>
                  <a:srgbClr val="454547"/>
                </a:solidFill>
                <a:latin typeface="Arial MT"/>
              </a:rPr>
              <a:t>gp</a:t>
            </a:r>
            <a:r>
              <a:rPr lang="en-US" sz="1100" dirty="0">
                <a:solidFill>
                  <a:srgbClr val="454547"/>
                </a:solidFill>
                <a:latin typeface="Arial MT"/>
              </a:rPr>
              <a:t> = P-glycoprotein</a:t>
            </a:r>
          </a:p>
          <a:p>
            <a:pPr marL="50800">
              <a:lnSpc>
                <a:spcPct val="100000"/>
              </a:lnSpc>
              <a:spcBef>
                <a:spcPts val="15"/>
              </a:spcBef>
            </a:pPr>
            <a:r>
              <a:rPr lang="en-US" sz="1100" dirty="0">
                <a:solidFill>
                  <a:srgbClr val="454547"/>
                </a:solidFill>
                <a:latin typeface="Arial MT"/>
              </a:rPr>
              <a:t>* As per available medical guidelines, short duration of treatment (at least 3 months) should be based on transient risk factors (</a:t>
            </a:r>
            <a:r>
              <a:rPr lang="en-US" sz="1100" dirty="0" err="1">
                <a:solidFill>
                  <a:srgbClr val="454547"/>
                </a:solidFill>
                <a:latin typeface="Arial MT"/>
              </a:rPr>
              <a:t>eg</a:t>
            </a:r>
            <a:r>
              <a:rPr lang="en-US" sz="1100" dirty="0">
                <a:solidFill>
                  <a:srgbClr val="454547"/>
                </a:solidFill>
                <a:latin typeface="Arial MT"/>
              </a:rPr>
              <a:t>, recent surgery, trauma, immobilization).1</a:t>
            </a:r>
          </a:p>
          <a:p>
            <a:pPr marL="50800">
              <a:lnSpc>
                <a:spcPct val="100000"/>
              </a:lnSpc>
              <a:spcBef>
                <a:spcPts val="15"/>
              </a:spcBef>
            </a:pPr>
            <a:r>
              <a:rPr lang="en-US" sz="1100" dirty="0">
                <a:solidFill>
                  <a:srgbClr val="454547"/>
                </a:solidFill>
                <a:latin typeface="Arial MT"/>
              </a:rPr>
              <a:t> The duration of overall therapy should be individualized after careful assessment of the treatment benefit against the risk for bleeding. ELIQUIS™ should not be used in patients </a:t>
            </a:r>
          </a:p>
          <a:p>
            <a:pPr marL="50800">
              <a:lnSpc>
                <a:spcPct val="100000"/>
              </a:lnSpc>
              <a:spcBef>
                <a:spcPts val="15"/>
              </a:spcBef>
            </a:pPr>
            <a:r>
              <a:rPr lang="en-US" sz="1100" dirty="0">
                <a:solidFill>
                  <a:srgbClr val="454547"/>
                </a:solidFill>
                <a:latin typeface="Arial MT"/>
              </a:rPr>
              <a:t>receiving concomitant systemic treatment with strong inducers of both CYP3A4 and P-</a:t>
            </a:r>
            <a:r>
              <a:rPr lang="en-US" sz="1100" dirty="0" err="1">
                <a:solidFill>
                  <a:srgbClr val="454547"/>
                </a:solidFill>
                <a:latin typeface="Arial MT"/>
              </a:rPr>
              <a:t>gp</a:t>
            </a:r>
            <a:r>
              <a:rPr lang="en-US" sz="1100" dirty="0">
                <a:solidFill>
                  <a:srgbClr val="454547"/>
                </a:solidFill>
                <a:latin typeface="Arial MT"/>
              </a:rPr>
              <a:t> since efficacy may be compromised.1</a:t>
            </a:r>
          </a:p>
          <a:p>
            <a:pPr marL="50800">
              <a:lnSpc>
                <a:spcPct val="100000"/>
              </a:lnSpc>
              <a:spcBef>
                <a:spcPts val="15"/>
              </a:spcBef>
            </a:pPr>
            <a:r>
              <a:rPr lang="en-US" sz="1100" dirty="0">
                <a:solidFill>
                  <a:srgbClr val="454547"/>
                </a:solidFill>
                <a:latin typeface="Arial MT"/>
              </a:rPr>
              <a:t>† When prevention of recurrent DVT and PE is indicated, the 2.5 mg BID dose should be initiated following completion of 6 months of treatment with ELIQUIS™ 5 mg BID or with another anticoagulant. ELIQUIS™ should be used with caution in patients receiving concomitant systemic treatment with strong inducers of both CYP3A4 and P-gp.1</a:t>
            </a:r>
          </a:p>
          <a:p>
            <a:pPr marL="50800">
              <a:lnSpc>
                <a:spcPct val="100000"/>
              </a:lnSpc>
              <a:spcBef>
                <a:spcPts val="15"/>
              </a:spcBef>
            </a:pPr>
            <a:r>
              <a:rPr lang="en-US" sz="1100" dirty="0">
                <a:solidFill>
                  <a:srgbClr val="454547"/>
                </a:solidFill>
                <a:latin typeface="Arial MT"/>
              </a:rPr>
              <a:t>‡ Switching from parenteral anticoagulants, </a:t>
            </a:r>
            <a:r>
              <a:rPr lang="en-US" sz="1100" dirty="0" err="1">
                <a:solidFill>
                  <a:srgbClr val="454547"/>
                </a:solidFill>
                <a:latin typeface="Arial MT"/>
              </a:rPr>
              <a:t>eg</a:t>
            </a:r>
            <a:r>
              <a:rPr lang="en-US" sz="1100" dirty="0">
                <a:solidFill>
                  <a:srgbClr val="454547"/>
                </a:solidFill>
                <a:latin typeface="Arial MT"/>
              </a:rPr>
              <a:t>, LMWH, to ELIQUIS™ can be done at the time of the next scheduled dose1</a:t>
            </a:r>
          </a:p>
          <a:p>
            <a:pPr marL="50800">
              <a:lnSpc>
                <a:spcPct val="100000"/>
              </a:lnSpc>
              <a:spcBef>
                <a:spcPts val="15"/>
              </a:spcBef>
            </a:pPr>
            <a:endParaRPr lang="en-US" sz="1100" dirty="0">
              <a:solidFill>
                <a:srgbClr val="454547"/>
              </a:solidFill>
              <a:latin typeface="Arial MT"/>
            </a:endParaRPr>
          </a:p>
          <a:p>
            <a:pPr marL="50800">
              <a:lnSpc>
                <a:spcPct val="100000"/>
              </a:lnSpc>
              <a:spcBef>
                <a:spcPts val="15"/>
              </a:spcBef>
            </a:pPr>
            <a:r>
              <a:rPr sz="1100" b="1" dirty="0">
                <a:solidFill>
                  <a:srgbClr val="454547"/>
                </a:solidFill>
                <a:latin typeface="Arial"/>
                <a:cs typeface="Arial"/>
              </a:rPr>
              <a:t>Reference: 1</a:t>
            </a:r>
            <a:r>
              <a:rPr sz="1100" dirty="0">
                <a:solidFill>
                  <a:srgbClr val="FF0000"/>
                </a:solidFill>
                <a:latin typeface="Arial MT"/>
                <a:cs typeface="Arial MT"/>
              </a:rPr>
              <a:t>. </a:t>
            </a:r>
            <a:r>
              <a:rPr kumimoji="0" lang="en-US" sz="1100" b="0" i="0" u="none" strike="noStrike" kern="1200" cap="none" spc="0" normalizeH="0" baseline="0" noProof="0" dirty="0">
                <a:ln>
                  <a:noFill/>
                </a:ln>
                <a:solidFill>
                  <a:srgbClr val="454547"/>
                </a:solidFill>
                <a:effectLst/>
                <a:uLnTx/>
                <a:uFillTx/>
                <a:latin typeface="Arial MT"/>
                <a:ea typeface="+mn-ea"/>
                <a:cs typeface="Arial MT"/>
              </a:rPr>
              <a:t>Eliquis (Apixaban) 2.5mg and 5mg LPD. NEAR, January 2020, version 7. </a:t>
            </a:r>
            <a:endParaRPr sz="1100" dirty="0">
              <a:solidFill>
                <a:srgbClr val="FF0000"/>
              </a:solidFill>
              <a:latin typeface="Arial MT"/>
              <a:cs typeface="Arial MT"/>
            </a:endParaRPr>
          </a:p>
        </p:txBody>
      </p:sp>
      <p:sp>
        <p:nvSpPr>
          <p:cNvPr id="93" name="object 93"/>
          <p:cNvSpPr/>
          <p:nvPr/>
        </p:nvSpPr>
        <p:spPr>
          <a:xfrm>
            <a:off x="4043593" y="11660506"/>
            <a:ext cx="916305" cy="916305"/>
          </a:xfrm>
          <a:custGeom>
            <a:avLst/>
            <a:gdLst/>
            <a:ahLst/>
            <a:cxnLst/>
            <a:rect l="l" t="t" r="r" b="b"/>
            <a:pathLst>
              <a:path w="916304" h="916304">
                <a:moveTo>
                  <a:pt x="457937" y="0"/>
                </a:moveTo>
                <a:lnTo>
                  <a:pt x="411116" y="2364"/>
                </a:lnTo>
                <a:lnTo>
                  <a:pt x="365647" y="9303"/>
                </a:lnTo>
                <a:lnTo>
                  <a:pt x="321761" y="20588"/>
                </a:lnTo>
                <a:lnTo>
                  <a:pt x="279687" y="35987"/>
                </a:lnTo>
                <a:lnTo>
                  <a:pt x="239657" y="55270"/>
                </a:lnTo>
                <a:lnTo>
                  <a:pt x="201900" y="78208"/>
                </a:lnTo>
                <a:lnTo>
                  <a:pt x="166647" y="104570"/>
                </a:lnTo>
                <a:lnTo>
                  <a:pt x="134127" y="134127"/>
                </a:lnTo>
                <a:lnTo>
                  <a:pt x="104570" y="166647"/>
                </a:lnTo>
                <a:lnTo>
                  <a:pt x="78208" y="201900"/>
                </a:lnTo>
                <a:lnTo>
                  <a:pt x="55270" y="239657"/>
                </a:lnTo>
                <a:lnTo>
                  <a:pt x="35987" y="279687"/>
                </a:lnTo>
                <a:lnTo>
                  <a:pt x="20588" y="321761"/>
                </a:lnTo>
                <a:lnTo>
                  <a:pt x="9303" y="365647"/>
                </a:lnTo>
                <a:lnTo>
                  <a:pt x="2364" y="411116"/>
                </a:lnTo>
                <a:lnTo>
                  <a:pt x="0" y="457937"/>
                </a:lnTo>
                <a:lnTo>
                  <a:pt x="2364" y="504755"/>
                </a:lnTo>
                <a:lnTo>
                  <a:pt x="9303" y="550221"/>
                </a:lnTo>
                <a:lnTo>
                  <a:pt x="20588" y="594105"/>
                </a:lnTo>
                <a:lnTo>
                  <a:pt x="35987" y="636177"/>
                </a:lnTo>
                <a:lnTo>
                  <a:pt x="55270" y="676206"/>
                </a:lnTo>
                <a:lnTo>
                  <a:pt x="78208" y="713962"/>
                </a:lnTo>
                <a:lnTo>
                  <a:pt x="104570" y="749215"/>
                </a:lnTo>
                <a:lnTo>
                  <a:pt x="134127" y="781735"/>
                </a:lnTo>
                <a:lnTo>
                  <a:pt x="166647" y="811292"/>
                </a:lnTo>
                <a:lnTo>
                  <a:pt x="201900" y="837654"/>
                </a:lnTo>
                <a:lnTo>
                  <a:pt x="239657" y="860592"/>
                </a:lnTo>
                <a:lnTo>
                  <a:pt x="279687" y="879877"/>
                </a:lnTo>
                <a:lnTo>
                  <a:pt x="321761" y="895276"/>
                </a:lnTo>
                <a:lnTo>
                  <a:pt x="365647" y="906561"/>
                </a:lnTo>
                <a:lnTo>
                  <a:pt x="411116" y="913501"/>
                </a:lnTo>
                <a:lnTo>
                  <a:pt x="457937" y="915865"/>
                </a:lnTo>
                <a:lnTo>
                  <a:pt x="504758" y="913501"/>
                </a:lnTo>
                <a:lnTo>
                  <a:pt x="550227" y="906561"/>
                </a:lnTo>
                <a:lnTo>
                  <a:pt x="590778" y="896134"/>
                </a:lnTo>
                <a:lnTo>
                  <a:pt x="457937" y="896134"/>
                </a:lnTo>
                <a:lnTo>
                  <a:pt x="410256" y="893558"/>
                </a:lnTo>
                <a:lnTo>
                  <a:pt x="364047" y="886009"/>
                </a:lnTo>
                <a:lnTo>
                  <a:pt x="319577" y="873757"/>
                </a:lnTo>
                <a:lnTo>
                  <a:pt x="277117" y="857071"/>
                </a:lnTo>
                <a:lnTo>
                  <a:pt x="236936" y="836221"/>
                </a:lnTo>
                <a:lnTo>
                  <a:pt x="199303" y="811476"/>
                </a:lnTo>
                <a:lnTo>
                  <a:pt x="164488" y="783105"/>
                </a:lnTo>
                <a:lnTo>
                  <a:pt x="132761" y="751377"/>
                </a:lnTo>
                <a:lnTo>
                  <a:pt x="104389" y="716563"/>
                </a:lnTo>
                <a:lnTo>
                  <a:pt x="79644" y="678931"/>
                </a:lnTo>
                <a:lnTo>
                  <a:pt x="58793" y="638751"/>
                </a:lnTo>
                <a:lnTo>
                  <a:pt x="42107" y="596292"/>
                </a:lnTo>
                <a:lnTo>
                  <a:pt x="29855" y="551824"/>
                </a:lnTo>
                <a:lnTo>
                  <a:pt x="22307" y="505616"/>
                </a:lnTo>
                <a:lnTo>
                  <a:pt x="19731" y="457937"/>
                </a:lnTo>
                <a:lnTo>
                  <a:pt x="22307" y="410255"/>
                </a:lnTo>
                <a:lnTo>
                  <a:pt x="29855" y="364043"/>
                </a:lnTo>
                <a:lnTo>
                  <a:pt x="42107" y="319572"/>
                </a:lnTo>
                <a:lnTo>
                  <a:pt x="58793" y="277111"/>
                </a:lnTo>
                <a:lnTo>
                  <a:pt x="79644" y="236929"/>
                </a:lnTo>
                <a:lnTo>
                  <a:pt x="104389" y="199296"/>
                </a:lnTo>
                <a:lnTo>
                  <a:pt x="132761" y="164480"/>
                </a:lnTo>
                <a:lnTo>
                  <a:pt x="164488" y="132752"/>
                </a:lnTo>
                <a:lnTo>
                  <a:pt x="199303" y="104380"/>
                </a:lnTo>
                <a:lnTo>
                  <a:pt x="236936" y="79634"/>
                </a:lnTo>
                <a:lnTo>
                  <a:pt x="277117" y="58784"/>
                </a:lnTo>
                <a:lnTo>
                  <a:pt x="319577" y="42098"/>
                </a:lnTo>
                <a:lnTo>
                  <a:pt x="364047" y="29846"/>
                </a:lnTo>
                <a:lnTo>
                  <a:pt x="410256" y="22297"/>
                </a:lnTo>
                <a:lnTo>
                  <a:pt x="457937" y="19721"/>
                </a:lnTo>
                <a:lnTo>
                  <a:pt x="590742" y="19721"/>
                </a:lnTo>
                <a:lnTo>
                  <a:pt x="550227" y="9303"/>
                </a:lnTo>
                <a:lnTo>
                  <a:pt x="504758" y="2364"/>
                </a:lnTo>
                <a:lnTo>
                  <a:pt x="457937" y="0"/>
                </a:lnTo>
                <a:close/>
              </a:path>
              <a:path w="916304" h="916304">
                <a:moveTo>
                  <a:pt x="590742" y="19721"/>
                </a:moveTo>
                <a:lnTo>
                  <a:pt x="457937" y="19721"/>
                </a:lnTo>
                <a:lnTo>
                  <a:pt x="505618" y="22297"/>
                </a:lnTo>
                <a:lnTo>
                  <a:pt x="551828" y="29846"/>
                </a:lnTo>
                <a:lnTo>
                  <a:pt x="596297" y="42098"/>
                </a:lnTo>
                <a:lnTo>
                  <a:pt x="638757" y="58784"/>
                </a:lnTo>
                <a:lnTo>
                  <a:pt x="678938" y="79634"/>
                </a:lnTo>
                <a:lnTo>
                  <a:pt x="716571" y="104380"/>
                </a:lnTo>
                <a:lnTo>
                  <a:pt x="751386" y="132752"/>
                </a:lnTo>
                <a:lnTo>
                  <a:pt x="783114" y="164480"/>
                </a:lnTo>
                <a:lnTo>
                  <a:pt x="811485" y="199296"/>
                </a:lnTo>
                <a:lnTo>
                  <a:pt x="836231" y="236929"/>
                </a:lnTo>
                <a:lnTo>
                  <a:pt x="857081" y="277111"/>
                </a:lnTo>
                <a:lnTo>
                  <a:pt x="873767" y="319572"/>
                </a:lnTo>
                <a:lnTo>
                  <a:pt x="886019" y="364043"/>
                </a:lnTo>
                <a:lnTo>
                  <a:pt x="893568" y="410255"/>
                </a:lnTo>
                <a:lnTo>
                  <a:pt x="896144" y="457937"/>
                </a:lnTo>
                <a:lnTo>
                  <a:pt x="893568" y="505616"/>
                </a:lnTo>
                <a:lnTo>
                  <a:pt x="886019" y="551824"/>
                </a:lnTo>
                <a:lnTo>
                  <a:pt x="873767" y="596292"/>
                </a:lnTo>
                <a:lnTo>
                  <a:pt x="857081" y="638751"/>
                </a:lnTo>
                <a:lnTo>
                  <a:pt x="836231" y="678931"/>
                </a:lnTo>
                <a:lnTo>
                  <a:pt x="811485" y="716563"/>
                </a:lnTo>
                <a:lnTo>
                  <a:pt x="783114" y="751377"/>
                </a:lnTo>
                <a:lnTo>
                  <a:pt x="751386" y="783105"/>
                </a:lnTo>
                <a:lnTo>
                  <a:pt x="716571" y="811476"/>
                </a:lnTo>
                <a:lnTo>
                  <a:pt x="678938" y="836221"/>
                </a:lnTo>
                <a:lnTo>
                  <a:pt x="638757" y="857071"/>
                </a:lnTo>
                <a:lnTo>
                  <a:pt x="596297" y="873757"/>
                </a:lnTo>
                <a:lnTo>
                  <a:pt x="551828" y="886009"/>
                </a:lnTo>
                <a:lnTo>
                  <a:pt x="505618" y="893558"/>
                </a:lnTo>
                <a:lnTo>
                  <a:pt x="457937" y="896134"/>
                </a:lnTo>
                <a:lnTo>
                  <a:pt x="590778" y="896134"/>
                </a:lnTo>
                <a:lnTo>
                  <a:pt x="636187" y="879877"/>
                </a:lnTo>
                <a:lnTo>
                  <a:pt x="676217" y="860592"/>
                </a:lnTo>
                <a:lnTo>
                  <a:pt x="713974" y="837654"/>
                </a:lnTo>
                <a:lnTo>
                  <a:pt x="749228" y="811292"/>
                </a:lnTo>
                <a:lnTo>
                  <a:pt x="781748" y="781735"/>
                </a:lnTo>
                <a:lnTo>
                  <a:pt x="811304" y="749215"/>
                </a:lnTo>
                <a:lnTo>
                  <a:pt x="837666" y="713962"/>
                </a:lnTo>
                <a:lnTo>
                  <a:pt x="860604" y="676206"/>
                </a:lnTo>
                <a:lnTo>
                  <a:pt x="879888" y="636177"/>
                </a:lnTo>
                <a:lnTo>
                  <a:pt x="895287" y="594105"/>
                </a:lnTo>
                <a:lnTo>
                  <a:pt x="906571" y="550221"/>
                </a:lnTo>
                <a:lnTo>
                  <a:pt x="913510" y="504755"/>
                </a:lnTo>
                <a:lnTo>
                  <a:pt x="915875" y="457937"/>
                </a:lnTo>
                <a:lnTo>
                  <a:pt x="913510" y="411116"/>
                </a:lnTo>
                <a:lnTo>
                  <a:pt x="906571" y="365647"/>
                </a:lnTo>
                <a:lnTo>
                  <a:pt x="895287" y="321761"/>
                </a:lnTo>
                <a:lnTo>
                  <a:pt x="879888" y="279687"/>
                </a:lnTo>
                <a:lnTo>
                  <a:pt x="860604" y="239657"/>
                </a:lnTo>
                <a:lnTo>
                  <a:pt x="837666" y="201900"/>
                </a:lnTo>
                <a:lnTo>
                  <a:pt x="811304" y="166647"/>
                </a:lnTo>
                <a:lnTo>
                  <a:pt x="781748" y="134127"/>
                </a:lnTo>
                <a:lnTo>
                  <a:pt x="749228" y="104570"/>
                </a:lnTo>
                <a:lnTo>
                  <a:pt x="713974" y="78208"/>
                </a:lnTo>
                <a:lnTo>
                  <a:pt x="676217" y="55270"/>
                </a:lnTo>
                <a:lnTo>
                  <a:pt x="636187" y="35987"/>
                </a:lnTo>
                <a:lnTo>
                  <a:pt x="594113" y="20588"/>
                </a:lnTo>
                <a:lnTo>
                  <a:pt x="590742" y="19721"/>
                </a:lnTo>
                <a:close/>
              </a:path>
            </a:pathLst>
          </a:custGeom>
          <a:solidFill>
            <a:srgbClr val="791548"/>
          </a:solidFill>
        </p:spPr>
        <p:txBody>
          <a:bodyPr wrap="square" lIns="0" tIns="0" rIns="0" bIns="0" rtlCol="0"/>
          <a:lstStyle/>
          <a:p>
            <a:endParaRPr/>
          </a:p>
        </p:txBody>
      </p:sp>
      <p:pic>
        <p:nvPicPr>
          <p:cNvPr id="94" name="object 94"/>
          <p:cNvPicPr/>
          <p:nvPr/>
        </p:nvPicPr>
        <p:blipFill>
          <a:blip r:embed="rId37" cstate="print"/>
          <a:stretch>
            <a:fillRect/>
          </a:stretch>
        </p:blipFill>
        <p:spPr>
          <a:xfrm>
            <a:off x="4692465" y="11956041"/>
            <a:ext cx="175508" cy="173888"/>
          </a:xfrm>
          <a:prstGeom prst="rect">
            <a:avLst/>
          </a:prstGeom>
        </p:spPr>
      </p:pic>
      <p:pic>
        <p:nvPicPr>
          <p:cNvPr id="95" name="object 95"/>
          <p:cNvPicPr/>
          <p:nvPr/>
        </p:nvPicPr>
        <p:blipFill>
          <a:blip r:embed="rId38" cstate="print"/>
          <a:stretch>
            <a:fillRect/>
          </a:stretch>
        </p:blipFill>
        <p:spPr>
          <a:xfrm>
            <a:off x="4708639" y="12194835"/>
            <a:ext cx="122499" cy="122499"/>
          </a:xfrm>
          <a:prstGeom prst="rect">
            <a:avLst/>
          </a:prstGeom>
        </p:spPr>
      </p:pic>
      <p:pic>
        <p:nvPicPr>
          <p:cNvPr id="96" name="object 96"/>
          <p:cNvPicPr/>
          <p:nvPr/>
        </p:nvPicPr>
        <p:blipFill>
          <a:blip r:embed="rId39" cstate="print"/>
          <a:stretch>
            <a:fillRect/>
          </a:stretch>
        </p:blipFill>
        <p:spPr>
          <a:xfrm>
            <a:off x="4104416" y="11844043"/>
            <a:ext cx="273879" cy="547738"/>
          </a:xfrm>
          <a:prstGeom prst="rect">
            <a:avLst/>
          </a:prstGeom>
        </p:spPr>
      </p:pic>
      <p:pic>
        <p:nvPicPr>
          <p:cNvPr id="97" name="object 97"/>
          <p:cNvPicPr/>
          <p:nvPr/>
        </p:nvPicPr>
        <p:blipFill>
          <a:blip r:embed="rId40" cstate="print"/>
          <a:stretch>
            <a:fillRect/>
          </a:stretch>
        </p:blipFill>
        <p:spPr>
          <a:xfrm>
            <a:off x="4418538" y="11878028"/>
            <a:ext cx="86191" cy="479759"/>
          </a:xfrm>
          <a:prstGeom prst="rect">
            <a:avLst/>
          </a:prstGeom>
        </p:spPr>
      </p:pic>
      <p:pic>
        <p:nvPicPr>
          <p:cNvPr id="98" name="object 98"/>
          <p:cNvPicPr/>
          <p:nvPr/>
        </p:nvPicPr>
        <p:blipFill>
          <a:blip r:embed="rId41" cstate="print"/>
          <a:stretch>
            <a:fillRect/>
          </a:stretch>
        </p:blipFill>
        <p:spPr>
          <a:xfrm>
            <a:off x="4549853" y="11878028"/>
            <a:ext cx="61123" cy="479759"/>
          </a:xfrm>
          <a:prstGeom prst="rect">
            <a:avLst/>
          </a:prstGeom>
        </p:spPr>
      </p:pic>
      <p:sp>
        <p:nvSpPr>
          <p:cNvPr id="99" name="object 60">
            <a:extLst>
              <a:ext uri="{FF2B5EF4-FFF2-40B4-BE49-F238E27FC236}">
                <a16:creationId xmlns:a16="http://schemas.microsoft.com/office/drawing/2014/main" id="{A8977519-E6BC-4824-9AB5-2613005790E6}"/>
              </a:ext>
            </a:extLst>
          </p:cNvPr>
          <p:cNvSpPr txBox="1"/>
          <p:nvPr/>
        </p:nvSpPr>
        <p:spPr>
          <a:xfrm>
            <a:off x="3167578" y="5826485"/>
            <a:ext cx="1967309" cy="376000"/>
          </a:xfrm>
          <a:prstGeom prst="rect">
            <a:avLst/>
          </a:prstGeom>
        </p:spPr>
        <p:txBody>
          <a:bodyPr vert="horz" wrap="square" lIns="0" tIns="11430" rIns="0" bIns="0" rtlCol="0">
            <a:spAutoFit/>
          </a:bodyPr>
          <a:lstStyle/>
          <a:p>
            <a:pPr marL="38100" marR="30480" indent="251460">
              <a:lnSpc>
                <a:spcPct val="101499"/>
              </a:lnSpc>
              <a:spcBef>
                <a:spcPts val="90"/>
              </a:spcBef>
            </a:pPr>
            <a:r>
              <a:rPr lang="en-US" sz="2500" dirty="0">
                <a:solidFill>
                  <a:srgbClr val="F26A38"/>
                </a:solidFill>
                <a:latin typeface="Arial MT"/>
                <a:cs typeface="Arial MT"/>
              </a:rPr>
              <a:t>Initiation</a:t>
            </a:r>
            <a:endParaRPr sz="2175" baseline="32567" dirty="0">
              <a:latin typeface="Arial MT"/>
              <a:cs typeface="Arial MT"/>
            </a:endParaRPr>
          </a:p>
        </p:txBody>
      </p:sp>
      <p:sp>
        <p:nvSpPr>
          <p:cNvPr id="100" name="object 61">
            <a:extLst>
              <a:ext uri="{FF2B5EF4-FFF2-40B4-BE49-F238E27FC236}">
                <a16:creationId xmlns:a16="http://schemas.microsoft.com/office/drawing/2014/main" id="{3B21D147-5337-41B0-9D6B-4E8330AC7F2F}"/>
              </a:ext>
            </a:extLst>
          </p:cNvPr>
          <p:cNvSpPr txBox="1"/>
          <p:nvPr/>
        </p:nvSpPr>
        <p:spPr>
          <a:xfrm>
            <a:off x="3338885" y="6457346"/>
            <a:ext cx="1662185" cy="402033"/>
          </a:xfrm>
          <a:prstGeom prst="rect">
            <a:avLst/>
          </a:prstGeom>
        </p:spPr>
        <p:txBody>
          <a:bodyPr vert="horz" wrap="square" lIns="0" tIns="17145" rIns="0" bIns="0" rtlCol="0">
            <a:spAutoFit/>
          </a:bodyPr>
          <a:lstStyle/>
          <a:p>
            <a:pPr marL="12700">
              <a:lnSpc>
                <a:spcPct val="100000"/>
              </a:lnSpc>
              <a:spcBef>
                <a:spcPts val="135"/>
              </a:spcBef>
            </a:pPr>
            <a:r>
              <a:rPr lang="en-US" sz="2500" dirty="0">
                <a:solidFill>
                  <a:srgbClr val="FFFFFF"/>
                </a:solidFill>
                <a:latin typeface="Arial MT"/>
                <a:cs typeface="Arial MT"/>
              </a:rPr>
              <a:t>10</a:t>
            </a:r>
            <a:r>
              <a:rPr sz="2500" dirty="0">
                <a:solidFill>
                  <a:srgbClr val="FFFFFF"/>
                </a:solidFill>
                <a:latin typeface="Arial MT"/>
                <a:cs typeface="Arial MT"/>
              </a:rPr>
              <a:t> mg BID</a:t>
            </a:r>
            <a:endParaRPr sz="2500" dirty="0">
              <a:latin typeface="Arial MT"/>
              <a:cs typeface="Arial MT"/>
            </a:endParaRPr>
          </a:p>
        </p:txBody>
      </p:sp>
      <p:sp>
        <p:nvSpPr>
          <p:cNvPr id="101" name="object 60">
            <a:extLst>
              <a:ext uri="{FF2B5EF4-FFF2-40B4-BE49-F238E27FC236}">
                <a16:creationId xmlns:a16="http://schemas.microsoft.com/office/drawing/2014/main" id="{D3FB5D6E-C57E-4939-85D2-E381A0CAC5C8}"/>
              </a:ext>
            </a:extLst>
          </p:cNvPr>
          <p:cNvSpPr txBox="1"/>
          <p:nvPr/>
        </p:nvSpPr>
        <p:spPr>
          <a:xfrm>
            <a:off x="6165850" y="6779350"/>
            <a:ext cx="3860364" cy="376000"/>
          </a:xfrm>
          <a:prstGeom prst="rect">
            <a:avLst/>
          </a:prstGeom>
        </p:spPr>
        <p:txBody>
          <a:bodyPr vert="horz" wrap="square" lIns="0" tIns="11430" rIns="0" bIns="0" rtlCol="0">
            <a:spAutoFit/>
          </a:bodyPr>
          <a:lstStyle/>
          <a:p>
            <a:pPr marL="38100" marR="30480" indent="251460">
              <a:lnSpc>
                <a:spcPct val="101499"/>
              </a:lnSpc>
              <a:spcBef>
                <a:spcPts val="90"/>
              </a:spcBef>
            </a:pPr>
            <a:r>
              <a:rPr lang="en-US" sz="2500" dirty="0">
                <a:solidFill>
                  <a:srgbClr val="F26A38"/>
                </a:solidFill>
                <a:latin typeface="Arial MT"/>
                <a:cs typeface="Arial MT"/>
              </a:rPr>
              <a:t>Long Term Treatment</a:t>
            </a:r>
            <a:endParaRPr sz="2175" baseline="32567" dirty="0">
              <a:latin typeface="Arial MT"/>
              <a:cs typeface="Arial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541489"/>
            <a:ext cx="20104100" cy="11926992"/>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38100" marR="30480" indent="-635">
              <a:lnSpc>
                <a:spcPct val="100000"/>
              </a:lnSpc>
              <a:spcBef>
                <a:spcPts val="100"/>
              </a:spcBef>
            </a:pPr>
            <a:r>
              <a:rPr dirty="0"/>
              <a:t>ELIQUIS</a:t>
            </a:r>
            <a:r>
              <a:rPr sz="3675" baseline="31746" dirty="0"/>
              <a:t>™</a:t>
            </a:r>
            <a:r>
              <a:rPr sz="4250" dirty="0"/>
              <a:t>: a single oral treatment that can be prescribed from the start in patients  with a DVT / PE</a:t>
            </a:r>
            <a:r>
              <a:rPr sz="3675" baseline="31746" dirty="0"/>
              <a:t>1</a:t>
            </a:r>
          </a:p>
        </p:txBody>
      </p:sp>
      <p:sp>
        <p:nvSpPr>
          <p:cNvPr id="4" name="object 4"/>
          <p:cNvSpPr txBox="1"/>
          <p:nvPr/>
        </p:nvSpPr>
        <p:spPr>
          <a:xfrm>
            <a:off x="747172" y="12096878"/>
            <a:ext cx="18604865" cy="2492349"/>
          </a:xfrm>
          <a:prstGeom prst="rect">
            <a:avLst/>
          </a:prstGeom>
          <a:solidFill>
            <a:schemeClr val="bg1"/>
          </a:solidFill>
        </p:spPr>
        <p:txBody>
          <a:bodyPr vert="horz" wrap="square" lIns="0" tIns="19685" rIns="0" bIns="0" rtlCol="0">
            <a:spAutoFit/>
          </a:bodyPr>
          <a:lstStyle/>
          <a:p>
            <a:pPr marL="38100" marR="758190">
              <a:lnSpc>
                <a:spcPts val="1670"/>
              </a:lnSpc>
              <a:spcBef>
                <a:spcPts val="155"/>
              </a:spcBef>
            </a:pPr>
            <a:r>
              <a:rPr sz="1400" dirty="0">
                <a:solidFill>
                  <a:srgbClr val="454547"/>
                </a:solidFill>
                <a:latin typeface="Arial MT"/>
                <a:cs typeface="Arial MT"/>
              </a:rPr>
              <a:t>BID=Twice Daily, DVT=Deep Vein Thrombosis</a:t>
            </a:r>
            <a:r>
              <a:rPr lang="en-US" sz="1400" dirty="0">
                <a:solidFill>
                  <a:srgbClr val="454547"/>
                </a:solidFill>
                <a:latin typeface="Arial MT"/>
                <a:cs typeface="Arial MT"/>
              </a:rPr>
              <a:t>, HIV=Human Immunodeficiency Virus</a:t>
            </a:r>
            <a:r>
              <a:rPr sz="1400" dirty="0">
                <a:solidFill>
                  <a:srgbClr val="454547"/>
                </a:solidFill>
                <a:latin typeface="Arial MT"/>
                <a:cs typeface="Arial MT"/>
              </a:rPr>
              <a:t>, LMWH=Low Molecular Weight Heparin, NOAC=Non-vitamin K antagonist Oral Anticoagulant, PE=Pulmonary Embolism, QD=Once Daily, VKA=Vitamin K Antagonist, VTE=Venous  Thromboembolism</a:t>
            </a:r>
            <a:endParaRPr sz="1400" dirty="0">
              <a:latin typeface="Arial MT"/>
              <a:cs typeface="Arial MT"/>
            </a:endParaRPr>
          </a:p>
          <a:p>
            <a:pPr marL="126364" marR="83185" indent="-88900">
              <a:lnSpc>
                <a:spcPts val="1670"/>
              </a:lnSpc>
              <a:spcBef>
                <a:spcPts val="385"/>
              </a:spcBef>
            </a:pPr>
            <a:r>
              <a:rPr sz="1400" dirty="0">
                <a:solidFill>
                  <a:srgbClr val="454547"/>
                </a:solidFill>
                <a:latin typeface="Arial MT"/>
                <a:cs typeface="Arial MT"/>
              </a:rPr>
              <a:t>* In the AMPLIFY trial, 87% of patients had received LMWH, heparin or fondaparinux prior to randomisation. Patients were excluded if they had received more than two doses of a QD LMWH regimen, fondaparinux or a VKA; more than three doses of a BID LMWH regimen;  or more than 36 hours of continuous intravenous heparin.</a:t>
            </a:r>
            <a:r>
              <a:rPr sz="1200" baseline="31250" dirty="0">
                <a:solidFill>
                  <a:srgbClr val="454547"/>
                </a:solidFill>
                <a:latin typeface="Arial MT"/>
                <a:cs typeface="Arial MT"/>
              </a:rPr>
              <a:t>2</a:t>
            </a:r>
            <a:endParaRPr sz="1200" baseline="31250" dirty="0">
              <a:latin typeface="Arial MT"/>
              <a:cs typeface="Arial MT"/>
            </a:endParaRPr>
          </a:p>
          <a:p>
            <a:pPr marL="38100">
              <a:lnSpc>
                <a:spcPts val="1610"/>
              </a:lnSpc>
            </a:pPr>
            <a:r>
              <a:rPr sz="1200" baseline="31250" dirty="0">
                <a:solidFill>
                  <a:srgbClr val="454547"/>
                </a:solidFill>
                <a:latin typeface="Arial MT"/>
                <a:cs typeface="Arial MT"/>
              </a:rPr>
              <a:t>† </a:t>
            </a:r>
            <a:r>
              <a:rPr sz="1400" dirty="0">
                <a:solidFill>
                  <a:srgbClr val="454547"/>
                </a:solidFill>
                <a:latin typeface="Arial MT"/>
                <a:cs typeface="Arial MT"/>
              </a:rPr>
              <a:t>ELIQUIS</a:t>
            </a:r>
            <a:r>
              <a:rPr sz="1200" baseline="31250" dirty="0">
                <a:solidFill>
                  <a:srgbClr val="454547"/>
                </a:solidFill>
                <a:latin typeface="Arial MT"/>
                <a:cs typeface="Arial MT"/>
              </a:rPr>
              <a:t>™ </a:t>
            </a:r>
            <a:r>
              <a:rPr sz="1400" dirty="0">
                <a:solidFill>
                  <a:srgbClr val="454547"/>
                </a:solidFill>
                <a:latin typeface="Arial MT"/>
                <a:cs typeface="Arial MT"/>
              </a:rPr>
              <a:t>should be used with caution in patients with severe renal impairment (creatinine clearance 15–29 ml/min) for the treatment of DVT, treatment of PE and prevention of recurrent DVT and PE. ELIQUIS is not recommended in patients with creatinine clearance</a:t>
            </a:r>
            <a:r>
              <a:rPr lang="en-US" sz="1400" dirty="0">
                <a:latin typeface="Arial MT"/>
                <a:cs typeface="Arial MT"/>
              </a:rPr>
              <a:t> </a:t>
            </a:r>
            <a:r>
              <a:rPr lang="en-US" sz="1400" dirty="0">
                <a:solidFill>
                  <a:srgbClr val="454547"/>
                </a:solidFill>
                <a:latin typeface="Arial MT"/>
                <a:cs typeface="Arial MT"/>
              </a:rPr>
              <a:t>&lt;15 ml/min, or in patients undergoing dialysis.</a:t>
            </a:r>
            <a:r>
              <a:rPr lang="en-US" sz="1200" baseline="31250" dirty="0">
                <a:solidFill>
                  <a:srgbClr val="454547"/>
                </a:solidFill>
                <a:latin typeface="Arial MT"/>
                <a:cs typeface="Arial MT"/>
              </a:rPr>
              <a:t>1</a:t>
            </a:r>
            <a:endParaRPr lang="en-US" sz="1200" baseline="31250" dirty="0">
              <a:latin typeface="Arial MT"/>
              <a:cs typeface="Arial MT"/>
            </a:endParaRPr>
          </a:p>
          <a:p>
            <a:pPr marL="126364" marR="30480" indent="-88900">
              <a:lnSpc>
                <a:spcPts val="1670"/>
              </a:lnSpc>
              <a:spcBef>
                <a:spcPts val="60"/>
              </a:spcBef>
            </a:pPr>
            <a:r>
              <a:rPr sz="1200" baseline="31250" dirty="0">
                <a:solidFill>
                  <a:srgbClr val="454547"/>
                </a:solidFill>
                <a:latin typeface="Arial MT"/>
                <a:cs typeface="Arial MT"/>
              </a:rPr>
              <a:t>‡ </a:t>
            </a:r>
            <a:r>
              <a:rPr sz="1400" dirty="0">
                <a:solidFill>
                  <a:srgbClr val="454547"/>
                </a:solidFill>
                <a:latin typeface="Arial MT"/>
                <a:cs typeface="Arial MT"/>
              </a:rPr>
              <a:t>ELIQUIS</a:t>
            </a:r>
            <a:r>
              <a:rPr sz="1200" baseline="31250" dirty="0">
                <a:solidFill>
                  <a:srgbClr val="454547"/>
                </a:solidFill>
                <a:latin typeface="Arial MT"/>
                <a:cs typeface="Arial MT"/>
              </a:rPr>
              <a:t>™ </a:t>
            </a:r>
            <a:r>
              <a:rPr sz="1400" dirty="0">
                <a:solidFill>
                  <a:srgbClr val="454547"/>
                </a:solidFill>
                <a:latin typeface="Arial MT"/>
                <a:cs typeface="Arial MT"/>
              </a:rPr>
              <a:t>is not recommended in patients receiving concomitant systemic treatment with strong inhibitors of both CYP3A4 and P-gp, such as azole-antimycotics (</a:t>
            </a:r>
            <a:r>
              <a:rPr lang="en-US" sz="1400" dirty="0">
                <a:solidFill>
                  <a:srgbClr val="454547"/>
                </a:solidFill>
                <a:latin typeface="Arial MT"/>
                <a:cs typeface="Arial MT"/>
              </a:rPr>
              <a:t>e.g.,</a:t>
            </a:r>
            <a:r>
              <a:rPr sz="1400" dirty="0">
                <a:solidFill>
                  <a:srgbClr val="454547"/>
                </a:solidFill>
                <a:latin typeface="Arial MT"/>
                <a:cs typeface="Arial MT"/>
              </a:rPr>
              <a:t> ketoconazole, itraconazole, voriconazole and posaconazole) and HIV protease inhibitors (</a:t>
            </a:r>
            <a:r>
              <a:rPr lang="en-US" sz="1400" dirty="0">
                <a:solidFill>
                  <a:srgbClr val="454547"/>
                </a:solidFill>
                <a:latin typeface="Arial MT"/>
                <a:cs typeface="Arial MT"/>
              </a:rPr>
              <a:t>e.g.,</a:t>
            </a:r>
            <a:r>
              <a:rPr sz="1400" dirty="0">
                <a:solidFill>
                  <a:srgbClr val="454547"/>
                </a:solidFill>
                <a:latin typeface="Arial MT"/>
                <a:cs typeface="Arial MT"/>
              </a:rPr>
              <a:t> ritonavir).  In patients receiving concomitant systemic treatment with strong inducers of both CYP3A4 and P-gp, the following recommendations apply: ELIQUIS should be used with caution in patients being treated for prevention of VTE in elective hip or knee replacement surgery, and in patients being treated for prevention of recurrent DVT / PE; in patients </a:t>
            </a:r>
            <a:r>
              <a:rPr lang="en-US" sz="1400" dirty="0">
                <a:solidFill>
                  <a:srgbClr val="454547"/>
                </a:solidFill>
                <a:latin typeface="Arial MT"/>
                <a:cs typeface="Arial MT"/>
              </a:rPr>
              <a:t>undergoing</a:t>
            </a:r>
            <a:r>
              <a:rPr sz="1400" dirty="0">
                <a:solidFill>
                  <a:srgbClr val="454547"/>
                </a:solidFill>
                <a:latin typeface="Arial MT"/>
                <a:cs typeface="Arial MT"/>
              </a:rPr>
              <a:t> treatment for DVT / PE, ELIQUIS should not be used as efficacy may be compromised.</a:t>
            </a:r>
            <a:r>
              <a:rPr sz="1200" baseline="31250" dirty="0">
                <a:solidFill>
                  <a:srgbClr val="454547"/>
                </a:solidFill>
                <a:latin typeface="Arial MT"/>
                <a:cs typeface="Arial MT"/>
              </a:rPr>
              <a:t>1</a:t>
            </a:r>
            <a:endParaRPr sz="1200" baseline="31250" dirty="0">
              <a:latin typeface="Arial MT"/>
              <a:cs typeface="Arial MT"/>
            </a:endParaRPr>
          </a:p>
          <a:p>
            <a:pPr marL="38100">
              <a:lnSpc>
                <a:spcPct val="100000"/>
              </a:lnSpc>
              <a:spcBef>
                <a:spcPts val="320"/>
              </a:spcBef>
            </a:pPr>
            <a:r>
              <a:rPr sz="1400" b="1" dirty="0">
                <a:solidFill>
                  <a:srgbClr val="454547"/>
                </a:solidFill>
                <a:latin typeface="Arial"/>
                <a:cs typeface="Arial"/>
              </a:rPr>
              <a:t>References: 1. </a:t>
            </a:r>
            <a:r>
              <a:rPr lang="en-US" sz="1400" dirty="0">
                <a:latin typeface="Arial MT"/>
                <a:cs typeface="Arial MT"/>
              </a:rPr>
              <a:t>Eliquis (Apixaban) 2.5mg and 5mg LPD. NEAR, January 2020, version 7 </a:t>
            </a:r>
            <a:r>
              <a:rPr sz="1400" dirty="0">
                <a:solidFill>
                  <a:srgbClr val="454547"/>
                </a:solidFill>
                <a:latin typeface="Arial MT"/>
                <a:cs typeface="Arial MT"/>
              </a:rPr>
              <a:t>. </a:t>
            </a:r>
            <a:r>
              <a:rPr sz="1400" b="1" dirty="0">
                <a:solidFill>
                  <a:srgbClr val="454547"/>
                </a:solidFill>
                <a:latin typeface="Arial"/>
                <a:cs typeface="Arial"/>
              </a:rPr>
              <a:t>2. </a:t>
            </a:r>
            <a:r>
              <a:rPr sz="1400" dirty="0">
                <a:solidFill>
                  <a:srgbClr val="454547"/>
                </a:solidFill>
                <a:latin typeface="Arial MT"/>
                <a:cs typeface="Arial MT"/>
              </a:rPr>
              <a:t>Agnelli G et al. </a:t>
            </a:r>
            <a:r>
              <a:rPr sz="1400" i="1" dirty="0">
                <a:solidFill>
                  <a:srgbClr val="454547"/>
                </a:solidFill>
                <a:latin typeface="Verdana"/>
                <a:cs typeface="Verdana"/>
              </a:rPr>
              <a:t>N Engl J Med </a:t>
            </a:r>
            <a:r>
              <a:rPr sz="1400" dirty="0">
                <a:solidFill>
                  <a:srgbClr val="454547"/>
                </a:solidFill>
                <a:latin typeface="Arial MT"/>
                <a:cs typeface="Arial MT"/>
              </a:rPr>
              <a:t>2013; 369: 799–808.</a:t>
            </a:r>
            <a:endParaRPr sz="1400" dirty="0">
              <a:latin typeface="Arial MT"/>
              <a:cs typeface="Arial MT"/>
            </a:endParaRPr>
          </a:p>
        </p:txBody>
      </p:sp>
      <p:sp>
        <p:nvSpPr>
          <p:cNvPr id="5" name="object 5"/>
          <p:cNvSpPr txBox="1"/>
          <p:nvPr/>
        </p:nvSpPr>
        <p:spPr>
          <a:xfrm>
            <a:off x="2189303" y="6834277"/>
            <a:ext cx="3204549" cy="3219151"/>
          </a:xfrm>
          <a:prstGeom prst="rect">
            <a:avLst/>
          </a:prstGeom>
        </p:spPr>
        <p:txBody>
          <a:bodyPr vert="horz" wrap="square" lIns="0" tIns="11430" rIns="0" bIns="0" rtlCol="0">
            <a:spAutoFit/>
          </a:bodyPr>
          <a:lstStyle/>
          <a:p>
            <a:pPr marL="38100" marR="30480" indent="-635">
              <a:lnSpc>
                <a:spcPct val="101099"/>
              </a:lnSpc>
              <a:spcBef>
                <a:spcPts val="90"/>
              </a:spcBef>
            </a:pPr>
            <a:r>
              <a:rPr sz="2600" dirty="0">
                <a:solidFill>
                  <a:srgbClr val="FFFFFF"/>
                </a:solidFill>
                <a:latin typeface="Arial MT"/>
                <a:cs typeface="Arial MT"/>
              </a:rPr>
              <a:t>ELIQUIS</a:t>
            </a:r>
            <a:r>
              <a:rPr sz="2250" baseline="33333" dirty="0">
                <a:solidFill>
                  <a:srgbClr val="FFFFFF"/>
                </a:solidFill>
                <a:latin typeface="Arial MT"/>
                <a:cs typeface="Arial MT"/>
              </a:rPr>
              <a:t>™ </a:t>
            </a:r>
            <a:r>
              <a:rPr sz="2600" dirty="0">
                <a:solidFill>
                  <a:srgbClr val="FFFFFF"/>
                </a:solidFill>
                <a:latin typeface="Arial MT"/>
                <a:cs typeface="Arial MT"/>
              </a:rPr>
              <a:t>has a simple  dosing regimen with  high-intensity (10 mg  BID) treatment for  only the </a:t>
            </a:r>
            <a:r>
              <a:rPr sz="2600" b="1" dirty="0">
                <a:solidFill>
                  <a:srgbClr val="FFFFFF"/>
                </a:solidFill>
                <a:latin typeface="Arial"/>
                <a:cs typeface="Arial"/>
              </a:rPr>
              <a:t>first 7 days  </a:t>
            </a:r>
            <a:r>
              <a:rPr sz="2600" dirty="0">
                <a:solidFill>
                  <a:srgbClr val="FFFFFF"/>
                </a:solidFill>
                <a:latin typeface="Arial MT"/>
                <a:cs typeface="Arial MT"/>
              </a:rPr>
              <a:t>before continuing on  5 mg BID</a:t>
            </a:r>
            <a:r>
              <a:rPr sz="2250" baseline="33333" dirty="0">
                <a:solidFill>
                  <a:srgbClr val="FFFFFF"/>
                </a:solidFill>
                <a:latin typeface="Arial MT"/>
                <a:cs typeface="Arial MT"/>
              </a:rPr>
              <a:t>1</a:t>
            </a:r>
            <a:endParaRPr sz="2250" baseline="33333" dirty="0">
              <a:latin typeface="Arial MT"/>
              <a:cs typeface="Arial MT"/>
            </a:endParaRPr>
          </a:p>
        </p:txBody>
      </p:sp>
      <p:grpSp>
        <p:nvGrpSpPr>
          <p:cNvPr id="6" name="object 6"/>
          <p:cNvGrpSpPr/>
          <p:nvPr/>
        </p:nvGrpSpPr>
        <p:grpSpPr>
          <a:xfrm>
            <a:off x="15411837" y="6916176"/>
            <a:ext cx="135890" cy="1294130"/>
            <a:chOff x="15411837" y="6916176"/>
            <a:chExt cx="135890" cy="1294130"/>
          </a:xfrm>
        </p:grpSpPr>
        <p:pic>
          <p:nvPicPr>
            <p:cNvPr id="7" name="object 7"/>
            <p:cNvPicPr/>
            <p:nvPr/>
          </p:nvPicPr>
          <p:blipFill>
            <a:blip r:embed="rId3" cstate="print"/>
            <a:stretch>
              <a:fillRect/>
            </a:stretch>
          </p:blipFill>
          <p:spPr>
            <a:xfrm>
              <a:off x="15411837" y="6916176"/>
              <a:ext cx="135633" cy="135633"/>
            </a:xfrm>
            <a:prstGeom prst="rect">
              <a:avLst/>
            </a:prstGeom>
          </p:spPr>
        </p:pic>
        <p:pic>
          <p:nvPicPr>
            <p:cNvPr id="8" name="object 8"/>
            <p:cNvPicPr/>
            <p:nvPr/>
          </p:nvPicPr>
          <p:blipFill>
            <a:blip r:embed="rId3" cstate="print"/>
            <a:stretch>
              <a:fillRect/>
            </a:stretch>
          </p:blipFill>
          <p:spPr>
            <a:xfrm>
              <a:off x="15411837" y="8074517"/>
              <a:ext cx="135633" cy="135633"/>
            </a:xfrm>
            <a:prstGeom prst="rect">
              <a:avLst/>
            </a:prstGeom>
          </p:spPr>
        </p:pic>
      </p:grpSp>
      <p:sp>
        <p:nvSpPr>
          <p:cNvPr id="9" name="object 9"/>
          <p:cNvSpPr txBox="1"/>
          <p:nvPr/>
        </p:nvSpPr>
        <p:spPr>
          <a:xfrm>
            <a:off x="15619145" y="6755745"/>
            <a:ext cx="2658745" cy="1062407"/>
          </a:xfrm>
          <a:prstGeom prst="rect">
            <a:avLst/>
          </a:prstGeom>
        </p:spPr>
        <p:txBody>
          <a:bodyPr vert="horz" wrap="square" lIns="0" tIns="12065" rIns="0" bIns="0" rtlCol="0">
            <a:spAutoFit/>
          </a:bodyPr>
          <a:lstStyle/>
          <a:p>
            <a:pPr marL="38100" marR="30480" indent="-635">
              <a:lnSpc>
                <a:spcPct val="100800"/>
              </a:lnSpc>
              <a:spcBef>
                <a:spcPts val="95"/>
              </a:spcBef>
            </a:pPr>
            <a:r>
              <a:rPr sz="2300" dirty="0">
                <a:solidFill>
                  <a:srgbClr val="454547"/>
                </a:solidFill>
                <a:latin typeface="Arial MT"/>
                <a:cs typeface="Arial MT"/>
              </a:rPr>
              <a:t>ELIQUIS</a:t>
            </a:r>
            <a:r>
              <a:rPr sz="2025" baseline="30864" dirty="0">
                <a:solidFill>
                  <a:srgbClr val="454547"/>
                </a:solidFill>
                <a:latin typeface="Arial MT"/>
                <a:cs typeface="Arial MT"/>
              </a:rPr>
              <a:t>™ </a:t>
            </a:r>
            <a:r>
              <a:rPr sz="2300" dirty="0">
                <a:solidFill>
                  <a:srgbClr val="454547"/>
                </a:solidFill>
                <a:latin typeface="Arial MT"/>
                <a:cs typeface="Arial MT"/>
              </a:rPr>
              <a:t>has low renal  clearance (27%)</a:t>
            </a:r>
            <a:r>
              <a:rPr sz="2025" baseline="30864" dirty="0">
                <a:solidFill>
                  <a:srgbClr val="454547"/>
                </a:solidFill>
                <a:latin typeface="Arial MT"/>
                <a:cs typeface="Arial MT"/>
              </a:rPr>
              <a:t>1†</a:t>
            </a:r>
            <a:endParaRPr sz="2025" baseline="30864" dirty="0">
              <a:latin typeface="Arial MT"/>
              <a:cs typeface="Arial MT"/>
            </a:endParaRPr>
          </a:p>
        </p:txBody>
      </p:sp>
      <p:sp>
        <p:nvSpPr>
          <p:cNvPr id="10" name="object 10"/>
          <p:cNvSpPr txBox="1"/>
          <p:nvPr/>
        </p:nvSpPr>
        <p:spPr>
          <a:xfrm>
            <a:off x="15619145" y="7914087"/>
            <a:ext cx="2934970" cy="1777346"/>
          </a:xfrm>
          <a:prstGeom prst="rect">
            <a:avLst/>
          </a:prstGeom>
        </p:spPr>
        <p:txBody>
          <a:bodyPr vert="horz" wrap="square" lIns="0" tIns="12065" rIns="0" bIns="0" rtlCol="0">
            <a:spAutoFit/>
          </a:bodyPr>
          <a:lstStyle/>
          <a:p>
            <a:pPr marL="38100" marR="30480">
              <a:lnSpc>
                <a:spcPct val="100800"/>
              </a:lnSpc>
              <a:spcBef>
                <a:spcPts val="95"/>
              </a:spcBef>
            </a:pPr>
            <a:r>
              <a:rPr sz="2300" dirty="0">
                <a:solidFill>
                  <a:srgbClr val="454547"/>
                </a:solidFill>
                <a:latin typeface="Arial MT"/>
                <a:cs typeface="Arial MT"/>
              </a:rPr>
              <a:t>No dose adjustments for  DVT / PE patients,  regardless of age, weight  or renal function</a:t>
            </a:r>
            <a:r>
              <a:rPr sz="2025" baseline="30864" dirty="0">
                <a:solidFill>
                  <a:srgbClr val="454547"/>
                </a:solidFill>
                <a:latin typeface="Arial MT"/>
                <a:cs typeface="Arial MT"/>
              </a:rPr>
              <a:t>1†‡</a:t>
            </a:r>
            <a:endParaRPr sz="2025" baseline="30864" dirty="0">
              <a:latin typeface="Arial MT"/>
              <a:cs typeface="Arial MT"/>
            </a:endParaRPr>
          </a:p>
        </p:txBody>
      </p:sp>
      <p:sp>
        <p:nvSpPr>
          <p:cNvPr id="11" name="object 11"/>
          <p:cNvSpPr txBox="1"/>
          <p:nvPr/>
        </p:nvSpPr>
        <p:spPr>
          <a:xfrm>
            <a:off x="6394450" y="6834277"/>
            <a:ext cx="3204549" cy="2006896"/>
          </a:xfrm>
          <a:prstGeom prst="rect">
            <a:avLst/>
          </a:prstGeom>
        </p:spPr>
        <p:txBody>
          <a:bodyPr vert="horz" wrap="square" lIns="0" tIns="11430" rIns="0" bIns="0" rtlCol="0">
            <a:spAutoFit/>
          </a:bodyPr>
          <a:lstStyle/>
          <a:p>
            <a:pPr marL="38100" marR="104775">
              <a:lnSpc>
                <a:spcPct val="101099"/>
              </a:lnSpc>
              <a:spcBef>
                <a:spcPts val="90"/>
              </a:spcBef>
            </a:pPr>
            <a:r>
              <a:rPr sz="2600" dirty="0">
                <a:solidFill>
                  <a:srgbClr val="454547"/>
                </a:solidFill>
                <a:latin typeface="Arial MT"/>
                <a:cs typeface="Arial MT"/>
              </a:rPr>
              <a:t>Patients treated  with ELIQUIS</a:t>
            </a:r>
            <a:r>
              <a:rPr sz="2250" baseline="33333" dirty="0">
                <a:solidFill>
                  <a:srgbClr val="454547"/>
                </a:solidFill>
                <a:latin typeface="Arial MT"/>
                <a:cs typeface="Arial MT"/>
              </a:rPr>
              <a:t>™ </a:t>
            </a:r>
            <a:r>
              <a:rPr sz="2600" dirty="0">
                <a:solidFill>
                  <a:srgbClr val="454547"/>
                </a:solidFill>
                <a:latin typeface="Arial MT"/>
                <a:cs typeface="Arial MT"/>
              </a:rPr>
              <a:t>do not</a:t>
            </a:r>
            <a:r>
              <a:rPr lang="en-US" sz="2600" dirty="0">
                <a:solidFill>
                  <a:srgbClr val="454547"/>
                </a:solidFill>
                <a:latin typeface="Arial MT"/>
                <a:cs typeface="Arial MT"/>
              </a:rPr>
              <a:t> </a:t>
            </a:r>
            <a:r>
              <a:rPr sz="2600" dirty="0">
                <a:solidFill>
                  <a:srgbClr val="454547"/>
                </a:solidFill>
                <a:latin typeface="Arial MT"/>
                <a:cs typeface="Arial MT"/>
              </a:rPr>
              <a:t>require any initial</a:t>
            </a:r>
            <a:endParaRPr sz="2600" dirty="0">
              <a:latin typeface="Arial MT"/>
              <a:cs typeface="Arial MT"/>
            </a:endParaRPr>
          </a:p>
          <a:p>
            <a:pPr marL="38100" marR="30480">
              <a:lnSpc>
                <a:spcPct val="101099"/>
              </a:lnSpc>
            </a:pPr>
            <a:r>
              <a:rPr sz="2600" dirty="0">
                <a:solidFill>
                  <a:srgbClr val="454547"/>
                </a:solidFill>
                <a:latin typeface="Arial MT"/>
                <a:cs typeface="Arial MT"/>
              </a:rPr>
              <a:t>injections or bridging  with LMWH</a:t>
            </a:r>
            <a:r>
              <a:rPr sz="2250" baseline="33333" dirty="0">
                <a:solidFill>
                  <a:srgbClr val="454547"/>
                </a:solidFill>
                <a:latin typeface="Arial MT"/>
                <a:cs typeface="Arial MT"/>
              </a:rPr>
              <a:t>1</a:t>
            </a:r>
            <a:r>
              <a:rPr sz="2600" dirty="0">
                <a:solidFill>
                  <a:srgbClr val="454547"/>
                </a:solidFill>
                <a:latin typeface="Arial MT"/>
                <a:cs typeface="Arial MT"/>
              </a:rPr>
              <a:t>*</a:t>
            </a:r>
            <a:endParaRPr sz="2600" dirty="0">
              <a:latin typeface="Arial MT"/>
              <a:cs typeface="Arial MT"/>
            </a:endParaRPr>
          </a:p>
        </p:txBody>
      </p:sp>
      <p:sp>
        <p:nvSpPr>
          <p:cNvPr id="12" name="object 12"/>
          <p:cNvSpPr txBox="1"/>
          <p:nvPr/>
        </p:nvSpPr>
        <p:spPr>
          <a:xfrm>
            <a:off x="11037372" y="6834277"/>
            <a:ext cx="3423208" cy="2410981"/>
          </a:xfrm>
          <a:prstGeom prst="rect">
            <a:avLst/>
          </a:prstGeom>
        </p:spPr>
        <p:txBody>
          <a:bodyPr vert="horz" wrap="square" lIns="0" tIns="11430" rIns="0" bIns="0" rtlCol="0">
            <a:spAutoFit/>
          </a:bodyPr>
          <a:lstStyle/>
          <a:p>
            <a:pPr marL="38100" marR="601345" indent="-635">
              <a:lnSpc>
                <a:spcPct val="101099"/>
              </a:lnSpc>
              <a:spcBef>
                <a:spcPts val="90"/>
              </a:spcBef>
            </a:pPr>
            <a:r>
              <a:rPr sz="2600" dirty="0">
                <a:solidFill>
                  <a:srgbClr val="454547"/>
                </a:solidFill>
                <a:latin typeface="Arial MT"/>
                <a:cs typeface="Arial MT"/>
              </a:rPr>
              <a:t>ELIQUIS</a:t>
            </a:r>
            <a:r>
              <a:rPr sz="2250" baseline="33333" dirty="0">
                <a:solidFill>
                  <a:srgbClr val="454547"/>
                </a:solidFill>
                <a:latin typeface="Arial MT"/>
                <a:cs typeface="Arial MT"/>
              </a:rPr>
              <a:t>™ </a:t>
            </a:r>
            <a:r>
              <a:rPr sz="2600" dirty="0">
                <a:solidFill>
                  <a:srgbClr val="454547"/>
                </a:solidFill>
                <a:latin typeface="Arial MT"/>
                <a:cs typeface="Arial MT"/>
              </a:rPr>
              <a:t>has  a fast onset of</a:t>
            </a:r>
            <a:endParaRPr sz="2600" dirty="0">
              <a:latin typeface="Arial MT"/>
              <a:cs typeface="Arial MT"/>
            </a:endParaRPr>
          </a:p>
          <a:p>
            <a:pPr marL="38100" marR="30480">
              <a:lnSpc>
                <a:spcPct val="101099"/>
              </a:lnSpc>
            </a:pPr>
            <a:r>
              <a:rPr sz="2600" dirty="0">
                <a:solidFill>
                  <a:srgbClr val="454547"/>
                </a:solidFill>
                <a:latin typeface="Arial MT"/>
                <a:cs typeface="Arial MT"/>
              </a:rPr>
              <a:t>action: maximum  concentrations are  reached 3–4 hours  post-dose</a:t>
            </a:r>
            <a:r>
              <a:rPr sz="2250" baseline="33333" dirty="0">
                <a:solidFill>
                  <a:srgbClr val="454547"/>
                </a:solidFill>
                <a:latin typeface="Arial MT"/>
                <a:cs typeface="Arial MT"/>
              </a:rPr>
              <a:t>1</a:t>
            </a:r>
            <a:endParaRPr sz="2250" baseline="33333" dirty="0">
              <a:latin typeface="Arial MT"/>
              <a:cs typeface="Arial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7216" y="1364057"/>
            <a:ext cx="17229634" cy="666849"/>
          </a:xfrm>
          <a:prstGeom prst="rect">
            <a:avLst/>
          </a:prstGeom>
        </p:spPr>
        <p:txBody>
          <a:bodyPr vert="horz" wrap="square" lIns="0" tIns="12700" rIns="0" bIns="0" rtlCol="0">
            <a:spAutoFit/>
          </a:bodyPr>
          <a:lstStyle/>
          <a:p>
            <a:pPr marL="38100">
              <a:lnSpc>
                <a:spcPct val="100000"/>
              </a:lnSpc>
              <a:spcBef>
                <a:spcPts val="100"/>
              </a:spcBef>
            </a:pPr>
            <a:r>
              <a:rPr dirty="0"/>
              <a:t>NOAC dosing regimens across each stage of DVT/PE treatment</a:t>
            </a:r>
            <a:r>
              <a:rPr sz="3675" baseline="31746" dirty="0"/>
              <a:t>1-4</a:t>
            </a:r>
          </a:p>
        </p:txBody>
      </p:sp>
      <p:sp>
        <p:nvSpPr>
          <p:cNvPr id="3" name="object 3"/>
          <p:cNvSpPr txBox="1"/>
          <p:nvPr/>
        </p:nvSpPr>
        <p:spPr>
          <a:xfrm>
            <a:off x="747216" y="13418173"/>
            <a:ext cx="18548985" cy="1147558"/>
          </a:xfrm>
          <a:prstGeom prst="rect">
            <a:avLst/>
          </a:prstGeom>
        </p:spPr>
        <p:txBody>
          <a:bodyPr vert="horz" wrap="square" lIns="0" tIns="19685" rIns="0" bIns="0" rtlCol="0">
            <a:spAutoFit/>
          </a:bodyPr>
          <a:lstStyle/>
          <a:p>
            <a:pPr marL="38100" marR="30480">
              <a:lnSpc>
                <a:spcPts val="1670"/>
              </a:lnSpc>
              <a:spcBef>
                <a:spcPts val="155"/>
              </a:spcBef>
            </a:pPr>
            <a:r>
              <a:rPr sz="1400" dirty="0">
                <a:solidFill>
                  <a:srgbClr val="454547"/>
                </a:solidFill>
                <a:latin typeface="Arial MT"/>
                <a:cs typeface="Arial MT"/>
              </a:rPr>
              <a:t>BID = Twice Daily, CrCl = Creatinine Clearance, DVT = Deep Vein Thrombosis, INR = International Normalised Ratio, LMWH = Low Molecular Weight Heparin, NOAC = Non-vitamin K antagonist Oral Anticoagulant, PE = Pulmonary Embolism, QD = Once Daily, VTW = Venous  Thromboembolism</a:t>
            </a:r>
            <a:endParaRPr sz="1400" dirty="0">
              <a:latin typeface="Arial MT"/>
              <a:cs typeface="Arial MT"/>
            </a:endParaRPr>
          </a:p>
          <a:p>
            <a:pPr marL="38100" marR="801370" indent="-635">
              <a:lnSpc>
                <a:spcPts val="1670"/>
              </a:lnSpc>
              <a:spcBef>
                <a:spcPts val="385"/>
              </a:spcBef>
            </a:pPr>
            <a:r>
              <a:rPr sz="1400" b="1" dirty="0">
                <a:solidFill>
                  <a:srgbClr val="454547"/>
                </a:solidFill>
                <a:latin typeface="Arial"/>
                <a:cs typeface="Arial"/>
              </a:rPr>
              <a:t>References: 1</a:t>
            </a:r>
            <a:r>
              <a:rPr sz="1400" b="1" dirty="0">
                <a:latin typeface="Arial"/>
                <a:cs typeface="Arial"/>
              </a:rPr>
              <a:t>. </a:t>
            </a:r>
            <a:r>
              <a:rPr lang="en-US" sz="1400" dirty="0">
                <a:latin typeface="Arial MT"/>
                <a:cs typeface="Arial MT"/>
              </a:rPr>
              <a:t>Eliquis (Apixaban) 2.5mg and 5mg LPD. NEAR, January 2020, version 7</a:t>
            </a:r>
            <a:r>
              <a:rPr sz="1400" dirty="0">
                <a:latin typeface="Arial MT"/>
                <a:cs typeface="Arial MT"/>
              </a:rPr>
              <a:t>. </a:t>
            </a:r>
            <a:r>
              <a:rPr sz="1400" b="1" dirty="0">
                <a:solidFill>
                  <a:srgbClr val="454547"/>
                </a:solidFill>
                <a:latin typeface="Arial"/>
                <a:cs typeface="Arial"/>
              </a:rPr>
              <a:t>2. </a:t>
            </a:r>
            <a:r>
              <a:rPr sz="1400" dirty="0">
                <a:solidFill>
                  <a:srgbClr val="454547"/>
                </a:solidFill>
                <a:latin typeface="Arial MT"/>
                <a:cs typeface="Arial MT"/>
              </a:rPr>
              <a:t>Dabigatran Summary of Product Characteristics. 26 June 2020. Available at: </a:t>
            </a:r>
            <a:r>
              <a:rPr sz="1400" dirty="0">
                <a:solidFill>
                  <a:srgbClr val="454547"/>
                </a:solidFill>
                <a:latin typeface="Arial MT"/>
                <a:cs typeface="Arial MT"/>
                <a:hlinkClick r:id="rId2"/>
              </a:rPr>
              <a:t>www.ema.europa.eu/en. </a:t>
            </a:r>
            <a:r>
              <a:rPr sz="1400" dirty="0">
                <a:solidFill>
                  <a:srgbClr val="454547"/>
                </a:solidFill>
                <a:latin typeface="Arial MT"/>
                <a:cs typeface="Arial MT"/>
              </a:rPr>
              <a:t>Last accessed August 2020. </a:t>
            </a:r>
            <a:r>
              <a:rPr sz="1400" b="1" dirty="0">
                <a:solidFill>
                  <a:srgbClr val="454547"/>
                </a:solidFill>
                <a:latin typeface="Arial"/>
                <a:cs typeface="Arial"/>
              </a:rPr>
              <a:t>3. </a:t>
            </a:r>
            <a:r>
              <a:rPr sz="1400" dirty="0">
                <a:solidFill>
                  <a:srgbClr val="454547"/>
                </a:solidFill>
                <a:latin typeface="Arial MT"/>
                <a:cs typeface="Arial MT"/>
              </a:rPr>
              <a:t>Edoxaban Summary of Product  Characteristics. 23 July 2020. Available at: </a:t>
            </a:r>
            <a:r>
              <a:rPr sz="1400" dirty="0">
                <a:solidFill>
                  <a:srgbClr val="454547"/>
                </a:solidFill>
                <a:latin typeface="Arial MT"/>
                <a:cs typeface="Arial MT"/>
                <a:hlinkClick r:id="rId2"/>
              </a:rPr>
              <a:t>www.ema.europa.eu/en. </a:t>
            </a:r>
            <a:r>
              <a:rPr sz="1400" dirty="0">
                <a:solidFill>
                  <a:srgbClr val="454547"/>
                </a:solidFill>
                <a:latin typeface="Arial MT"/>
                <a:cs typeface="Arial MT"/>
              </a:rPr>
              <a:t>Last accessed August 2020. </a:t>
            </a:r>
            <a:r>
              <a:rPr sz="1400" b="1" dirty="0">
                <a:solidFill>
                  <a:srgbClr val="454547"/>
                </a:solidFill>
                <a:latin typeface="Arial"/>
                <a:cs typeface="Arial"/>
              </a:rPr>
              <a:t>4. </a:t>
            </a:r>
            <a:r>
              <a:rPr sz="1400" dirty="0">
                <a:solidFill>
                  <a:srgbClr val="454547"/>
                </a:solidFill>
                <a:latin typeface="Arial MT"/>
                <a:cs typeface="Arial MT"/>
              </a:rPr>
              <a:t>Rivaroxaban Summary of Product Characteristics. 17 January 2020. Available at: </a:t>
            </a:r>
            <a:r>
              <a:rPr sz="1400" dirty="0">
                <a:solidFill>
                  <a:srgbClr val="454547"/>
                </a:solidFill>
                <a:latin typeface="Arial MT"/>
                <a:cs typeface="Arial MT"/>
                <a:hlinkClick r:id="rId2"/>
              </a:rPr>
              <a:t>www.ema.europa.eu/en. </a:t>
            </a:r>
            <a:r>
              <a:rPr sz="1400" dirty="0">
                <a:solidFill>
                  <a:srgbClr val="454547"/>
                </a:solidFill>
                <a:latin typeface="Arial MT"/>
                <a:cs typeface="Arial MT"/>
              </a:rPr>
              <a:t>Last accessed August 2020.</a:t>
            </a:r>
            <a:endParaRPr sz="1400" dirty="0">
              <a:latin typeface="Arial MT"/>
              <a:cs typeface="Arial MT"/>
            </a:endParaRPr>
          </a:p>
        </p:txBody>
      </p:sp>
      <p:pic>
        <p:nvPicPr>
          <p:cNvPr id="58" name="Picture 57">
            <a:extLst>
              <a:ext uri="{FF2B5EF4-FFF2-40B4-BE49-F238E27FC236}">
                <a16:creationId xmlns:a16="http://schemas.microsoft.com/office/drawing/2014/main" id="{898A7561-9C13-4E92-93CD-8196DFE3B8EE}"/>
              </a:ext>
            </a:extLst>
          </p:cNvPr>
          <p:cNvPicPr>
            <a:picLocks noChangeAspect="1"/>
          </p:cNvPicPr>
          <p:nvPr/>
        </p:nvPicPr>
        <p:blipFill>
          <a:blip r:embed="rId3"/>
          <a:stretch>
            <a:fillRect/>
          </a:stretch>
        </p:blipFill>
        <p:spPr>
          <a:xfrm>
            <a:off x="222250" y="3349625"/>
            <a:ext cx="19222524" cy="94522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object 20"/>
          <p:cNvPicPr/>
          <p:nvPr/>
        </p:nvPicPr>
        <p:blipFill>
          <a:blip r:embed="rId2" cstate="print"/>
          <a:stretch>
            <a:fillRect/>
          </a:stretch>
        </p:blipFill>
        <p:spPr>
          <a:xfrm>
            <a:off x="0" y="2254985"/>
            <a:ext cx="19302782" cy="680085"/>
          </a:xfrm>
          <a:prstGeom prst="rect">
            <a:avLst/>
          </a:prstGeom>
        </p:spPr>
      </p:pic>
      <p:sp>
        <p:nvSpPr>
          <p:cNvPr id="21" name="object 21"/>
          <p:cNvSpPr txBox="1">
            <a:spLocks noGrp="1"/>
          </p:cNvSpPr>
          <p:nvPr>
            <p:ph type="title"/>
          </p:nvPr>
        </p:nvSpPr>
        <p:spPr>
          <a:xfrm>
            <a:off x="747216" y="716171"/>
            <a:ext cx="16382365" cy="1321435"/>
          </a:xfrm>
          <a:prstGeom prst="rect">
            <a:avLst/>
          </a:prstGeom>
        </p:spPr>
        <p:txBody>
          <a:bodyPr vert="horz" wrap="square" lIns="0" tIns="12700" rIns="0" bIns="0" rtlCol="0">
            <a:spAutoFit/>
          </a:bodyPr>
          <a:lstStyle/>
          <a:p>
            <a:pPr marL="38100" marR="30480">
              <a:lnSpc>
                <a:spcPct val="100000"/>
              </a:lnSpc>
              <a:spcBef>
                <a:spcPts val="100"/>
              </a:spcBef>
            </a:pPr>
            <a:r>
              <a:rPr dirty="0"/>
              <a:t>NOAC dosing considerations in patients with a DVT or PE by renal function,  age, and weight</a:t>
            </a:r>
            <a:r>
              <a:rPr sz="3675" baseline="31746" dirty="0"/>
              <a:t>1-4</a:t>
            </a:r>
          </a:p>
        </p:txBody>
      </p:sp>
      <p:sp>
        <p:nvSpPr>
          <p:cNvPr id="22" name="object 22"/>
          <p:cNvSpPr txBox="1"/>
          <p:nvPr/>
        </p:nvSpPr>
        <p:spPr>
          <a:xfrm>
            <a:off x="747216" y="2852993"/>
            <a:ext cx="17289145" cy="951543"/>
          </a:xfrm>
          <a:prstGeom prst="rect">
            <a:avLst/>
          </a:prstGeom>
        </p:spPr>
        <p:txBody>
          <a:bodyPr vert="horz" wrap="square" lIns="0" tIns="12700" rIns="0" bIns="0" rtlCol="0">
            <a:spAutoFit/>
          </a:bodyPr>
          <a:lstStyle/>
          <a:p>
            <a:pPr marL="38100">
              <a:lnSpc>
                <a:spcPct val="100000"/>
              </a:lnSpc>
              <a:spcBef>
                <a:spcPts val="100"/>
              </a:spcBef>
            </a:pPr>
            <a:r>
              <a:rPr sz="3050" dirty="0">
                <a:solidFill>
                  <a:srgbClr val="454547"/>
                </a:solidFill>
                <a:latin typeface="Arial MT"/>
                <a:cs typeface="Arial MT"/>
              </a:rPr>
              <a:t>Dose reduction criteria for patients being treated for DVT/PE differ from criteria for patients with non-valvular AF</a:t>
            </a:r>
            <a:r>
              <a:rPr sz="2625" baseline="31746" dirty="0">
                <a:solidFill>
                  <a:srgbClr val="454547"/>
                </a:solidFill>
                <a:latin typeface="Arial MT"/>
                <a:cs typeface="Arial MT"/>
              </a:rPr>
              <a:t>1-4</a:t>
            </a:r>
            <a:endParaRPr sz="2625" baseline="31746" dirty="0">
              <a:latin typeface="Arial MT"/>
              <a:cs typeface="Arial MT"/>
            </a:endParaRPr>
          </a:p>
        </p:txBody>
      </p:sp>
      <p:sp>
        <p:nvSpPr>
          <p:cNvPr id="23" name="object 23"/>
          <p:cNvSpPr txBox="1"/>
          <p:nvPr/>
        </p:nvSpPr>
        <p:spPr>
          <a:xfrm>
            <a:off x="747182" y="12161667"/>
            <a:ext cx="18470245" cy="2414572"/>
          </a:xfrm>
          <a:prstGeom prst="rect">
            <a:avLst/>
          </a:prstGeom>
        </p:spPr>
        <p:txBody>
          <a:bodyPr vert="horz" wrap="square" lIns="0" tIns="60325" rIns="0" bIns="0" rtlCol="0">
            <a:spAutoFit/>
          </a:bodyPr>
          <a:lstStyle/>
          <a:p>
            <a:pPr marL="38100">
              <a:lnSpc>
                <a:spcPct val="100000"/>
              </a:lnSpc>
              <a:spcBef>
                <a:spcPts val="475"/>
              </a:spcBef>
            </a:pPr>
            <a:r>
              <a:rPr sz="1400" dirty="0">
                <a:solidFill>
                  <a:srgbClr val="454547"/>
                </a:solidFill>
                <a:latin typeface="Arial MT"/>
                <a:cs typeface="Arial MT"/>
              </a:rPr>
              <a:t>Adapted from the Eliquis</a:t>
            </a:r>
            <a:r>
              <a:rPr sz="1200" baseline="31250" dirty="0">
                <a:solidFill>
                  <a:srgbClr val="454547"/>
                </a:solidFill>
                <a:latin typeface="Arial MT"/>
                <a:cs typeface="Arial MT"/>
              </a:rPr>
              <a:t>™ </a:t>
            </a:r>
            <a:r>
              <a:rPr sz="1400" dirty="0">
                <a:solidFill>
                  <a:srgbClr val="454547"/>
                </a:solidFill>
                <a:latin typeface="Arial MT"/>
                <a:cs typeface="Arial MT"/>
              </a:rPr>
              <a:t>Prescribing Information, rivaroxaban, edoxaban and dabigatran SmPCs.</a:t>
            </a:r>
            <a:r>
              <a:rPr sz="1200" baseline="31250" dirty="0">
                <a:solidFill>
                  <a:srgbClr val="454547"/>
                </a:solidFill>
                <a:latin typeface="Arial MT"/>
                <a:cs typeface="Arial MT"/>
              </a:rPr>
              <a:t>1–4</a:t>
            </a:r>
            <a:endParaRPr sz="1200" baseline="31250" dirty="0">
              <a:latin typeface="Arial MT"/>
              <a:cs typeface="Arial MT"/>
            </a:endParaRPr>
          </a:p>
          <a:p>
            <a:pPr marL="38100" marR="30480">
              <a:lnSpc>
                <a:spcPts val="1670"/>
              </a:lnSpc>
              <a:spcBef>
                <a:spcPts val="440"/>
              </a:spcBef>
            </a:pPr>
            <a:r>
              <a:rPr sz="1400" dirty="0">
                <a:solidFill>
                  <a:srgbClr val="454547"/>
                </a:solidFill>
                <a:latin typeface="Arial MT"/>
                <a:cs typeface="Arial MT"/>
              </a:rPr>
              <a:t>AF = Atrial Fibrillation, BID = Twice Daily, CrCl = Creatinine Clearance, DVT = Deep Vein Thrombosis, NOAC = Non-vitamin K antagonist Oral Anticoagulant, PD = Pharmacodynamic, PE = Pulmonary Embolism, PK = Pharmacokinetic, QD = Once Daily, SmPC = Summary of  Product Characteristics</a:t>
            </a:r>
            <a:endParaRPr sz="1400" dirty="0">
              <a:latin typeface="Arial MT"/>
              <a:cs typeface="Arial MT"/>
            </a:endParaRPr>
          </a:p>
          <a:p>
            <a:pPr marL="126364" marR="156845" indent="-88900">
              <a:lnSpc>
                <a:spcPts val="1670"/>
              </a:lnSpc>
              <a:spcBef>
                <a:spcPts val="385"/>
              </a:spcBef>
            </a:pPr>
            <a:r>
              <a:rPr sz="1400" dirty="0">
                <a:solidFill>
                  <a:srgbClr val="454547"/>
                </a:solidFill>
                <a:latin typeface="Arial MT"/>
                <a:cs typeface="Arial MT"/>
              </a:rPr>
              <a:t>* For rivaroxaban, 15 mg QD should be considered if the patient’s assessed risk for bleeding outweighs the risk for recurrent DVT / PE. The recommendation for the use of 15 mg rivaroxaban QD is based on PK modelling and has not been studied in the clinical setting.  Patients should still be treated with 15 mg BID for the first 3 weeks.</a:t>
            </a:r>
            <a:r>
              <a:rPr sz="1200" baseline="31250" dirty="0">
                <a:solidFill>
                  <a:srgbClr val="454547"/>
                </a:solidFill>
                <a:latin typeface="Arial MT"/>
                <a:cs typeface="Arial MT"/>
              </a:rPr>
              <a:t>2</a:t>
            </a:r>
            <a:endParaRPr sz="1200" baseline="31250" dirty="0">
              <a:latin typeface="Arial MT"/>
              <a:cs typeface="Arial MT"/>
            </a:endParaRPr>
          </a:p>
          <a:p>
            <a:pPr marL="38100">
              <a:lnSpc>
                <a:spcPts val="1614"/>
              </a:lnSpc>
            </a:pPr>
            <a:r>
              <a:rPr sz="1200" baseline="31250" dirty="0">
                <a:solidFill>
                  <a:srgbClr val="454547"/>
                </a:solidFill>
                <a:latin typeface="Arial MT"/>
                <a:cs typeface="Arial MT"/>
              </a:rPr>
              <a:t>† </a:t>
            </a:r>
            <a:r>
              <a:rPr sz="1400" dirty="0">
                <a:solidFill>
                  <a:srgbClr val="454547"/>
                </a:solidFill>
                <a:latin typeface="Arial MT"/>
                <a:cs typeface="Arial MT"/>
              </a:rPr>
              <a:t>This dosing recommendation for dabigatran is based on PK and PD analyses and has not been studied in this clinical setting</a:t>
            </a:r>
            <a:r>
              <a:rPr sz="1200" baseline="31250" dirty="0">
                <a:solidFill>
                  <a:srgbClr val="454547"/>
                </a:solidFill>
                <a:latin typeface="Arial MT"/>
                <a:cs typeface="Arial MT"/>
              </a:rPr>
              <a:t>.4</a:t>
            </a:r>
            <a:endParaRPr sz="1200" baseline="31250" dirty="0">
              <a:latin typeface="Arial MT"/>
              <a:cs typeface="Arial MT"/>
            </a:endParaRPr>
          </a:p>
          <a:p>
            <a:pPr marL="38100">
              <a:lnSpc>
                <a:spcPct val="100000"/>
              </a:lnSpc>
              <a:spcBef>
                <a:spcPts val="380"/>
              </a:spcBef>
            </a:pPr>
            <a:r>
              <a:rPr sz="1400" dirty="0">
                <a:solidFill>
                  <a:srgbClr val="454547"/>
                </a:solidFill>
                <a:latin typeface="Arial MT"/>
                <a:cs typeface="Arial MT"/>
              </a:rPr>
              <a:t>Please refer to the ELQIUIS™ Prescribing Information for further information.</a:t>
            </a:r>
            <a:r>
              <a:rPr sz="1200" baseline="31250" dirty="0">
                <a:solidFill>
                  <a:srgbClr val="454547"/>
                </a:solidFill>
                <a:latin typeface="Arial MT"/>
                <a:cs typeface="Arial MT"/>
              </a:rPr>
              <a:t>1</a:t>
            </a:r>
            <a:endParaRPr sz="1200" baseline="31250" dirty="0">
              <a:latin typeface="Arial MT"/>
              <a:cs typeface="Arial MT"/>
            </a:endParaRPr>
          </a:p>
          <a:p>
            <a:pPr marL="38100" marR="378460">
              <a:lnSpc>
                <a:spcPts val="1670"/>
              </a:lnSpc>
              <a:spcBef>
                <a:spcPts val="439"/>
              </a:spcBef>
            </a:pPr>
            <a:r>
              <a:rPr sz="1400" b="1" dirty="0">
                <a:solidFill>
                  <a:srgbClr val="454547"/>
                </a:solidFill>
                <a:latin typeface="Arial"/>
                <a:cs typeface="Arial"/>
              </a:rPr>
              <a:t>References: 1. </a:t>
            </a:r>
            <a:r>
              <a:rPr lang="en-US" sz="1400" dirty="0">
                <a:solidFill>
                  <a:srgbClr val="454547"/>
                </a:solidFill>
                <a:latin typeface="Arial MT"/>
                <a:cs typeface="Arial MT"/>
              </a:rPr>
              <a:t>Eliquis (Apixaban) 2.5mg and 5mg LPD. NEAR, January 2020, version 7. </a:t>
            </a:r>
            <a:r>
              <a:rPr sz="1400" b="1" dirty="0">
                <a:solidFill>
                  <a:srgbClr val="454547"/>
                </a:solidFill>
                <a:latin typeface="Arial"/>
                <a:cs typeface="Arial"/>
              </a:rPr>
              <a:t>2. </a:t>
            </a:r>
            <a:r>
              <a:rPr sz="1400" dirty="0">
                <a:solidFill>
                  <a:srgbClr val="454547"/>
                </a:solidFill>
                <a:latin typeface="Arial MT"/>
                <a:cs typeface="Arial MT"/>
              </a:rPr>
              <a:t>Rivaroxaban Summary of Product Characteristics. 17 January 2020. Available at: </a:t>
            </a:r>
            <a:r>
              <a:rPr sz="1400" dirty="0">
                <a:solidFill>
                  <a:srgbClr val="454547"/>
                </a:solidFill>
                <a:latin typeface="Arial MT"/>
                <a:cs typeface="Arial MT"/>
                <a:hlinkClick r:id="rId3"/>
              </a:rPr>
              <a:t>www.ema.europa.eu/en. </a:t>
            </a:r>
            <a:r>
              <a:rPr sz="1400" dirty="0">
                <a:solidFill>
                  <a:srgbClr val="454547"/>
                </a:solidFill>
                <a:latin typeface="Arial MT"/>
                <a:cs typeface="Arial MT"/>
              </a:rPr>
              <a:t>Last accessed August 2020. </a:t>
            </a:r>
            <a:r>
              <a:rPr sz="1400" b="1" dirty="0">
                <a:solidFill>
                  <a:srgbClr val="454547"/>
                </a:solidFill>
                <a:latin typeface="Arial"/>
                <a:cs typeface="Arial"/>
              </a:rPr>
              <a:t>3. </a:t>
            </a:r>
            <a:r>
              <a:rPr sz="1400" dirty="0">
                <a:solidFill>
                  <a:srgbClr val="454547"/>
                </a:solidFill>
                <a:latin typeface="Arial MT"/>
                <a:cs typeface="Arial MT"/>
              </a:rPr>
              <a:t>Edoxaban Summary of Product  Characteristics. 23 July 2020. Available at: </a:t>
            </a:r>
            <a:r>
              <a:rPr sz="1400" dirty="0">
                <a:solidFill>
                  <a:srgbClr val="454547"/>
                </a:solidFill>
                <a:latin typeface="Arial MT"/>
                <a:cs typeface="Arial MT"/>
                <a:hlinkClick r:id="rId3"/>
              </a:rPr>
              <a:t>www.ema.europa.eu/en. </a:t>
            </a:r>
            <a:r>
              <a:rPr sz="1400" dirty="0">
                <a:solidFill>
                  <a:srgbClr val="454547"/>
                </a:solidFill>
                <a:latin typeface="Arial MT"/>
                <a:cs typeface="Arial MT"/>
              </a:rPr>
              <a:t>Last accessed August 2020. </a:t>
            </a:r>
            <a:r>
              <a:rPr sz="1400" b="1" dirty="0">
                <a:solidFill>
                  <a:srgbClr val="454547"/>
                </a:solidFill>
                <a:latin typeface="Arial"/>
                <a:cs typeface="Arial"/>
              </a:rPr>
              <a:t>4. </a:t>
            </a:r>
            <a:r>
              <a:rPr sz="1400" dirty="0">
                <a:solidFill>
                  <a:srgbClr val="454547"/>
                </a:solidFill>
                <a:latin typeface="Arial MT"/>
                <a:cs typeface="Arial MT"/>
              </a:rPr>
              <a:t>Dabigatran Summary of Product Characteristics. 26 June 2020. Available at: </a:t>
            </a:r>
            <a:r>
              <a:rPr sz="1400" dirty="0">
                <a:solidFill>
                  <a:srgbClr val="454547"/>
                </a:solidFill>
                <a:latin typeface="Arial MT"/>
                <a:cs typeface="Arial MT"/>
                <a:hlinkClick r:id="rId3"/>
              </a:rPr>
              <a:t>www.ema.europa.eu/en. </a:t>
            </a:r>
            <a:r>
              <a:rPr sz="1400" dirty="0">
                <a:solidFill>
                  <a:srgbClr val="454547"/>
                </a:solidFill>
                <a:latin typeface="Arial MT"/>
                <a:cs typeface="Arial MT"/>
              </a:rPr>
              <a:t>Last accessed August 2020.</a:t>
            </a:r>
            <a:endParaRPr sz="1400" dirty="0">
              <a:latin typeface="Arial MT"/>
              <a:cs typeface="Arial MT"/>
            </a:endParaRPr>
          </a:p>
        </p:txBody>
      </p:sp>
      <p:pic>
        <p:nvPicPr>
          <p:cNvPr id="44" name="Picture 43">
            <a:extLst>
              <a:ext uri="{FF2B5EF4-FFF2-40B4-BE49-F238E27FC236}">
                <a16:creationId xmlns:a16="http://schemas.microsoft.com/office/drawing/2014/main" id="{9BB4FEB9-33BA-4E13-A0D5-E287B436DD94}"/>
              </a:ext>
            </a:extLst>
          </p:cNvPr>
          <p:cNvPicPr>
            <a:picLocks noChangeAspect="1"/>
          </p:cNvPicPr>
          <p:nvPr/>
        </p:nvPicPr>
        <p:blipFill>
          <a:blip r:embed="rId4"/>
          <a:stretch>
            <a:fillRect/>
          </a:stretch>
        </p:blipFill>
        <p:spPr>
          <a:xfrm>
            <a:off x="984250" y="3808500"/>
            <a:ext cx="17754600" cy="79993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34B1-3E8A-4598-B505-E52DC5CE9F53}"/>
              </a:ext>
            </a:extLst>
          </p:cNvPr>
          <p:cNvSpPr>
            <a:spLocks noGrp="1"/>
          </p:cNvSpPr>
          <p:nvPr>
            <p:ph type="title"/>
          </p:nvPr>
        </p:nvSpPr>
        <p:spPr>
          <a:xfrm>
            <a:off x="374650" y="1139825"/>
            <a:ext cx="18609667" cy="654025"/>
          </a:xfrm>
        </p:spPr>
        <p:txBody>
          <a:bodyPr/>
          <a:lstStyle/>
          <a:p>
            <a:r>
              <a:rPr lang="en-US" dirty="0"/>
              <a:t>Surgery and invasive procedures</a:t>
            </a:r>
          </a:p>
        </p:txBody>
      </p:sp>
      <p:sp>
        <p:nvSpPr>
          <p:cNvPr id="3" name="Text Placeholder 2">
            <a:extLst>
              <a:ext uri="{FF2B5EF4-FFF2-40B4-BE49-F238E27FC236}">
                <a16:creationId xmlns:a16="http://schemas.microsoft.com/office/drawing/2014/main" id="{AA0FF6B1-0C61-439B-B888-79D3807CFC2E}"/>
              </a:ext>
            </a:extLst>
          </p:cNvPr>
          <p:cNvSpPr>
            <a:spLocks noGrp="1"/>
          </p:cNvSpPr>
          <p:nvPr>
            <p:ph type="body" idx="1"/>
          </p:nvPr>
        </p:nvSpPr>
        <p:spPr>
          <a:xfrm>
            <a:off x="374650" y="3502025"/>
            <a:ext cx="18609667" cy="4739759"/>
          </a:xfrm>
        </p:spPr>
        <p:txBody>
          <a:bodyPr/>
          <a:lstStyle/>
          <a:p>
            <a:r>
              <a:rPr lang="en-US" sz="4400" dirty="0"/>
              <a:t>Eliquis should be discontinued at least 48 hours prior to elective surgery or invasive procedures with a moderate or high risk of unacceptable or clinically significant bleeding. </a:t>
            </a:r>
          </a:p>
          <a:p>
            <a:endParaRPr lang="en-US" sz="4400" dirty="0"/>
          </a:p>
          <a:p>
            <a:r>
              <a:rPr lang="en-US" sz="4400" dirty="0"/>
              <a:t>Eliquis should be discontinued at least 24 hours prior to elective surgery or invasive procedures with a low risk of bleeding or where the bleeding would be non-critical in location and easily controlled.</a:t>
            </a:r>
          </a:p>
        </p:txBody>
      </p:sp>
      <p:sp>
        <p:nvSpPr>
          <p:cNvPr id="5" name="TextBox 4">
            <a:extLst>
              <a:ext uri="{FF2B5EF4-FFF2-40B4-BE49-F238E27FC236}">
                <a16:creationId xmlns:a16="http://schemas.microsoft.com/office/drawing/2014/main" id="{BB9F2C29-0E78-468F-9361-0AC7B85822D6}"/>
              </a:ext>
            </a:extLst>
          </p:cNvPr>
          <p:cNvSpPr txBox="1"/>
          <p:nvPr/>
        </p:nvSpPr>
        <p:spPr>
          <a:xfrm>
            <a:off x="603250" y="14170025"/>
            <a:ext cx="10048008" cy="369332"/>
          </a:xfrm>
          <a:prstGeom prst="rect">
            <a:avLst/>
          </a:prstGeom>
          <a:noFill/>
        </p:spPr>
        <p:txBody>
          <a:bodyPr wrap="square">
            <a:spAutoFit/>
          </a:bodyPr>
          <a:lstStyle/>
          <a:p>
            <a:r>
              <a:rPr lang="en-US" sz="1800" b="1" dirty="0">
                <a:solidFill>
                  <a:srgbClr val="454547"/>
                </a:solidFill>
                <a:latin typeface="Arial"/>
                <a:cs typeface="Arial"/>
              </a:rPr>
              <a:t>References: 1. </a:t>
            </a:r>
            <a:r>
              <a:rPr lang="en-US" sz="1800" dirty="0">
                <a:solidFill>
                  <a:srgbClr val="454547"/>
                </a:solidFill>
                <a:latin typeface="Arial MT"/>
                <a:cs typeface="Arial MT"/>
              </a:rPr>
              <a:t>Eliquis (Apixaban) 2.5mg and 5mg LPD. NEAR, January 2020, version 7. </a:t>
            </a:r>
            <a:endParaRPr lang="en-US" dirty="0"/>
          </a:p>
        </p:txBody>
      </p:sp>
    </p:spTree>
    <p:extLst>
      <p:ext uri="{BB962C8B-B14F-4D97-AF65-F5344CB8AC3E}">
        <p14:creationId xmlns:p14="http://schemas.microsoft.com/office/powerpoint/2010/main" val="3034768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09901" y="4068431"/>
            <a:ext cx="197624" cy="197624"/>
          </a:xfrm>
          <a:prstGeom prst="rect">
            <a:avLst/>
          </a:prstGeom>
        </p:spPr>
      </p:pic>
      <p:sp>
        <p:nvSpPr>
          <p:cNvPr id="3" name="object 3"/>
          <p:cNvSpPr txBox="1"/>
          <p:nvPr/>
        </p:nvSpPr>
        <p:spPr>
          <a:xfrm>
            <a:off x="1966327" y="3778604"/>
            <a:ext cx="16239123" cy="5234638"/>
          </a:xfrm>
          <a:prstGeom prst="rect">
            <a:avLst/>
          </a:prstGeom>
        </p:spPr>
        <p:txBody>
          <a:bodyPr vert="horz" wrap="square" lIns="0" tIns="11430" rIns="0" bIns="0" rtlCol="0">
            <a:spAutoFit/>
          </a:bodyPr>
          <a:lstStyle/>
          <a:p>
            <a:pPr marL="76200" marR="436880">
              <a:lnSpc>
                <a:spcPct val="101000"/>
              </a:lnSpc>
              <a:spcBef>
                <a:spcPts val="90"/>
              </a:spcBef>
            </a:pPr>
            <a:r>
              <a:rPr sz="3700" b="1" dirty="0">
                <a:solidFill>
                  <a:srgbClr val="454547"/>
                </a:solidFill>
                <a:latin typeface="Arial"/>
                <a:cs typeface="Arial"/>
              </a:rPr>
              <a:t>ELIQUIS™ </a:t>
            </a:r>
            <a:r>
              <a:rPr sz="3700" dirty="0">
                <a:solidFill>
                  <a:srgbClr val="454547"/>
                </a:solidFill>
                <a:latin typeface="Arial MT"/>
                <a:cs typeface="Arial MT"/>
              </a:rPr>
              <a:t>is a single oral treatment with a fast onset* of action and no  requirement for initial LMWH injections</a:t>
            </a:r>
            <a:r>
              <a:rPr sz="3225" baseline="32299" dirty="0">
                <a:solidFill>
                  <a:srgbClr val="454547"/>
                </a:solidFill>
                <a:latin typeface="Arial MT"/>
                <a:cs typeface="Arial MT"/>
              </a:rPr>
              <a:t>3</a:t>
            </a:r>
            <a:endParaRPr sz="3225" baseline="32299" dirty="0">
              <a:latin typeface="Arial MT"/>
              <a:cs typeface="Arial MT"/>
            </a:endParaRPr>
          </a:p>
          <a:p>
            <a:pPr marL="76200">
              <a:lnSpc>
                <a:spcPct val="100000"/>
              </a:lnSpc>
              <a:spcBef>
                <a:spcPts val="3140"/>
              </a:spcBef>
            </a:pPr>
            <a:r>
              <a:rPr sz="3700" b="1" dirty="0">
                <a:solidFill>
                  <a:srgbClr val="454547"/>
                </a:solidFill>
                <a:latin typeface="Arial"/>
                <a:cs typeface="Arial"/>
              </a:rPr>
              <a:t>ELIQUIS™ </a:t>
            </a:r>
            <a:r>
              <a:rPr sz="3700" dirty="0">
                <a:solidFill>
                  <a:srgbClr val="454547"/>
                </a:solidFill>
                <a:latin typeface="Arial MT"/>
                <a:cs typeface="Arial MT"/>
              </a:rPr>
              <a:t>offers </a:t>
            </a:r>
            <a:r>
              <a:rPr sz="3700" b="1" dirty="0">
                <a:solidFill>
                  <a:srgbClr val="76004B"/>
                </a:solidFill>
                <a:latin typeface="Arial"/>
                <a:cs typeface="Arial"/>
              </a:rPr>
              <a:t>continued efficacy</a:t>
            </a:r>
            <a:r>
              <a:rPr sz="3700" dirty="0">
                <a:solidFill>
                  <a:srgbClr val="454547"/>
                </a:solidFill>
                <a:latin typeface="Arial MT"/>
                <a:cs typeface="Arial MT"/>
              </a:rPr>
              <a:t>, with a </a:t>
            </a:r>
            <a:r>
              <a:rPr sz="3700" b="1" dirty="0">
                <a:solidFill>
                  <a:srgbClr val="F26A38"/>
                </a:solidFill>
                <a:latin typeface="Arial"/>
                <a:cs typeface="Arial"/>
              </a:rPr>
              <a:t>favourable bleeding profile</a:t>
            </a:r>
            <a:endParaRPr sz="3700" dirty="0">
              <a:latin typeface="Arial"/>
              <a:cs typeface="Arial"/>
            </a:endParaRPr>
          </a:p>
          <a:p>
            <a:pPr marL="76200">
              <a:lnSpc>
                <a:spcPct val="100000"/>
              </a:lnSpc>
              <a:spcBef>
                <a:spcPts val="45"/>
              </a:spcBef>
            </a:pPr>
            <a:r>
              <a:rPr sz="3700" dirty="0">
                <a:solidFill>
                  <a:srgbClr val="454547"/>
                </a:solidFill>
                <a:latin typeface="Arial MT"/>
                <a:cs typeface="Arial MT"/>
              </a:rPr>
              <a:t>regardless of bleeding endpoint</a:t>
            </a:r>
            <a:r>
              <a:rPr sz="3225" baseline="32299" dirty="0">
                <a:solidFill>
                  <a:srgbClr val="454547"/>
                </a:solidFill>
                <a:latin typeface="Arial MT"/>
                <a:cs typeface="Arial MT"/>
              </a:rPr>
              <a:t>1,2</a:t>
            </a:r>
            <a:endParaRPr sz="3225" baseline="32299" dirty="0">
              <a:latin typeface="Arial MT"/>
              <a:cs typeface="Arial MT"/>
            </a:endParaRPr>
          </a:p>
          <a:p>
            <a:pPr marL="76200">
              <a:lnSpc>
                <a:spcPct val="100000"/>
              </a:lnSpc>
              <a:spcBef>
                <a:spcPts val="2960"/>
              </a:spcBef>
            </a:pPr>
            <a:r>
              <a:rPr sz="2800" dirty="0">
                <a:solidFill>
                  <a:srgbClr val="454547"/>
                </a:solidFill>
                <a:latin typeface="Arial MT"/>
                <a:cs typeface="Arial MT"/>
              </a:rPr>
              <a:t>Treatment of DVT / PE: </a:t>
            </a:r>
            <a:r>
              <a:rPr sz="2800" b="1" dirty="0">
                <a:solidFill>
                  <a:srgbClr val="454547"/>
                </a:solidFill>
                <a:latin typeface="Arial"/>
                <a:cs typeface="Arial"/>
              </a:rPr>
              <a:t>ELIQUIS™ </a:t>
            </a:r>
            <a:r>
              <a:rPr sz="2800" dirty="0">
                <a:solidFill>
                  <a:srgbClr val="454547"/>
                </a:solidFill>
                <a:latin typeface="Arial MT"/>
                <a:cs typeface="Arial MT"/>
              </a:rPr>
              <a:t>demonstrated </a:t>
            </a:r>
            <a:r>
              <a:rPr sz="2800" b="1" dirty="0">
                <a:solidFill>
                  <a:srgbClr val="F26A38"/>
                </a:solidFill>
                <a:latin typeface="Arial"/>
                <a:cs typeface="Arial"/>
              </a:rPr>
              <a:t>superior reduction </a:t>
            </a:r>
            <a:r>
              <a:rPr sz="2800" dirty="0">
                <a:solidFill>
                  <a:srgbClr val="454547"/>
                </a:solidFill>
                <a:latin typeface="Arial MT"/>
                <a:cs typeface="Arial MT"/>
              </a:rPr>
              <a:t>in the risk of</a:t>
            </a:r>
            <a:endParaRPr sz="2800" dirty="0">
              <a:latin typeface="Arial MT"/>
              <a:cs typeface="Arial MT"/>
            </a:endParaRPr>
          </a:p>
          <a:p>
            <a:pPr marL="76200">
              <a:lnSpc>
                <a:spcPct val="100000"/>
              </a:lnSpc>
              <a:spcBef>
                <a:spcPts val="45"/>
              </a:spcBef>
            </a:pPr>
            <a:r>
              <a:rPr sz="2800" b="1" dirty="0">
                <a:solidFill>
                  <a:srgbClr val="F26A38"/>
                </a:solidFill>
                <a:latin typeface="Arial"/>
                <a:cs typeface="Arial"/>
              </a:rPr>
              <a:t>major bleeding </a:t>
            </a:r>
            <a:r>
              <a:rPr sz="2800" dirty="0">
                <a:solidFill>
                  <a:srgbClr val="454547"/>
                </a:solidFill>
                <a:latin typeface="Arial MT"/>
                <a:cs typeface="Arial MT"/>
              </a:rPr>
              <a:t>and was </a:t>
            </a:r>
            <a:r>
              <a:rPr sz="2800" b="1" dirty="0">
                <a:solidFill>
                  <a:srgbClr val="76004B"/>
                </a:solidFill>
                <a:latin typeface="Arial"/>
                <a:cs typeface="Arial"/>
              </a:rPr>
              <a:t>as effective </a:t>
            </a:r>
            <a:r>
              <a:rPr sz="2800" dirty="0">
                <a:solidFill>
                  <a:srgbClr val="454547"/>
                </a:solidFill>
                <a:latin typeface="Arial MT"/>
                <a:cs typeface="Arial MT"/>
              </a:rPr>
              <a:t>as enoxaparin / warfarin</a:t>
            </a:r>
            <a:r>
              <a:rPr sz="2475" baseline="31986" dirty="0">
                <a:solidFill>
                  <a:srgbClr val="454547"/>
                </a:solidFill>
                <a:latin typeface="Arial MT"/>
                <a:cs typeface="Arial MT"/>
              </a:rPr>
              <a:t>1</a:t>
            </a:r>
            <a:endParaRPr sz="2475" baseline="31986" dirty="0">
              <a:latin typeface="Arial MT"/>
              <a:cs typeface="Arial MT"/>
            </a:endParaRPr>
          </a:p>
          <a:p>
            <a:pPr>
              <a:lnSpc>
                <a:spcPct val="100000"/>
              </a:lnSpc>
              <a:spcBef>
                <a:spcPts val="35"/>
              </a:spcBef>
            </a:pPr>
            <a:endParaRPr sz="2700" dirty="0">
              <a:latin typeface="Arial MT"/>
              <a:cs typeface="Arial MT"/>
            </a:endParaRPr>
          </a:p>
          <a:p>
            <a:pPr marL="76200">
              <a:lnSpc>
                <a:spcPct val="100000"/>
              </a:lnSpc>
            </a:pPr>
            <a:r>
              <a:rPr sz="2800" dirty="0">
                <a:solidFill>
                  <a:srgbClr val="454547"/>
                </a:solidFill>
                <a:latin typeface="Arial MT"/>
                <a:cs typeface="Arial MT"/>
              </a:rPr>
              <a:t>Prevention of recurrent DVT / PE: </a:t>
            </a:r>
            <a:r>
              <a:rPr sz="2800" b="1" dirty="0">
                <a:solidFill>
                  <a:srgbClr val="454547"/>
                </a:solidFill>
                <a:latin typeface="Arial"/>
                <a:cs typeface="Arial"/>
              </a:rPr>
              <a:t>ELIQUIS™ </a:t>
            </a:r>
            <a:r>
              <a:rPr sz="2800" dirty="0">
                <a:solidFill>
                  <a:srgbClr val="454547"/>
                </a:solidFill>
                <a:latin typeface="Arial MT"/>
                <a:cs typeface="Arial MT"/>
              </a:rPr>
              <a:t>demonstrated </a:t>
            </a:r>
            <a:r>
              <a:rPr sz="2800" b="1" dirty="0">
                <a:solidFill>
                  <a:srgbClr val="F26A38"/>
                </a:solidFill>
                <a:latin typeface="Arial"/>
                <a:cs typeface="Arial"/>
              </a:rPr>
              <a:t>comparable rate </a:t>
            </a:r>
            <a:r>
              <a:rPr sz="2800" dirty="0">
                <a:solidFill>
                  <a:srgbClr val="454547"/>
                </a:solidFill>
                <a:latin typeface="Arial MT"/>
                <a:cs typeface="Arial MT"/>
              </a:rPr>
              <a:t>of</a:t>
            </a:r>
            <a:endParaRPr sz="2800" dirty="0">
              <a:latin typeface="Arial MT"/>
              <a:cs typeface="Arial MT"/>
            </a:endParaRPr>
          </a:p>
          <a:p>
            <a:pPr marL="76200">
              <a:lnSpc>
                <a:spcPct val="100000"/>
              </a:lnSpc>
              <a:spcBef>
                <a:spcPts val="50"/>
              </a:spcBef>
            </a:pPr>
            <a:r>
              <a:rPr sz="2800" b="1" dirty="0">
                <a:solidFill>
                  <a:srgbClr val="F26A38"/>
                </a:solidFill>
                <a:latin typeface="Arial"/>
                <a:cs typeface="Arial"/>
              </a:rPr>
              <a:t>major bleeding </a:t>
            </a:r>
            <a:r>
              <a:rPr sz="2800" dirty="0">
                <a:solidFill>
                  <a:srgbClr val="454547"/>
                </a:solidFill>
                <a:latin typeface="Arial MT"/>
                <a:cs typeface="Arial MT"/>
              </a:rPr>
              <a:t>with </a:t>
            </a:r>
            <a:r>
              <a:rPr sz="2800" b="1" dirty="0">
                <a:solidFill>
                  <a:srgbClr val="76004B"/>
                </a:solidFill>
                <a:latin typeface="Arial"/>
                <a:cs typeface="Arial"/>
              </a:rPr>
              <a:t>superior efficacy </a:t>
            </a:r>
            <a:r>
              <a:rPr sz="2800" dirty="0">
                <a:solidFill>
                  <a:srgbClr val="454547"/>
                </a:solidFill>
                <a:latin typeface="Arial MT"/>
                <a:cs typeface="Arial MT"/>
              </a:rPr>
              <a:t>vs. placebo</a:t>
            </a:r>
            <a:r>
              <a:rPr sz="2475" baseline="31986" dirty="0">
                <a:solidFill>
                  <a:srgbClr val="454547"/>
                </a:solidFill>
                <a:latin typeface="Arial MT"/>
                <a:cs typeface="Arial MT"/>
              </a:rPr>
              <a:t>2</a:t>
            </a:r>
            <a:endParaRPr sz="2475" baseline="31986" dirty="0">
              <a:latin typeface="Arial MT"/>
              <a:cs typeface="Arial MT"/>
            </a:endParaRPr>
          </a:p>
        </p:txBody>
      </p:sp>
      <p:pic>
        <p:nvPicPr>
          <p:cNvPr id="4" name="object 4"/>
          <p:cNvPicPr/>
          <p:nvPr/>
        </p:nvPicPr>
        <p:blipFill>
          <a:blip r:embed="rId3" cstate="print"/>
          <a:stretch>
            <a:fillRect/>
          </a:stretch>
        </p:blipFill>
        <p:spPr>
          <a:xfrm>
            <a:off x="1609901" y="5600498"/>
            <a:ext cx="197624" cy="197624"/>
          </a:xfrm>
          <a:prstGeom prst="rect">
            <a:avLst/>
          </a:prstGeom>
        </p:spPr>
      </p:pic>
      <p:sp>
        <p:nvSpPr>
          <p:cNvPr id="5" name="object 5"/>
          <p:cNvSpPr txBox="1"/>
          <p:nvPr/>
        </p:nvSpPr>
        <p:spPr>
          <a:xfrm>
            <a:off x="747216" y="13532045"/>
            <a:ext cx="16772434" cy="805220"/>
          </a:xfrm>
          <a:prstGeom prst="rect">
            <a:avLst/>
          </a:prstGeom>
        </p:spPr>
        <p:txBody>
          <a:bodyPr vert="horz" wrap="square" lIns="0" tIns="12700" rIns="0" bIns="0" rtlCol="0">
            <a:spAutoFit/>
          </a:bodyPr>
          <a:lstStyle/>
          <a:p>
            <a:pPr marL="38100" marR="6390005">
              <a:lnSpc>
                <a:spcPct val="122400"/>
              </a:lnSpc>
              <a:spcBef>
                <a:spcPts val="100"/>
              </a:spcBef>
            </a:pPr>
            <a:r>
              <a:rPr sz="1400" dirty="0">
                <a:solidFill>
                  <a:srgbClr val="454547"/>
                </a:solidFill>
                <a:latin typeface="Arial MT"/>
                <a:cs typeface="Arial MT"/>
              </a:rPr>
              <a:t>*Apixaban is rapidly absorbed with maximum concentrations appearing 3 to 4 hours after tablet intake.</a:t>
            </a:r>
            <a:r>
              <a:rPr sz="1200" baseline="31250" dirty="0">
                <a:solidFill>
                  <a:srgbClr val="454547"/>
                </a:solidFill>
                <a:latin typeface="Arial MT"/>
                <a:cs typeface="Arial MT"/>
              </a:rPr>
              <a:t>3  </a:t>
            </a:r>
            <a:r>
              <a:rPr sz="1400" dirty="0">
                <a:solidFill>
                  <a:srgbClr val="454547"/>
                </a:solidFill>
                <a:latin typeface="Arial MT"/>
                <a:cs typeface="Arial MT"/>
              </a:rPr>
              <a:t>DVT = Deep Vein Thrombosis, LMWH = Low Molecular Weight Heparin, PE = Pulmonary Embolism</a:t>
            </a:r>
            <a:endParaRPr sz="1400" dirty="0">
              <a:latin typeface="Arial MT"/>
              <a:cs typeface="Arial MT"/>
            </a:endParaRPr>
          </a:p>
          <a:p>
            <a:pPr marL="38100">
              <a:lnSpc>
                <a:spcPct val="100000"/>
              </a:lnSpc>
              <a:spcBef>
                <a:spcPts val="375"/>
              </a:spcBef>
            </a:pPr>
            <a:r>
              <a:rPr sz="1400" b="1" dirty="0">
                <a:solidFill>
                  <a:srgbClr val="454547"/>
                </a:solidFill>
                <a:latin typeface="Arial"/>
                <a:cs typeface="Arial"/>
              </a:rPr>
              <a:t>References: 1. </a:t>
            </a:r>
            <a:r>
              <a:rPr sz="1400" dirty="0">
                <a:solidFill>
                  <a:srgbClr val="454547"/>
                </a:solidFill>
                <a:latin typeface="Arial MT"/>
                <a:cs typeface="Arial MT"/>
              </a:rPr>
              <a:t>Agnelli G et al. </a:t>
            </a:r>
            <a:r>
              <a:rPr sz="1400" i="1" dirty="0">
                <a:solidFill>
                  <a:srgbClr val="454547"/>
                </a:solidFill>
                <a:latin typeface="Trebuchet MS"/>
                <a:cs typeface="Trebuchet MS"/>
              </a:rPr>
              <a:t>N Engl J Med </a:t>
            </a:r>
            <a:r>
              <a:rPr sz="1400" dirty="0">
                <a:solidFill>
                  <a:srgbClr val="454547"/>
                </a:solidFill>
                <a:latin typeface="Arial MT"/>
                <a:cs typeface="Arial MT"/>
              </a:rPr>
              <a:t>2013; 369:799–808. </a:t>
            </a:r>
            <a:r>
              <a:rPr sz="1400" b="1" dirty="0">
                <a:solidFill>
                  <a:srgbClr val="454547"/>
                </a:solidFill>
                <a:latin typeface="Arial"/>
                <a:cs typeface="Arial"/>
              </a:rPr>
              <a:t>2. </a:t>
            </a:r>
            <a:r>
              <a:rPr sz="1400" dirty="0">
                <a:solidFill>
                  <a:srgbClr val="454547"/>
                </a:solidFill>
                <a:latin typeface="Arial MT"/>
                <a:cs typeface="Arial MT"/>
              </a:rPr>
              <a:t>Agnelli G et al. </a:t>
            </a:r>
            <a:r>
              <a:rPr sz="1400" i="1" dirty="0">
                <a:solidFill>
                  <a:srgbClr val="454547"/>
                </a:solidFill>
                <a:latin typeface="Trebuchet MS"/>
                <a:cs typeface="Trebuchet MS"/>
              </a:rPr>
              <a:t>N Engl J Med </a:t>
            </a:r>
            <a:r>
              <a:rPr sz="1400" dirty="0">
                <a:solidFill>
                  <a:srgbClr val="454547"/>
                </a:solidFill>
                <a:latin typeface="Arial MT"/>
                <a:cs typeface="Arial MT"/>
              </a:rPr>
              <a:t>2013;368:699–708. </a:t>
            </a:r>
            <a:r>
              <a:rPr sz="1400" b="1" dirty="0">
                <a:solidFill>
                  <a:srgbClr val="454547"/>
                </a:solidFill>
                <a:latin typeface="Arial"/>
                <a:cs typeface="Arial"/>
              </a:rPr>
              <a:t>3. </a:t>
            </a:r>
            <a:r>
              <a:rPr lang="en-US" sz="1400" dirty="0">
                <a:solidFill>
                  <a:srgbClr val="454547"/>
                </a:solidFill>
                <a:latin typeface="Arial MT"/>
              </a:rPr>
              <a:t>Eliquis (Apixaban) 2.5mg and 5mg LPD. NEAR, January 2020, version 7</a:t>
            </a:r>
            <a:endParaRPr sz="1400" dirty="0">
              <a:solidFill>
                <a:srgbClr val="454547"/>
              </a:solidFill>
              <a:latin typeface="Arial MT"/>
            </a:endParaRPr>
          </a:p>
        </p:txBody>
      </p:sp>
      <p:sp>
        <p:nvSpPr>
          <p:cNvPr id="6" name="object 6"/>
          <p:cNvSpPr txBox="1">
            <a:spLocks noGrp="1"/>
          </p:cNvSpPr>
          <p:nvPr>
            <p:ph type="title"/>
          </p:nvPr>
        </p:nvSpPr>
        <p:spPr>
          <a:xfrm>
            <a:off x="908050" y="1474946"/>
            <a:ext cx="17586149" cy="1919756"/>
          </a:xfrm>
          <a:prstGeom prst="rect">
            <a:avLst/>
          </a:prstGeom>
        </p:spPr>
        <p:txBody>
          <a:bodyPr vert="horz" wrap="square" lIns="0" tIns="11430" rIns="0" bIns="0" rtlCol="0">
            <a:spAutoFit/>
          </a:bodyPr>
          <a:lstStyle/>
          <a:p>
            <a:pPr marL="25400" marR="17780">
              <a:lnSpc>
                <a:spcPct val="100499"/>
              </a:lnSpc>
              <a:spcBef>
                <a:spcPts val="90"/>
              </a:spcBef>
            </a:pPr>
            <a:r>
              <a:rPr sz="6200" b="0" dirty="0">
                <a:latin typeface="Arial MT"/>
                <a:cs typeface="Arial MT"/>
              </a:rPr>
              <a:t>Start and stay with </a:t>
            </a:r>
            <a:r>
              <a:rPr sz="6200" dirty="0"/>
              <a:t>ELIQUIS™ </a:t>
            </a:r>
            <a:r>
              <a:rPr sz="6200" b="0" dirty="0">
                <a:latin typeface="Arial MT"/>
                <a:cs typeface="Arial MT"/>
              </a:rPr>
              <a:t>for both the  treatment and prevention of recurrent DVT / PE </a:t>
            </a:r>
            <a:r>
              <a:rPr sz="5400" b="0" baseline="31635" dirty="0">
                <a:latin typeface="Arial MT"/>
                <a:cs typeface="Arial MT"/>
              </a:rPr>
              <a:t>1,2</a:t>
            </a:r>
            <a:endParaRPr sz="5400" baseline="31635" dirty="0">
              <a:latin typeface="Arial MT"/>
              <a:cs typeface="Arial MT"/>
            </a:endParaRPr>
          </a:p>
        </p:txBody>
      </p:sp>
      <p:pic>
        <p:nvPicPr>
          <p:cNvPr id="7" name="object 7"/>
          <p:cNvPicPr/>
          <p:nvPr/>
        </p:nvPicPr>
        <p:blipFill>
          <a:blip r:embed="rId4" cstate="print"/>
          <a:stretch>
            <a:fillRect/>
          </a:stretch>
        </p:blipFill>
        <p:spPr>
          <a:xfrm>
            <a:off x="0" y="12788859"/>
            <a:ext cx="301286" cy="197389"/>
          </a:xfrm>
          <a:prstGeom prst="rect">
            <a:avLst/>
          </a:prstGeom>
        </p:spPr>
      </p:pic>
      <p:grpSp>
        <p:nvGrpSpPr>
          <p:cNvPr id="8" name="object 8"/>
          <p:cNvGrpSpPr/>
          <p:nvPr/>
        </p:nvGrpSpPr>
        <p:grpSpPr>
          <a:xfrm>
            <a:off x="0" y="11981798"/>
            <a:ext cx="20104100" cy="1293495"/>
            <a:chOff x="0" y="11981798"/>
            <a:chExt cx="20104100" cy="1293495"/>
          </a:xfrm>
          <a:solidFill>
            <a:schemeClr val="bg1"/>
          </a:solidFill>
        </p:grpSpPr>
        <p:sp>
          <p:nvSpPr>
            <p:cNvPr id="14" name="object 14"/>
            <p:cNvSpPr/>
            <p:nvPr/>
          </p:nvSpPr>
          <p:spPr>
            <a:xfrm>
              <a:off x="0" y="11981798"/>
              <a:ext cx="20104100" cy="1293495"/>
            </a:xfrm>
            <a:custGeom>
              <a:avLst/>
              <a:gdLst/>
              <a:ahLst/>
              <a:cxnLst/>
              <a:rect l="l" t="t" r="r" b="b"/>
              <a:pathLst>
                <a:path w="20104100" h="1293494">
                  <a:moveTo>
                    <a:pt x="20104099" y="0"/>
                  </a:moveTo>
                  <a:lnTo>
                    <a:pt x="0" y="0"/>
                  </a:lnTo>
                  <a:lnTo>
                    <a:pt x="0" y="1293415"/>
                  </a:lnTo>
                  <a:lnTo>
                    <a:pt x="20104099" y="1293415"/>
                  </a:lnTo>
                  <a:lnTo>
                    <a:pt x="20104099" y="0"/>
                  </a:lnTo>
                  <a:close/>
                </a:path>
              </a:pathLst>
            </a:custGeom>
            <a:grpFill/>
          </p:spPr>
          <p:txBody>
            <a:bodyPr wrap="square" lIns="0" tIns="0" rIns="0" bIns="0" rtlCol="0"/>
            <a:lstStyle/>
            <a:p>
              <a:endParaRPr dirty="0"/>
            </a:p>
          </p:txBody>
        </p:sp>
        <p:pic>
          <p:nvPicPr>
            <p:cNvPr id="15" name="object 15"/>
            <p:cNvPicPr/>
            <p:nvPr/>
          </p:nvPicPr>
          <p:blipFill>
            <a:blip r:embed="rId5" cstate="print"/>
            <a:stretch>
              <a:fillRect/>
            </a:stretch>
          </p:blipFill>
          <p:spPr>
            <a:xfrm>
              <a:off x="142299" y="12413977"/>
              <a:ext cx="1721492" cy="598649"/>
            </a:xfrm>
            <a:prstGeom prst="rect">
              <a:avLst/>
            </a:prstGeom>
            <a:grpFill/>
          </p:spPr>
        </p:pic>
        <p:pic>
          <p:nvPicPr>
            <p:cNvPr id="16" name="object 16"/>
            <p:cNvPicPr/>
            <p:nvPr/>
          </p:nvPicPr>
          <p:blipFill>
            <a:blip r:embed="rId6" cstate="print"/>
            <a:stretch>
              <a:fillRect/>
            </a:stretch>
          </p:blipFill>
          <p:spPr>
            <a:xfrm>
              <a:off x="4882370" y="12902218"/>
              <a:ext cx="15221729" cy="280387"/>
            </a:xfrm>
            <a:prstGeom prst="rect">
              <a:avLst/>
            </a:prstGeom>
            <a:grpFill/>
          </p:spPr>
        </p:pic>
      </p:grpSp>
      <p:pic>
        <p:nvPicPr>
          <p:cNvPr id="17" name="object 17"/>
          <p:cNvPicPr/>
          <p:nvPr/>
        </p:nvPicPr>
        <p:blipFill>
          <a:blip r:embed="rId7" cstate="print"/>
          <a:stretch>
            <a:fillRect/>
          </a:stretch>
        </p:blipFill>
        <p:spPr>
          <a:xfrm>
            <a:off x="1568607" y="12380139"/>
            <a:ext cx="3771249" cy="7431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95D59-5A3E-498F-92EA-ABB7CDD67643}"/>
              </a:ext>
            </a:extLst>
          </p:cNvPr>
          <p:cNvPicPr>
            <a:picLocks noChangeAspect="1"/>
          </p:cNvPicPr>
          <p:nvPr/>
        </p:nvPicPr>
        <p:blipFill rotWithShape="1">
          <a:blip r:embed="rId2"/>
          <a:srcRect l="8046"/>
          <a:stretch/>
        </p:blipFill>
        <p:spPr>
          <a:xfrm>
            <a:off x="0" y="0"/>
            <a:ext cx="20104101" cy="15081250"/>
          </a:xfrm>
          <a:prstGeom prst="rect">
            <a:avLst/>
          </a:prstGeom>
        </p:spPr>
      </p:pic>
      <p:sp>
        <p:nvSpPr>
          <p:cNvPr id="5" name="TextBox 4">
            <a:extLst>
              <a:ext uri="{FF2B5EF4-FFF2-40B4-BE49-F238E27FC236}">
                <a16:creationId xmlns:a16="http://schemas.microsoft.com/office/drawing/2014/main" id="{CB336A93-D040-4F61-ACF3-5427A27C5B4A}"/>
              </a:ext>
            </a:extLst>
          </p:cNvPr>
          <p:cNvSpPr txBox="1"/>
          <p:nvPr/>
        </p:nvSpPr>
        <p:spPr>
          <a:xfrm>
            <a:off x="603250" y="11503025"/>
            <a:ext cx="8001000" cy="2862322"/>
          </a:xfrm>
          <a:prstGeom prst="rect">
            <a:avLst/>
          </a:prstGeom>
          <a:noFill/>
        </p:spPr>
        <p:txBody>
          <a:bodyPr wrap="square">
            <a:spAutoFit/>
          </a:bodyPr>
          <a:lstStyle/>
          <a:p>
            <a:r>
              <a:rPr lang="en-US" sz="6000" dirty="0">
                <a:solidFill>
                  <a:schemeClr val="bg1"/>
                </a:solidFill>
              </a:rPr>
              <a:t>The risk of stroke is </a:t>
            </a:r>
          </a:p>
          <a:p>
            <a:r>
              <a:rPr lang="en-US" sz="6000" b="1" dirty="0">
                <a:solidFill>
                  <a:schemeClr val="bg1"/>
                </a:solidFill>
              </a:rPr>
              <a:t>UP TO 5 TIMES HIGHER </a:t>
            </a:r>
            <a:r>
              <a:rPr lang="en-US" sz="6000" dirty="0">
                <a:solidFill>
                  <a:schemeClr val="bg1"/>
                </a:solidFill>
              </a:rPr>
              <a:t>in patients with AF </a:t>
            </a:r>
            <a:r>
              <a:rPr lang="en-US" sz="6000" baseline="30000" dirty="0">
                <a:solidFill>
                  <a:schemeClr val="bg1"/>
                </a:solidFill>
              </a:rPr>
              <a:t>1</a:t>
            </a:r>
          </a:p>
        </p:txBody>
      </p:sp>
      <p:sp>
        <p:nvSpPr>
          <p:cNvPr id="7" name="TextBox 6">
            <a:extLst>
              <a:ext uri="{FF2B5EF4-FFF2-40B4-BE49-F238E27FC236}">
                <a16:creationId xmlns:a16="http://schemas.microsoft.com/office/drawing/2014/main" id="{EA0F3967-5FCF-4E0C-A0D4-59C128359BB7}"/>
              </a:ext>
            </a:extLst>
          </p:cNvPr>
          <p:cNvSpPr txBox="1"/>
          <p:nvPr/>
        </p:nvSpPr>
        <p:spPr>
          <a:xfrm>
            <a:off x="6901545" y="14659136"/>
            <a:ext cx="13174434" cy="369332"/>
          </a:xfrm>
          <a:prstGeom prst="rect">
            <a:avLst/>
          </a:prstGeom>
          <a:noFill/>
        </p:spPr>
        <p:txBody>
          <a:bodyPr wrap="square">
            <a:spAutoFit/>
          </a:bodyPr>
          <a:lstStyle/>
          <a:p>
            <a:r>
              <a:rPr lang="en-US" dirty="0">
                <a:solidFill>
                  <a:schemeClr val="bg1"/>
                </a:solidFill>
              </a:rPr>
              <a:t>Mi </a:t>
            </a:r>
            <a:r>
              <a:rPr lang="en-US" dirty="0" err="1">
                <a:solidFill>
                  <a:schemeClr val="bg1"/>
                </a:solidFill>
              </a:rPr>
              <a:t>Kyoung</a:t>
            </a:r>
            <a:r>
              <a:rPr lang="en-US" dirty="0">
                <a:solidFill>
                  <a:schemeClr val="bg1"/>
                </a:solidFill>
              </a:rPr>
              <a:t> Son et al. (2017). Risk of ischemic stroke after atrial fibrillation diagnosis: A national sample cohort. </a:t>
            </a:r>
            <a:r>
              <a:rPr lang="en-US" dirty="0" err="1">
                <a:solidFill>
                  <a:schemeClr val="bg1"/>
                </a:solidFill>
              </a:rPr>
              <a:t>PLoS</a:t>
            </a:r>
            <a:r>
              <a:rPr lang="en-US" dirty="0">
                <a:solidFill>
                  <a:schemeClr val="bg1"/>
                </a:solidFill>
              </a:rPr>
              <a:t> ONE 12(6): e0179687</a:t>
            </a:r>
          </a:p>
        </p:txBody>
      </p:sp>
    </p:spTree>
    <p:extLst>
      <p:ext uri="{BB962C8B-B14F-4D97-AF65-F5344CB8AC3E}">
        <p14:creationId xmlns:p14="http://schemas.microsoft.com/office/powerpoint/2010/main" val="366998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object 6"/>
          <p:cNvSpPr txBox="1"/>
          <p:nvPr/>
        </p:nvSpPr>
        <p:spPr>
          <a:xfrm>
            <a:off x="13176250" y="4187825"/>
            <a:ext cx="5870575" cy="4967385"/>
          </a:xfrm>
          <a:prstGeom prst="rect">
            <a:avLst/>
          </a:prstGeom>
        </p:spPr>
        <p:txBody>
          <a:bodyPr vert="horz" wrap="square" lIns="0" tIns="154940" rIns="0" bIns="0" rtlCol="0">
            <a:spAutoFit/>
          </a:bodyPr>
          <a:lstStyle/>
          <a:p>
            <a:pPr marL="12065" algn="ctr">
              <a:lnSpc>
                <a:spcPct val="100000"/>
              </a:lnSpc>
              <a:spcBef>
                <a:spcPts val="1220"/>
              </a:spcBef>
            </a:pPr>
            <a:r>
              <a:rPr sz="2000" b="1" dirty="0">
                <a:solidFill>
                  <a:srgbClr val="FFFFFF"/>
                </a:solidFill>
                <a:latin typeface="Arial"/>
                <a:cs typeface="Arial"/>
              </a:rPr>
              <a:t>Use with caution</a:t>
            </a:r>
            <a:r>
              <a:rPr b="1" baseline="32258" dirty="0">
                <a:solidFill>
                  <a:srgbClr val="FFFFFF"/>
                </a:solidFill>
                <a:latin typeface="Arial"/>
                <a:cs typeface="Arial"/>
              </a:rPr>
              <a:t>1</a:t>
            </a:r>
            <a:endParaRPr baseline="32258" dirty="0">
              <a:latin typeface="Arial"/>
              <a:cs typeface="Arial"/>
            </a:endParaRPr>
          </a:p>
          <a:p>
            <a:pPr marL="494030" marR="1493520" indent="-239395">
              <a:lnSpc>
                <a:spcPct val="105500"/>
              </a:lnSpc>
              <a:spcBef>
                <a:spcPts val="1410"/>
              </a:spcBef>
              <a:buChar char="–"/>
              <a:tabLst>
                <a:tab pos="494665" algn="l"/>
              </a:tabLst>
            </a:pPr>
            <a:r>
              <a:rPr dirty="0">
                <a:solidFill>
                  <a:srgbClr val="454547"/>
                </a:solidFill>
                <a:latin typeface="Trebuchet MS"/>
                <a:cs typeface="Trebuchet MS"/>
              </a:rPr>
              <a:t>Mild or moderate hepatic impairment  (Child-Pugh A or B)</a:t>
            </a:r>
            <a:endParaRPr dirty="0">
              <a:latin typeface="Trebuchet MS"/>
              <a:cs typeface="Trebuchet MS"/>
            </a:endParaRPr>
          </a:p>
          <a:p>
            <a:pPr marL="494030" marR="236854" indent="-239395">
              <a:lnSpc>
                <a:spcPct val="105500"/>
              </a:lnSpc>
              <a:spcBef>
                <a:spcPts val="1550"/>
              </a:spcBef>
              <a:buChar char="–"/>
              <a:tabLst>
                <a:tab pos="494665" algn="l"/>
              </a:tabLst>
            </a:pPr>
            <a:r>
              <a:rPr dirty="0">
                <a:solidFill>
                  <a:srgbClr val="454547"/>
                </a:solidFill>
                <a:latin typeface="Trebuchet MS"/>
                <a:cs typeface="Trebuchet MS"/>
              </a:rPr>
              <a:t>Elevated liver enzymes (ALT/AST &gt;2 x ULN) or total  bilirubin ≥1.5 x ULN</a:t>
            </a:r>
            <a:endParaRPr dirty="0">
              <a:latin typeface="Trebuchet MS"/>
              <a:cs typeface="Trebuchet MS"/>
            </a:endParaRPr>
          </a:p>
          <a:p>
            <a:pPr marL="494030" marR="736600" indent="-239395">
              <a:lnSpc>
                <a:spcPct val="105500"/>
              </a:lnSpc>
              <a:spcBef>
                <a:spcPts val="1545"/>
              </a:spcBef>
              <a:buChar char="–"/>
              <a:tabLst>
                <a:tab pos="494665" algn="l"/>
              </a:tabLst>
            </a:pPr>
            <a:r>
              <a:rPr dirty="0">
                <a:solidFill>
                  <a:srgbClr val="454547"/>
                </a:solidFill>
                <a:latin typeface="Trebuchet MS"/>
                <a:cs typeface="Trebuchet MS"/>
              </a:rPr>
              <a:t>In combination with strong inducers of </a:t>
            </a:r>
            <a:r>
              <a:rPr b="1" dirty="0">
                <a:solidFill>
                  <a:srgbClr val="454547"/>
                </a:solidFill>
                <a:latin typeface="Arial"/>
                <a:cs typeface="Arial"/>
              </a:rPr>
              <a:t>both  </a:t>
            </a:r>
            <a:r>
              <a:rPr dirty="0">
                <a:solidFill>
                  <a:srgbClr val="454547"/>
                </a:solidFill>
                <a:latin typeface="Trebuchet MS"/>
                <a:cs typeface="Trebuchet MS"/>
              </a:rPr>
              <a:t>CYP3A4 and P-gp for the prevention of VTE  in elective hip or knee replacement surgery,  prevention of stroke/systemic embolism in  non-valvular AF patients, or the prevention of  recurrent DVT and PE</a:t>
            </a:r>
            <a:endParaRPr dirty="0">
              <a:latin typeface="Trebuchet MS"/>
              <a:cs typeface="Trebuchet MS"/>
            </a:endParaRPr>
          </a:p>
          <a:p>
            <a:pPr marL="494030" indent="-240029">
              <a:lnSpc>
                <a:spcPct val="100000"/>
              </a:lnSpc>
              <a:spcBef>
                <a:spcPts val="1685"/>
              </a:spcBef>
              <a:buChar char="–"/>
              <a:tabLst>
                <a:tab pos="494665" algn="l"/>
              </a:tabLst>
            </a:pPr>
            <a:r>
              <a:rPr dirty="0">
                <a:solidFill>
                  <a:srgbClr val="454547"/>
                </a:solidFill>
                <a:latin typeface="Trebuchet MS"/>
                <a:cs typeface="Trebuchet MS"/>
              </a:rPr>
              <a:t>In combination with NSAIDs, SSRIs or SNRIs</a:t>
            </a:r>
            <a:endParaRPr dirty="0">
              <a:latin typeface="Trebuchet MS"/>
              <a:cs typeface="Trebuchet MS"/>
            </a:endParaRPr>
          </a:p>
          <a:p>
            <a:pPr marL="494030" indent="-240029">
              <a:lnSpc>
                <a:spcPct val="100000"/>
              </a:lnSpc>
              <a:spcBef>
                <a:spcPts val="1685"/>
              </a:spcBef>
              <a:buChar char="–"/>
              <a:tabLst>
                <a:tab pos="494665" algn="l"/>
              </a:tabLst>
            </a:pPr>
            <a:r>
              <a:rPr dirty="0">
                <a:solidFill>
                  <a:srgbClr val="454547"/>
                </a:solidFill>
                <a:latin typeface="Trebuchet MS"/>
                <a:cs typeface="Trebuchet MS"/>
              </a:rPr>
              <a:t>In conditions with increased risk of haemorrhage</a:t>
            </a:r>
            <a:endParaRPr dirty="0">
              <a:latin typeface="Trebuchet MS"/>
              <a:cs typeface="Trebuchet MS"/>
            </a:endParaRPr>
          </a:p>
        </p:txBody>
      </p:sp>
      <p:sp>
        <p:nvSpPr>
          <p:cNvPr id="10" name="object 10"/>
          <p:cNvSpPr txBox="1"/>
          <p:nvPr/>
        </p:nvSpPr>
        <p:spPr>
          <a:xfrm>
            <a:off x="7091210" y="4343079"/>
            <a:ext cx="5870575" cy="6855146"/>
          </a:xfrm>
          <a:prstGeom prst="rect">
            <a:avLst/>
          </a:prstGeom>
        </p:spPr>
        <p:txBody>
          <a:bodyPr vert="horz" wrap="square" lIns="0" tIns="80010" rIns="0" bIns="0" rtlCol="0">
            <a:spAutoFit/>
          </a:bodyPr>
          <a:lstStyle/>
          <a:p>
            <a:pPr marL="51435" algn="ctr">
              <a:lnSpc>
                <a:spcPct val="100000"/>
              </a:lnSpc>
              <a:spcBef>
                <a:spcPts val="630"/>
              </a:spcBef>
            </a:pPr>
            <a:r>
              <a:rPr sz="2000" b="1" dirty="0">
                <a:solidFill>
                  <a:srgbClr val="FFFFFF"/>
                </a:solidFill>
                <a:latin typeface="Arial"/>
                <a:cs typeface="Arial"/>
              </a:rPr>
              <a:t>Not recommended</a:t>
            </a:r>
            <a:r>
              <a:rPr b="1" baseline="32258" dirty="0">
                <a:solidFill>
                  <a:srgbClr val="FFFFFF"/>
                </a:solidFill>
                <a:latin typeface="Arial"/>
                <a:cs typeface="Arial"/>
              </a:rPr>
              <a:t>1</a:t>
            </a:r>
            <a:endParaRPr baseline="32258" dirty="0">
              <a:latin typeface="Arial"/>
              <a:cs typeface="Arial"/>
            </a:endParaRPr>
          </a:p>
          <a:p>
            <a:pPr marL="532130" indent="-240029">
              <a:lnSpc>
                <a:spcPct val="100000"/>
              </a:lnSpc>
              <a:spcBef>
                <a:spcPts val="1450"/>
              </a:spcBef>
              <a:buChar char="–"/>
              <a:tabLst>
                <a:tab pos="532765" algn="l"/>
              </a:tabLst>
            </a:pPr>
            <a:r>
              <a:rPr dirty="0">
                <a:solidFill>
                  <a:srgbClr val="454547"/>
                </a:solidFill>
                <a:latin typeface="Trebuchet MS"/>
                <a:cs typeface="Trebuchet MS"/>
              </a:rPr>
              <a:t>Estimated CrCl &lt;15 ml/min</a:t>
            </a:r>
            <a:r>
              <a:rPr sz="1600" baseline="31111" dirty="0">
                <a:solidFill>
                  <a:srgbClr val="454547"/>
                </a:solidFill>
                <a:latin typeface="Trebuchet MS"/>
                <a:cs typeface="Trebuchet MS"/>
              </a:rPr>
              <a:t>†</a:t>
            </a:r>
            <a:endParaRPr sz="1600" baseline="31111" dirty="0">
              <a:latin typeface="Trebuchet MS"/>
              <a:cs typeface="Trebuchet MS"/>
            </a:endParaRPr>
          </a:p>
          <a:p>
            <a:pPr marL="532130" indent="-240029">
              <a:lnSpc>
                <a:spcPct val="100000"/>
              </a:lnSpc>
              <a:spcBef>
                <a:spcPts val="1685"/>
              </a:spcBef>
              <a:buChar char="–"/>
              <a:tabLst>
                <a:tab pos="532765" algn="l"/>
              </a:tabLst>
            </a:pPr>
            <a:r>
              <a:rPr dirty="0">
                <a:solidFill>
                  <a:srgbClr val="454547"/>
                </a:solidFill>
                <a:latin typeface="Trebuchet MS"/>
                <a:cs typeface="Trebuchet MS"/>
              </a:rPr>
              <a:t>Undergoing dialysis</a:t>
            </a:r>
            <a:endParaRPr dirty="0">
              <a:latin typeface="Trebuchet MS"/>
              <a:cs typeface="Trebuchet MS"/>
            </a:endParaRPr>
          </a:p>
          <a:p>
            <a:pPr marL="532130" indent="-240029">
              <a:lnSpc>
                <a:spcPct val="100000"/>
              </a:lnSpc>
              <a:spcBef>
                <a:spcPts val="1685"/>
              </a:spcBef>
              <a:buChar char="–"/>
              <a:tabLst>
                <a:tab pos="532765" algn="l"/>
              </a:tabLst>
            </a:pPr>
            <a:r>
              <a:rPr dirty="0">
                <a:solidFill>
                  <a:srgbClr val="454547"/>
                </a:solidFill>
                <a:latin typeface="Trebuchet MS"/>
                <a:cs typeface="Trebuchet MS"/>
              </a:rPr>
              <a:t>Severe hepatic impairment</a:t>
            </a:r>
            <a:endParaRPr dirty="0">
              <a:latin typeface="Trebuchet MS"/>
              <a:cs typeface="Trebuchet MS"/>
            </a:endParaRPr>
          </a:p>
          <a:p>
            <a:pPr marL="532130" indent="-240029">
              <a:lnSpc>
                <a:spcPct val="100000"/>
              </a:lnSpc>
              <a:spcBef>
                <a:spcPts val="1685"/>
              </a:spcBef>
              <a:buChar char="–"/>
              <a:tabLst>
                <a:tab pos="532765" algn="l"/>
              </a:tabLst>
            </a:pPr>
            <a:r>
              <a:rPr dirty="0">
                <a:solidFill>
                  <a:srgbClr val="454547"/>
                </a:solidFill>
                <a:latin typeface="Trebuchet MS"/>
                <a:cs typeface="Trebuchet MS"/>
              </a:rPr>
              <a:t>Pregnancy</a:t>
            </a:r>
            <a:endParaRPr dirty="0">
              <a:latin typeface="Trebuchet MS"/>
              <a:cs typeface="Trebuchet MS"/>
            </a:endParaRPr>
          </a:p>
          <a:p>
            <a:pPr marL="532130" marR="483234" indent="-239395">
              <a:lnSpc>
                <a:spcPct val="105500"/>
              </a:lnSpc>
              <a:spcBef>
                <a:spcPts val="1545"/>
              </a:spcBef>
              <a:buChar char="–"/>
              <a:tabLst>
                <a:tab pos="532765" algn="l"/>
              </a:tabLst>
            </a:pPr>
            <a:r>
              <a:rPr dirty="0">
                <a:solidFill>
                  <a:srgbClr val="454547"/>
                </a:solidFill>
                <a:latin typeface="Trebuchet MS"/>
                <a:cs typeface="Trebuchet MS"/>
              </a:rPr>
              <a:t>In patients with prosthetic heart valves (with or  without AF)</a:t>
            </a:r>
            <a:r>
              <a:rPr sz="1600" baseline="31111" dirty="0">
                <a:solidFill>
                  <a:srgbClr val="454547"/>
                </a:solidFill>
                <a:latin typeface="Trebuchet MS"/>
                <a:cs typeface="Trebuchet MS"/>
              </a:rPr>
              <a:t>‡</a:t>
            </a:r>
            <a:endParaRPr sz="1600" baseline="31111" dirty="0">
              <a:latin typeface="Trebuchet MS"/>
              <a:cs typeface="Trebuchet MS"/>
            </a:endParaRPr>
          </a:p>
          <a:p>
            <a:pPr marL="532130" marR="665480" indent="-239395">
              <a:lnSpc>
                <a:spcPct val="105500"/>
              </a:lnSpc>
              <a:spcBef>
                <a:spcPts val="1545"/>
              </a:spcBef>
              <a:buChar char="–"/>
              <a:tabLst>
                <a:tab pos="532765" algn="l"/>
              </a:tabLst>
            </a:pPr>
            <a:r>
              <a:rPr dirty="0">
                <a:solidFill>
                  <a:srgbClr val="454547"/>
                </a:solidFill>
                <a:latin typeface="Trebuchet MS"/>
                <a:cs typeface="Trebuchet MS"/>
              </a:rPr>
              <a:t>As an alternative to unfractionated heparin in  patients with PE who are haemodynamically  unstable or may receive thrombolysis or  pulmonary embolectomy</a:t>
            </a:r>
            <a:endParaRPr dirty="0">
              <a:latin typeface="Trebuchet MS"/>
              <a:cs typeface="Trebuchet MS"/>
            </a:endParaRPr>
          </a:p>
          <a:p>
            <a:pPr marL="532130" indent="-240029">
              <a:lnSpc>
                <a:spcPct val="100000"/>
              </a:lnSpc>
              <a:spcBef>
                <a:spcPts val="1685"/>
              </a:spcBef>
              <a:buChar char="–"/>
              <a:tabLst>
                <a:tab pos="532765" algn="l"/>
              </a:tabLst>
            </a:pPr>
            <a:r>
              <a:rPr dirty="0">
                <a:solidFill>
                  <a:srgbClr val="454547"/>
                </a:solidFill>
                <a:latin typeface="Trebuchet MS"/>
                <a:cs typeface="Trebuchet MS"/>
              </a:rPr>
              <a:t>In combination with strong inducers of </a:t>
            </a:r>
            <a:r>
              <a:rPr b="1" dirty="0">
                <a:solidFill>
                  <a:srgbClr val="454547"/>
                </a:solidFill>
                <a:latin typeface="Arial"/>
                <a:cs typeface="Arial"/>
              </a:rPr>
              <a:t>both</a:t>
            </a:r>
            <a:endParaRPr dirty="0">
              <a:latin typeface="Arial"/>
              <a:cs typeface="Arial"/>
            </a:endParaRPr>
          </a:p>
          <a:p>
            <a:pPr marL="532130">
              <a:lnSpc>
                <a:spcPct val="100000"/>
              </a:lnSpc>
              <a:spcBef>
                <a:spcPts val="140"/>
              </a:spcBef>
            </a:pPr>
            <a:r>
              <a:rPr dirty="0">
                <a:solidFill>
                  <a:srgbClr val="454547"/>
                </a:solidFill>
                <a:latin typeface="Trebuchet MS"/>
                <a:cs typeface="Trebuchet MS"/>
              </a:rPr>
              <a:t>CYP3A4 and P-gp for the treatment of DVT and PE</a:t>
            </a:r>
            <a:endParaRPr dirty="0">
              <a:latin typeface="Trebuchet MS"/>
              <a:cs typeface="Trebuchet MS"/>
            </a:endParaRPr>
          </a:p>
          <a:p>
            <a:pPr marL="532130" marR="818515" indent="-239395">
              <a:lnSpc>
                <a:spcPct val="105500"/>
              </a:lnSpc>
              <a:spcBef>
                <a:spcPts val="1550"/>
              </a:spcBef>
              <a:buChar char="–"/>
              <a:tabLst>
                <a:tab pos="532765" algn="l"/>
              </a:tabLst>
            </a:pPr>
            <a:r>
              <a:rPr dirty="0">
                <a:solidFill>
                  <a:srgbClr val="454547"/>
                </a:solidFill>
                <a:latin typeface="Trebuchet MS"/>
                <a:cs typeface="Trebuchet MS"/>
              </a:rPr>
              <a:t>In combination with strong inhibitors of </a:t>
            </a:r>
            <a:r>
              <a:rPr b="1" dirty="0">
                <a:solidFill>
                  <a:srgbClr val="454547"/>
                </a:solidFill>
                <a:latin typeface="Arial"/>
                <a:cs typeface="Arial"/>
              </a:rPr>
              <a:t>both  </a:t>
            </a:r>
            <a:r>
              <a:rPr dirty="0">
                <a:solidFill>
                  <a:srgbClr val="454547"/>
                </a:solidFill>
                <a:latin typeface="Trebuchet MS"/>
                <a:cs typeface="Trebuchet MS"/>
              </a:rPr>
              <a:t>CYP3A4 and P-gp, or agents associated with  serious bleeding</a:t>
            </a:r>
            <a:endParaRPr dirty="0">
              <a:latin typeface="Trebuchet MS"/>
              <a:cs typeface="Trebuchet MS"/>
            </a:endParaRPr>
          </a:p>
          <a:p>
            <a:pPr marL="532130" indent="-240029">
              <a:lnSpc>
                <a:spcPct val="100000"/>
              </a:lnSpc>
              <a:spcBef>
                <a:spcPts val="1685"/>
              </a:spcBef>
              <a:buChar char="–"/>
              <a:tabLst>
                <a:tab pos="532765" algn="l"/>
              </a:tabLst>
            </a:pPr>
            <a:r>
              <a:rPr dirty="0">
                <a:solidFill>
                  <a:srgbClr val="454547"/>
                </a:solidFill>
                <a:latin typeface="Trebuchet MS"/>
                <a:cs typeface="Trebuchet MS"/>
              </a:rPr>
              <a:t>In patients with antiphospholipid syndrome</a:t>
            </a:r>
            <a:endParaRPr dirty="0">
              <a:latin typeface="Trebuchet MS"/>
              <a:cs typeface="Trebuchet MS"/>
            </a:endParaRPr>
          </a:p>
        </p:txBody>
      </p:sp>
      <p:sp>
        <p:nvSpPr>
          <p:cNvPr id="14" name="object 14"/>
          <p:cNvSpPr txBox="1"/>
          <p:nvPr/>
        </p:nvSpPr>
        <p:spPr>
          <a:xfrm>
            <a:off x="1057275" y="4404807"/>
            <a:ext cx="5870575" cy="5574218"/>
          </a:xfrm>
          <a:prstGeom prst="rect">
            <a:avLst/>
          </a:prstGeom>
        </p:spPr>
        <p:txBody>
          <a:bodyPr vert="horz" wrap="square" lIns="0" tIns="69215" rIns="0" bIns="0" rtlCol="0">
            <a:spAutoFit/>
          </a:bodyPr>
          <a:lstStyle/>
          <a:p>
            <a:pPr marL="12065" algn="ctr">
              <a:lnSpc>
                <a:spcPct val="100000"/>
              </a:lnSpc>
              <a:spcBef>
                <a:spcPts val="545"/>
              </a:spcBef>
            </a:pPr>
            <a:r>
              <a:rPr sz="2000" b="1" dirty="0">
                <a:solidFill>
                  <a:srgbClr val="FFFFFF"/>
                </a:solidFill>
                <a:latin typeface="Arial"/>
                <a:cs typeface="Arial"/>
              </a:rPr>
              <a:t>Contraindications</a:t>
            </a:r>
            <a:r>
              <a:rPr b="1" baseline="32258" dirty="0">
                <a:solidFill>
                  <a:srgbClr val="FFFFFF"/>
                </a:solidFill>
                <a:latin typeface="Arial"/>
                <a:cs typeface="Arial"/>
              </a:rPr>
              <a:t>1</a:t>
            </a:r>
            <a:endParaRPr baseline="32258" dirty="0">
              <a:latin typeface="Arial"/>
              <a:cs typeface="Arial"/>
            </a:endParaRPr>
          </a:p>
          <a:p>
            <a:pPr marL="494030" marR="593090" indent="-239395">
              <a:lnSpc>
                <a:spcPct val="105500"/>
              </a:lnSpc>
              <a:spcBef>
                <a:spcPts val="1410"/>
              </a:spcBef>
              <a:buChar char="–"/>
              <a:tabLst>
                <a:tab pos="494665" algn="l"/>
              </a:tabLst>
            </a:pPr>
            <a:r>
              <a:rPr dirty="0">
                <a:solidFill>
                  <a:srgbClr val="454547"/>
                </a:solidFill>
                <a:latin typeface="Trebuchet MS"/>
                <a:cs typeface="Trebuchet MS"/>
              </a:rPr>
              <a:t>Hypersensitivity to the active substance or any  excipients of the ELIQUIS</a:t>
            </a:r>
            <a:r>
              <a:rPr lang="en-US" sz="1600" baseline="30000" dirty="0">
                <a:solidFill>
                  <a:srgbClr val="454547"/>
                </a:solidFill>
                <a:latin typeface="Trebuchet MS"/>
              </a:rPr>
              <a:t> ®</a:t>
            </a:r>
            <a:r>
              <a:rPr sz="1600" baseline="31111" dirty="0">
                <a:solidFill>
                  <a:srgbClr val="454547"/>
                </a:solidFill>
                <a:latin typeface="Trebuchet MS"/>
                <a:cs typeface="Trebuchet MS"/>
              </a:rPr>
              <a:t> </a:t>
            </a:r>
            <a:r>
              <a:rPr dirty="0">
                <a:solidFill>
                  <a:srgbClr val="454547"/>
                </a:solidFill>
                <a:latin typeface="Trebuchet MS"/>
                <a:cs typeface="Trebuchet MS"/>
              </a:rPr>
              <a:t>film-coated tablet</a:t>
            </a:r>
            <a:endParaRPr dirty="0">
              <a:latin typeface="Trebuchet MS"/>
              <a:cs typeface="Trebuchet MS"/>
            </a:endParaRPr>
          </a:p>
          <a:p>
            <a:pPr marL="494030" indent="-240029">
              <a:lnSpc>
                <a:spcPct val="100000"/>
              </a:lnSpc>
              <a:spcBef>
                <a:spcPts val="1685"/>
              </a:spcBef>
              <a:buChar char="–"/>
              <a:tabLst>
                <a:tab pos="494665" algn="l"/>
              </a:tabLst>
            </a:pPr>
            <a:r>
              <a:rPr dirty="0">
                <a:solidFill>
                  <a:srgbClr val="454547"/>
                </a:solidFill>
                <a:latin typeface="Trebuchet MS"/>
                <a:cs typeface="Trebuchet MS"/>
              </a:rPr>
              <a:t>Active clinically significant bleeding</a:t>
            </a:r>
            <a:endParaRPr dirty="0">
              <a:latin typeface="Trebuchet MS"/>
              <a:cs typeface="Trebuchet MS"/>
            </a:endParaRPr>
          </a:p>
          <a:p>
            <a:pPr marL="494030" marR="654685" indent="-239395">
              <a:lnSpc>
                <a:spcPct val="105500"/>
              </a:lnSpc>
              <a:spcBef>
                <a:spcPts val="1545"/>
              </a:spcBef>
              <a:buChar char="–"/>
              <a:tabLst>
                <a:tab pos="494665" algn="l"/>
              </a:tabLst>
            </a:pPr>
            <a:r>
              <a:rPr dirty="0">
                <a:solidFill>
                  <a:srgbClr val="454547"/>
                </a:solidFill>
                <a:latin typeface="Trebuchet MS"/>
                <a:cs typeface="Trebuchet MS"/>
              </a:rPr>
              <a:t>Hepatic disease associated with coagulopathy  and clinically relevant bleeding risk</a:t>
            </a:r>
            <a:endParaRPr dirty="0">
              <a:latin typeface="Trebuchet MS"/>
              <a:cs typeface="Trebuchet MS"/>
            </a:endParaRPr>
          </a:p>
          <a:p>
            <a:pPr marL="494030" marR="1368425" indent="-239395">
              <a:lnSpc>
                <a:spcPct val="105400"/>
              </a:lnSpc>
              <a:spcBef>
                <a:spcPts val="1550"/>
              </a:spcBef>
              <a:buChar char="–"/>
              <a:tabLst>
                <a:tab pos="494665" algn="l"/>
              </a:tabLst>
            </a:pPr>
            <a:r>
              <a:rPr dirty="0">
                <a:solidFill>
                  <a:srgbClr val="454547"/>
                </a:solidFill>
                <a:latin typeface="Trebuchet MS"/>
                <a:cs typeface="Trebuchet MS"/>
              </a:rPr>
              <a:t>Lesion or condition at significant risk of  major bleeding</a:t>
            </a:r>
            <a:endParaRPr dirty="0">
              <a:latin typeface="Trebuchet MS"/>
              <a:cs typeface="Trebuchet MS"/>
            </a:endParaRPr>
          </a:p>
          <a:p>
            <a:pPr marL="494030" marR="478790" indent="-239395">
              <a:lnSpc>
                <a:spcPct val="105500"/>
              </a:lnSpc>
              <a:spcBef>
                <a:spcPts val="1550"/>
              </a:spcBef>
              <a:buChar char="–"/>
              <a:tabLst>
                <a:tab pos="494665" algn="l"/>
              </a:tabLst>
            </a:pPr>
            <a:r>
              <a:rPr dirty="0">
                <a:solidFill>
                  <a:srgbClr val="454547"/>
                </a:solidFill>
                <a:latin typeface="Trebuchet MS"/>
                <a:cs typeface="Trebuchet MS"/>
              </a:rPr>
              <a:t>Concomitant treatment with any other  anticoagulant </a:t>
            </a:r>
            <a:r>
              <a:rPr b="1" dirty="0">
                <a:solidFill>
                  <a:srgbClr val="454547"/>
                </a:solidFill>
                <a:latin typeface="Arial"/>
                <a:cs typeface="Arial"/>
              </a:rPr>
              <a:t>except </a:t>
            </a:r>
            <a:r>
              <a:rPr dirty="0">
                <a:solidFill>
                  <a:srgbClr val="454547"/>
                </a:solidFill>
                <a:latin typeface="Trebuchet MS"/>
                <a:cs typeface="Trebuchet MS"/>
              </a:rPr>
              <a:t>when switching therapy  to or from ELIQUIS</a:t>
            </a:r>
            <a:r>
              <a:rPr lang="en-US" baseline="30000" dirty="0">
                <a:solidFill>
                  <a:srgbClr val="454547"/>
                </a:solidFill>
                <a:latin typeface="Trebuchet MS"/>
              </a:rPr>
              <a:t>®</a:t>
            </a:r>
            <a:r>
              <a:rPr dirty="0">
                <a:solidFill>
                  <a:srgbClr val="454547"/>
                </a:solidFill>
                <a:latin typeface="Trebuchet MS"/>
                <a:cs typeface="Trebuchet MS"/>
              </a:rPr>
              <a:t>, when UFH is given at doses  to maintain a open central venous or arterial  catheter, or when UFH is given during catheter  ablation for AF</a:t>
            </a:r>
            <a:endParaRPr dirty="0">
              <a:latin typeface="Trebuchet MS"/>
              <a:cs typeface="Trebuchet MS"/>
            </a:endParaRPr>
          </a:p>
        </p:txBody>
      </p:sp>
      <p:sp>
        <p:nvSpPr>
          <p:cNvPr id="15" name="object 15"/>
          <p:cNvSpPr txBox="1">
            <a:spLocks noGrp="1"/>
          </p:cNvSpPr>
          <p:nvPr>
            <p:ph type="title"/>
          </p:nvPr>
        </p:nvSpPr>
        <p:spPr>
          <a:xfrm>
            <a:off x="747216" y="1364057"/>
            <a:ext cx="4485640" cy="566822"/>
          </a:xfrm>
          <a:prstGeom prst="rect">
            <a:avLst/>
          </a:prstGeom>
        </p:spPr>
        <p:txBody>
          <a:bodyPr vert="horz" wrap="square" lIns="0" tIns="12700" rIns="0" bIns="0" rtlCol="0">
            <a:spAutoFit/>
          </a:bodyPr>
          <a:lstStyle/>
          <a:p>
            <a:pPr marL="38100">
              <a:lnSpc>
                <a:spcPct val="100000"/>
              </a:lnSpc>
              <a:spcBef>
                <a:spcPts val="100"/>
              </a:spcBef>
            </a:pPr>
            <a:r>
              <a:rPr sz="3600" dirty="0"/>
              <a:t>Precautions for use</a:t>
            </a:r>
            <a:r>
              <a:rPr sz="3200" baseline="31746" dirty="0"/>
              <a:t>1</a:t>
            </a:r>
            <a:endParaRPr sz="3200" baseline="31746"/>
          </a:p>
        </p:txBody>
      </p:sp>
      <p:sp>
        <p:nvSpPr>
          <p:cNvPr id="16" name="object 16"/>
          <p:cNvSpPr txBox="1"/>
          <p:nvPr/>
        </p:nvSpPr>
        <p:spPr>
          <a:xfrm>
            <a:off x="747167" y="12322257"/>
            <a:ext cx="18610580" cy="1747913"/>
          </a:xfrm>
          <a:prstGeom prst="rect">
            <a:avLst/>
          </a:prstGeom>
        </p:spPr>
        <p:txBody>
          <a:bodyPr vert="horz" wrap="square" lIns="0" tIns="110489" rIns="0" bIns="0" rtlCol="0">
            <a:spAutoFit/>
          </a:bodyPr>
          <a:lstStyle/>
          <a:p>
            <a:pPr marL="38100" algn="just">
              <a:lnSpc>
                <a:spcPct val="100000"/>
              </a:lnSpc>
              <a:spcBef>
                <a:spcPts val="869"/>
              </a:spcBef>
            </a:pPr>
            <a:r>
              <a:rPr sz="1100" dirty="0">
                <a:solidFill>
                  <a:srgbClr val="454547"/>
                </a:solidFill>
                <a:latin typeface="Trebuchet MS"/>
                <a:cs typeface="Trebuchet MS"/>
              </a:rPr>
              <a:t>Please refer to the ELIQUIS</a:t>
            </a:r>
            <a:r>
              <a:rPr lang="en-US" sz="1100" baseline="31250" dirty="0">
                <a:solidFill>
                  <a:srgbClr val="454547"/>
                </a:solidFill>
                <a:latin typeface="Trebuchet MS"/>
                <a:cs typeface="Trebuchet MS"/>
              </a:rPr>
              <a:t> ®</a:t>
            </a:r>
            <a:r>
              <a:rPr sz="1100" dirty="0">
                <a:solidFill>
                  <a:srgbClr val="454547"/>
                </a:solidFill>
                <a:latin typeface="Trebuchet MS"/>
                <a:cs typeface="Trebuchet MS"/>
              </a:rPr>
              <a:t> </a:t>
            </a:r>
            <a:r>
              <a:rPr lang="en-US" sz="1100" dirty="0">
                <a:solidFill>
                  <a:srgbClr val="454547"/>
                </a:solidFill>
                <a:latin typeface="Trebuchet MS"/>
                <a:cs typeface="Trebuchet MS"/>
              </a:rPr>
              <a:t>NEAR LPD </a:t>
            </a:r>
            <a:r>
              <a:rPr sz="1100" dirty="0">
                <a:solidFill>
                  <a:srgbClr val="454547"/>
                </a:solidFill>
                <a:latin typeface="Trebuchet MS"/>
                <a:cs typeface="Trebuchet MS"/>
              </a:rPr>
              <a:t>Prescribing Information for full information.</a:t>
            </a:r>
            <a:r>
              <a:rPr sz="1050" baseline="31250" dirty="0">
                <a:solidFill>
                  <a:srgbClr val="454547"/>
                </a:solidFill>
                <a:latin typeface="Trebuchet MS"/>
                <a:cs typeface="Trebuchet MS"/>
              </a:rPr>
              <a:t>1</a:t>
            </a:r>
            <a:endParaRPr sz="1050" baseline="31250" dirty="0">
              <a:latin typeface="Trebuchet MS"/>
              <a:cs typeface="Trebuchet MS"/>
            </a:endParaRPr>
          </a:p>
          <a:p>
            <a:pPr marL="38100" marR="30480" algn="just">
              <a:lnSpc>
                <a:spcPts val="1670"/>
              </a:lnSpc>
              <a:spcBef>
                <a:spcPts val="840"/>
              </a:spcBef>
            </a:pPr>
            <a:r>
              <a:rPr sz="1100" dirty="0">
                <a:solidFill>
                  <a:srgbClr val="454547"/>
                </a:solidFill>
                <a:latin typeface="Trebuchet MS"/>
                <a:cs typeface="Trebuchet MS"/>
              </a:rPr>
              <a:t>AF = Atrial Fibrillation, ALT = Alanine Aminotransferase, AST = Aspartate Aminotransferase, CrCl = Creatinine Clearance, CYP3A4 = Cytochrome P450 3A4, DVT = Deep Vein Thrombosis, ESC = European Society of Cardiology, NOAC = Non-vitamin K antagonist Oral Anticoagulant,  NSAID = Non-Steroidal Anti-Inflammatory Drug, PE = Pulmonary Embolism, P-gp = P-glycoprotein, SSRI = Selective Serotonin Reuptake Inhibitor, SNRI = Serotonin Norepinephrine Reuptake Inhibitors, UFH = Unfractionated Heparin, ULN = Upper Limit of Normal, VTE = Venous  Thromboembolism</a:t>
            </a:r>
            <a:endParaRPr sz="1100" dirty="0">
              <a:latin typeface="Trebuchet MS"/>
              <a:cs typeface="Trebuchet MS"/>
            </a:endParaRPr>
          </a:p>
          <a:p>
            <a:pPr marL="38100" algn="just">
              <a:lnSpc>
                <a:spcPts val="1675"/>
              </a:lnSpc>
              <a:spcBef>
                <a:spcPts val="320"/>
              </a:spcBef>
            </a:pPr>
            <a:r>
              <a:rPr sz="1100" dirty="0">
                <a:solidFill>
                  <a:srgbClr val="454547"/>
                </a:solidFill>
                <a:latin typeface="Trebuchet MS"/>
                <a:cs typeface="Trebuchet MS"/>
              </a:rPr>
              <a:t>* ELIQUIS</a:t>
            </a:r>
            <a:r>
              <a:rPr lang="en-US" sz="1050" baseline="31250" dirty="0">
                <a:solidFill>
                  <a:srgbClr val="454547"/>
                </a:solidFill>
                <a:latin typeface="Trebuchet MS"/>
                <a:cs typeface="Trebuchet MS"/>
              </a:rPr>
              <a:t> ®</a:t>
            </a:r>
            <a:r>
              <a:rPr sz="1050" baseline="31250" dirty="0">
                <a:solidFill>
                  <a:srgbClr val="454547"/>
                </a:solidFill>
                <a:latin typeface="Trebuchet MS"/>
                <a:cs typeface="Trebuchet MS"/>
              </a:rPr>
              <a:t> </a:t>
            </a:r>
            <a:r>
              <a:rPr sz="1100" dirty="0">
                <a:solidFill>
                  <a:srgbClr val="454547"/>
                </a:solidFill>
                <a:latin typeface="Trebuchet MS"/>
                <a:cs typeface="Trebuchet MS"/>
              </a:rPr>
              <a:t>is not indicated for valvular AF. Current ESC Guidelines recommend against the use of NOACs in AF patients with mechanical heart valves or moderate-to-severe mitral stenosis.</a:t>
            </a:r>
            <a:r>
              <a:rPr sz="1050" baseline="31250" dirty="0">
                <a:solidFill>
                  <a:srgbClr val="454547"/>
                </a:solidFill>
                <a:latin typeface="Trebuchet MS"/>
                <a:cs typeface="Trebuchet MS"/>
              </a:rPr>
              <a:t>2</a:t>
            </a:r>
            <a:endParaRPr sz="1050" baseline="31250" dirty="0">
              <a:latin typeface="Trebuchet MS"/>
              <a:cs typeface="Trebuchet MS"/>
            </a:endParaRPr>
          </a:p>
          <a:p>
            <a:pPr marL="38100" algn="just">
              <a:lnSpc>
                <a:spcPts val="1670"/>
              </a:lnSpc>
            </a:pPr>
            <a:r>
              <a:rPr sz="1050" baseline="31250" dirty="0">
                <a:solidFill>
                  <a:srgbClr val="454547"/>
                </a:solidFill>
                <a:latin typeface="Trebuchet MS"/>
                <a:cs typeface="Trebuchet MS"/>
              </a:rPr>
              <a:t>† </a:t>
            </a:r>
            <a:r>
              <a:rPr sz="1100" dirty="0">
                <a:solidFill>
                  <a:srgbClr val="454547"/>
                </a:solidFill>
                <a:latin typeface="Trebuchet MS"/>
                <a:cs typeface="Trebuchet MS"/>
              </a:rPr>
              <a:t>Current ESC Guidelines recommend against the use of NOACs in patients with CrCl &lt;30 ml/min.</a:t>
            </a:r>
            <a:r>
              <a:rPr sz="1050" baseline="31250" dirty="0">
                <a:solidFill>
                  <a:srgbClr val="454547"/>
                </a:solidFill>
                <a:latin typeface="Trebuchet MS"/>
                <a:cs typeface="Trebuchet MS"/>
              </a:rPr>
              <a:t>2</a:t>
            </a:r>
            <a:endParaRPr sz="1050" baseline="31250" dirty="0">
              <a:latin typeface="Trebuchet MS"/>
              <a:cs typeface="Trebuchet MS"/>
            </a:endParaRPr>
          </a:p>
          <a:p>
            <a:pPr marL="38100" algn="just">
              <a:lnSpc>
                <a:spcPts val="1675"/>
              </a:lnSpc>
            </a:pPr>
            <a:r>
              <a:rPr sz="1050" baseline="31250" dirty="0">
                <a:solidFill>
                  <a:srgbClr val="454547"/>
                </a:solidFill>
                <a:latin typeface="Trebuchet MS"/>
                <a:cs typeface="Trebuchet MS"/>
              </a:rPr>
              <a:t>‡ </a:t>
            </a:r>
            <a:r>
              <a:rPr sz="1100" dirty="0">
                <a:solidFill>
                  <a:srgbClr val="454547"/>
                </a:solidFill>
                <a:latin typeface="Trebuchet MS"/>
                <a:cs typeface="Trebuchet MS"/>
              </a:rPr>
              <a:t>ESC Guidelines (2016) recommend against the use of NOACs in patients with mechanical heart valves or moderate-to-severe mitral stenosis.</a:t>
            </a:r>
            <a:r>
              <a:rPr sz="1050" baseline="31250" dirty="0">
                <a:solidFill>
                  <a:srgbClr val="454547"/>
                </a:solidFill>
                <a:latin typeface="Trebuchet MS"/>
                <a:cs typeface="Trebuchet MS"/>
              </a:rPr>
              <a:t>2</a:t>
            </a:r>
            <a:endParaRPr sz="1050" baseline="31250" dirty="0">
              <a:latin typeface="Trebuchet MS"/>
              <a:cs typeface="Trebuchet MS"/>
            </a:endParaRPr>
          </a:p>
          <a:p>
            <a:pPr marL="38100" algn="just">
              <a:lnSpc>
                <a:spcPct val="100000"/>
              </a:lnSpc>
              <a:spcBef>
                <a:spcPts val="375"/>
              </a:spcBef>
            </a:pPr>
            <a:r>
              <a:rPr sz="1100" b="1" dirty="0">
                <a:solidFill>
                  <a:srgbClr val="454547"/>
                </a:solidFill>
                <a:latin typeface="Arial"/>
                <a:cs typeface="Arial"/>
              </a:rPr>
              <a:t>References: 1. </a:t>
            </a:r>
            <a:r>
              <a:rPr sz="1100" dirty="0">
                <a:solidFill>
                  <a:srgbClr val="454547"/>
                </a:solidFill>
                <a:latin typeface="Trebuchet MS"/>
                <a:cs typeface="Trebuchet MS"/>
              </a:rPr>
              <a:t>ELIQUIS</a:t>
            </a:r>
            <a:r>
              <a:rPr sz="1050" baseline="31250" dirty="0">
                <a:solidFill>
                  <a:srgbClr val="454547"/>
                </a:solidFill>
                <a:latin typeface="Trebuchet MS"/>
                <a:cs typeface="Trebuchet MS"/>
              </a:rPr>
              <a:t>™ </a:t>
            </a:r>
            <a:r>
              <a:rPr sz="1100" dirty="0">
                <a:solidFill>
                  <a:srgbClr val="454547"/>
                </a:solidFill>
                <a:latin typeface="Trebuchet MS"/>
                <a:cs typeface="Trebuchet MS"/>
              </a:rPr>
              <a:t>(apixaban) 2.5 mg and 5 mg </a:t>
            </a:r>
            <a:r>
              <a:rPr lang="en-US" sz="1100" dirty="0">
                <a:solidFill>
                  <a:srgbClr val="454547"/>
                </a:solidFill>
                <a:latin typeface="Trebuchet MS"/>
                <a:cs typeface="Trebuchet MS"/>
              </a:rPr>
              <a:t>LPD NEAR, January 2020, version 7. </a:t>
            </a:r>
            <a:r>
              <a:rPr sz="1100" b="1" dirty="0">
                <a:solidFill>
                  <a:srgbClr val="454547"/>
                </a:solidFill>
                <a:latin typeface="Arial"/>
                <a:cs typeface="Arial"/>
              </a:rPr>
              <a:t>2. </a:t>
            </a:r>
            <a:r>
              <a:rPr sz="1100" dirty="0">
                <a:solidFill>
                  <a:srgbClr val="454547"/>
                </a:solidFill>
                <a:latin typeface="Trebuchet MS"/>
                <a:cs typeface="Trebuchet MS"/>
              </a:rPr>
              <a:t>Kirchhof P et al. </a:t>
            </a:r>
            <a:r>
              <a:rPr sz="1100" i="1" dirty="0">
                <a:solidFill>
                  <a:srgbClr val="454547"/>
                </a:solidFill>
                <a:latin typeface="Verdana"/>
                <a:cs typeface="Verdana"/>
              </a:rPr>
              <a:t>Eur Heart J </a:t>
            </a:r>
            <a:r>
              <a:rPr sz="1100" dirty="0">
                <a:solidFill>
                  <a:srgbClr val="454547"/>
                </a:solidFill>
                <a:latin typeface="Trebuchet MS"/>
                <a:cs typeface="Trebuchet MS"/>
              </a:rPr>
              <a:t>2016; 27: 2893–2962.</a:t>
            </a:r>
            <a:endParaRPr sz="1100" dirty="0">
              <a:latin typeface="Trebuchet MS"/>
              <a:cs typeface="Trebuchet MS"/>
            </a:endParaRPr>
          </a:p>
        </p:txBody>
      </p:sp>
      <p:grpSp>
        <p:nvGrpSpPr>
          <p:cNvPr id="24" name="Group 23">
            <a:extLst>
              <a:ext uri="{FF2B5EF4-FFF2-40B4-BE49-F238E27FC236}">
                <a16:creationId xmlns:a16="http://schemas.microsoft.com/office/drawing/2014/main" id="{B57CC5FB-6EF2-42A5-BF55-85E4E550AA41}"/>
              </a:ext>
            </a:extLst>
          </p:cNvPr>
          <p:cNvGrpSpPr/>
          <p:nvPr/>
        </p:nvGrpSpPr>
        <p:grpSpPr>
          <a:xfrm>
            <a:off x="1086112" y="4075537"/>
            <a:ext cx="5845023" cy="583902"/>
            <a:chOff x="1086112" y="4075537"/>
            <a:chExt cx="5845023" cy="583902"/>
          </a:xfrm>
        </p:grpSpPr>
        <p:pic>
          <p:nvPicPr>
            <p:cNvPr id="18" name="object 4">
              <a:extLst>
                <a:ext uri="{FF2B5EF4-FFF2-40B4-BE49-F238E27FC236}">
                  <a16:creationId xmlns:a16="http://schemas.microsoft.com/office/drawing/2014/main" id="{D71C8DE1-E178-4A45-AA3B-4618B53C3FD8}"/>
                </a:ext>
              </a:extLst>
            </p:cNvPr>
            <p:cNvPicPr/>
            <p:nvPr/>
          </p:nvPicPr>
          <p:blipFill>
            <a:blip r:embed="rId2" cstate="print"/>
            <a:stretch>
              <a:fillRect/>
            </a:stretch>
          </p:blipFill>
          <p:spPr>
            <a:xfrm>
              <a:off x="1086112" y="4075537"/>
              <a:ext cx="5845023" cy="5839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3" name="TextBox 22">
              <a:extLst>
                <a:ext uri="{FF2B5EF4-FFF2-40B4-BE49-F238E27FC236}">
                  <a16:creationId xmlns:a16="http://schemas.microsoft.com/office/drawing/2014/main" id="{574D6F16-0D69-4EE4-A8CA-A72DDC2410FC}"/>
                </a:ext>
              </a:extLst>
            </p:cNvPr>
            <p:cNvSpPr txBox="1"/>
            <p:nvPr/>
          </p:nvSpPr>
          <p:spPr>
            <a:xfrm>
              <a:off x="2889250" y="4182822"/>
              <a:ext cx="3429000" cy="400110"/>
            </a:xfrm>
            <a:prstGeom prst="rect">
              <a:avLst/>
            </a:prstGeom>
            <a:noFill/>
          </p:spPr>
          <p:txBody>
            <a:bodyPr wrap="square">
              <a:spAutoFit/>
            </a:bodyPr>
            <a:lstStyle/>
            <a:p>
              <a:r>
                <a:rPr lang="en-US" sz="2000" b="1" dirty="0">
                  <a:solidFill>
                    <a:srgbClr val="FFFFFF"/>
                  </a:solidFill>
                  <a:latin typeface="Arial"/>
                  <a:cs typeface="Arial"/>
                </a:rPr>
                <a:t>Contraindications</a:t>
              </a:r>
              <a:r>
                <a:rPr lang="en-US" sz="2000" b="1" baseline="30000" dirty="0">
                  <a:solidFill>
                    <a:srgbClr val="FFFFFF"/>
                  </a:solidFill>
                  <a:latin typeface="Arial"/>
                  <a:cs typeface="Arial"/>
                </a:rPr>
                <a:t>1</a:t>
              </a:r>
            </a:p>
          </p:txBody>
        </p:sp>
      </p:grpSp>
      <p:grpSp>
        <p:nvGrpSpPr>
          <p:cNvPr id="27" name="Group 26">
            <a:extLst>
              <a:ext uri="{FF2B5EF4-FFF2-40B4-BE49-F238E27FC236}">
                <a16:creationId xmlns:a16="http://schemas.microsoft.com/office/drawing/2014/main" id="{5A42B5AA-2970-4860-971F-C0EA4EC74C1A}"/>
              </a:ext>
            </a:extLst>
          </p:cNvPr>
          <p:cNvGrpSpPr/>
          <p:nvPr/>
        </p:nvGrpSpPr>
        <p:grpSpPr>
          <a:xfrm>
            <a:off x="7129538" y="4067949"/>
            <a:ext cx="5845023" cy="583902"/>
            <a:chOff x="1086112" y="4075537"/>
            <a:chExt cx="5845023" cy="583902"/>
          </a:xfrm>
        </p:grpSpPr>
        <p:pic>
          <p:nvPicPr>
            <p:cNvPr id="28" name="object 4">
              <a:extLst>
                <a:ext uri="{FF2B5EF4-FFF2-40B4-BE49-F238E27FC236}">
                  <a16:creationId xmlns:a16="http://schemas.microsoft.com/office/drawing/2014/main" id="{F86CB5FD-0B68-4D19-B33C-18C605DA3E6B}"/>
                </a:ext>
              </a:extLst>
            </p:cNvPr>
            <p:cNvPicPr/>
            <p:nvPr/>
          </p:nvPicPr>
          <p:blipFill>
            <a:blip r:embed="rId2" cstate="print"/>
            <a:stretch>
              <a:fillRect/>
            </a:stretch>
          </p:blipFill>
          <p:spPr>
            <a:xfrm>
              <a:off x="1086112" y="4075537"/>
              <a:ext cx="5845023" cy="5839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9" name="TextBox 28">
              <a:extLst>
                <a:ext uri="{FF2B5EF4-FFF2-40B4-BE49-F238E27FC236}">
                  <a16:creationId xmlns:a16="http://schemas.microsoft.com/office/drawing/2014/main" id="{4E53BE34-23DD-43D2-A820-73CD5807488C}"/>
                </a:ext>
              </a:extLst>
            </p:cNvPr>
            <p:cNvSpPr txBox="1"/>
            <p:nvPr/>
          </p:nvSpPr>
          <p:spPr>
            <a:xfrm>
              <a:off x="2889250" y="4182822"/>
              <a:ext cx="3429000" cy="400110"/>
            </a:xfrm>
            <a:prstGeom prst="rect">
              <a:avLst/>
            </a:prstGeom>
            <a:noFill/>
          </p:spPr>
          <p:txBody>
            <a:bodyPr wrap="square">
              <a:spAutoFit/>
            </a:bodyPr>
            <a:lstStyle/>
            <a:p>
              <a:r>
                <a:rPr lang="en-US" sz="2000" b="1" dirty="0">
                  <a:solidFill>
                    <a:srgbClr val="FFFFFF"/>
                  </a:solidFill>
                  <a:latin typeface="Arial"/>
                  <a:cs typeface="Arial"/>
                </a:rPr>
                <a:t>Not Recommended</a:t>
              </a:r>
              <a:r>
                <a:rPr lang="en-US" sz="2000" b="1" baseline="30000" dirty="0">
                  <a:solidFill>
                    <a:srgbClr val="FFFFFF"/>
                  </a:solidFill>
                  <a:latin typeface="Arial"/>
                  <a:cs typeface="Arial"/>
                </a:rPr>
                <a:t>1</a:t>
              </a:r>
            </a:p>
          </p:txBody>
        </p:sp>
      </p:grpSp>
      <p:grpSp>
        <p:nvGrpSpPr>
          <p:cNvPr id="30" name="Group 29">
            <a:extLst>
              <a:ext uri="{FF2B5EF4-FFF2-40B4-BE49-F238E27FC236}">
                <a16:creationId xmlns:a16="http://schemas.microsoft.com/office/drawing/2014/main" id="{49DCE436-4452-4FFC-96F7-B56EA6573E76}"/>
              </a:ext>
            </a:extLst>
          </p:cNvPr>
          <p:cNvGrpSpPr/>
          <p:nvPr/>
        </p:nvGrpSpPr>
        <p:grpSpPr>
          <a:xfrm>
            <a:off x="13201802" y="4051128"/>
            <a:ext cx="5845023" cy="583902"/>
            <a:chOff x="1086112" y="4075537"/>
            <a:chExt cx="5845023" cy="583902"/>
          </a:xfrm>
        </p:grpSpPr>
        <p:pic>
          <p:nvPicPr>
            <p:cNvPr id="31" name="object 4">
              <a:extLst>
                <a:ext uri="{FF2B5EF4-FFF2-40B4-BE49-F238E27FC236}">
                  <a16:creationId xmlns:a16="http://schemas.microsoft.com/office/drawing/2014/main" id="{C4D8D4FB-187F-437D-A46F-C804A5574099}"/>
                </a:ext>
              </a:extLst>
            </p:cNvPr>
            <p:cNvPicPr/>
            <p:nvPr/>
          </p:nvPicPr>
          <p:blipFill>
            <a:blip r:embed="rId2" cstate="print"/>
            <a:stretch>
              <a:fillRect/>
            </a:stretch>
          </p:blipFill>
          <p:spPr>
            <a:xfrm>
              <a:off x="1086112" y="4075537"/>
              <a:ext cx="5845023" cy="5839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2" name="TextBox 31">
              <a:extLst>
                <a:ext uri="{FF2B5EF4-FFF2-40B4-BE49-F238E27FC236}">
                  <a16:creationId xmlns:a16="http://schemas.microsoft.com/office/drawing/2014/main" id="{91FAF901-E07B-46A9-AFD2-4A5ED88AECED}"/>
                </a:ext>
              </a:extLst>
            </p:cNvPr>
            <p:cNvSpPr txBox="1"/>
            <p:nvPr/>
          </p:nvSpPr>
          <p:spPr>
            <a:xfrm>
              <a:off x="2889250" y="4182822"/>
              <a:ext cx="3429000" cy="400110"/>
            </a:xfrm>
            <a:prstGeom prst="rect">
              <a:avLst/>
            </a:prstGeom>
            <a:noFill/>
          </p:spPr>
          <p:txBody>
            <a:bodyPr wrap="square">
              <a:spAutoFit/>
            </a:bodyPr>
            <a:lstStyle/>
            <a:p>
              <a:r>
                <a:rPr lang="en-US" sz="2000" b="1" dirty="0">
                  <a:solidFill>
                    <a:srgbClr val="FFFFFF"/>
                  </a:solidFill>
                  <a:latin typeface="Arial"/>
                  <a:cs typeface="Arial"/>
                </a:rPr>
                <a:t>Use with caution</a:t>
              </a:r>
              <a:r>
                <a:rPr lang="en-US" sz="2000" b="1" baseline="30000" dirty="0">
                  <a:solidFill>
                    <a:srgbClr val="FFFFFF"/>
                  </a:solidFill>
                  <a:latin typeface="Arial"/>
                  <a:cs typeface="Arial"/>
                </a:rPr>
                <a:t>1</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re 1"/>
          <p:cNvSpPr>
            <a:spLocks noGrp="1"/>
          </p:cNvSpPr>
          <p:nvPr>
            <p:ph type="title"/>
          </p:nvPr>
        </p:nvSpPr>
        <p:spPr>
          <a:xfrm>
            <a:off x="991244" y="549565"/>
            <a:ext cx="18041337" cy="1239054"/>
          </a:xfrm>
        </p:spPr>
        <p:txBody>
          <a:bodyPr/>
          <a:lstStyle/>
          <a:p>
            <a:r>
              <a:rPr lang="en-US">
                <a:ea typeface="ＭＳ Ｐゴシック"/>
              </a:rPr>
              <a:t>Apixaban SmPC recommendations in AF patients </a:t>
            </a:r>
            <a:br>
              <a:rPr lang="en-US">
                <a:ea typeface="ＭＳ Ｐゴシック"/>
              </a:rPr>
            </a:br>
            <a:r>
              <a:rPr lang="en-US">
                <a:ea typeface="ＭＳ Ｐゴシック"/>
              </a:rPr>
              <a:t>with concomitant treatments</a:t>
            </a:r>
            <a:endParaRPr lang="fr-FR">
              <a:ea typeface="ＭＳ Ｐゴシック"/>
            </a:endParaRPr>
          </a:p>
        </p:txBody>
      </p:sp>
      <p:graphicFrame>
        <p:nvGraphicFramePr>
          <p:cNvPr id="5" name="Espace réservé du contenu 4"/>
          <p:cNvGraphicFramePr>
            <a:graphicFrameLocks noGrp="1"/>
          </p:cNvGraphicFramePr>
          <p:nvPr>
            <p:ph idx="1"/>
          </p:nvPr>
        </p:nvGraphicFramePr>
        <p:xfrm>
          <a:off x="694571" y="7617411"/>
          <a:ext cx="18859561" cy="5411644"/>
        </p:xfrm>
        <a:graphic>
          <a:graphicData uri="http://schemas.openxmlformats.org/drawingml/2006/table">
            <a:tbl>
              <a:tblPr firstRow="1" bandRow="1">
                <a:tableStyleId>{5C22544A-7EE6-4342-B048-85BDC9FD1C3A}</a:tableStyleId>
              </a:tblPr>
              <a:tblGrid>
                <a:gridCol w="18859561">
                  <a:extLst>
                    <a:ext uri="{9D8B030D-6E8A-4147-A177-3AD203B41FA5}">
                      <a16:colId xmlns:a16="http://schemas.microsoft.com/office/drawing/2014/main" val="20000"/>
                    </a:ext>
                  </a:extLst>
                </a:gridCol>
              </a:tblGrid>
              <a:tr h="949800">
                <a:tc>
                  <a:txBody>
                    <a:bodyPr/>
                    <a:lstStyle/>
                    <a:p>
                      <a:pPr marL="0" marR="0" lvl="0" indent="0" algn="ctr" defTabSz="914400" rtl="0" eaLnBrk="1" fontAlgn="base" latinLnBrk="0" hangingPunct="1">
                        <a:lnSpc>
                          <a:spcPct val="100000"/>
                        </a:lnSpc>
                        <a:spcBef>
                          <a:spcPts val="0"/>
                        </a:spcBef>
                        <a:spcAft>
                          <a:spcPts val="0"/>
                        </a:spcAft>
                        <a:buClr>
                          <a:schemeClr val="tx2"/>
                        </a:buClr>
                        <a:buSzPct val="100000"/>
                        <a:buFont typeface="Wingdings" pitchFamily="2" charset="2"/>
                        <a:buNone/>
                        <a:tabLst/>
                      </a:pPr>
                      <a:r>
                        <a:rPr kumimoji="0" lang="en-US" sz="4000" b="1" i="0" u="none" strike="noStrike" cap="none" normalizeH="0" baseline="0" noProof="0" dirty="0">
                          <a:ln>
                            <a:noFill/>
                          </a:ln>
                          <a:solidFill>
                            <a:schemeClr val="bg1"/>
                          </a:solidFill>
                          <a:effectLst/>
                          <a:latin typeface="+mn-lt"/>
                          <a:ea typeface="ヒラギノ角ゴ Pro W3"/>
                          <a:cs typeface="ヒラギノ角ゴ Pro W3"/>
                        </a:rPr>
                        <a:t>Not recommended</a:t>
                      </a:r>
                    </a:p>
                  </a:txBody>
                  <a:tcPr marL="201041" marR="201041" marT="100521" marB="1005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4B"/>
                    </a:solidFill>
                  </a:tcPr>
                </a:tc>
                <a:extLst>
                  <a:ext uri="{0D108BD9-81ED-4DB2-BD59-A6C34878D82A}">
                    <a16:rowId xmlns:a16="http://schemas.microsoft.com/office/drawing/2014/main" val="10000"/>
                  </a:ext>
                </a:extLst>
              </a:tr>
              <a:tr h="4461844">
                <a:tc>
                  <a:txBody>
                    <a:bodyPr/>
                    <a:lstStyle/>
                    <a:p>
                      <a:pPr marL="0" marR="0" lvl="0" indent="0" algn="l" defTabSz="914400" rtl="0" eaLnBrk="1" fontAlgn="base" latinLnBrk="0" hangingPunct="1">
                        <a:lnSpc>
                          <a:spcPct val="100000"/>
                        </a:lnSpc>
                        <a:spcBef>
                          <a:spcPts val="0"/>
                        </a:spcBef>
                        <a:spcAft>
                          <a:spcPts val="0"/>
                        </a:spcAft>
                        <a:buClr>
                          <a:schemeClr val="tx2"/>
                        </a:buClr>
                        <a:buSzPct val="100000"/>
                        <a:buFont typeface="Wingdings" pitchFamily="2" charset="2"/>
                        <a:buNone/>
                        <a:tabLst/>
                      </a:pPr>
                      <a:r>
                        <a:rPr lang="en-US" sz="3500" b="1" kern="1200" noProof="0" dirty="0">
                          <a:solidFill>
                            <a:srgbClr val="660033"/>
                          </a:solidFill>
                          <a:latin typeface="+mn-lt"/>
                          <a:ea typeface="+mn-ea"/>
                          <a:cs typeface="+mn-cs"/>
                        </a:rPr>
                        <a:t>Strong inhibitors of both CYP3A4 and P‑</a:t>
                      </a:r>
                      <a:r>
                        <a:rPr lang="en-US" sz="3500" b="1" kern="1200" noProof="0" dirty="0" err="1">
                          <a:solidFill>
                            <a:srgbClr val="660033"/>
                          </a:solidFill>
                          <a:latin typeface="+mn-lt"/>
                          <a:ea typeface="+mn-ea"/>
                          <a:cs typeface="+mn-cs"/>
                        </a:rPr>
                        <a:t>gp</a:t>
                      </a:r>
                      <a:r>
                        <a:rPr lang="en-US" sz="3500" kern="1200" noProof="0" dirty="0">
                          <a:solidFill>
                            <a:srgbClr val="660033"/>
                          </a:solidFill>
                          <a:latin typeface="+mn-lt"/>
                          <a:ea typeface="+mn-ea"/>
                          <a:cs typeface="+mn-cs"/>
                        </a:rPr>
                        <a:t>, such as:</a:t>
                      </a:r>
                    </a:p>
                    <a:p>
                      <a:pPr marL="266700" marR="0" lvl="0" indent="-180975" algn="l" defTabSz="914400" rtl="0" eaLnBrk="1" fontAlgn="base" latinLnBrk="0" hangingPunct="1">
                        <a:lnSpc>
                          <a:spcPct val="100000"/>
                        </a:lnSpc>
                        <a:spcBef>
                          <a:spcPts val="600"/>
                        </a:spcBef>
                        <a:spcAft>
                          <a:spcPts val="0"/>
                        </a:spcAft>
                        <a:buClr>
                          <a:srgbClr val="FF9900"/>
                        </a:buClr>
                        <a:buSzPct val="100000"/>
                        <a:buFont typeface="Wingdings" pitchFamily="2" charset="2"/>
                        <a:buChar char="§"/>
                        <a:tabLst/>
                      </a:pPr>
                      <a:r>
                        <a:rPr lang="en-US" sz="3500" i="1" kern="1200" noProof="0" dirty="0" err="1">
                          <a:solidFill>
                            <a:srgbClr val="660033"/>
                          </a:solidFill>
                          <a:latin typeface="+mn-lt"/>
                          <a:ea typeface="+mn-ea"/>
                          <a:cs typeface="+mn-cs"/>
                        </a:rPr>
                        <a:t>Azole-antimycotics</a:t>
                      </a:r>
                      <a:r>
                        <a:rPr lang="en-US" sz="3500" i="1" kern="1200" noProof="0" dirty="0">
                          <a:solidFill>
                            <a:srgbClr val="660033"/>
                          </a:solidFill>
                          <a:latin typeface="+mn-lt"/>
                          <a:ea typeface="+mn-ea"/>
                          <a:cs typeface="+mn-cs"/>
                        </a:rPr>
                        <a:t> (e.g., </a:t>
                      </a:r>
                      <a:r>
                        <a:rPr lang="en-US" sz="3500" i="1" kern="1200" noProof="0" dirty="0" err="1">
                          <a:solidFill>
                            <a:srgbClr val="660033"/>
                          </a:solidFill>
                          <a:latin typeface="+mn-lt"/>
                          <a:ea typeface="+mn-ea"/>
                          <a:cs typeface="+mn-cs"/>
                        </a:rPr>
                        <a:t>ketoconazole</a:t>
                      </a:r>
                      <a:r>
                        <a:rPr lang="en-US" sz="3500" i="1" kern="1200" noProof="0" dirty="0">
                          <a:solidFill>
                            <a:srgbClr val="660033"/>
                          </a:solidFill>
                          <a:latin typeface="+mn-lt"/>
                          <a:ea typeface="+mn-ea"/>
                          <a:cs typeface="+mn-cs"/>
                        </a:rPr>
                        <a:t>, </a:t>
                      </a:r>
                      <a:r>
                        <a:rPr lang="en-US" sz="3500" i="1" kern="1200" noProof="0" dirty="0" err="1">
                          <a:solidFill>
                            <a:srgbClr val="660033"/>
                          </a:solidFill>
                          <a:latin typeface="+mn-lt"/>
                          <a:ea typeface="+mn-ea"/>
                          <a:cs typeface="+mn-cs"/>
                        </a:rPr>
                        <a:t>itraconazole</a:t>
                      </a:r>
                      <a:r>
                        <a:rPr lang="en-US" sz="3500" i="1" kern="1200" noProof="0" dirty="0">
                          <a:solidFill>
                            <a:srgbClr val="660033"/>
                          </a:solidFill>
                          <a:latin typeface="+mn-lt"/>
                          <a:ea typeface="+mn-ea"/>
                          <a:cs typeface="+mn-cs"/>
                        </a:rPr>
                        <a:t>, </a:t>
                      </a:r>
                      <a:r>
                        <a:rPr lang="en-US" sz="3500" i="1" kern="1200" noProof="0" dirty="0" err="1">
                          <a:solidFill>
                            <a:srgbClr val="660033"/>
                          </a:solidFill>
                          <a:latin typeface="+mn-lt"/>
                          <a:ea typeface="+mn-ea"/>
                          <a:cs typeface="+mn-cs"/>
                        </a:rPr>
                        <a:t>voriconazole</a:t>
                      </a:r>
                      <a:r>
                        <a:rPr lang="en-US" sz="3500" i="1" kern="1200" noProof="0" dirty="0">
                          <a:solidFill>
                            <a:srgbClr val="660033"/>
                          </a:solidFill>
                          <a:latin typeface="+mn-lt"/>
                          <a:ea typeface="+mn-ea"/>
                          <a:cs typeface="+mn-cs"/>
                        </a:rPr>
                        <a:t> and </a:t>
                      </a:r>
                      <a:r>
                        <a:rPr lang="en-US" sz="3500" i="1" kern="1200" noProof="0" dirty="0" err="1">
                          <a:solidFill>
                            <a:srgbClr val="660033"/>
                          </a:solidFill>
                          <a:latin typeface="+mn-lt"/>
                          <a:ea typeface="+mn-ea"/>
                          <a:cs typeface="+mn-cs"/>
                        </a:rPr>
                        <a:t>posaconazole</a:t>
                      </a:r>
                      <a:r>
                        <a:rPr lang="en-US" sz="3500" i="1" kern="1200" noProof="0" dirty="0">
                          <a:solidFill>
                            <a:srgbClr val="660033"/>
                          </a:solidFill>
                          <a:latin typeface="+mn-lt"/>
                          <a:ea typeface="+mn-ea"/>
                          <a:cs typeface="+mn-cs"/>
                        </a:rPr>
                        <a:t>) </a:t>
                      </a:r>
                    </a:p>
                    <a:p>
                      <a:pPr marL="266700" marR="0" lvl="0" indent="-180975" algn="l" defTabSz="914400" rtl="0" eaLnBrk="1" fontAlgn="base" latinLnBrk="0" hangingPunct="1">
                        <a:lnSpc>
                          <a:spcPct val="100000"/>
                        </a:lnSpc>
                        <a:spcBef>
                          <a:spcPts val="600"/>
                        </a:spcBef>
                        <a:spcAft>
                          <a:spcPts val="0"/>
                        </a:spcAft>
                        <a:buClr>
                          <a:srgbClr val="FF9900"/>
                        </a:buClr>
                        <a:buSzPct val="100000"/>
                        <a:buFont typeface="Wingdings" pitchFamily="2" charset="2"/>
                        <a:buChar char="§"/>
                        <a:tabLst/>
                      </a:pPr>
                      <a:r>
                        <a:rPr lang="en-US" sz="3500" i="1" kern="1200" noProof="0" dirty="0">
                          <a:solidFill>
                            <a:srgbClr val="660033"/>
                          </a:solidFill>
                          <a:latin typeface="+mn-lt"/>
                          <a:ea typeface="+mn-ea"/>
                          <a:cs typeface="+mn-cs"/>
                        </a:rPr>
                        <a:t>HIV protease inhibitors (e.g., </a:t>
                      </a:r>
                      <a:r>
                        <a:rPr lang="en-US" sz="3500" i="1" kern="1200" noProof="0" dirty="0" err="1">
                          <a:solidFill>
                            <a:srgbClr val="660033"/>
                          </a:solidFill>
                          <a:latin typeface="+mn-lt"/>
                          <a:ea typeface="+mn-ea"/>
                          <a:cs typeface="+mn-cs"/>
                        </a:rPr>
                        <a:t>ritonavir</a:t>
                      </a:r>
                      <a:r>
                        <a:rPr lang="en-US" sz="3500" i="1" kern="1200" noProof="0" dirty="0">
                          <a:solidFill>
                            <a:srgbClr val="660033"/>
                          </a:solidFill>
                          <a:latin typeface="+mn-lt"/>
                          <a:ea typeface="+mn-ea"/>
                          <a:cs typeface="+mn-cs"/>
                        </a:rPr>
                        <a:t>) </a:t>
                      </a:r>
                    </a:p>
                    <a:p>
                      <a:pPr marL="0" marR="0" lvl="0" indent="0" algn="l" defTabSz="914400" rtl="0" eaLnBrk="1" fontAlgn="base" latinLnBrk="0" hangingPunct="1">
                        <a:lnSpc>
                          <a:spcPct val="100000"/>
                        </a:lnSpc>
                        <a:spcBef>
                          <a:spcPts val="1200"/>
                        </a:spcBef>
                        <a:spcAft>
                          <a:spcPts val="0"/>
                        </a:spcAft>
                        <a:buClr>
                          <a:srgbClr val="FF9900"/>
                        </a:buClr>
                        <a:buSzPct val="100000"/>
                        <a:buFont typeface="Wingdings" pitchFamily="2" charset="2"/>
                        <a:buNone/>
                        <a:tabLst/>
                      </a:pPr>
                      <a:r>
                        <a:rPr lang="en-GB" sz="3500" b="1" kern="1200" dirty="0">
                          <a:solidFill>
                            <a:srgbClr val="660033"/>
                          </a:solidFill>
                          <a:latin typeface="+mn-lt"/>
                          <a:ea typeface="+mn-ea"/>
                          <a:cs typeface="+mn-cs"/>
                        </a:rPr>
                        <a:t>Agents associated with serious bleeding</a:t>
                      </a:r>
                      <a:r>
                        <a:rPr lang="en-GB" sz="3500" kern="1200" dirty="0">
                          <a:solidFill>
                            <a:srgbClr val="660033"/>
                          </a:solidFill>
                          <a:latin typeface="+mn-lt"/>
                          <a:ea typeface="+mn-ea"/>
                          <a:cs typeface="+mn-cs"/>
                        </a:rPr>
                        <a:t>, such as: </a:t>
                      </a:r>
                    </a:p>
                    <a:p>
                      <a:pPr marL="266700" marR="0" lvl="0" indent="-180975" algn="l" defTabSz="914400" rtl="0" eaLnBrk="1" fontAlgn="base" latinLnBrk="0" hangingPunct="1">
                        <a:lnSpc>
                          <a:spcPct val="100000"/>
                        </a:lnSpc>
                        <a:spcBef>
                          <a:spcPts val="600"/>
                        </a:spcBef>
                        <a:spcAft>
                          <a:spcPts val="0"/>
                        </a:spcAft>
                        <a:buClr>
                          <a:srgbClr val="FF9900"/>
                        </a:buClr>
                        <a:buSzPct val="100000"/>
                        <a:buFont typeface="Wingdings" pitchFamily="2" charset="2"/>
                        <a:buChar char="§"/>
                        <a:tabLst/>
                      </a:pPr>
                      <a:r>
                        <a:rPr lang="en-GB" sz="3500" b="1" i="1" kern="1200" dirty="0">
                          <a:solidFill>
                            <a:schemeClr val="tx1"/>
                          </a:solidFill>
                          <a:latin typeface="+mn-lt"/>
                          <a:ea typeface="+mn-ea"/>
                          <a:cs typeface="+mn-cs"/>
                        </a:rPr>
                        <a:t>Thrombolytic agents</a:t>
                      </a:r>
                      <a:r>
                        <a:rPr lang="en-GB" sz="3500" i="1" kern="1200" dirty="0">
                          <a:solidFill>
                            <a:srgbClr val="660033"/>
                          </a:solidFill>
                          <a:latin typeface="+mn-lt"/>
                          <a:ea typeface="+mn-ea"/>
                          <a:cs typeface="+mn-cs"/>
                        </a:rPr>
                        <a:t>, </a:t>
                      </a:r>
                      <a:r>
                        <a:rPr lang="en-GB" sz="3500" i="1" kern="1200" dirty="0" err="1">
                          <a:solidFill>
                            <a:srgbClr val="660033"/>
                          </a:solidFill>
                          <a:latin typeface="+mn-lt"/>
                          <a:ea typeface="+mn-ea"/>
                          <a:cs typeface="+mn-cs"/>
                        </a:rPr>
                        <a:t>GPIIb</a:t>
                      </a:r>
                      <a:r>
                        <a:rPr lang="en-GB" sz="3500" i="1" kern="1200" dirty="0">
                          <a:solidFill>
                            <a:srgbClr val="660033"/>
                          </a:solidFill>
                          <a:latin typeface="+mn-lt"/>
                          <a:ea typeface="+mn-ea"/>
                          <a:cs typeface="+mn-cs"/>
                        </a:rPr>
                        <a:t>/</a:t>
                      </a:r>
                      <a:r>
                        <a:rPr lang="en-GB" sz="3500" i="1" kern="1200" dirty="0" err="1">
                          <a:solidFill>
                            <a:srgbClr val="660033"/>
                          </a:solidFill>
                          <a:latin typeface="+mn-lt"/>
                          <a:ea typeface="+mn-ea"/>
                          <a:cs typeface="+mn-cs"/>
                        </a:rPr>
                        <a:t>IIIa</a:t>
                      </a:r>
                      <a:r>
                        <a:rPr lang="en-GB" sz="3500" i="1" kern="1200" dirty="0">
                          <a:solidFill>
                            <a:srgbClr val="660033"/>
                          </a:solidFill>
                          <a:latin typeface="+mn-lt"/>
                          <a:ea typeface="+mn-ea"/>
                          <a:cs typeface="+mn-cs"/>
                        </a:rPr>
                        <a:t> receptor antagonists, </a:t>
                      </a:r>
                      <a:r>
                        <a:rPr lang="en-GB" sz="3500" i="1" kern="1200" dirty="0" err="1">
                          <a:solidFill>
                            <a:srgbClr val="660033"/>
                          </a:solidFill>
                          <a:latin typeface="+mn-lt"/>
                          <a:ea typeface="+mn-ea"/>
                          <a:cs typeface="+mn-cs"/>
                        </a:rPr>
                        <a:t>thienopyridines</a:t>
                      </a:r>
                      <a:r>
                        <a:rPr lang="en-GB" sz="3500" i="1" kern="1200" dirty="0">
                          <a:solidFill>
                            <a:srgbClr val="660033"/>
                          </a:solidFill>
                          <a:latin typeface="+mn-lt"/>
                          <a:ea typeface="+mn-ea"/>
                          <a:cs typeface="+mn-cs"/>
                        </a:rPr>
                        <a:t> (e.g., </a:t>
                      </a:r>
                      <a:r>
                        <a:rPr lang="en-GB" sz="3500" i="1" kern="1200" dirty="0" err="1">
                          <a:solidFill>
                            <a:srgbClr val="660033"/>
                          </a:solidFill>
                          <a:latin typeface="+mn-lt"/>
                          <a:ea typeface="+mn-ea"/>
                          <a:cs typeface="+mn-cs"/>
                        </a:rPr>
                        <a:t>clopidogrel</a:t>
                      </a:r>
                      <a:r>
                        <a:rPr lang="en-GB" sz="3500" i="1" kern="1200" dirty="0">
                          <a:solidFill>
                            <a:srgbClr val="660033"/>
                          </a:solidFill>
                          <a:latin typeface="+mn-lt"/>
                          <a:ea typeface="+mn-ea"/>
                          <a:cs typeface="+mn-cs"/>
                        </a:rPr>
                        <a:t>), </a:t>
                      </a:r>
                      <a:r>
                        <a:rPr lang="en-GB" sz="3500" i="1" kern="1200" dirty="0" err="1">
                          <a:solidFill>
                            <a:srgbClr val="660033"/>
                          </a:solidFill>
                          <a:latin typeface="+mn-lt"/>
                          <a:ea typeface="+mn-ea"/>
                          <a:cs typeface="+mn-cs"/>
                        </a:rPr>
                        <a:t>dipyridamole</a:t>
                      </a:r>
                      <a:r>
                        <a:rPr lang="en-GB" sz="3500" i="1" kern="1200" dirty="0">
                          <a:solidFill>
                            <a:srgbClr val="660033"/>
                          </a:solidFill>
                          <a:latin typeface="+mn-lt"/>
                          <a:ea typeface="+mn-ea"/>
                          <a:cs typeface="+mn-cs"/>
                        </a:rPr>
                        <a:t>, </a:t>
                      </a:r>
                      <a:r>
                        <a:rPr lang="en-GB" sz="3500" i="1" kern="1200" dirty="0" err="1">
                          <a:solidFill>
                            <a:srgbClr val="660033"/>
                          </a:solidFill>
                          <a:latin typeface="+mn-lt"/>
                          <a:ea typeface="+mn-ea"/>
                          <a:cs typeface="+mn-cs"/>
                        </a:rPr>
                        <a:t>dextran</a:t>
                      </a:r>
                      <a:r>
                        <a:rPr lang="en-GB" sz="3500" i="1" kern="1200" dirty="0">
                          <a:solidFill>
                            <a:srgbClr val="660033"/>
                          </a:solidFill>
                          <a:latin typeface="+mn-lt"/>
                          <a:ea typeface="+mn-ea"/>
                          <a:cs typeface="+mn-cs"/>
                        </a:rPr>
                        <a:t> and </a:t>
                      </a:r>
                      <a:r>
                        <a:rPr lang="en-GB" sz="3500" i="1" kern="1200" dirty="0" err="1">
                          <a:solidFill>
                            <a:srgbClr val="660033"/>
                          </a:solidFill>
                          <a:latin typeface="+mn-lt"/>
                          <a:ea typeface="+mn-ea"/>
                          <a:cs typeface="+mn-cs"/>
                        </a:rPr>
                        <a:t>sulfinpyrazone</a:t>
                      </a:r>
                      <a:endParaRPr kumimoji="0" lang="en-US" sz="3100" b="1" i="1" u="none" strike="noStrike" kern="1200" cap="none" normalizeH="0" baseline="0" noProof="0" dirty="0">
                        <a:ln>
                          <a:noFill/>
                        </a:ln>
                        <a:solidFill>
                          <a:srgbClr val="660033"/>
                        </a:solidFill>
                        <a:effectLst/>
                        <a:latin typeface="+mn-lt"/>
                        <a:ea typeface="ヒラギノ角ゴ Pro W3"/>
                        <a:cs typeface="ヒラギノ角ゴ Pro W3"/>
                      </a:endParaRPr>
                    </a:p>
                  </a:txBody>
                  <a:tcPr marL="201041" marR="201041" marT="100521" marB="1005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00"/>
                      </a:schemeClr>
                    </a:solidFill>
                  </a:tcPr>
                </a:tc>
                <a:extLst>
                  <a:ext uri="{0D108BD9-81ED-4DB2-BD59-A6C34878D82A}">
                    <a16:rowId xmlns:a16="http://schemas.microsoft.com/office/drawing/2014/main" val="10001"/>
                  </a:ext>
                </a:extLst>
              </a:tr>
            </a:tbl>
          </a:graphicData>
        </a:graphic>
      </p:graphicFrame>
      <p:sp>
        <p:nvSpPr>
          <p:cNvPr id="7" name="Slide Number Placeholder 6"/>
          <p:cNvSpPr>
            <a:spLocks noGrp="1"/>
          </p:cNvSpPr>
          <p:nvPr>
            <p:ph type="sldNum" sz="quarter" idx="10"/>
          </p:nvPr>
        </p:nvSpPr>
        <p:spPr/>
        <p:txBody>
          <a:bodyPr/>
          <a:lstStyle/>
          <a:p>
            <a:pPr defTabSz="2010400">
              <a:defRPr/>
            </a:pPr>
            <a:fld id="{BB39AB83-D7EE-45EA-8110-0213D9E8C6EF}" type="slidenum">
              <a:rPr lang="en-US">
                <a:solidFill>
                  <a:prstClr val="black">
                    <a:tint val="75000"/>
                  </a:prstClr>
                </a:solidFill>
              </a:rPr>
              <a:pPr defTabSz="2010400">
                <a:defRPr/>
              </a:pPr>
              <a:t>31</a:t>
            </a:fld>
            <a:endParaRPr lang="en-US" dirty="0">
              <a:solidFill>
                <a:prstClr val="black">
                  <a:tint val="75000"/>
                </a:prstClr>
              </a:solidFill>
            </a:endParaRPr>
          </a:p>
        </p:txBody>
      </p:sp>
      <p:sp>
        <p:nvSpPr>
          <p:cNvPr id="8" name="Footer Placeholder 7"/>
          <p:cNvSpPr>
            <a:spLocks noGrp="1"/>
          </p:cNvSpPr>
          <p:nvPr>
            <p:ph type="ftr" sz="quarter" idx="4294967295"/>
          </p:nvPr>
        </p:nvSpPr>
        <p:spPr>
          <a:xfrm>
            <a:off x="0" y="14542158"/>
            <a:ext cx="13825060" cy="537505"/>
          </a:xfrm>
          <a:prstGeom prst="rect">
            <a:avLst/>
          </a:prstGeom>
        </p:spPr>
        <p:txBody>
          <a:bodyPr/>
          <a:lstStyle/>
          <a:p>
            <a:pPr defTabSz="2010400" fontAlgn="base">
              <a:spcBef>
                <a:spcPct val="0"/>
              </a:spcBef>
              <a:spcAft>
                <a:spcPct val="0"/>
              </a:spcAft>
              <a:defRPr/>
            </a:pPr>
            <a:r>
              <a:rPr lang="en-US" sz="2638" dirty="0">
                <a:solidFill>
                  <a:prstClr val="black"/>
                </a:solidFill>
                <a:latin typeface="Arial" charset="0"/>
              </a:rPr>
              <a:t>BMS/Pfizer Confidential.  For internal Use Only. Not for Further Distribution.</a:t>
            </a:r>
          </a:p>
        </p:txBody>
      </p:sp>
      <p:sp>
        <p:nvSpPr>
          <p:cNvPr id="136203" name="Rectangle 5"/>
          <p:cNvSpPr>
            <a:spLocks noChangeArrowheads="1"/>
          </p:cNvSpPr>
          <p:nvPr/>
        </p:nvSpPr>
        <p:spPr bwMode="auto">
          <a:xfrm>
            <a:off x="13535037" y="14572574"/>
            <a:ext cx="3448380" cy="427233"/>
          </a:xfrm>
          <a:prstGeom prst="rect">
            <a:avLst/>
          </a:prstGeom>
          <a:noFill/>
          <a:ln w="9525">
            <a:noFill/>
            <a:miter lim="800000"/>
            <a:headEnd/>
            <a:tailEnd/>
          </a:ln>
        </p:spPr>
        <p:txBody>
          <a:bodyPr wrap="none">
            <a:spAutoFit/>
          </a:bodyPr>
          <a:lstStyle/>
          <a:p>
            <a:pPr defTabSz="2010400" fontAlgn="base">
              <a:lnSpc>
                <a:spcPct val="90000"/>
              </a:lnSpc>
              <a:spcBef>
                <a:spcPct val="30000"/>
              </a:spcBef>
              <a:spcAft>
                <a:spcPct val="0"/>
              </a:spcAft>
              <a:buClr>
                <a:srgbClr val="FF9900"/>
              </a:buClr>
            </a:pPr>
            <a:r>
              <a:rPr lang="fr-FR" sz="2418" b="1" i="1" dirty="0" err="1">
                <a:solidFill>
                  <a:srgbClr val="515151"/>
                </a:solidFill>
                <a:latin typeface="Arial" charset="0"/>
              </a:rPr>
              <a:t>Apixaban</a:t>
            </a:r>
            <a:r>
              <a:rPr lang="fr-FR" sz="2418" b="1" i="1" dirty="0">
                <a:solidFill>
                  <a:srgbClr val="515151"/>
                </a:solidFill>
                <a:latin typeface="Arial" charset="0"/>
              </a:rPr>
              <a:t> </a:t>
            </a:r>
            <a:r>
              <a:rPr lang="fr-FR" sz="2418" b="1" i="1" dirty="0" err="1">
                <a:solidFill>
                  <a:srgbClr val="515151"/>
                </a:solidFill>
                <a:latin typeface="Arial" charset="0"/>
              </a:rPr>
              <a:t>SmPC</a:t>
            </a:r>
            <a:r>
              <a:rPr lang="fr-FR" sz="2418" b="1" i="1" dirty="0">
                <a:solidFill>
                  <a:srgbClr val="515151"/>
                </a:solidFill>
                <a:latin typeface="Arial" charset="0"/>
              </a:rPr>
              <a:t> 2012</a:t>
            </a:r>
            <a:r>
              <a:rPr lang="da-DK" sz="2418" b="1" i="1" dirty="0">
                <a:solidFill>
                  <a:srgbClr val="515151"/>
                </a:solidFill>
                <a:latin typeface="Arial" charset="0"/>
              </a:rPr>
              <a:t>.</a:t>
            </a:r>
            <a:endParaRPr lang="fr-FR" sz="2418" b="1" dirty="0">
              <a:solidFill>
                <a:srgbClr val="515151"/>
              </a:solidFill>
              <a:latin typeface="Arial" charset="0"/>
            </a:endParaRPr>
          </a:p>
        </p:txBody>
      </p:sp>
      <p:graphicFrame>
        <p:nvGraphicFramePr>
          <p:cNvPr id="6" name="Espace réservé du contenu 4"/>
          <p:cNvGraphicFramePr>
            <a:graphicFrameLocks/>
          </p:cNvGraphicFramePr>
          <p:nvPr/>
        </p:nvGraphicFramePr>
        <p:xfrm>
          <a:off x="712020" y="3038144"/>
          <a:ext cx="18837700" cy="4574290"/>
        </p:xfrm>
        <a:graphic>
          <a:graphicData uri="http://schemas.openxmlformats.org/drawingml/2006/table">
            <a:tbl>
              <a:tblPr firstRow="1" bandRow="1">
                <a:tableStyleId>{5C22544A-7EE6-4342-B048-85BDC9FD1C3A}</a:tableStyleId>
              </a:tblPr>
              <a:tblGrid>
                <a:gridCol w="9418850">
                  <a:extLst>
                    <a:ext uri="{9D8B030D-6E8A-4147-A177-3AD203B41FA5}">
                      <a16:colId xmlns:a16="http://schemas.microsoft.com/office/drawing/2014/main" val="20000"/>
                    </a:ext>
                  </a:extLst>
                </a:gridCol>
                <a:gridCol w="9418850">
                  <a:extLst>
                    <a:ext uri="{9D8B030D-6E8A-4147-A177-3AD203B41FA5}">
                      <a16:colId xmlns:a16="http://schemas.microsoft.com/office/drawing/2014/main" val="20001"/>
                    </a:ext>
                  </a:extLst>
                </a:gridCol>
              </a:tblGrid>
              <a:tr h="949800">
                <a:tc>
                  <a:txBody>
                    <a:bodyPr/>
                    <a:lstStyle/>
                    <a:p>
                      <a:pPr marL="0" marR="0" lvl="0" indent="0" algn="ctr" defTabSz="914400" rtl="0" eaLnBrk="1" fontAlgn="base" latinLnBrk="0" hangingPunct="1">
                        <a:lnSpc>
                          <a:spcPct val="100000"/>
                        </a:lnSpc>
                        <a:spcBef>
                          <a:spcPts val="0"/>
                        </a:spcBef>
                        <a:spcAft>
                          <a:spcPts val="0"/>
                        </a:spcAft>
                        <a:buClr>
                          <a:schemeClr val="tx2"/>
                        </a:buClr>
                        <a:buSzPct val="100000"/>
                        <a:buFont typeface="Wingdings" pitchFamily="2" charset="2"/>
                        <a:buNone/>
                        <a:tabLst/>
                        <a:defRPr/>
                      </a:pPr>
                      <a:r>
                        <a:rPr kumimoji="0" lang="en-US" sz="4000" b="1" i="0" u="none" strike="noStrike" cap="none" normalizeH="0" baseline="0" noProof="0" dirty="0">
                          <a:ln>
                            <a:noFill/>
                          </a:ln>
                          <a:solidFill>
                            <a:schemeClr val="bg1"/>
                          </a:solidFill>
                          <a:effectLst/>
                          <a:latin typeface="+mn-lt"/>
                          <a:ea typeface="ヒラギノ角ゴ Pro W3"/>
                          <a:cs typeface="ヒラギノ角ゴ Pro W3"/>
                        </a:rPr>
                        <a:t>No dose adjustment*</a:t>
                      </a:r>
                    </a:p>
                  </a:txBody>
                  <a:tcPr marL="201041" marR="201041" marT="100521" marB="1005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100000"/>
                        <a:buFont typeface="Wingdings" pitchFamily="2" charset="2"/>
                        <a:buNone/>
                        <a:tabLst/>
                        <a:defRPr/>
                      </a:pPr>
                      <a:r>
                        <a:rPr kumimoji="0" lang="en-US" sz="4000" b="1" i="0" u="none" strike="noStrike" cap="none" normalizeH="0" baseline="0" noProof="0" dirty="0">
                          <a:ln>
                            <a:noFill/>
                          </a:ln>
                          <a:solidFill>
                            <a:schemeClr val="bg2">
                              <a:lumMod val="75000"/>
                              <a:lumOff val="25000"/>
                            </a:schemeClr>
                          </a:solidFill>
                          <a:effectLst/>
                          <a:latin typeface="+mn-lt"/>
                          <a:ea typeface="ヒラギノ角ゴ Pro W3"/>
                          <a:cs typeface="ヒラギノ角ゴ Pro W3"/>
                        </a:rPr>
                        <a:t>Caution</a:t>
                      </a:r>
                      <a:endParaRPr kumimoji="0" lang="en-US" sz="3100" b="1" i="0" u="none" strike="noStrike" cap="none" normalizeH="0" baseline="0" noProof="0" dirty="0">
                        <a:ln>
                          <a:noFill/>
                        </a:ln>
                        <a:solidFill>
                          <a:schemeClr val="bg2">
                            <a:lumMod val="75000"/>
                            <a:lumOff val="25000"/>
                          </a:schemeClr>
                        </a:solidFill>
                        <a:effectLst/>
                        <a:latin typeface="+mn-lt"/>
                        <a:ea typeface="ヒラギノ角ゴ Pro W3"/>
                        <a:cs typeface="ヒラギノ角ゴ Pro W3"/>
                      </a:endParaRPr>
                    </a:p>
                  </a:txBody>
                  <a:tcPr marL="201041" marR="201041" marT="100521" marB="1005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extLst>
                  <a:ext uri="{0D108BD9-81ED-4DB2-BD59-A6C34878D82A}">
                    <a16:rowId xmlns:a16="http://schemas.microsoft.com/office/drawing/2014/main" val="10000"/>
                  </a:ext>
                </a:extLst>
              </a:tr>
              <a:tr h="3624490">
                <a:tc>
                  <a:txBody>
                    <a:bodyPr/>
                    <a:lstStyle/>
                    <a:p>
                      <a:pPr marL="85725" marR="0" lvl="0" indent="0" algn="l" defTabSz="914400" rtl="0" eaLnBrk="0" fontAlgn="base" latinLnBrk="0" hangingPunct="0">
                        <a:lnSpc>
                          <a:spcPct val="100000"/>
                        </a:lnSpc>
                        <a:spcBef>
                          <a:spcPts val="600"/>
                        </a:spcBef>
                        <a:spcAft>
                          <a:spcPts val="0"/>
                        </a:spcAft>
                        <a:buClr>
                          <a:srgbClr val="FF9900"/>
                        </a:buClr>
                        <a:buSzPct val="100000"/>
                        <a:buFont typeface="Wingdings" pitchFamily="2" charset="2"/>
                        <a:buNone/>
                        <a:tabLst/>
                        <a:defRPr/>
                      </a:pPr>
                      <a:r>
                        <a:rPr lang="en-US" sz="3500" b="1" u="none" kern="1200" noProof="0" dirty="0">
                          <a:solidFill>
                            <a:schemeClr val="tx1"/>
                          </a:solidFill>
                          <a:latin typeface="+mn-lt"/>
                          <a:ea typeface="+mn-ea"/>
                          <a:cs typeface="+mn-cs"/>
                        </a:rPr>
                        <a:t>Less potent inhibitors of CYP3A4 </a:t>
                      </a:r>
                      <a:br>
                        <a:rPr lang="en-US" sz="3500" b="1" u="none" kern="1200" noProof="0" dirty="0">
                          <a:solidFill>
                            <a:schemeClr val="tx1"/>
                          </a:solidFill>
                          <a:latin typeface="+mn-lt"/>
                          <a:ea typeface="+mn-ea"/>
                          <a:cs typeface="+mn-cs"/>
                        </a:rPr>
                      </a:br>
                      <a:r>
                        <a:rPr lang="en-US" sz="3500" b="1" u="none" kern="1200" noProof="0" dirty="0">
                          <a:solidFill>
                            <a:schemeClr val="tx1"/>
                          </a:solidFill>
                          <a:latin typeface="+mn-lt"/>
                          <a:ea typeface="+mn-ea"/>
                          <a:cs typeface="+mn-cs"/>
                        </a:rPr>
                        <a:t>and/or P‑</a:t>
                      </a:r>
                      <a:r>
                        <a:rPr lang="en-US" sz="3500" b="1" u="none" kern="1200" noProof="0" dirty="0" err="1">
                          <a:solidFill>
                            <a:schemeClr val="tx1"/>
                          </a:solidFill>
                          <a:latin typeface="+mn-lt"/>
                          <a:ea typeface="+mn-ea"/>
                          <a:cs typeface="+mn-cs"/>
                        </a:rPr>
                        <a:t>gp</a:t>
                      </a:r>
                      <a:r>
                        <a:rPr lang="en-US" sz="3500" u="none" kern="1200" noProof="0" dirty="0">
                          <a:solidFill>
                            <a:schemeClr val="tx1"/>
                          </a:solidFill>
                          <a:latin typeface="+mn-lt"/>
                          <a:ea typeface="+mn-ea"/>
                          <a:cs typeface="+mn-cs"/>
                        </a:rPr>
                        <a:t>,</a:t>
                      </a:r>
                      <a:r>
                        <a:rPr lang="en-US" sz="3500" u="none" kern="1200" baseline="0" noProof="0" dirty="0">
                          <a:solidFill>
                            <a:schemeClr val="tx1"/>
                          </a:solidFill>
                          <a:latin typeface="+mn-lt"/>
                          <a:ea typeface="+mn-ea"/>
                          <a:cs typeface="+mn-cs"/>
                        </a:rPr>
                        <a:t> such as:</a:t>
                      </a:r>
                      <a:r>
                        <a:rPr lang="en-US" sz="3500" u="none" kern="1200" noProof="0" dirty="0">
                          <a:solidFill>
                            <a:schemeClr val="tx1"/>
                          </a:solidFill>
                          <a:latin typeface="+mn-lt"/>
                          <a:ea typeface="+mn-ea"/>
                          <a:cs typeface="+mn-cs"/>
                        </a:rPr>
                        <a:t> </a:t>
                      </a:r>
                    </a:p>
                    <a:p>
                      <a:pPr marL="266700" marR="0" lvl="0" indent="-180975" algn="l" defTabSz="914400" rtl="0" eaLnBrk="0" fontAlgn="base" latinLnBrk="0" hangingPunct="0">
                        <a:lnSpc>
                          <a:spcPct val="100000"/>
                        </a:lnSpc>
                        <a:spcBef>
                          <a:spcPts val="600"/>
                        </a:spcBef>
                        <a:spcAft>
                          <a:spcPts val="0"/>
                        </a:spcAft>
                        <a:buClr>
                          <a:srgbClr val="FF9900"/>
                        </a:buClr>
                        <a:buSzPct val="100000"/>
                        <a:buFont typeface="Wingdings" pitchFamily="2" charset="2"/>
                        <a:buChar char="§"/>
                        <a:tabLst/>
                        <a:defRPr/>
                      </a:pPr>
                      <a:r>
                        <a:rPr lang="en-US" sz="3500" i="1" u="none" kern="1200" noProof="0" dirty="0" err="1">
                          <a:solidFill>
                            <a:schemeClr val="tx1"/>
                          </a:solidFill>
                          <a:latin typeface="+mn-lt"/>
                          <a:ea typeface="+mn-ea"/>
                          <a:cs typeface="+mn-cs"/>
                        </a:rPr>
                        <a:t>Diltiazem</a:t>
                      </a:r>
                      <a:r>
                        <a:rPr lang="en-US" sz="3500" i="1" u="none" kern="1200" noProof="0" dirty="0">
                          <a:solidFill>
                            <a:schemeClr val="tx1"/>
                          </a:solidFill>
                          <a:latin typeface="+mn-lt"/>
                          <a:ea typeface="+mn-ea"/>
                          <a:cs typeface="+mn-cs"/>
                        </a:rPr>
                        <a:t>, naproxen, </a:t>
                      </a:r>
                      <a:r>
                        <a:rPr lang="en-US" sz="3500" i="1" u="none" kern="1200" noProof="0" dirty="0" err="1">
                          <a:solidFill>
                            <a:schemeClr val="tx1"/>
                          </a:solidFill>
                          <a:latin typeface="+mn-lt"/>
                          <a:ea typeface="+mn-ea"/>
                          <a:cs typeface="+mn-cs"/>
                        </a:rPr>
                        <a:t>amiodarone</a:t>
                      </a:r>
                      <a:r>
                        <a:rPr lang="en-US" sz="3500" i="1" u="none" kern="1200" noProof="0" dirty="0">
                          <a:solidFill>
                            <a:schemeClr val="tx1"/>
                          </a:solidFill>
                          <a:latin typeface="+mn-lt"/>
                          <a:ea typeface="+mn-ea"/>
                          <a:cs typeface="+mn-cs"/>
                        </a:rPr>
                        <a:t>, </a:t>
                      </a:r>
                      <a:r>
                        <a:rPr lang="en-US" sz="3500" i="1" u="none" kern="1200" noProof="0" dirty="0" err="1">
                          <a:solidFill>
                            <a:schemeClr val="tx1"/>
                          </a:solidFill>
                          <a:latin typeface="+mn-lt"/>
                          <a:ea typeface="+mn-ea"/>
                          <a:cs typeface="+mn-cs"/>
                        </a:rPr>
                        <a:t>verapamil</a:t>
                      </a:r>
                      <a:r>
                        <a:rPr lang="en-US" sz="3500" i="1" u="none" kern="1200" noProof="0" dirty="0">
                          <a:solidFill>
                            <a:schemeClr val="tx1"/>
                          </a:solidFill>
                          <a:latin typeface="+mn-lt"/>
                          <a:ea typeface="+mn-ea"/>
                          <a:cs typeface="+mn-cs"/>
                        </a:rPr>
                        <a:t>, </a:t>
                      </a:r>
                      <a:r>
                        <a:rPr lang="en-US" sz="3500" i="1" u="none" kern="1200" noProof="0" dirty="0" err="1">
                          <a:solidFill>
                            <a:schemeClr val="tx1"/>
                          </a:solidFill>
                          <a:latin typeface="+mn-lt"/>
                          <a:ea typeface="+mn-ea"/>
                          <a:cs typeface="+mn-cs"/>
                        </a:rPr>
                        <a:t>quinidine</a:t>
                      </a:r>
                      <a:endParaRPr lang="en-US" sz="3500" i="1" u="none" kern="1200" noProof="0" dirty="0">
                        <a:solidFill>
                          <a:schemeClr val="tx1"/>
                        </a:solidFill>
                        <a:latin typeface="+mn-lt"/>
                        <a:ea typeface="+mn-ea"/>
                        <a:cs typeface="+mn-cs"/>
                      </a:endParaRPr>
                    </a:p>
                    <a:p>
                      <a:pPr marL="0" marR="0" lvl="0" indent="0" algn="l" defTabSz="914400" rtl="0" eaLnBrk="0" fontAlgn="base" latinLnBrk="0" hangingPunct="0">
                        <a:lnSpc>
                          <a:spcPct val="100000"/>
                        </a:lnSpc>
                        <a:spcBef>
                          <a:spcPts val="1200"/>
                        </a:spcBef>
                        <a:spcAft>
                          <a:spcPts val="0"/>
                        </a:spcAft>
                        <a:buClr>
                          <a:srgbClr val="FF9900"/>
                        </a:buClr>
                        <a:buSzPct val="100000"/>
                        <a:buFont typeface="Wingdings" pitchFamily="2" charset="2"/>
                        <a:buNone/>
                        <a:tabLst/>
                        <a:defRPr/>
                      </a:pPr>
                      <a:r>
                        <a:rPr lang="en-US" sz="3500" b="1" kern="1200" noProof="0" dirty="0">
                          <a:solidFill>
                            <a:schemeClr val="tx1"/>
                          </a:solidFill>
                          <a:latin typeface="+mn-lt"/>
                          <a:ea typeface="+mn-ea"/>
                          <a:cs typeface="+mn-cs"/>
                        </a:rPr>
                        <a:t>Inducers of both CYP3A4 and P‑</a:t>
                      </a:r>
                      <a:r>
                        <a:rPr lang="en-US" sz="3500" b="1" kern="1200" noProof="0" dirty="0" err="1">
                          <a:solidFill>
                            <a:schemeClr val="tx1"/>
                          </a:solidFill>
                          <a:latin typeface="+mn-lt"/>
                          <a:ea typeface="+mn-ea"/>
                          <a:cs typeface="+mn-cs"/>
                        </a:rPr>
                        <a:t>gp</a:t>
                      </a:r>
                      <a:endParaRPr kumimoji="0" lang="en-US" sz="3500" b="1" i="0" u="none" strike="noStrike" kern="1200" cap="none" normalizeH="0" baseline="0" noProof="0" dirty="0">
                        <a:ln>
                          <a:noFill/>
                        </a:ln>
                        <a:solidFill>
                          <a:schemeClr val="tx1"/>
                        </a:solidFill>
                        <a:effectLst/>
                        <a:latin typeface="+mn-lt"/>
                        <a:ea typeface="ヒラギノ角ゴ Pro W3"/>
                        <a:cs typeface="ヒラギノ角ゴ Pro W3"/>
                      </a:endParaRPr>
                    </a:p>
                  </a:txBody>
                  <a:tcPr marL="201041" marR="201041" marT="100521" marB="1005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buClr>
                          <a:srgbClr val="FF9900"/>
                        </a:buClr>
                        <a:buFont typeface="Wingdings" pitchFamily="2" charset="2"/>
                        <a:buNone/>
                      </a:pPr>
                      <a:r>
                        <a:rPr lang="en-GB" sz="3500" b="1" dirty="0">
                          <a:solidFill>
                            <a:schemeClr val="tx1"/>
                          </a:solidFill>
                          <a:latin typeface="+mn-lt"/>
                        </a:rPr>
                        <a:t>Strong inducers of both CYP3A4</a:t>
                      </a:r>
                      <a:br>
                        <a:rPr lang="en-GB" sz="3500" b="1" dirty="0">
                          <a:solidFill>
                            <a:schemeClr val="tx1"/>
                          </a:solidFill>
                          <a:latin typeface="+mn-lt"/>
                        </a:rPr>
                      </a:br>
                      <a:r>
                        <a:rPr lang="en-GB" sz="3500" b="1" dirty="0">
                          <a:solidFill>
                            <a:schemeClr val="tx1"/>
                          </a:solidFill>
                          <a:latin typeface="+mn-lt"/>
                        </a:rPr>
                        <a:t>and P-</a:t>
                      </a:r>
                      <a:r>
                        <a:rPr lang="en-GB" sz="3500" b="1" dirty="0" err="1">
                          <a:solidFill>
                            <a:schemeClr val="tx1"/>
                          </a:solidFill>
                          <a:latin typeface="+mn-lt"/>
                        </a:rPr>
                        <a:t>gp</a:t>
                      </a:r>
                      <a:r>
                        <a:rPr lang="en-GB" sz="3500" dirty="0">
                          <a:solidFill>
                            <a:schemeClr val="tx1"/>
                          </a:solidFill>
                          <a:latin typeface="+mn-lt"/>
                        </a:rPr>
                        <a:t>, such as</a:t>
                      </a:r>
                    </a:p>
                    <a:p>
                      <a:pPr marL="266700" indent="-180975">
                        <a:spcBef>
                          <a:spcPts val="600"/>
                        </a:spcBef>
                        <a:buClr>
                          <a:srgbClr val="FF9900"/>
                        </a:buClr>
                        <a:buFont typeface="Wingdings" pitchFamily="2" charset="2"/>
                        <a:buChar char="§"/>
                      </a:pPr>
                      <a:r>
                        <a:rPr lang="en-GB" sz="3500" i="1" dirty="0" err="1">
                          <a:solidFill>
                            <a:schemeClr val="tx1"/>
                          </a:solidFill>
                          <a:latin typeface="+mn-lt"/>
                        </a:rPr>
                        <a:t>Rifampicin</a:t>
                      </a:r>
                      <a:r>
                        <a:rPr lang="en-GB" sz="3500" i="1" dirty="0">
                          <a:solidFill>
                            <a:schemeClr val="tx1"/>
                          </a:solidFill>
                          <a:latin typeface="+mn-lt"/>
                        </a:rPr>
                        <a:t>, </a:t>
                      </a:r>
                      <a:r>
                        <a:rPr lang="en-GB" sz="3500" i="1" dirty="0" err="1">
                          <a:solidFill>
                            <a:schemeClr val="tx1"/>
                          </a:solidFill>
                          <a:latin typeface="+mn-lt"/>
                        </a:rPr>
                        <a:t>phenytoin</a:t>
                      </a:r>
                      <a:r>
                        <a:rPr lang="en-GB" sz="3500" i="1" dirty="0">
                          <a:solidFill>
                            <a:schemeClr val="tx1"/>
                          </a:solidFill>
                          <a:latin typeface="+mn-lt"/>
                        </a:rPr>
                        <a:t>, </a:t>
                      </a:r>
                      <a:r>
                        <a:rPr lang="en-GB" sz="3500" i="1" dirty="0" err="1">
                          <a:solidFill>
                            <a:schemeClr val="tx1"/>
                          </a:solidFill>
                          <a:latin typeface="+mn-lt"/>
                        </a:rPr>
                        <a:t>carbamazepine</a:t>
                      </a:r>
                      <a:r>
                        <a:rPr lang="en-GB" sz="3500" i="1" dirty="0">
                          <a:solidFill>
                            <a:schemeClr val="tx1"/>
                          </a:solidFill>
                          <a:latin typeface="+mn-lt"/>
                        </a:rPr>
                        <a:t>, </a:t>
                      </a:r>
                      <a:r>
                        <a:rPr lang="en-GB" sz="3500" i="1" dirty="0" err="1">
                          <a:solidFill>
                            <a:schemeClr val="tx1"/>
                          </a:solidFill>
                          <a:latin typeface="+mn-lt"/>
                        </a:rPr>
                        <a:t>phenobarbital</a:t>
                      </a:r>
                      <a:r>
                        <a:rPr lang="en-GB" sz="3500" i="1" dirty="0">
                          <a:solidFill>
                            <a:schemeClr val="tx1"/>
                          </a:solidFill>
                          <a:latin typeface="+mn-lt"/>
                        </a:rPr>
                        <a:t> and St. John’s </a:t>
                      </a:r>
                      <a:r>
                        <a:rPr lang="en-GB" sz="3500" i="1" dirty="0" err="1">
                          <a:solidFill>
                            <a:schemeClr val="tx1"/>
                          </a:solidFill>
                          <a:latin typeface="+mn-lt"/>
                        </a:rPr>
                        <a:t>Wort</a:t>
                      </a:r>
                      <a:r>
                        <a:rPr lang="en-GB" sz="3500" i="1" dirty="0">
                          <a:solidFill>
                            <a:schemeClr val="tx1"/>
                          </a:solidFill>
                          <a:latin typeface="+mn-lt"/>
                        </a:rPr>
                        <a:t> </a:t>
                      </a:r>
                    </a:p>
                    <a:p>
                      <a:pPr marL="0" indent="0">
                        <a:spcBef>
                          <a:spcPts val="1200"/>
                        </a:spcBef>
                        <a:buClr>
                          <a:srgbClr val="FF9900"/>
                        </a:buClr>
                        <a:buFont typeface="Wingdings" pitchFamily="2" charset="2"/>
                        <a:buNone/>
                      </a:pPr>
                      <a:r>
                        <a:rPr lang="en-GB" sz="3500" b="1" dirty="0">
                          <a:solidFill>
                            <a:schemeClr val="tx1"/>
                          </a:solidFill>
                          <a:latin typeface="+mn-lt"/>
                        </a:rPr>
                        <a:t>NSAIDs</a:t>
                      </a:r>
                      <a:r>
                        <a:rPr lang="en-GB" sz="3500" dirty="0">
                          <a:solidFill>
                            <a:schemeClr val="tx1"/>
                          </a:solidFill>
                          <a:latin typeface="+mn-lt"/>
                        </a:rPr>
                        <a:t> including </a:t>
                      </a:r>
                      <a:r>
                        <a:rPr lang="en-GB" sz="3500" i="1" dirty="0">
                          <a:solidFill>
                            <a:schemeClr val="tx1"/>
                          </a:solidFill>
                          <a:latin typeface="+mn-lt"/>
                        </a:rPr>
                        <a:t>aspirin</a:t>
                      </a:r>
                      <a:endParaRPr kumimoji="0" lang="en-US" sz="3500" b="1" i="1" u="none" strike="noStrike" cap="none" normalizeH="0" baseline="0" noProof="0" dirty="0">
                        <a:ln>
                          <a:noFill/>
                        </a:ln>
                        <a:solidFill>
                          <a:schemeClr val="tx1"/>
                        </a:solidFill>
                        <a:effectLst/>
                        <a:latin typeface="+mn-lt"/>
                        <a:ea typeface="ヒラギノ角ゴ Pro W3"/>
                        <a:cs typeface="ヒラギノ角ゴ Pro W3"/>
                      </a:endParaRPr>
                    </a:p>
                  </a:txBody>
                  <a:tcPr marL="201041" marR="201041" marT="100521" marB="1005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36215" name="ZoneTexte 6"/>
          <p:cNvSpPr txBox="1">
            <a:spLocks noChangeArrowheads="1"/>
          </p:cNvSpPr>
          <p:nvPr/>
        </p:nvSpPr>
        <p:spPr bwMode="auto">
          <a:xfrm>
            <a:off x="502602" y="13093685"/>
            <a:ext cx="5840060" cy="518604"/>
          </a:xfrm>
          <a:prstGeom prst="rect">
            <a:avLst/>
          </a:prstGeom>
          <a:noFill/>
          <a:ln w="9525">
            <a:noFill/>
            <a:miter lim="800000"/>
            <a:headEnd/>
            <a:tailEnd/>
          </a:ln>
        </p:spPr>
        <p:txBody>
          <a:bodyPr wrap="none">
            <a:spAutoFit/>
          </a:bodyPr>
          <a:lstStyle/>
          <a:p>
            <a:pPr defTabSz="2010400" fontAlgn="base">
              <a:lnSpc>
                <a:spcPct val="90000"/>
              </a:lnSpc>
              <a:spcBef>
                <a:spcPct val="30000"/>
              </a:spcBef>
              <a:spcAft>
                <a:spcPct val="0"/>
              </a:spcAft>
              <a:buClr>
                <a:srgbClr val="FF9900"/>
              </a:buClr>
            </a:pPr>
            <a:r>
              <a:rPr lang="fr-FR" sz="3078" b="1" i="1">
                <a:solidFill>
                  <a:prstClr val="black"/>
                </a:solidFill>
                <a:latin typeface="Arial" charset="0"/>
              </a:rPr>
              <a:t>*Unless other factors interfere</a:t>
            </a:r>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36905" y="5562572"/>
            <a:ext cx="3131185" cy="1258570"/>
            <a:chOff x="2436905" y="5562572"/>
            <a:chExt cx="3131185" cy="1258570"/>
          </a:xfrm>
        </p:grpSpPr>
        <p:sp>
          <p:nvSpPr>
            <p:cNvPr id="3" name="object 3"/>
            <p:cNvSpPr/>
            <p:nvPr/>
          </p:nvSpPr>
          <p:spPr>
            <a:xfrm>
              <a:off x="2436905" y="5562572"/>
              <a:ext cx="3131185" cy="1258570"/>
            </a:xfrm>
            <a:custGeom>
              <a:avLst/>
              <a:gdLst/>
              <a:ahLst/>
              <a:cxnLst/>
              <a:rect l="l" t="t" r="r" b="b"/>
              <a:pathLst>
                <a:path w="3131185"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4" name="object 4"/>
            <p:cNvPicPr/>
            <p:nvPr/>
          </p:nvPicPr>
          <p:blipFill>
            <a:blip r:embed="rId2" cstate="print"/>
            <a:stretch>
              <a:fillRect/>
            </a:stretch>
          </p:blipFill>
          <p:spPr>
            <a:xfrm>
              <a:off x="2602626" y="5728294"/>
              <a:ext cx="2798828" cy="924680"/>
            </a:xfrm>
            <a:prstGeom prst="rect">
              <a:avLst/>
            </a:prstGeom>
          </p:spPr>
        </p:pic>
        <p:sp>
          <p:nvSpPr>
            <p:cNvPr id="5" name="object 5"/>
            <p:cNvSpPr/>
            <p:nvPr/>
          </p:nvSpPr>
          <p:spPr>
            <a:xfrm>
              <a:off x="2602628" y="5728294"/>
              <a:ext cx="2799080" cy="925194"/>
            </a:xfrm>
            <a:custGeom>
              <a:avLst/>
              <a:gdLst/>
              <a:ahLst/>
              <a:cxnLst/>
              <a:rect l="l" t="t" r="r" b="b"/>
              <a:pathLst>
                <a:path w="2799079"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grpSp>
      <p:grpSp>
        <p:nvGrpSpPr>
          <p:cNvPr id="6" name="object 6"/>
          <p:cNvGrpSpPr/>
          <p:nvPr/>
        </p:nvGrpSpPr>
        <p:grpSpPr>
          <a:xfrm>
            <a:off x="6286526" y="5562572"/>
            <a:ext cx="3131185" cy="1258570"/>
            <a:chOff x="6286526" y="5562572"/>
            <a:chExt cx="3131185" cy="1258570"/>
          </a:xfrm>
        </p:grpSpPr>
        <p:sp>
          <p:nvSpPr>
            <p:cNvPr id="7" name="object 7"/>
            <p:cNvSpPr/>
            <p:nvPr/>
          </p:nvSpPr>
          <p:spPr>
            <a:xfrm>
              <a:off x="6286526" y="5562572"/>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8" name="object 8"/>
            <p:cNvPicPr/>
            <p:nvPr/>
          </p:nvPicPr>
          <p:blipFill>
            <a:blip r:embed="rId3" cstate="print"/>
            <a:stretch>
              <a:fillRect/>
            </a:stretch>
          </p:blipFill>
          <p:spPr>
            <a:xfrm>
              <a:off x="6452247" y="5728294"/>
              <a:ext cx="2798818" cy="924680"/>
            </a:xfrm>
            <a:prstGeom prst="rect">
              <a:avLst/>
            </a:prstGeom>
          </p:spPr>
        </p:pic>
        <p:sp>
          <p:nvSpPr>
            <p:cNvPr id="9" name="object 9"/>
            <p:cNvSpPr/>
            <p:nvPr/>
          </p:nvSpPr>
          <p:spPr>
            <a:xfrm>
              <a:off x="6452242" y="5728294"/>
              <a:ext cx="2799080" cy="925194"/>
            </a:xfrm>
            <a:custGeom>
              <a:avLst/>
              <a:gdLst/>
              <a:ahLst/>
              <a:cxnLst/>
              <a:rect l="l" t="t" r="r" b="b"/>
              <a:pathLst>
                <a:path w="2799079"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grpSp>
      <p:grpSp>
        <p:nvGrpSpPr>
          <p:cNvPr id="10" name="object 10"/>
          <p:cNvGrpSpPr/>
          <p:nvPr/>
        </p:nvGrpSpPr>
        <p:grpSpPr>
          <a:xfrm>
            <a:off x="9275481" y="5562572"/>
            <a:ext cx="8500110" cy="1258570"/>
            <a:chOff x="9275481" y="5562572"/>
            <a:chExt cx="8500110" cy="1258570"/>
          </a:xfrm>
        </p:grpSpPr>
        <p:sp>
          <p:nvSpPr>
            <p:cNvPr id="11" name="object 11"/>
            <p:cNvSpPr/>
            <p:nvPr/>
          </p:nvSpPr>
          <p:spPr>
            <a:xfrm>
              <a:off x="14644236" y="5562572"/>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12" name="object 12"/>
            <p:cNvPicPr/>
            <p:nvPr/>
          </p:nvPicPr>
          <p:blipFill>
            <a:blip r:embed="rId4" cstate="print"/>
            <a:stretch>
              <a:fillRect/>
            </a:stretch>
          </p:blipFill>
          <p:spPr>
            <a:xfrm>
              <a:off x="14809958" y="5728294"/>
              <a:ext cx="2798828" cy="924680"/>
            </a:xfrm>
            <a:prstGeom prst="rect">
              <a:avLst/>
            </a:prstGeom>
          </p:spPr>
        </p:pic>
        <p:sp>
          <p:nvSpPr>
            <p:cNvPr id="13" name="object 13"/>
            <p:cNvSpPr/>
            <p:nvPr/>
          </p:nvSpPr>
          <p:spPr>
            <a:xfrm>
              <a:off x="14809959" y="5728294"/>
              <a:ext cx="2799080" cy="925194"/>
            </a:xfrm>
            <a:custGeom>
              <a:avLst/>
              <a:gdLst/>
              <a:ahLst/>
              <a:cxnLst/>
              <a:rect l="l" t="t" r="r" b="b"/>
              <a:pathLst>
                <a:path w="2799080"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14" name="object 14"/>
            <p:cNvSpPr/>
            <p:nvPr/>
          </p:nvSpPr>
          <p:spPr>
            <a:xfrm>
              <a:off x="9275481" y="6179343"/>
              <a:ext cx="5435600" cy="0"/>
            </a:xfrm>
            <a:custGeom>
              <a:avLst/>
              <a:gdLst/>
              <a:ahLst/>
              <a:cxnLst/>
              <a:rect l="l" t="t" r="r" b="b"/>
              <a:pathLst>
                <a:path w="5435600">
                  <a:moveTo>
                    <a:pt x="0" y="0"/>
                  </a:moveTo>
                  <a:lnTo>
                    <a:pt x="5435410" y="0"/>
                  </a:lnTo>
                </a:path>
              </a:pathLst>
            </a:custGeom>
            <a:ln w="33768">
              <a:solidFill>
                <a:srgbClr val="454547"/>
              </a:solidFill>
            </a:ln>
          </p:spPr>
          <p:txBody>
            <a:bodyPr wrap="square" lIns="0" tIns="0" rIns="0" bIns="0" rtlCol="0"/>
            <a:lstStyle/>
            <a:p>
              <a:endParaRPr sz="1200"/>
            </a:p>
          </p:txBody>
        </p:sp>
        <p:sp>
          <p:nvSpPr>
            <p:cNvPr id="15" name="object 15"/>
            <p:cNvSpPr/>
            <p:nvPr/>
          </p:nvSpPr>
          <p:spPr>
            <a:xfrm>
              <a:off x="14650481" y="6125107"/>
              <a:ext cx="149225" cy="108585"/>
            </a:xfrm>
            <a:custGeom>
              <a:avLst/>
              <a:gdLst/>
              <a:ahLst/>
              <a:cxnLst/>
              <a:rect l="l" t="t" r="r" b="b"/>
              <a:pathLst>
                <a:path w="149225" h="108585">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grpSp>
      <p:grpSp>
        <p:nvGrpSpPr>
          <p:cNvPr id="16" name="object 16"/>
          <p:cNvGrpSpPr/>
          <p:nvPr/>
        </p:nvGrpSpPr>
        <p:grpSpPr>
          <a:xfrm>
            <a:off x="5411878" y="6136400"/>
            <a:ext cx="1029969" cy="108585"/>
            <a:chOff x="5411878" y="6136400"/>
            <a:chExt cx="1029969" cy="108585"/>
          </a:xfrm>
        </p:grpSpPr>
        <p:sp>
          <p:nvSpPr>
            <p:cNvPr id="17" name="object 17"/>
            <p:cNvSpPr/>
            <p:nvPr/>
          </p:nvSpPr>
          <p:spPr>
            <a:xfrm>
              <a:off x="5411878" y="6190636"/>
              <a:ext cx="941705" cy="0"/>
            </a:xfrm>
            <a:custGeom>
              <a:avLst/>
              <a:gdLst/>
              <a:ahLst/>
              <a:cxnLst/>
              <a:rect l="l" t="t" r="r" b="b"/>
              <a:pathLst>
                <a:path w="941704">
                  <a:moveTo>
                    <a:pt x="0" y="0"/>
                  </a:moveTo>
                  <a:lnTo>
                    <a:pt x="941299" y="0"/>
                  </a:lnTo>
                </a:path>
              </a:pathLst>
            </a:custGeom>
            <a:ln w="33768">
              <a:solidFill>
                <a:srgbClr val="454547"/>
              </a:solidFill>
            </a:ln>
          </p:spPr>
          <p:txBody>
            <a:bodyPr wrap="square" lIns="0" tIns="0" rIns="0" bIns="0" rtlCol="0"/>
            <a:lstStyle/>
            <a:p>
              <a:endParaRPr sz="1200"/>
            </a:p>
          </p:txBody>
        </p:sp>
        <p:sp>
          <p:nvSpPr>
            <p:cNvPr id="18" name="object 18"/>
            <p:cNvSpPr/>
            <p:nvPr/>
          </p:nvSpPr>
          <p:spPr>
            <a:xfrm>
              <a:off x="6292767" y="6136400"/>
              <a:ext cx="149225" cy="108585"/>
            </a:xfrm>
            <a:custGeom>
              <a:avLst/>
              <a:gdLst/>
              <a:ahLst/>
              <a:cxnLst/>
              <a:rect l="l" t="t" r="r" b="b"/>
              <a:pathLst>
                <a:path w="149225" h="108585">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grpSp>
      <p:sp>
        <p:nvSpPr>
          <p:cNvPr id="19" name="object 19"/>
          <p:cNvSpPr txBox="1"/>
          <p:nvPr/>
        </p:nvSpPr>
        <p:spPr>
          <a:xfrm>
            <a:off x="7278862" y="5895003"/>
            <a:ext cx="1174115" cy="554511"/>
          </a:xfrm>
          <a:prstGeom prst="rect">
            <a:avLst/>
          </a:prstGeom>
        </p:spPr>
        <p:txBody>
          <a:bodyPr vert="horz" wrap="square" lIns="0" tIns="36195" rIns="0" bIns="0" rtlCol="0">
            <a:spAutoFit/>
          </a:bodyPr>
          <a:lstStyle/>
          <a:p>
            <a:pPr marL="267970" marR="5080" indent="-255904">
              <a:lnSpc>
                <a:spcPts val="2110"/>
              </a:lnSpc>
              <a:spcBef>
                <a:spcPts val="285"/>
              </a:spcBef>
            </a:pPr>
            <a:r>
              <a:rPr sz="1400" b="1" dirty="0">
                <a:solidFill>
                  <a:srgbClr val="FFFFFF"/>
                </a:solidFill>
                <a:latin typeface="Arial"/>
                <a:cs typeface="Arial"/>
              </a:rPr>
              <a:t>Discontinue  LMWH</a:t>
            </a:r>
            <a:endParaRPr sz="1400">
              <a:latin typeface="Arial"/>
              <a:cs typeface="Arial"/>
            </a:endParaRPr>
          </a:p>
        </p:txBody>
      </p:sp>
      <p:sp>
        <p:nvSpPr>
          <p:cNvPr id="20" name="object 20"/>
          <p:cNvSpPr txBox="1"/>
          <p:nvPr/>
        </p:nvSpPr>
        <p:spPr>
          <a:xfrm>
            <a:off x="3017029" y="5895003"/>
            <a:ext cx="2015489" cy="548996"/>
          </a:xfrm>
          <a:prstGeom prst="rect">
            <a:avLst/>
          </a:prstGeom>
        </p:spPr>
        <p:txBody>
          <a:bodyPr vert="horz" wrap="square" lIns="0" tIns="36195" rIns="0" bIns="0" rtlCol="0">
            <a:spAutoFit/>
          </a:bodyPr>
          <a:lstStyle/>
          <a:p>
            <a:pPr marL="38100" marR="30480" indent="229870">
              <a:lnSpc>
                <a:spcPts val="2110"/>
              </a:lnSpc>
              <a:spcBef>
                <a:spcPts val="285"/>
              </a:spcBef>
            </a:pPr>
            <a:r>
              <a:rPr sz="1400" b="1" dirty="0">
                <a:solidFill>
                  <a:srgbClr val="FFFFFF"/>
                </a:solidFill>
                <a:latin typeface="Arial"/>
                <a:cs typeface="Arial"/>
              </a:rPr>
              <a:t>Switching from  LMWH to ELIQUIS</a:t>
            </a:r>
            <a:r>
              <a:rPr lang="en-US" sz="1400" baseline="30000" dirty="0">
                <a:solidFill>
                  <a:srgbClr val="FFFFFF"/>
                </a:solidFill>
                <a:latin typeface="Trebuchet MS"/>
                <a:cs typeface="Trebuchet MS"/>
              </a:rPr>
              <a:t> ® </a:t>
            </a:r>
            <a:r>
              <a:rPr sz="1200" b="1" baseline="30303" dirty="0">
                <a:solidFill>
                  <a:srgbClr val="FFFFFF"/>
                </a:solidFill>
                <a:latin typeface="Arial"/>
                <a:cs typeface="Arial"/>
              </a:rPr>
              <a:t>1</a:t>
            </a:r>
            <a:endParaRPr sz="1200" baseline="30303" dirty="0">
              <a:latin typeface="Arial"/>
              <a:cs typeface="Arial"/>
            </a:endParaRPr>
          </a:p>
        </p:txBody>
      </p:sp>
      <p:sp>
        <p:nvSpPr>
          <p:cNvPr id="21" name="object 21"/>
          <p:cNvSpPr txBox="1"/>
          <p:nvPr/>
        </p:nvSpPr>
        <p:spPr>
          <a:xfrm>
            <a:off x="15265837" y="5760984"/>
            <a:ext cx="1887220" cy="542906"/>
          </a:xfrm>
          <a:prstGeom prst="rect">
            <a:avLst/>
          </a:prstGeom>
        </p:spPr>
        <p:txBody>
          <a:bodyPr vert="horz" wrap="square" lIns="0" tIns="36195" rIns="0" bIns="0" rtlCol="0">
            <a:spAutoFit/>
          </a:bodyPr>
          <a:lstStyle/>
          <a:p>
            <a:pPr marL="12700" marR="5080" algn="ctr">
              <a:lnSpc>
                <a:spcPts val="2110"/>
              </a:lnSpc>
              <a:spcBef>
                <a:spcPts val="285"/>
              </a:spcBef>
            </a:pPr>
            <a:r>
              <a:rPr sz="1100" b="1" dirty="0">
                <a:solidFill>
                  <a:srgbClr val="FFFFFF"/>
                </a:solidFill>
                <a:latin typeface="Arial"/>
                <a:cs typeface="Arial"/>
              </a:rPr>
              <a:t>Start ELIQUIS</a:t>
            </a:r>
            <a:r>
              <a:rPr lang="en-US" sz="1100" baseline="30000" dirty="0">
                <a:solidFill>
                  <a:srgbClr val="FFFFFF"/>
                </a:solidFill>
                <a:latin typeface="Trebuchet MS"/>
                <a:cs typeface="Trebuchet MS"/>
              </a:rPr>
              <a:t> ®</a:t>
            </a:r>
            <a:r>
              <a:rPr sz="1100" dirty="0">
                <a:solidFill>
                  <a:srgbClr val="FFFFFF"/>
                </a:solidFill>
                <a:latin typeface="Trebuchet MS"/>
                <a:cs typeface="Trebuchet MS"/>
              </a:rPr>
              <a:t> </a:t>
            </a:r>
            <a:r>
              <a:rPr sz="1100" b="1" dirty="0">
                <a:solidFill>
                  <a:srgbClr val="FFFFFF"/>
                </a:solidFill>
                <a:latin typeface="Arial"/>
                <a:cs typeface="Arial"/>
              </a:rPr>
              <a:t>BID  at the next  scheduled dose</a:t>
            </a:r>
            <a:endParaRPr sz="1100" dirty="0">
              <a:latin typeface="Arial"/>
              <a:cs typeface="Arial"/>
            </a:endParaRPr>
          </a:p>
        </p:txBody>
      </p:sp>
      <p:grpSp>
        <p:nvGrpSpPr>
          <p:cNvPr id="22" name="object 22"/>
          <p:cNvGrpSpPr/>
          <p:nvPr/>
        </p:nvGrpSpPr>
        <p:grpSpPr>
          <a:xfrm>
            <a:off x="2436905" y="4333169"/>
            <a:ext cx="15338425" cy="1258570"/>
            <a:chOff x="2436905" y="4333169"/>
            <a:chExt cx="15338425" cy="1258570"/>
          </a:xfrm>
        </p:grpSpPr>
        <p:sp>
          <p:nvSpPr>
            <p:cNvPr id="23" name="object 23"/>
            <p:cNvSpPr/>
            <p:nvPr/>
          </p:nvSpPr>
          <p:spPr>
            <a:xfrm>
              <a:off x="2436905" y="4333169"/>
              <a:ext cx="3131185" cy="1258570"/>
            </a:xfrm>
            <a:custGeom>
              <a:avLst/>
              <a:gdLst/>
              <a:ahLst/>
              <a:cxnLst/>
              <a:rect l="l" t="t" r="r" b="b"/>
              <a:pathLst>
                <a:path w="3131185"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24" name="object 24"/>
            <p:cNvPicPr/>
            <p:nvPr/>
          </p:nvPicPr>
          <p:blipFill>
            <a:blip r:embed="rId5" cstate="print"/>
            <a:stretch>
              <a:fillRect/>
            </a:stretch>
          </p:blipFill>
          <p:spPr>
            <a:xfrm>
              <a:off x="2602626" y="4498890"/>
              <a:ext cx="2798828" cy="924670"/>
            </a:xfrm>
            <a:prstGeom prst="rect">
              <a:avLst/>
            </a:prstGeom>
          </p:spPr>
        </p:pic>
        <p:sp>
          <p:nvSpPr>
            <p:cNvPr id="25" name="object 25"/>
            <p:cNvSpPr/>
            <p:nvPr/>
          </p:nvSpPr>
          <p:spPr>
            <a:xfrm>
              <a:off x="2602628" y="4498891"/>
              <a:ext cx="2799080" cy="925194"/>
            </a:xfrm>
            <a:custGeom>
              <a:avLst/>
              <a:gdLst/>
              <a:ahLst/>
              <a:cxnLst/>
              <a:rect l="l" t="t" r="r" b="b"/>
              <a:pathLst>
                <a:path w="2799079"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26" name="object 26"/>
            <p:cNvSpPr/>
            <p:nvPr/>
          </p:nvSpPr>
          <p:spPr>
            <a:xfrm>
              <a:off x="6286526" y="4333169"/>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27" name="object 27"/>
            <p:cNvPicPr/>
            <p:nvPr/>
          </p:nvPicPr>
          <p:blipFill>
            <a:blip r:embed="rId6" cstate="print"/>
            <a:stretch>
              <a:fillRect/>
            </a:stretch>
          </p:blipFill>
          <p:spPr>
            <a:xfrm>
              <a:off x="6452247" y="4498890"/>
              <a:ext cx="2798818" cy="924670"/>
            </a:xfrm>
            <a:prstGeom prst="rect">
              <a:avLst/>
            </a:prstGeom>
          </p:spPr>
        </p:pic>
        <p:sp>
          <p:nvSpPr>
            <p:cNvPr id="28" name="object 28"/>
            <p:cNvSpPr/>
            <p:nvPr/>
          </p:nvSpPr>
          <p:spPr>
            <a:xfrm>
              <a:off x="6452242" y="4498891"/>
              <a:ext cx="2799080" cy="925194"/>
            </a:xfrm>
            <a:custGeom>
              <a:avLst/>
              <a:gdLst/>
              <a:ahLst/>
              <a:cxnLst/>
              <a:rect l="l" t="t" r="r" b="b"/>
              <a:pathLst>
                <a:path w="2799079"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29" name="object 29"/>
            <p:cNvSpPr/>
            <p:nvPr/>
          </p:nvSpPr>
          <p:spPr>
            <a:xfrm>
              <a:off x="14644237" y="4333169"/>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30" name="object 30"/>
            <p:cNvPicPr/>
            <p:nvPr/>
          </p:nvPicPr>
          <p:blipFill>
            <a:blip r:embed="rId7" cstate="print"/>
            <a:stretch>
              <a:fillRect/>
            </a:stretch>
          </p:blipFill>
          <p:spPr>
            <a:xfrm>
              <a:off x="14809958" y="4498890"/>
              <a:ext cx="2798828" cy="924670"/>
            </a:xfrm>
            <a:prstGeom prst="rect">
              <a:avLst/>
            </a:prstGeom>
          </p:spPr>
        </p:pic>
        <p:sp>
          <p:nvSpPr>
            <p:cNvPr id="31" name="object 31"/>
            <p:cNvSpPr/>
            <p:nvPr/>
          </p:nvSpPr>
          <p:spPr>
            <a:xfrm>
              <a:off x="14809960" y="4498891"/>
              <a:ext cx="2799080" cy="925194"/>
            </a:xfrm>
            <a:custGeom>
              <a:avLst/>
              <a:gdLst/>
              <a:ahLst/>
              <a:cxnLst/>
              <a:rect l="l" t="t" r="r" b="b"/>
              <a:pathLst>
                <a:path w="2799080"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32" name="object 32"/>
            <p:cNvSpPr/>
            <p:nvPr/>
          </p:nvSpPr>
          <p:spPr>
            <a:xfrm>
              <a:off x="9275481" y="4961230"/>
              <a:ext cx="5435600" cy="0"/>
            </a:xfrm>
            <a:custGeom>
              <a:avLst/>
              <a:gdLst/>
              <a:ahLst/>
              <a:cxnLst/>
              <a:rect l="l" t="t" r="r" b="b"/>
              <a:pathLst>
                <a:path w="5435600">
                  <a:moveTo>
                    <a:pt x="0" y="0"/>
                  </a:moveTo>
                  <a:lnTo>
                    <a:pt x="5435410" y="0"/>
                  </a:lnTo>
                </a:path>
              </a:pathLst>
            </a:custGeom>
            <a:ln w="33768">
              <a:solidFill>
                <a:srgbClr val="454547"/>
              </a:solidFill>
            </a:ln>
          </p:spPr>
          <p:txBody>
            <a:bodyPr wrap="square" lIns="0" tIns="0" rIns="0" bIns="0" rtlCol="0"/>
            <a:lstStyle/>
            <a:p>
              <a:endParaRPr sz="1200"/>
            </a:p>
          </p:txBody>
        </p:sp>
        <p:sp>
          <p:nvSpPr>
            <p:cNvPr id="33" name="object 33"/>
            <p:cNvSpPr/>
            <p:nvPr/>
          </p:nvSpPr>
          <p:spPr>
            <a:xfrm>
              <a:off x="14650481" y="4906994"/>
              <a:ext cx="149225" cy="108585"/>
            </a:xfrm>
            <a:custGeom>
              <a:avLst/>
              <a:gdLst/>
              <a:ahLst/>
              <a:cxnLst/>
              <a:rect l="l" t="t" r="r" b="b"/>
              <a:pathLst>
                <a:path w="149225" h="108585">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sp>
          <p:nvSpPr>
            <p:cNvPr id="34" name="object 34"/>
            <p:cNvSpPr/>
            <p:nvPr/>
          </p:nvSpPr>
          <p:spPr>
            <a:xfrm>
              <a:off x="5411878" y="4961230"/>
              <a:ext cx="941705" cy="0"/>
            </a:xfrm>
            <a:custGeom>
              <a:avLst/>
              <a:gdLst/>
              <a:ahLst/>
              <a:cxnLst/>
              <a:rect l="l" t="t" r="r" b="b"/>
              <a:pathLst>
                <a:path w="941704">
                  <a:moveTo>
                    <a:pt x="0" y="0"/>
                  </a:moveTo>
                  <a:lnTo>
                    <a:pt x="941299" y="0"/>
                  </a:lnTo>
                </a:path>
              </a:pathLst>
            </a:custGeom>
            <a:ln w="33768">
              <a:solidFill>
                <a:srgbClr val="454547"/>
              </a:solidFill>
            </a:ln>
          </p:spPr>
          <p:txBody>
            <a:bodyPr wrap="square" lIns="0" tIns="0" rIns="0" bIns="0" rtlCol="0"/>
            <a:lstStyle/>
            <a:p>
              <a:endParaRPr sz="1200"/>
            </a:p>
          </p:txBody>
        </p:sp>
        <p:sp>
          <p:nvSpPr>
            <p:cNvPr id="35" name="object 35"/>
            <p:cNvSpPr/>
            <p:nvPr/>
          </p:nvSpPr>
          <p:spPr>
            <a:xfrm>
              <a:off x="6292766" y="4906994"/>
              <a:ext cx="149225" cy="108585"/>
            </a:xfrm>
            <a:custGeom>
              <a:avLst/>
              <a:gdLst/>
              <a:ahLst/>
              <a:cxnLst/>
              <a:rect l="l" t="t" r="r" b="b"/>
              <a:pathLst>
                <a:path w="149225" h="108585">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grpSp>
      <p:sp>
        <p:nvSpPr>
          <p:cNvPr id="36" name="object 36"/>
          <p:cNvSpPr txBox="1"/>
          <p:nvPr/>
        </p:nvSpPr>
        <p:spPr>
          <a:xfrm>
            <a:off x="7278862" y="4665599"/>
            <a:ext cx="1174115" cy="554511"/>
          </a:xfrm>
          <a:prstGeom prst="rect">
            <a:avLst/>
          </a:prstGeom>
        </p:spPr>
        <p:txBody>
          <a:bodyPr vert="horz" wrap="square" lIns="0" tIns="36195" rIns="0" bIns="0" rtlCol="0">
            <a:spAutoFit/>
          </a:bodyPr>
          <a:lstStyle/>
          <a:p>
            <a:pPr marL="307340" marR="5080" indent="-295275">
              <a:lnSpc>
                <a:spcPts val="2110"/>
              </a:lnSpc>
              <a:spcBef>
                <a:spcPts val="285"/>
              </a:spcBef>
            </a:pPr>
            <a:r>
              <a:rPr sz="1400" b="1" dirty="0">
                <a:solidFill>
                  <a:srgbClr val="FFFFFF"/>
                </a:solidFill>
                <a:latin typeface="Arial"/>
                <a:cs typeface="Arial"/>
              </a:rPr>
              <a:t>Discontinue  NOAC</a:t>
            </a:r>
            <a:endParaRPr sz="1400">
              <a:latin typeface="Arial"/>
              <a:cs typeface="Arial"/>
            </a:endParaRPr>
          </a:p>
        </p:txBody>
      </p:sp>
      <p:sp>
        <p:nvSpPr>
          <p:cNvPr id="37" name="object 37"/>
          <p:cNvSpPr txBox="1"/>
          <p:nvPr/>
        </p:nvSpPr>
        <p:spPr>
          <a:xfrm>
            <a:off x="2838814" y="4665599"/>
            <a:ext cx="2371725" cy="554895"/>
          </a:xfrm>
          <a:prstGeom prst="rect">
            <a:avLst/>
          </a:prstGeom>
        </p:spPr>
        <p:txBody>
          <a:bodyPr vert="horz" wrap="square" lIns="0" tIns="36195" rIns="0" bIns="0" rtlCol="0">
            <a:spAutoFit/>
          </a:bodyPr>
          <a:lstStyle/>
          <a:p>
            <a:pPr marL="207010" marR="30480" indent="-169545">
              <a:lnSpc>
                <a:spcPts val="2110"/>
              </a:lnSpc>
              <a:spcBef>
                <a:spcPts val="285"/>
              </a:spcBef>
            </a:pPr>
            <a:r>
              <a:rPr sz="1400" b="1" dirty="0">
                <a:solidFill>
                  <a:srgbClr val="FFFFFF"/>
                </a:solidFill>
                <a:latin typeface="Arial"/>
                <a:cs typeface="Arial"/>
              </a:rPr>
              <a:t>Switching from another  NOAC* to ELIQUIS</a:t>
            </a:r>
            <a:r>
              <a:rPr lang="en-US" sz="1400" baseline="30000" dirty="0">
                <a:solidFill>
                  <a:srgbClr val="FFFFFF"/>
                </a:solidFill>
                <a:latin typeface="Trebuchet MS"/>
                <a:cs typeface="Trebuchet MS"/>
              </a:rPr>
              <a:t> ® </a:t>
            </a:r>
            <a:r>
              <a:rPr sz="1200" b="1" baseline="30303" dirty="0">
                <a:solidFill>
                  <a:srgbClr val="FFFFFF"/>
                </a:solidFill>
                <a:latin typeface="Arial"/>
                <a:cs typeface="Arial"/>
              </a:rPr>
              <a:t>2</a:t>
            </a:r>
            <a:endParaRPr sz="1200" baseline="30303" dirty="0">
              <a:latin typeface="Arial"/>
              <a:cs typeface="Arial"/>
            </a:endParaRPr>
          </a:p>
        </p:txBody>
      </p:sp>
      <p:sp>
        <p:nvSpPr>
          <p:cNvPr id="38" name="object 38"/>
          <p:cNvSpPr txBox="1"/>
          <p:nvPr/>
        </p:nvSpPr>
        <p:spPr>
          <a:xfrm>
            <a:off x="15265837" y="4531580"/>
            <a:ext cx="1887220" cy="847725"/>
          </a:xfrm>
          <a:prstGeom prst="rect">
            <a:avLst/>
          </a:prstGeom>
        </p:spPr>
        <p:txBody>
          <a:bodyPr vert="horz" wrap="square" lIns="0" tIns="36195" rIns="0" bIns="0" rtlCol="0">
            <a:spAutoFit/>
          </a:bodyPr>
          <a:lstStyle/>
          <a:p>
            <a:pPr marL="12700" marR="5080" algn="ctr">
              <a:lnSpc>
                <a:spcPts val="2110"/>
              </a:lnSpc>
              <a:spcBef>
                <a:spcPts val="285"/>
              </a:spcBef>
            </a:pPr>
            <a:r>
              <a:rPr sz="1400" b="1" dirty="0">
                <a:solidFill>
                  <a:srgbClr val="FFFFFF"/>
                </a:solidFill>
                <a:latin typeface="Arial"/>
                <a:cs typeface="Arial"/>
              </a:rPr>
              <a:t>Start ELIQUIS</a:t>
            </a:r>
            <a:r>
              <a:rPr lang="en-US" sz="1400" baseline="30000" dirty="0">
                <a:solidFill>
                  <a:srgbClr val="FFFFFF"/>
                </a:solidFill>
                <a:latin typeface="Trebuchet MS"/>
                <a:cs typeface="Trebuchet MS"/>
              </a:rPr>
              <a:t> ®</a:t>
            </a:r>
            <a:r>
              <a:rPr sz="1400" dirty="0">
                <a:solidFill>
                  <a:srgbClr val="FFFFFF"/>
                </a:solidFill>
                <a:latin typeface="Trebuchet MS"/>
                <a:cs typeface="Trebuchet MS"/>
              </a:rPr>
              <a:t> </a:t>
            </a:r>
            <a:r>
              <a:rPr sz="1400" b="1" dirty="0">
                <a:solidFill>
                  <a:srgbClr val="FFFFFF"/>
                </a:solidFill>
                <a:latin typeface="Arial"/>
                <a:cs typeface="Arial"/>
              </a:rPr>
              <a:t>BID  at the next  scheduled dose</a:t>
            </a:r>
            <a:endParaRPr sz="1400" dirty="0">
              <a:latin typeface="Arial"/>
              <a:cs typeface="Arial"/>
            </a:endParaRPr>
          </a:p>
        </p:txBody>
      </p:sp>
      <p:grpSp>
        <p:nvGrpSpPr>
          <p:cNvPr id="39" name="object 39"/>
          <p:cNvGrpSpPr/>
          <p:nvPr/>
        </p:nvGrpSpPr>
        <p:grpSpPr>
          <a:xfrm>
            <a:off x="2436905" y="6791976"/>
            <a:ext cx="15338425" cy="1258570"/>
            <a:chOff x="2436905" y="6791976"/>
            <a:chExt cx="15338425" cy="1258570"/>
          </a:xfrm>
        </p:grpSpPr>
        <p:sp>
          <p:nvSpPr>
            <p:cNvPr id="40" name="object 40"/>
            <p:cNvSpPr/>
            <p:nvPr/>
          </p:nvSpPr>
          <p:spPr>
            <a:xfrm>
              <a:off x="2436905" y="6791976"/>
              <a:ext cx="3131185" cy="1258570"/>
            </a:xfrm>
            <a:custGeom>
              <a:avLst/>
              <a:gdLst/>
              <a:ahLst/>
              <a:cxnLst/>
              <a:rect l="l" t="t" r="r" b="b"/>
              <a:pathLst>
                <a:path w="3131185"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41" name="object 41"/>
            <p:cNvPicPr/>
            <p:nvPr/>
          </p:nvPicPr>
          <p:blipFill>
            <a:blip r:embed="rId8" cstate="print"/>
            <a:stretch>
              <a:fillRect/>
            </a:stretch>
          </p:blipFill>
          <p:spPr>
            <a:xfrm>
              <a:off x="2602626" y="6957697"/>
              <a:ext cx="2798828" cy="924670"/>
            </a:xfrm>
            <a:prstGeom prst="rect">
              <a:avLst/>
            </a:prstGeom>
          </p:spPr>
        </p:pic>
        <p:sp>
          <p:nvSpPr>
            <p:cNvPr id="42" name="object 42"/>
            <p:cNvSpPr/>
            <p:nvPr/>
          </p:nvSpPr>
          <p:spPr>
            <a:xfrm>
              <a:off x="2602628" y="6957700"/>
              <a:ext cx="2799080" cy="925194"/>
            </a:xfrm>
            <a:custGeom>
              <a:avLst/>
              <a:gdLst/>
              <a:ahLst/>
              <a:cxnLst/>
              <a:rect l="l" t="t" r="r" b="b"/>
              <a:pathLst>
                <a:path w="2799079"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43" name="object 43"/>
            <p:cNvSpPr/>
            <p:nvPr/>
          </p:nvSpPr>
          <p:spPr>
            <a:xfrm>
              <a:off x="6286526" y="6791976"/>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44" name="object 44"/>
            <p:cNvPicPr/>
            <p:nvPr/>
          </p:nvPicPr>
          <p:blipFill>
            <a:blip r:embed="rId9" cstate="print"/>
            <a:stretch>
              <a:fillRect/>
            </a:stretch>
          </p:blipFill>
          <p:spPr>
            <a:xfrm>
              <a:off x="6452247" y="6957697"/>
              <a:ext cx="2798818" cy="924670"/>
            </a:xfrm>
            <a:prstGeom prst="rect">
              <a:avLst/>
            </a:prstGeom>
          </p:spPr>
        </p:pic>
        <p:sp>
          <p:nvSpPr>
            <p:cNvPr id="45" name="object 45"/>
            <p:cNvSpPr/>
            <p:nvPr/>
          </p:nvSpPr>
          <p:spPr>
            <a:xfrm>
              <a:off x="6452242" y="6957700"/>
              <a:ext cx="2799080" cy="925194"/>
            </a:xfrm>
            <a:custGeom>
              <a:avLst/>
              <a:gdLst/>
              <a:ahLst/>
              <a:cxnLst/>
              <a:rect l="l" t="t" r="r" b="b"/>
              <a:pathLst>
                <a:path w="2799079"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46" name="object 46"/>
            <p:cNvSpPr/>
            <p:nvPr/>
          </p:nvSpPr>
          <p:spPr>
            <a:xfrm>
              <a:off x="5411878" y="7420041"/>
              <a:ext cx="941705" cy="0"/>
            </a:xfrm>
            <a:custGeom>
              <a:avLst/>
              <a:gdLst/>
              <a:ahLst/>
              <a:cxnLst/>
              <a:rect l="l" t="t" r="r" b="b"/>
              <a:pathLst>
                <a:path w="941704">
                  <a:moveTo>
                    <a:pt x="0" y="0"/>
                  </a:moveTo>
                  <a:lnTo>
                    <a:pt x="941299" y="0"/>
                  </a:lnTo>
                </a:path>
              </a:pathLst>
            </a:custGeom>
            <a:ln w="33768">
              <a:solidFill>
                <a:srgbClr val="454547"/>
              </a:solidFill>
            </a:ln>
          </p:spPr>
          <p:txBody>
            <a:bodyPr wrap="square" lIns="0" tIns="0" rIns="0" bIns="0" rtlCol="0"/>
            <a:lstStyle/>
            <a:p>
              <a:endParaRPr sz="1200"/>
            </a:p>
          </p:txBody>
        </p:sp>
        <p:sp>
          <p:nvSpPr>
            <p:cNvPr id="47" name="object 47"/>
            <p:cNvSpPr/>
            <p:nvPr/>
          </p:nvSpPr>
          <p:spPr>
            <a:xfrm>
              <a:off x="6292766" y="7365805"/>
              <a:ext cx="149225" cy="108585"/>
            </a:xfrm>
            <a:custGeom>
              <a:avLst/>
              <a:gdLst/>
              <a:ahLst/>
              <a:cxnLst/>
              <a:rect l="l" t="t" r="r" b="b"/>
              <a:pathLst>
                <a:path w="149225" h="108584">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sp>
          <p:nvSpPr>
            <p:cNvPr id="48" name="object 48"/>
            <p:cNvSpPr/>
            <p:nvPr/>
          </p:nvSpPr>
          <p:spPr>
            <a:xfrm>
              <a:off x="14644237" y="6791976"/>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49" name="object 49"/>
            <p:cNvPicPr/>
            <p:nvPr/>
          </p:nvPicPr>
          <p:blipFill>
            <a:blip r:embed="rId10" cstate="print"/>
            <a:stretch>
              <a:fillRect/>
            </a:stretch>
          </p:blipFill>
          <p:spPr>
            <a:xfrm>
              <a:off x="14809958" y="6957697"/>
              <a:ext cx="2798828" cy="924670"/>
            </a:xfrm>
            <a:prstGeom prst="rect">
              <a:avLst/>
            </a:prstGeom>
          </p:spPr>
        </p:pic>
        <p:sp>
          <p:nvSpPr>
            <p:cNvPr id="50" name="object 50"/>
            <p:cNvSpPr/>
            <p:nvPr/>
          </p:nvSpPr>
          <p:spPr>
            <a:xfrm>
              <a:off x="14809960" y="6957700"/>
              <a:ext cx="2799080" cy="925194"/>
            </a:xfrm>
            <a:custGeom>
              <a:avLst/>
              <a:gdLst/>
              <a:ahLst/>
              <a:cxnLst/>
              <a:rect l="l" t="t" r="r" b="b"/>
              <a:pathLst>
                <a:path w="2799080"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51" name="object 51"/>
            <p:cNvSpPr/>
            <p:nvPr/>
          </p:nvSpPr>
          <p:spPr>
            <a:xfrm>
              <a:off x="9275481" y="7420041"/>
              <a:ext cx="5435600" cy="0"/>
            </a:xfrm>
            <a:custGeom>
              <a:avLst/>
              <a:gdLst/>
              <a:ahLst/>
              <a:cxnLst/>
              <a:rect l="l" t="t" r="r" b="b"/>
              <a:pathLst>
                <a:path w="5435600">
                  <a:moveTo>
                    <a:pt x="0" y="0"/>
                  </a:moveTo>
                  <a:lnTo>
                    <a:pt x="5435410" y="0"/>
                  </a:lnTo>
                </a:path>
              </a:pathLst>
            </a:custGeom>
            <a:ln w="33768">
              <a:solidFill>
                <a:srgbClr val="454547"/>
              </a:solidFill>
            </a:ln>
          </p:spPr>
          <p:txBody>
            <a:bodyPr wrap="square" lIns="0" tIns="0" rIns="0" bIns="0" rtlCol="0"/>
            <a:lstStyle/>
            <a:p>
              <a:endParaRPr sz="1200"/>
            </a:p>
          </p:txBody>
        </p:sp>
        <p:sp>
          <p:nvSpPr>
            <p:cNvPr id="52" name="object 52"/>
            <p:cNvSpPr/>
            <p:nvPr/>
          </p:nvSpPr>
          <p:spPr>
            <a:xfrm>
              <a:off x="14650481" y="7365805"/>
              <a:ext cx="149225" cy="108585"/>
            </a:xfrm>
            <a:custGeom>
              <a:avLst/>
              <a:gdLst/>
              <a:ahLst/>
              <a:cxnLst/>
              <a:rect l="l" t="t" r="r" b="b"/>
              <a:pathLst>
                <a:path w="149225" h="108584">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grpSp>
      <p:sp>
        <p:nvSpPr>
          <p:cNvPr id="53" name="object 53"/>
          <p:cNvSpPr txBox="1"/>
          <p:nvPr/>
        </p:nvSpPr>
        <p:spPr>
          <a:xfrm>
            <a:off x="7278862" y="7124408"/>
            <a:ext cx="1174115" cy="554511"/>
          </a:xfrm>
          <a:prstGeom prst="rect">
            <a:avLst/>
          </a:prstGeom>
        </p:spPr>
        <p:txBody>
          <a:bodyPr vert="horz" wrap="square" lIns="0" tIns="36195" rIns="0" bIns="0" rtlCol="0">
            <a:spAutoFit/>
          </a:bodyPr>
          <a:lstStyle/>
          <a:p>
            <a:pPr marL="386715" marR="5080" indent="-374650">
              <a:lnSpc>
                <a:spcPts val="2110"/>
              </a:lnSpc>
              <a:spcBef>
                <a:spcPts val="285"/>
              </a:spcBef>
            </a:pPr>
            <a:r>
              <a:rPr sz="1400" b="1" dirty="0">
                <a:solidFill>
                  <a:srgbClr val="FFFFFF"/>
                </a:solidFill>
                <a:latin typeface="Arial"/>
                <a:cs typeface="Arial"/>
              </a:rPr>
              <a:t>Discontinue  ASA</a:t>
            </a:r>
            <a:endParaRPr sz="1400">
              <a:latin typeface="Arial"/>
              <a:cs typeface="Arial"/>
            </a:endParaRPr>
          </a:p>
        </p:txBody>
      </p:sp>
      <p:sp>
        <p:nvSpPr>
          <p:cNvPr id="54" name="object 54"/>
          <p:cNvSpPr txBox="1"/>
          <p:nvPr/>
        </p:nvSpPr>
        <p:spPr>
          <a:xfrm>
            <a:off x="3106137" y="7124408"/>
            <a:ext cx="1837055" cy="548996"/>
          </a:xfrm>
          <a:prstGeom prst="rect">
            <a:avLst/>
          </a:prstGeom>
        </p:spPr>
        <p:txBody>
          <a:bodyPr vert="horz" wrap="square" lIns="0" tIns="36195" rIns="0" bIns="0" rtlCol="0">
            <a:spAutoFit/>
          </a:bodyPr>
          <a:lstStyle/>
          <a:p>
            <a:pPr marL="38100" marR="30480" indent="140970">
              <a:lnSpc>
                <a:spcPts val="2110"/>
              </a:lnSpc>
              <a:spcBef>
                <a:spcPts val="285"/>
              </a:spcBef>
            </a:pPr>
            <a:r>
              <a:rPr sz="1400" b="1" dirty="0">
                <a:solidFill>
                  <a:srgbClr val="FFFFFF"/>
                </a:solidFill>
                <a:latin typeface="Arial"/>
                <a:cs typeface="Arial"/>
              </a:rPr>
              <a:t>Switching from  ASA to ELIQUIS</a:t>
            </a:r>
            <a:r>
              <a:rPr lang="en-US" sz="1400" baseline="30000" dirty="0">
                <a:solidFill>
                  <a:srgbClr val="FFFFFF"/>
                </a:solidFill>
                <a:latin typeface="Trebuchet MS"/>
                <a:cs typeface="Trebuchet MS"/>
              </a:rPr>
              <a:t> ® </a:t>
            </a:r>
            <a:r>
              <a:rPr sz="1200" b="1" baseline="30303" dirty="0">
                <a:solidFill>
                  <a:srgbClr val="FFFFFF"/>
                </a:solidFill>
                <a:latin typeface="Arial"/>
                <a:cs typeface="Arial"/>
              </a:rPr>
              <a:t>2†</a:t>
            </a:r>
            <a:endParaRPr sz="1200" baseline="30303" dirty="0">
              <a:latin typeface="Arial"/>
              <a:cs typeface="Arial"/>
            </a:endParaRPr>
          </a:p>
        </p:txBody>
      </p:sp>
      <p:sp>
        <p:nvSpPr>
          <p:cNvPr id="55" name="object 55"/>
          <p:cNvSpPr txBox="1"/>
          <p:nvPr/>
        </p:nvSpPr>
        <p:spPr>
          <a:xfrm>
            <a:off x="15265837" y="7258428"/>
            <a:ext cx="1887220" cy="185307"/>
          </a:xfrm>
          <a:prstGeom prst="rect">
            <a:avLst/>
          </a:prstGeom>
        </p:spPr>
        <p:txBody>
          <a:bodyPr vert="horz" wrap="square" lIns="0" tIns="15875" rIns="0" bIns="0" rtlCol="0">
            <a:spAutoFit/>
          </a:bodyPr>
          <a:lstStyle/>
          <a:p>
            <a:pPr marL="12700">
              <a:lnSpc>
                <a:spcPct val="100000"/>
              </a:lnSpc>
              <a:spcBef>
                <a:spcPts val="125"/>
              </a:spcBef>
            </a:pPr>
            <a:r>
              <a:rPr sz="1100" b="1" dirty="0">
                <a:solidFill>
                  <a:srgbClr val="FFFFFF"/>
                </a:solidFill>
                <a:latin typeface="Arial"/>
                <a:cs typeface="Arial"/>
              </a:rPr>
              <a:t>Start ELIQUIS</a:t>
            </a:r>
            <a:r>
              <a:rPr lang="en-US" sz="1100" baseline="30000" dirty="0">
                <a:solidFill>
                  <a:srgbClr val="FFFFFF"/>
                </a:solidFill>
                <a:latin typeface="Trebuchet MS"/>
                <a:cs typeface="Trebuchet MS"/>
              </a:rPr>
              <a:t> ®</a:t>
            </a:r>
            <a:r>
              <a:rPr sz="1100" dirty="0">
                <a:solidFill>
                  <a:srgbClr val="FFFFFF"/>
                </a:solidFill>
                <a:latin typeface="Trebuchet MS"/>
                <a:cs typeface="Trebuchet MS"/>
              </a:rPr>
              <a:t> </a:t>
            </a:r>
            <a:r>
              <a:rPr sz="1100" b="1" dirty="0">
                <a:solidFill>
                  <a:srgbClr val="FFFFFF"/>
                </a:solidFill>
                <a:latin typeface="Arial"/>
                <a:cs typeface="Arial"/>
              </a:rPr>
              <a:t>BID</a:t>
            </a:r>
            <a:endParaRPr sz="1100" dirty="0">
              <a:latin typeface="Arial"/>
              <a:cs typeface="Arial"/>
            </a:endParaRPr>
          </a:p>
        </p:txBody>
      </p:sp>
      <p:grpSp>
        <p:nvGrpSpPr>
          <p:cNvPr id="56" name="object 56"/>
          <p:cNvGrpSpPr/>
          <p:nvPr/>
        </p:nvGrpSpPr>
        <p:grpSpPr>
          <a:xfrm>
            <a:off x="2436905" y="3103766"/>
            <a:ext cx="15338425" cy="1258570"/>
            <a:chOff x="2436905" y="3103766"/>
            <a:chExt cx="15338425" cy="1258570"/>
          </a:xfrm>
        </p:grpSpPr>
        <p:sp>
          <p:nvSpPr>
            <p:cNvPr id="57" name="object 57"/>
            <p:cNvSpPr/>
            <p:nvPr/>
          </p:nvSpPr>
          <p:spPr>
            <a:xfrm>
              <a:off x="2436905" y="3103766"/>
              <a:ext cx="3131185" cy="1258570"/>
            </a:xfrm>
            <a:custGeom>
              <a:avLst/>
              <a:gdLst/>
              <a:ahLst/>
              <a:cxnLst/>
              <a:rect l="l" t="t" r="r" b="b"/>
              <a:pathLst>
                <a:path w="3131185"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58" name="object 58"/>
            <p:cNvPicPr/>
            <p:nvPr/>
          </p:nvPicPr>
          <p:blipFill>
            <a:blip r:embed="rId11" cstate="print"/>
            <a:stretch>
              <a:fillRect/>
            </a:stretch>
          </p:blipFill>
          <p:spPr>
            <a:xfrm>
              <a:off x="2602626" y="3269488"/>
              <a:ext cx="2798828" cy="924680"/>
            </a:xfrm>
            <a:prstGeom prst="rect">
              <a:avLst/>
            </a:prstGeom>
          </p:spPr>
        </p:pic>
        <p:sp>
          <p:nvSpPr>
            <p:cNvPr id="59" name="object 59"/>
            <p:cNvSpPr/>
            <p:nvPr/>
          </p:nvSpPr>
          <p:spPr>
            <a:xfrm>
              <a:off x="2602628" y="3269486"/>
              <a:ext cx="2799080" cy="925194"/>
            </a:xfrm>
            <a:custGeom>
              <a:avLst/>
              <a:gdLst/>
              <a:ahLst/>
              <a:cxnLst/>
              <a:rect l="l" t="t" r="r" b="b"/>
              <a:pathLst>
                <a:path w="2799079"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60" name="object 60"/>
            <p:cNvSpPr/>
            <p:nvPr/>
          </p:nvSpPr>
          <p:spPr>
            <a:xfrm>
              <a:off x="6286526" y="3103766"/>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61" name="object 61"/>
            <p:cNvPicPr/>
            <p:nvPr/>
          </p:nvPicPr>
          <p:blipFill>
            <a:blip r:embed="rId12" cstate="print"/>
            <a:stretch>
              <a:fillRect/>
            </a:stretch>
          </p:blipFill>
          <p:spPr>
            <a:xfrm>
              <a:off x="6452247" y="3269488"/>
              <a:ext cx="2798818" cy="924680"/>
            </a:xfrm>
            <a:prstGeom prst="rect">
              <a:avLst/>
            </a:prstGeom>
          </p:spPr>
        </p:pic>
        <p:sp>
          <p:nvSpPr>
            <p:cNvPr id="62" name="object 62"/>
            <p:cNvSpPr/>
            <p:nvPr/>
          </p:nvSpPr>
          <p:spPr>
            <a:xfrm>
              <a:off x="6452242" y="3269486"/>
              <a:ext cx="2799080" cy="925194"/>
            </a:xfrm>
            <a:custGeom>
              <a:avLst/>
              <a:gdLst/>
              <a:ahLst/>
              <a:cxnLst/>
              <a:rect l="l" t="t" r="r" b="b"/>
              <a:pathLst>
                <a:path w="2799079"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63" name="object 63"/>
            <p:cNvSpPr/>
            <p:nvPr/>
          </p:nvSpPr>
          <p:spPr>
            <a:xfrm>
              <a:off x="10794625" y="3103766"/>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64" name="object 64"/>
            <p:cNvPicPr/>
            <p:nvPr/>
          </p:nvPicPr>
          <p:blipFill>
            <a:blip r:embed="rId13" cstate="print"/>
            <a:stretch>
              <a:fillRect/>
            </a:stretch>
          </p:blipFill>
          <p:spPr>
            <a:xfrm>
              <a:off x="10960336" y="3269488"/>
              <a:ext cx="2798838" cy="924680"/>
            </a:xfrm>
            <a:prstGeom prst="rect">
              <a:avLst/>
            </a:prstGeom>
          </p:spPr>
        </p:pic>
        <p:sp>
          <p:nvSpPr>
            <p:cNvPr id="65" name="object 65"/>
            <p:cNvSpPr/>
            <p:nvPr/>
          </p:nvSpPr>
          <p:spPr>
            <a:xfrm>
              <a:off x="10960344" y="3269486"/>
              <a:ext cx="2799080" cy="925194"/>
            </a:xfrm>
            <a:custGeom>
              <a:avLst/>
              <a:gdLst/>
              <a:ahLst/>
              <a:cxnLst/>
              <a:rect l="l" t="t" r="r" b="b"/>
              <a:pathLst>
                <a:path w="2799080"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66" name="object 66"/>
            <p:cNvSpPr/>
            <p:nvPr/>
          </p:nvSpPr>
          <p:spPr>
            <a:xfrm>
              <a:off x="14644237" y="3103766"/>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67" name="object 67"/>
            <p:cNvPicPr/>
            <p:nvPr/>
          </p:nvPicPr>
          <p:blipFill>
            <a:blip r:embed="rId14" cstate="print"/>
            <a:stretch>
              <a:fillRect/>
            </a:stretch>
          </p:blipFill>
          <p:spPr>
            <a:xfrm>
              <a:off x="14809958" y="3269488"/>
              <a:ext cx="2798828" cy="924680"/>
            </a:xfrm>
            <a:prstGeom prst="rect">
              <a:avLst/>
            </a:prstGeom>
          </p:spPr>
        </p:pic>
        <p:sp>
          <p:nvSpPr>
            <p:cNvPr id="68" name="object 68"/>
            <p:cNvSpPr/>
            <p:nvPr/>
          </p:nvSpPr>
          <p:spPr>
            <a:xfrm>
              <a:off x="14809960" y="3269486"/>
              <a:ext cx="2799080" cy="925194"/>
            </a:xfrm>
            <a:custGeom>
              <a:avLst/>
              <a:gdLst/>
              <a:ahLst/>
              <a:cxnLst/>
              <a:rect l="l" t="t" r="r" b="b"/>
              <a:pathLst>
                <a:path w="2799080"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69" name="object 69"/>
            <p:cNvSpPr/>
            <p:nvPr/>
          </p:nvSpPr>
          <p:spPr>
            <a:xfrm>
              <a:off x="13769596" y="3731825"/>
              <a:ext cx="941705" cy="0"/>
            </a:xfrm>
            <a:custGeom>
              <a:avLst/>
              <a:gdLst/>
              <a:ahLst/>
              <a:cxnLst/>
              <a:rect l="l" t="t" r="r" b="b"/>
              <a:pathLst>
                <a:path w="941705">
                  <a:moveTo>
                    <a:pt x="0" y="0"/>
                  </a:moveTo>
                  <a:lnTo>
                    <a:pt x="941299" y="0"/>
                  </a:lnTo>
                </a:path>
              </a:pathLst>
            </a:custGeom>
            <a:ln w="33768">
              <a:solidFill>
                <a:srgbClr val="454547"/>
              </a:solidFill>
            </a:ln>
          </p:spPr>
          <p:txBody>
            <a:bodyPr wrap="square" lIns="0" tIns="0" rIns="0" bIns="0" rtlCol="0"/>
            <a:lstStyle/>
            <a:p>
              <a:endParaRPr sz="1200"/>
            </a:p>
          </p:txBody>
        </p:sp>
        <p:sp>
          <p:nvSpPr>
            <p:cNvPr id="70" name="object 70"/>
            <p:cNvSpPr/>
            <p:nvPr/>
          </p:nvSpPr>
          <p:spPr>
            <a:xfrm>
              <a:off x="14650484" y="3677589"/>
              <a:ext cx="149225" cy="108585"/>
            </a:xfrm>
            <a:custGeom>
              <a:avLst/>
              <a:gdLst/>
              <a:ahLst/>
              <a:cxnLst/>
              <a:rect l="l" t="t" r="r" b="b"/>
              <a:pathLst>
                <a:path w="149225" h="108585">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sp>
          <p:nvSpPr>
            <p:cNvPr id="71" name="object 71"/>
            <p:cNvSpPr/>
            <p:nvPr/>
          </p:nvSpPr>
          <p:spPr>
            <a:xfrm>
              <a:off x="9261493" y="3731825"/>
              <a:ext cx="1600200" cy="0"/>
            </a:xfrm>
            <a:custGeom>
              <a:avLst/>
              <a:gdLst/>
              <a:ahLst/>
              <a:cxnLst/>
              <a:rect l="l" t="t" r="r" b="b"/>
              <a:pathLst>
                <a:path w="1600200">
                  <a:moveTo>
                    <a:pt x="0" y="0"/>
                  </a:moveTo>
                  <a:lnTo>
                    <a:pt x="1599787" y="0"/>
                  </a:lnTo>
                </a:path>
              </a:pathLst>
            </a:custGeom>
            <a:ln w="33768">
              <a:solidFill>
                <a:srgbClr val="454547"/>
              </a:solidFill>
            </a:ln>
          </p:spPr>
          <p:txBody>
            <a:bodyPr wrap="square" lIns="0" tIns="0" rIns="0" bIns="0" rtlCol="0"/>
            <a:lstStyle/>
            <a:p>
              <a:endParaRPr sz="1200"/>
            </a:p>
          </p:txBody>
        </p:sp>
        <p:sp>
          <p:nvSpPr>
            <p:cNvPr id="72" name="object 72"/>
            <p:cNvSpPr/>
            <p:nvPr/>
          </p:nvSpPr>
          <p:spPr>
            <a:xfrm>
              <a:off x="10800867" y="3677589"/>
              <a:ext cx="149225" cy="108585"/>
            </a:xfrm>
            <a:custGeom>
              <a:avLst/>
              <a:gdLst/>
              <a:ahLst/>
              <a:cxnLst/>
              <a:rect l="l" t="t" r="r" b="b"/>
              <a:pathLst>
                <a:path w="149225" h="108585">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sp>
          <p:nvSpPr>
            <p:cNvPr id="73" name="object 73"/>
            <p:cNvSpPr/>
            <p:nvPr/>
          </p:nvSpPr>
          <p:spPr>
            <a:xfrm>
              <a:off x="5411878" y="3731825"/>
              <a:ext cx="941705" cy="0"/>
            </a:xfrm>
            <a:custGeom>
              <a:avLst/>
              <a:gdLst/>
              <a:ahLst/>
              <a:cxnLst/>
              <a:rect l="l" t="t" r="r" b="b"/>
              <a:pathLst>
                <a:path w="941704">
                  <a:moveTo>
                    <a:pt x="0" y="0"/>
                  </a:moveTo>
                  <a:lnTo>
                    <a:pt x="941299" y="0"/>
                  </a:lnTo>
                </a:path>
              </a:pathLst>
            </a:custGeom>
            <a:ln w="33768">
              <a:solidFill>
                <a:srgbClr val="454547"/>
              </a:solidFill>
            </a:ln>
          </p:spPr>
          <p:txBody>
            <a:bodyPr wrap="square" lIns="0" tIns="0" rIns="0" bIns="0" rtlCol="0"/>
            <a:lstStyle/>
            <a:p>
              <a:endParaRPr sz="1200"/>
            </a:p>
          </p:txBody>
        </p:sp>
        <p:sp>
          <p:nvSpPr>
            <p:cNvPr id="74" name="object 74"/>
            <p:cNvSpPr/>
            <p:nvPr/>
          </p:nvSpPr>
          <p:spPr>
            <a:xfrm>
              <a:off x="6292766" y="3677589"/>
              <a:ext cx="149225" cy="108585"/>
            </a:xfrm>
            <a:custGeom>
              <a:avLst/>
              <a:gdLst/>
              <a:ahLst/>
              <a:cxnLst/>
              <a:rect l="l" t="t" r="r" b="b"/>
              <a:pathLst>
                <a:path w="149225" h="108585">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grpSp>
      <p:sp>
        <p:nvSpPr>
          <p:cNvPr id="75" name="object 75"/>
          <p:cNvSpPr txBox="1"/>
          <p:nvPr/>
        </p:nvSpPr>
        <p:spPr>
          <a:xfrm>
            <a:off x="2787691" y="3436194"/>
            <a:ext cx="2428875" cy="554895"/>
          </a:xfrm>
          <a:prstGeom prst="rect">
            <a:avLst/>
          </a:prstGeom>
        </p:spPr>
        <p:txBody>
          <a:bodyPr vert="horz" wrap="square" lIns="0" tIns="36195" rIns="0" bIns="0" rtlCol="0">
            <a:spAutoFit/>
          </a:bodyPr>
          <a:lstStyle/>
          <a:p>
            <a:pPr marL="589915" marR="30480" indent="-552450">
              <a:lnSpc>
                <a:spcPts val="2110"/>
              </a:lnSpc>
              <a:spcBef>
                <a:spcPts val="285"/>
              </a:spcBef>
            </a:pPr>
            <a:r>
              <a:rPr sz="1400" b="1" dirty="0">
                <a:solidFill>
                  <a:srgbClr val="FFFFFF"/>
                </a:solidFill>
                <a:latin typeface="Arial"/>
                <a:cs typeface="Arial"/>
              </a:rPr>
              <a:t>Switching from warfarin  to ELIQUIS</a:t>
            </a:r>
            <a:r>
              <a:rPr lang="en-US" sz="1400" baseline="30000" dirty="0">
                <a:solidFill>
                  <a:srgbClr val="FFFFFF"/>
                </a:solidFill>
                <a:latin typeface="Trebuchet MS"/>
                <a:cs typeface="Trebuchet MS"/>
              </a:rPr>
              <a:t>®</a:t>
            </a:r>
            <a:r>
              <a:rPr sz="1200" b="1" baseline="30303" dirty="0">
                <a:solidFill>
                  <a:srgbClr val="FFFFFF"/>
                </a:solidFill>
                <a:latin typeface="Arial"/>
                <a:cs typeface="Arial"/>
              </a:rPr>
              <a:t>1</a:t>
            </a:r>
            <a:endParaRPr sz="1200" baseline="30303" dirty="0">
              <a:latin typeface="Arial"/>
              <a:cs typeface="Arial"/>
            </a:endParaRPr>
          </a:p>
        </p:txBody>
      </p:sp>
      <p:sp>
        <p:nvSpPr>
          <p:cNvPr id="76" name="object 76"/>
          <p:cNvSpPr txBox="1"/>
          <p:nvPr/>
        </p:nvSpPr>
        <p:spPr>
          <a:xfrm>
            <a:off x="7278862" y="3436194"/>
            <a:ext cx="1174115" cy="548676"/>
          </a:xfrm>
          <a:prstGeom prst="rect">
            <a:avLst/>
          </a:prstGeom>
        </p:spPr>
        <p:txBody>
          <a:bodyPr vert="horz" wrap="square" lIns="0" tIns="36195" rIns="0" bIns="0" rtlCol="0">
            <a:spAutoFit/>
          </a:bodyPr>
          <a:lstStyle/>
          <a:p>
            <a:pPr marL="175895" marR="5080" indent="-163830">
              <a:lnSpc>
                <a:spcPts val="2110"/>
              </a:lnSpc>
              <a:spcBef>
                <a:spcPts val="285"/>
              </a:spcBef>
            </a:pPr>
            <a:r>
              <a:rPr sz="1400" b="1" dirty="0">
                <a:solidFill>
                  <a:srgbClr val="FFFFFF"/>
                </a:solidFill>
                <a:latin typeface="Arial"/>
                <a:cs typeface="Arial"/>
              </a:rPr>
              <a:t>Discontinue  warfarin</a:t>
            </a:r>
            <a:endParaRPr sz="1400">
              <a:latin typeface="Arial"/>
              <a:cs typeface="Arial"/>
            </a:endParaRPr>
          </a:p>
        </p:txBody>
      </p:sp>
      <p:sp>
        <p:nvSpPr>
          <p:cNvPr id="77" name="object 77"/>
          <p:cNvSpPr txBox="1"/>
          <p:nvPr/>
        </p:nvSpPr>
        <p:spPr>
          <a:xfrm>
            <a:off x="11618937" y="3436194"/>
            <a:ext cx="1482090" cy="554511"/>
          </a:xfrm>
          <a:prstGeom prst="rect">
            <a:avLst/>
          </a:prstGeom>
        </p:spPr>
        <p:txBody>
          <a:bodyPr vert="horz" wrap="square" lIns="0" tIns="36195" rIns="0" bIns="0" rtlCol="0">
            <a:spAutoFit/>
          </a:bodyPr>
          <a:lstStyle/>
          <a:p>
            <a:pPr marL="12700" marR="5080" indent="142240">
              <a:lnSpc>
                <a:spcPts val="2110"/>
              </a:lnSpc>
              <a:spcBef>
                <a:spcPts val="285"/>
              </a:spcBef>
            </a:pPr>
            <a:r>
              <a:rPr sz="1400" b="1" dirty="0">
                <a:solidFill>
                  <a:srgbClr val="FFFFFF"/>
                </a:solidFill>
                <a:latin typeface="Arial"/>
                <a:cs typeface="Arial"/>
              </a:rPr>
              <a:t>Monitor INR  daily until &lt;2.0</a:t>
            </a:r>
            <a:endParaRPr sz="1400">
              <a:latin typeface="Arial"/>
              <a:cs typeface="Arial"/>
            </a:endParaRPr>
          </a:p>
        </p:txBody>
      </p:sp>
      <p:sp>
        <p:nvSpPr>
          <p:cNvPr id="78" name="object 78"/>
          <p:cNvSpPr txBox="1"/>
          <p:nvPr/>
        </p:nvSpPr>
        <p:spPr>
          <a:xfrm>
            <a:off x="15265923" y="3570332"/>
            <a:ext cx="1887220" cy="231474"/>
          </a:xfrm>
          <a:prstGeom prst="rect">
            <a:avLst/>
          </a:prstGeom>
        </p:spPr>
        <p:txBody>
          <a:bodyPr vert="horz" wrap="square" lIns="0" tIns="15875" rIns="0" bIns="0" rtlCol="0">
            <a:spAutoFit/>
          </a:bodyPr>
          <a:lstStyle/>
          <a:p>
            <a:pPr marL="12700">
              <a:lnSpc>
                <a:spcPct val="100000"/>
              </a:lnSpc>
              <a:spcBef>
                <a:spcPts val="125"/>
              </a:spcBef>
            </a:pPr>
            <a:r>
              <a:rPr sz="1400" b="1" dirty="0">
                <a:solidFill>
                  <a:srgbClr val="FFFFFF"/>
                </a:solidFill>
                <a:latin typeface="Arial"/>
                <a:cs typeface="Arial"/>
              </a:rPr>
              <a:t>Start ELIQUIS</a:t>
            </a:r>
            <a:r>
              <a:rPr lang="en-US" sz="1400" baseline="30000" dirty="0">
                <a:solidFill>
                  <a:srgbClr val="FFFFFF"/>
                </a:solidFill>
                <a:latin typeface="Trebuchet MS"/>
                <a:cs typeface="Trebuchet MS"/>
              </a:rPr>
              <a:t> ®</a:t>
            </a:r>
            <a:r>
              <a:rPr sz="1400" dirty="0">
                <a:solidFill>
                  <a:srgbClr val="FFFFFF"/>
                </a:solidFill>
                <a:latin typeface="Trebuchet MS"/>
                <a:cs typeface="Trebuchet MS"/>
              </a:rPr>
              <a:t> </a:t>
            </a:r>
            <a:r>
              <a:rPr sz="1400" b="1" dirty="0">
                <a:solidFill>
                  <a:srgbClr val="FFFFFF"/>
                </a:solidFill>
                <a:latin typeface="Arial"/>
                <a:cs typeface="Arial"/>
              </a:rPr>
              <a:t>BID</a:t>
            </a:r>
            <a:endParaRPr sz="1400" dirty="0">
              <a:latin typeface="Arial"/>
              <a:cs typeface="Arial"/>
            </a:endParaRPr>
          </a:p>
        </p:txBody>
      </p:sp>
      <p:grpSp>
        <p:nvGrpSpPr>
          <p:cNvPr id="79" name="object 79"/>
          <p:cNvGrpSpPr/>
          <p:nvPr/>
        </p:nvGrpSpPr>
        <p:grpSpPr>
          <a:xfrm>
            <a:off x="2436905" y="10297147"/>
            <a:ext cx="15338425" cy="1258570"/>
            <a:chOff x="2436905" y="10297147"/>
            <a:chExt cx="15338425" cy="1258570"/>
          </a:xfrm>
        </p:grpSpPr>
        <p:sp>
          <p:nvSpPr>
            <p:cNvPr id="80" name="object 80"/>
            <p:cNvSpPr/>
            <p:nvPr/>
          </p:nvSpPr>
          <p:spPr>
            <a:xfrm>
              <a:off x="2436905" y="10297147"/>
              <a:ext cx="3131185" cy="1258570"/>
            </a:xfrm>
            <a:custGeom>
              <a:avLst/>
              <a:gdLst/>
              <a:ahLst/>
              <a:cxnLst/>
              <a:rect l="l" t="t" r="r" b="b"/>
              <a:pathLst>
                <a:path w="3131185"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81" name="object 81"/>
            <p:cNvPicPr/>
            <p:nvPr/>
          </p:nvPicPr>
          <p:blipFill>
            <a:blip r:embed="rId13" cstate="print"/>
            <a:stretch>
              <a:fillRect/>
            </a:stretch>
          </p:blipFill>
          <p:spPr>
            <a:xfrm>
              <a:off x="2602626" y="10462868"/>
              <a:ext cx="2798828" cy="924680"/>
            </a:xfrm>
            <a:prstGeom prst="rect">
              <a:avLst/>
            </a:prstGeom>
          </p:spPr>
        </p:pic>
        <p:sp>
          <p:nvSpPr>
            <p:cNvPr id="82" name="object 82"/>
            <p:cNvSpPr/>
            <p:nvPr/>
          </p:nvSpPr>
          <p:spPr>
            <a:xfrm>
              <a:off x="2602628" y="10462869"/>
              <a:ext cx="2799080" cy="925194"/>
            </a:xfrm>
            <a:custGeom>
              <a:avLst/>
              <a:gdLst/>
              <a:ahLst/>
              <a:cxnLst/>
              <a:rect l="l" t="t" r="r" b="b"/>
              <a:pathLst>
                <a:path w="2799079"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83" name="object 83"/>
            <p:cNvSpPr/>
            <p:nvPr/>
          </p:nvSpPr>
          <p:spPr>
            <a:xfrm>
              <a:off x="6286526" y="10297147"/>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84" name="object 84"/>
            <p:cNvPicPr/>
            <p:nvPr/>
          </p:nvPicPr>
          <p:blipFill>
            <a:blip r:embed="rId12" cstate="print"/>
            <a:stretch>
              <a:fillRect/>
            </a:stretch>
          </p:blipFill>
          <p:spPr>
            <a:xfrm>
              <a:off x="6452247" y="10462868"/>
              <a:ext cx="2798818" cy="924680"/>
            </a:xfrm>
            <a:prstGeom prst="rect">
              <a:avLst/>
            </a:prstGeom>
          </p:spPr>
        </p:pic>
        <p:sp>
          <p:nvSpPr>
            <p:cNvPr id="85" name="object 85"/>
            <p:cNvSpPr/>
            <p:nvPr/>
          </p:nvSpPr>
          <p:spPr>
            <a:xfrm>
              <a:off x="6452242" y="10462869"/>
              <a:ext cx="2799080" cy="925194"/>
            </a:xfrm>
            <a:custGeom>
              <a:avLst/>
              <a:gdLst/>
              <a:ahLst/>
              <a:cxnLst/>
              <a:rect l="l" t="t" r="r" b="b"/>
              <a:pathLst>
                <a:path w="2799079"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86" name="object 86"/>
            <p:cNvSpPr/>
            <p:nvPr/>
          </p:nvSpPr>
          <p:spPr>
            <a:xfrm>
              <a:off x="10794625" y="10297147"/>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87" name="object 87"/>
            <p:cNvPicPr/>
            <p:nvPr/>
          </p:nvPicPr>
          <p:blipFill>
            <a:blip r:embed="rId13" cstate="print"/>
            <a:stretch>
              <a:fillRect/>
            </a:stretch>
          </p:blipFill>
          <p:spPr>
            <a:xfrm>
              <a:off x="10960336" y="10462868"/>
              <a:ext cx="2798838" cy="924680"/>
            </a:xfrm>
            <a:prstGeom prst="rect">
              <a:avLst/>
            </a:prstGeom>
          </p:spPr>
        </p:pic>
        <p:sp>
          <p:nvSpPr>
            <p:cNvPr id="88" name="object 88"/>
            <p:cNvSpPr/>
            <p:nvPr/>
          </p:nvSpPr>
          <p:spPr>
            <a:xfrm>
              <a:off x="10960344" y="10462869"/>
              <a:ext cx="2799080" cy="925194"/>
            </a:xfrm>
            <a:custGeom>
              <a:avLst/>
              <a:gdLst/>
              <a:ahLst/>
              <a:cxnLst/>
              <a:rect l="l" t="t" r="r" b="b"/>
              <a:pathLst>
                <a:path w="2799080"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89" name="object 89"/>
            <p:cNvSpPr/>
            <p:nvPr/>
          </p:nvSpPr>
          <p:spPr>
            <a:xfrm>
              <a:off x="14644237" y="10297147"/>
              <a:ext cx="3131185" cy="1258570"/>
            </a:xfrm>
            <a:custGeom>
              <a:avLst/>
              <a:gdLst/>
              <a:ahLst/>
              <a:cxnLst/>
              <a:rect l="l" t="t" r="r" b="b"/>
              <a:pathLst>
                <a:path w="3131184" h="1258570">
                  <a:moveTo>
                    <a:pt x="3131056" y="0"/>
                  </a:moveTo>
                  <a:lnTo>
                    <a:pt x="0" y="0"/>
                  </a:lnTo>
                  <a:lnTo>
                    <a:pt x="0" y="1258076"/>
                  </a:lnTo>
                  <a:lnTo>
                    <a:pt x="3131056" y="1258076"/>
                  </a:lnTo>
                  <a:lnTo>
                    <a:pt x="3131056" y="0"/>
                  </a:lnTo>
                  <a:close/>
                </a:path>
              </a:pathLst>
            </a:custGeom>
            <a:solidFill>
              <a:srgbClr val="231F20">
                <a:alpha val="19999"/>
              </a:srgbClr>
            </a:solidFill>
          </p:spPr>
          <p:txBody>
            <a:bodyPr wrap="square" lIns="0" tIns="0" rIns="0" bIns="0" rtlCol="0"/>
            <a:lstStyle/>
            <a:p>
              <a:endParaRPr sz="1200"/>
            </a:p>
          </p:txBody>
        </p:sp>
        <p:pic>
          <p:nvPicPr>
            <p:cNvPr id="90" name="object 90"/>
            <p:cNvPicPr/>
            <p:nvPr/>
          </p:nvPicPr>
          <p:blipFill>
            <a:blip r:embed="rId14" cstate="print"/>
            <a:stretch>
              <a:fillRect/>
            </a:stretch>
          </p:blipFill>
          <p:spPr>
            <a:xfrm>
              <a:off x="14809958" y="10462868"/>
              <a:ext cx="2798828" cy="924680"/>
            </a:xfrm>
            <a:prstGeom prst="rect">
              <a:avLst/>
            </a:prstGeom>
          </p:spPr>
        </p:pic>
        <p:sp>
          <p:nvSpPr>
            <p:cNvPr id="91" name="object 91"/>
            <p:cNvSpPr/>
            <p:nvPr/>
          </p:nvSpPr>
          <p:spPr>
            <a:xfrm>
              <a:off x="14809960" y="10462869"/>
              <a:ext cx="2799080" cy="925194"/>
            </a:xfrm>
            <a:custGeom>
              <a:avLst/>
              <a:gdLst/>
              <a:ahLst/>
              <a:cxnLst/>
              <a:rect l="l" t="t" r="r" b="b"/>
              <a:pathLst>
                <a:path w="2799080" h="925195">
                  <a:moveTo>
                    <a:pt x="168843" y="0"/>
                  </a:moveTo>
                  <a:lnTo>
                    <a:pt x="123958" y="6031"/>
                  </a:lnTo>
                  <a:lnTo>
                    <a:pt x="83626" y="23052"/>
                  </a:lnTo>
                  <a:lnTo>
                    <a:pt x="49454" y="49454"/>
                  </a:lnTo>
                  <a:lnTo>
                    <a:pt x="23052" y="83626"/>
                  </a:lnTo>
                  <a:lnTo>
                    <a:pt x="6031" y="123958"/>
                  </a:lnTo>
                  <a:lnTo>
                    <a:pt x="0" y="168843"/>
                  </a:lnTo>
                  <a:lnTo>
                    <a:pt x="0" y="755827"/>
                  </a:lnTo>
                  <a:lnTo>
                    <a:pt x="6031" y="800715"/>
                  </a:lnTo>
                  <a:lnTo>
                    <a:pt x="23052" y="841049"/>
                  </a:lnTo>
                  <a:lnTo>
                    <a:pt x="49454" y="875220"/>
                  </a:lnTo>
                  <a:lnTo>
                    <a:pt x="83626" y="901620"/>
                  </a:lnTo>
                  <a:lnTo>
                    <a:pt x="123958" y="918640"/>
                  </a:lnTo>
                  <a:lnTo>
                    <a:pt x="168843" y="924670"/>
                  </a:lnTo>
                  <a:lnTo>
                    <a:pt x="2629985" y="924670"/>
                  </a:lnTo>
                  <a:lnTo>
                    <a:pt x="2674869" y="918640"/>
                  </a:lnTo>
                  <a:lnTo>
                    <a:pt x="2715202" y="901620"/>
                  </a:lnTo>
                  <a:lnTo>
                    <a:pt x="2749374" y="875220"/>
                  </a:lnTo>
                  <a:lnTo>
                    <a:pt x="2775775" y="841049"/>
                  </a:lnTo>
                  <a:lnTo>
                    <a:pt x="2792796" y="800715"/>
                  </a:lnTo>
                  <a:lnTo>
                    <a:pt x="2798828" y="755827"/>
                  </a:lnTo>
                  <a:lnTo>
                    <a:pt x="2798828" y="168843"/>
                  </a:lnTo>
                  <a:lnTo>
                    <a:pt x="2792796" y="123958"/>
                  </a:lnTo>
                  <a:lnTo>
                    <a:pt x="2775775" y="83626"/>
                  </a:lnTo>
                  <a:lnTo>
                    <a:pt x="2749374" y="49454"/>
                  </a:lnTo>
                  <a:lnTo>
                    <a:pt x="2715202" y="23052"/>
                  </a:lnTo>
                  <a:lnTo>
                    <a:pt x="2674869" y="6031"/>
                  </a:lnTo>
                  <a:lnTo>
                    <a:pt x="2629985" y="0"/>
                  </a:lnTo>
                  <a:lnTo>
                    <a:pt x="168843" y="0"/>
                  </a:lnTo>
                  <a:close/>
                </a:path>
              </a:pathLst>
            </a:custGeom>
            <a:ln w="20850">
              <a:solidFill>
                <a:srgbClr val="FFFFFF"/>
              </a:solidFill>
            </a:ln>
          </p:spPr>
          <p:txBody>
            <a:bodyPr wrap="square" lIns="0" tIns="0" rIns="0" bIns="0" rtlCol="0"/>
            <a:lstStyle/>
            <a:p>
              <a:endParaRPr sz="1200"/>
            </a:p>
          </p:txBody>
        </p:sp>
        <p:sp>
          <p:nvSpPr>
            <p:cNvPr id="92" name="object 92"/>
            <p:cNvSpPr/>
            <p:nvPr/>
          </p:nvSpPr>
          <p:spPr>
            <a:xfrm>
              <a:off x="13769596" y="10925216"/>
              <a:ext cx="941705" cy="0"/>
            </a:xfrm>
            <a:custGeom>
              <a:avLst/>
              <a:gdLst/>
              <a:ahLst/>
              <a:cxnLst/>
              <a:rect l="l" t="t" r="r" b="b"/>
              <a:pathLst>
                <a:path w="941705">
                  <a:moveTo>
                    <a:pt x="0" y="0"/>
                  </a:moveTo>
                  <a:lnTo>
                    <a:pt x="941299" y="0"/>
                  </a:lnTo>
                </a:path>
              </a:pathLst>
            </a:custGeom>
            <a:ln w="33768">
              <a:solidFill>
                <a:srgbClr val="454547"/>
              </a:solidFill>
            </a:ln>
          </p:spPr>
          <p:txBody>
            <a:bodyPr wrap="square" lIns="0" tIns="0" rIns="0" bIns="0" rtlCol="0"/>
            <a:lstStyle/>
            <a:p>
              <a:endParaRPr sz="1200"/>
            </a:p>
          </p:txBody>
        </p:sp>
        <p:sp>
          <p:nvSpPr>
            <p:cNvPr id="93" name="object 93"/>
            <p:cNvSpPr/>
            <p:nvPr/>
          </p:nvSpPr>
          <p:spPr>
            <a:xfrm>
              <a:off x="14650484" y="10870980"/>
              <a:ext cx="149225" cy="108585"/>
            </a:xfrm>
            <a:custGeom>
              <a:avLst/>
              <a:gdLst/>
              <a:ahLst/>
              <a:cxnLst/>
              <a:rect l="l" t="t" r="r" b="b"/>
              <a:pathLst>
                <a:path w="149225" h="108584">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sp>
          <p:nvSpPr>
            <p:cNvPr id="94" name="object 94"/>
            <p:cNvSpPr/>
            <p:nvPr/>
          </p:nvSpPr>
          <p:spPr>
            <a:xfrm>
              <a:off x="9261493" y="10925216"/>
              <a:ext cx="1600200" cy="0"/>
            </a:xfrm>
            <a:custGeom>
              <a:avLst/>
              <a:gdLst/>
              <a:ahLst/>
              <a:cxnLst/>
              <a:rect l="l" t="t" r="r" b="b"/>
              <a:pathLst>
                <a:path w="1600200">
                  <a:moveTo>
                    <a:pt x="0" y="0"/>
                  </a:moveTo>
                  <a:lnTo>
                    <a:pt x="1599787" y="0"/>
                  </a:lnTo>
                </a:path>
              </a:pathLst>
            </a:custGeom>
            <a:ln w="33768">
              <a:solidFill>
                <a:srgbClr val="454547"/>
              </a:solidFill>
            </a:ln>
          </p:spPr>
          <p:txBody>
            <a:bodyPr wrap="square" lIns="0" tIns="0" rIns="0" bIns="0" rtlCol="0"/>
            <a:lstStyle/>
            <a:p>
              <a:endParaRPr sz="1200"/>
            </a:p>
          </p:txBody>
        </p:sp>
        <p:sp>
          <p:nvSpPr>
            <p:cNvPr id="95" name="object 95"/>
            <p:cNvSpPr/>
            <p:nvPr/>
          </p:nvSpPr>
          <p:spPr>
            <a:xfrm>
              <a:off x="10800867" y="10870980"/>
              <a:ext cx="149225" cy="108585"/>
            </a:xfrm>
            <a:custGeom>
              <a:avLst/>
              <a:gdLst/>
              <a:ahLst/>
              <a:cxnLst/>
              <a:rect l="l" t="t" r="r" b="b"/>
              <a:pathLst>
                <a:path w="149225" h="108584">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sp>
          <p:nvSpPr>
            <p:cNvPr id="96" name="object 96"/>
            <p:cNvSpPr/>
            <p:nvPr/>
          </p:nvSpPr>
          <p:spPr>
            <a:xfrm>
              <a:off x="5411878" y="10925216"/>
              <a:ext cx="941705" cy="0"/>
            </a:xfrm>
            <a:custGeom>
              <a:avLst/>
              <a:gdLst/>
              <a:ahLst/>
              <a:cxnLst/>
              <a:rect l="l" t="t" r="r" b="b"/>
              <a:pathLst>
                <a:path w="941704">
                  <a:moveTo>
                    <a:pt x="0" y="0"/>
                  </a:moveTo>
                  <a:lnTo>
                    <a:pt x="941299" y="0"/>
                  </a:lnTo>
                </a:path>
              </a:pathLst>
            </a:custGeom>
            <a:ln w="33768">
              <a:solidFill>
                <a:srgbClr val="454547"/>
              </a:solidFill>
            </a:ln>
          </p:spPr>
          <p:txBody>
            <a:bodyPr wrap="square" lIns="0" tIns="0" rIns="0" bIns="0" rtlCol="0"/>
            <a:lstStyle/>
            <a:p>
              <a:endParaRPr sz="1200"/>
            </a:p>
          </p:txBody>
        </p:sp>
        <p:sp>
          <p:nvSpPr>
            <p:cNvPr id="97" name="object 97"/>
            <p:cNvSpPr/>
            <p:nvPr/>
          </p:nvSpPr>
          <p:spPr>
            <a:xfrm>
              <a:off x="6292766" y="10870980"/>
              <a:ext cx="149225" cy="108585"/>
            </a:xfrm>
            <a:custGeom>
              <a:avLst/>
              <a:gdLst/>
              <a:ahLst/>
              <a:cxnLst/>
              <a:rect l="l" t="t" r="r" b="b"/>
              <a:pathLst>
                <a:path w="149225" h="108584">
                  <a:moveTo>
                    <a:pt x="0" y="0"/>
                  </a:moveTo>
                  <a:lnTo>
                    <a:pt x="0" y="108471"/>
                  </a:lnTo>
                  <a:lnTo>
                    <a:pt x="149053" y="54235"/>
                  </a:lnTo>
                  <a:lnTo>
                    <a:pt x="0" y="0"/>
                  </a:lnTo>
                  <a:close/>
                </a:path>
              </a:pathLst>
            </a:custGeom>
            <a:solidFill>
              <a:srgbClr val="454547"/>
            </a:solidFill>
          </p:spPr>
          <p:txBody>
            <a:bodyPr wrap="square" lIns="0" tIns="0" rIns="0" bIns="0" rtlCol="0"/>
            <a:lstStyle/>
            <a:p>
              <a:endParaRPr sz="1200"/>
            </a:p>
          </p:txBody>
        </p:sp>
      </p:grpSp>
      <p:sp>
        <p:nvSpPr>
          <p:cNvPr id="98" name="object 98"/>
          <p:cNvSpPr txBox="1"/>
          <p:nvPr/>
        </p:nvSpPr>
        <p:spPr>
          <a:xfrm>
            <a:off x="2737823" y="10629576"/>
            <a:ext cx="2529205" cy="548676"/>
          </a:xfrm>
          <a:prstGeom prst="rect">
            <a:avLst/>
          </a:prstGeom>
        </p:spPr>
        <p:txBody>
          <a:bodyPr vert="horz" wrap="square" lIns="0" tIns="36195" rIns="0" bIns="0" rtlCol="0">
            <a:spAutoFit/>
          </a:bodyPr>
          <a:lstStyle/>
          <a:p>
            <a:pPr marL="690245" marR="30480" indent="-652780">
              <a:lnSpc>
                <a:spcPts val="2110"/>
              </a:lnSpc>
              <a:spcBef>
                <a:spcPts val="285"/>
              </a:spcBef>
            </a:pPr>
            <a:r>
              <a:rPr sz="1400" b="1" dirty="0">
                <a:solidFill>
                  <a:srgbClr val="FFFFFF"/>
                </a:solidFill>
                <a:latin typeface="Arial"/>
                <a:cs typeface="Arial"/>
              </a:rPr>
              <a:t>Switching from ELIQUIS</a:t>
            </a:r>
            <a:r>
              <a:rPr lang="en-US" sz="1400" baseline="30000" dirty="0">
                <a:solidFill>
                  <a:srgbClr val="FFFFFF"/>
                </a:solidFill>
                <a:latin typeface="Trebuchet MS"/>
                <a:cs typeface="Trebuchet MS"/>
              </a:rPr>
              <a:t> ®</a:t>
            </a:r>
            <a:r>
              <a:rPr sz="1400" dirty="0">
                <a:solidFill>
                  <a:srgbClr val="FFFFFF"/>
                </a:solidFill>
                <a:latin typeface="Trebuchet MS"/>
                <a:cs typeface="Trebuchet MS"/>
              </a:rPr>
              <a:t>  </a:t>
            </a:r>
            <a:r>
              <a:rPr sz="1400" b="1" dirty="0">
                <a:solidFill>
                  <a:srgbClr val="FFFFFF"/>
                </a:solidFill>
                <a:latin typeface="Arial"/>
                <a:cs typeface="Arial"/>
              </a:rPr>
              <a:t>to warfarin</a:t>
            </a:r>
            <a:r>
              <a:rPr sz="1200" b="1" baseline="30303" dirty="0">
                <a:solidFill>
                  <a:srgbClr val="FFFFFF"/>
                </a:solidFill>
                <a:latin typeface="Arial"/>
                <a:cs typeface="Arial"/>
              </a:rPr>
              <a:t>1</a:t>
            </a:r>
            <a:endParaRPr sz="1200" baseline="30303" dirty="0">
              <a:latin typeface="Arial"/>
              <a:cs typeface="Arial"/>
            </a:endParaRPr>
          </a:p>
        </p:txBody>
      </p:sp>
      <p:sp>
        <p:nvSpPr>
          <p:cNvPr id="99" name="object 99"/>
          <p:cNvSpPr txBox="1"/>
          <p:nvPr/>
        </p:nvSpPr>
        <p:spPr>
          <a:xfrm>
            <a:off x="6734480" y="10495557"/>
            <a:ext cx="2262505" cy="817981"/>
          </a:xfrm>
          <a:prstGeom prst="rect">
            <a:avLst/>
          </a:prstGeom>
        </p:spPr>
        <p:txBody>
          <a:bodyPr vert="horz" wrap="square" lIns="0" tIns="36195" rIns="0" bIns="0" rtlCol="0">
            <a:spAutoFit/>
          </a:bodyPr>
          <a:lstStyle/>
          <a:p>
            <a:pPr marL="12700" marR="5080" indent="330835">
              <a:lnSpc>
                <a:spcPts val="2110"/>
              </a:lnSpc>
              <a:spcBef>
                <a:spcPts val="285"/>
              </a:spcBef>
            </a:pPr>
            <a:r>
              <a:rPr sz="1400" b="1" dirty="0">
                <a:solidFill>
                  <a:srgbClr val="FFFFFF"/>
                </a:solidFill>
                <a:latin typeface="Arial"/>
                <a:cs typeface="Arial"/>
              </a:rPr>
              <a:t>Initiate warfarin  and continue ELIQUIS</a:t>
            </a:r>
            <a:r>
              <a:rPr lang="en-US" sz="1400" baseline="30000" dirty="0">
                <a:solidFill>
                  <a:srgbClr val="FFFFFF"/>
                </a:solidFill>
                <a:latin typeface="Trebuchet MS"/>
                <a:cs typeface="Trebuchet MS"/>
              </a:rPr>
              <a:t> ®  </a:t>
            </a:r>
            <a:r>
              <a:rPr sz="1400" b="1" dirty="0">
                <a:solidFill>
                  <a:srgbClr val="FFFFFF"/>
                </a:solidFill>
                <a:latin typeface="Arial"/>
                <a:cs typeface="Arial"/>
              </a:rPr>
              <a:t>for at least 2 days</a:t>
            </a:r>
            <a:endParaRPr sz="1400" dirty="0">
              <a:latin typeface="Arial"/>
              <a:cs typeface="Arial"/>
            </a:endParaRPr>
          </a:p>
        </p:txBody>
      </p:sp>
      <p:sp>
        <p:nvSpPr>
          <p:cNvPr id="100" name="object 100"/>
          <p:cNvSpPr txBox="1"/>
          <p:nvPr/>
        </p:nvSpPr>
        <p:spPr>
          <a:xfrm>
            <a:off x="11215840" y="10495557"/>
            <a:ext cx="2288540" cy="824200"/>
          </a:xfrm>
          <a:prstGeom prst="rect">
            <a:avLst/>
          </a:prstGeom>
        </p:spPr>
        <p:txBody>
          <a:bodyPr vert="horz" wrap="square" lIns="0" tIns="36195" rIns="0" bIns="0" rtlCol="0">
            <a:spAutoFit/>
          </a:bodyPr>
          <a:lstStyle/>
          <a:p>
            <a:pPr marL="12065" marR="5080" indent="-635" algn="ctr">
              <a:lnSpc>
                <a:spcPts val="2110"/>
              </a:lnSpc>
              <a:spcBef>
                <a:spcPts val="285"/>
              </a:spcBef>
            </a:pPr>
            <a:r>
              <a:rPr sz="1400" b="1" dirty="0">
                <a:solidFill>
                  <a:srgbClr val="FFFFFF"/>
                </a:solidFill>
                <a:latin typeface="Arial"/>
                <a:cs typeface="Arial"/>
              </a:rPr>
              <a:t>Measure INR on day 2  prior to next scheduled  dose of ELIQUIS</a:t>
            </a:r>
            <a:r>
              <a:rPr lang="en-US" sz="1400" baseline="30000" dirty="0">
                <a:solidFill>
                  <a:srgbClr val="FFFFFF"/>
                </a:solidFill>
                <a:latin typeface="Trebuchet MS"/>
                <a:cs typeface="Trebuchet MS"/>
              </a:rPr>
              <a:t> ®</a:t>
            </a:r>
            <a:endParaRPr sz="1400" dirty="0">
              <a:latin typeface="Trebuchet MS"/>
              <a:cs typeface="Trebuchet MS"/>
            </a:endParaRPr>
          </a:p>
        </p:txBody>
      </p:sp>
      <p:sp>
        <p:nvSpPr>
          <p:cNvPr id="101" name="object 101"/>
          <p:cNvSpPr txBox="1"/>
          <p:nvPr/>
        </p:nvSpPr>
        <p:spPr>
          <a:xfrm>
            <a:off x="15135392" y="10629696"/>
            <a:ext cx="2148205" cy="548676"/>
          </a:xfrm>
          <a:prstGeom prst="rect">
            <a:avLst/>
          </a:prstGeom>
        </p:spPr>
        <p:txBody>
          <a:bodyPr vert="horz" wrap="square" lIns="0" tIns="36195" rIns="0" bIns="0" rtlCol="0">
            <a:spAutoFit/>
          </a:bodyPr>
          <a:lstStyle/>
          <a:p>
            <a:pPr marL="260350" marR="5080" indent="-248285">
              <a:lnSpc>
                <a:spcPts val="2110"/>
              </a:lnSpc>
              <a:spcBef>
                <a:spcPts val="285"/>
              </a:spcBef>
            </a:pPr>
            <a:r>
              <a:rPr sz="1400" b="1" dirty="0">
                <a:solidFill>
                  <a:srgbClr val="FFFFFF"/>
                </a:solidFill>
                <a:latin typeface="Arial"/>
                <a:cs typeface="Arial"/>
              </a:rPr>
              <a:t>Discontinue ELIQUIS</a:t>
            </a:r>
            <a:r>
              <a:rPr lang="en-US" sz="1400" baseline="30000" dirty="0">
                <a:solidFill>
                  <a:srgbClr val="FFFFFF"/>
                </a:solidFill>
                <a:latin typeface="Trebuchet MS"/>
                <a:cs typeface="Trebuchet MS"/>
              </a:rPr>
              <a:t> ®</a:t>
            </a:r>
            <a:r>
              <a:rPr sz="1400" dirty="0">
                <a:solidFill>
                  <a:srgbClr val="FFFFFF"/>
                </a:solidFill>
                <a:latin typeface="Trebuchet MS"/>
                <a:cs typeface="Trebuchet MS"/>
              </a:rPr>
              <a:t>  </a:t>
            </a:r>
            <a:r>
              <a:rPr sz="1400" b="1" dirty="0">
                <a:solidFill>
                  <a:srgbClr val="FFFFFF"/>
                </a:solidFill>
                <a:latin typeface="Arial"/>
                <a:cs typeface="Arial"/>
              </a:rPr>
              <a:t>when INR is ≥2.0</a:t>
            </a:r>
            <a:endParaRPr sz="1400" dirty="0">
              <a:latin typeface="Arial"/>
              <a:cs typeface="Arial"/>
            </a:endParaRPr>
          </a:p>
        </p:txBody>
      </p:sp>
      <p:sp>
        <p:nvSpPr>
          <p:cNvPr id="102" name="object 102"/>
          <p:cNvSpPr txBox="1"/>
          <p:nvPr/>
        </p:nvSpPr>
        <p:spPr>
          <a:xfrm>
            <a:off x="747170" y="11676734"/>
            <a:ext cx="18611215" cy="2698880"/>
          </a:xfrm>
          <a:prstGeom prst="rect">
            <a:avLst/>
          </a:prstGeom>
        </p:spPr>
        <p:txBody>
          <a:bodyPr vert="horz" wrap="square" lIns="0" tIns="90805" rIns="0" bIns="0" rtlCol="0">
            <a:spAutoFit/>
          </a:bodyPr>
          <a:lstStyle/>
          <a:p>
            <a:pPr marL="38100">
              <a:lnSpc>
                <a:spcPct val="100000"/>
              </a:lnSpc>
              <a:spcBef>
                <a:spcPts val="715"/>
              </a:spcBef>
            </a:pPr>
            <a:r>
              <a:rPr sz="1400" dirty="0">
                <a:solidFill>
                  <a:srgbClr val="454547"/>
                </a:solidFill>
                <a:latin typeface="Trebuchet MS"/>
                <a:cs typeface="Trebuchet MS"/>
              </a:rPr>
              <a:t>Please refer to the ELIQUIS</a:t>
            </a:r>
            <a:r>
              <a:rPr lang="en-US" sz="1200" baseline="31250" dirty="0">
                <a:solidFill>
                  <a:srgbClr val="454547"/>
                </a:solidFill>
                <a:latin typeface="Trebuchet MS"/>
                <a:cs typeface="Trebuchet MS"/>
              </a:rPr>
              <a:t>® </a:t>
            </a:r>
            <a:r>
              <a:rPr lang="en-US" sz="1200" dirty="0">
                <a:solidFill>
                  <a:srgbClr val="454547"/>
                </a:solidFill>
                <a:latin typeface="Trebuchet MS"/>
                <a:cs typeface="Trebuchet MS"/>
              </a:rPr>
              <a:t>NEAR </a:t>
            </a:r>
            <a:r>
              <a:rPr lang="en-US" sz="1400" dirty="0">
                <a:solidFill>
                  <a:srgbClr val="454547"/>
                </a:solidFill>
                <a:latin typeface="Trebuchet MS"/>
                <a:cs typeface="Trebuchet MS"/>
              </a:rPr>
              <a:t>LPD</a:t>
            </a:r>
            <a:r>
              <a:rPr sz="1400" dirty="0">
                <a:solidFill>
                  <a:srgbClr val="454547"/>
                </a:solidFill>
                <a:latin typeface="Trebuchet MS"/>
                <a:cs typeface="Trebuchet MS"/>
              </a:rPr>
              <a:t> Prescribing Information for full information.</a:t>
            </a:r>
            <a:r>
              <a:rPr sz="1200" baseline="31250" dirty="0">
                <a:solidFill>
                  <a:srgbClr val="454547"/>
                </a:solidFill>
                <a:latin typeface="Trebuchet MS"/>
                <a:cs typeface="Trebuchet MS"/>
              </a:rPr>
              <a:t>1</a:t>
            </a:r>
            <a:endParaRPr sz="1200" baseline="31250" dirty="0">
              <a:latin typeface="Trebuchet MS"/>
              <a:cs typeface="Trebuchet MS"/>
            </a:endParaRPr>
          </a:p>
          <a:p>
            <a:pPr marL="175260" marR="33020" indent="-137795">
              <a:lnSpc>
                <a:spcPts val="1670"/>
              </a:lnSpc>
              <a:spcBef>
                <a:spcPts val="680"/>
              </a:spcBef>
            </a:pPr>
            <a:r>
              <a:rPr sz="1400" dirty="0">
                <a:solidFill>
                  <a:srgbClr val="454547"/>
                </a:solidFill>
                <a:latin typeface="Trebuchet MS"/>
                <a:cs typeface="Trebuchet MS"/>
              </a:rPr>
              <a:t>AF = Atrial Fibrillation, ASA = Acetylsalicylic Acid, BID = Twice Daily, DVT = Deep Vein Thrombosis, INR = International Normalised Ratio, LWMH = Low Molecular Weight Heparin, NOAC = Non-vitamin K antagonist Oral Anticoagulant, PE = Pulmonary Embolism, VTE = Venous  Thromboembolism</a:t>
            </a:r>
            <a:endParaRPr sz="1400" dirty="0">
              <a:latin typeface="Trebuchet MS"/>
              <a:cs typeface="Trebuchet MS"/>
            </a:endParaRPr>
          </a:p>
          <a:p>
            <a:pPr marL="175260" marR="3598545" indent="-137795">
              <a:lnSpc>
                <a:spcPts val="1670"/>
              </a:lnSpc>
              <a:spcBef>
                <a:spcPts val="385"/>
              </a:spcBef>
            </a:pPr>
            <a:r>
              <a:rPr sz="1400" dirty="0">
                <a:solidFill>
                  <a:srgbClr val="454547"/>
                </a:solidFill>
                <a:latin typeface="Trebuchet MS"/>
                <a:cs typeface="Trebuchet MS"/>
              </a:rPr>
              <a:t>* Other than ELIQUIS</a:t>
            </a:r>
            <a:r>
              <a:rPr lang="en-US" sz="1400" baseline="31250" dirty="0">
                <a:solidFill>
                  <a:srgbClr val="454547"/>
                </a:solidFill>
                <a:latin typeface="Trebuchet MS"/>
                <a:cs typeface="Trebuchet MS"/>
              </a:rPr>
              <a:t> ®</a:t>
            </a:r>
            <a:r>
              <a:rPr sz="1400" dirty="0">
                <a:solidFill>
                  <a:srgbClr val="454547"/>
                </a:solidFill>
                <a:latin typeface="Trebuchet MS"/>
                <a:cs typeface="Trebuchet MS"/>
              </a:rPr>
              <a:t>, other NOACs currently indicated for prevention of stroke and systemic embolism in adult patients with non-valvular AF, with one or more risk factors, are dabigatran, edoxaban, and rivaroxaban.</a:t>
            </a:r>
            <a:r>
              <a:rPr sz="1200" baseline="31250" dirty="0">
                <a:solidFill>
                  <a:srgbClr val="454547"/>
                </a:solidFill>
                <a:latin typeface="Trebuchet MS"/>
                <a:cs typeface="Trebuchet MS"/>
              </a:rPr>
              <a:t>4-6  </a:t>
            </a:r>
            <a:r>
              <a:rPr sz="1400" dirty="0">
                <a:solidFill>
                  <a:srgbClr val="454547"/>
                </a:solidFill>
                <a:latin typeface="Trebuchet MS"/>
                <a:cs typeface="Trebuchet MS"/>
              </a:rPr>
              <a:t>These NOACs are also indicated for the treatment of DVT/PE and prevention of recurrent DVT/PE.</a:t>
            </a:r>
            <a:r>
              <a:rPr sz="1200" baseline="31250" dirty="0">
                <a:solidFill>
                  <a:srgbClr val="454547"/>
                </a:solidFill>
                <a:latin typeface="Trebuchet MS"/>
                <a:cs typeface="Trebuchet MS"/>
              </a:rPr>
              <a:t>4-6</a:t>
            </a:r>
            <a:endParaRPr sz="1200" baseline="31250" dirty="0">
              <a:latin typeface="Trebuchet MS"/>
              <a:cs typeface="Trebuchet MS"/>
            </a:endParaRPr>
          </a:p>
          <a:p>
            <a:pPr marL="175260">
              <a:lnSpc>
                <a:spcPts val="1614"/>
              </a:lnSpc>
            </a:pPr>
            <a:r>
              <a:rPr sz="1400" dirty="0">
                <a:solidFill>
                  <a:srgbClr val="454547"/>
                </a:solidFill>
                <a:latin typeface="Trebuchet MS"/>
                <a:cs typeface="Trebuchet MS"/>
              </a:rPr>
              <a:t>Other than ELIQUIS</a:t>
            </a:r>
            <a:r>
              <a:rPr lang="en-US" sz="1400" baseline="31250" dirty="0">
                <a:solidFill>
                  <a:srgbClr val="454547"/>
                </a:solidFill>
                <a:latin typeface="Trebuchet MS"/>
                <a:cs typeface="Trebuchet MS"/>
              </a:rPr>
              <a:t> ®</a:t>
            </a:r>
            <a:r>
              <a:rPr sz="1400" dirty="0">
                <a:solidFill>
                  <a:srgbClr val="454547"/>
                </a:solidFill>
                <a:latin typeface="Trebuchet MS"/>
                <a:cs typeface="Trebuchet MS"/>
              </a:rPr>
              <a:t>, other NOACs currently indicated for prevention of venous thromboembolism (VTE) in adult patients who have undergone elective hip or knee replacement surgery are dabigatran and rivaroxaban.</a:t>
            </a:r>
            <a:r>
              <a:rPr sz="1200" baseline="31250" dirty="0">
                <a:solidFill>
                  <a:srgbClr val="454547"/>
                </a:solidFill>
                <a:latin typeface="Trebuchet MS"/>
                <a:cs typeface="Trebuchet MS"/>
              </a:rPr>
              <a:t>4,6</a:t>
            </a:r>
            <a:endParaRPr sz="1200" baseline="31250" dirty="0">
              <a:latin typeface="Trebuchet MS"/>
              <a:cs typeface="Trebuchet MS"/>
            </a:endParaRPr>
          </a:p>
          <a:p>
            <a:pPr marL="175260" marR="31750" indent="-137795">
              <a:lnSpc>
                <a:spcPts val="1670"/>
              </a:lnSpc>
              <a:spcBef>
                <a:spcPts val="440"/>
              </a:spcBef>
            </a:pPr>
            <a:r>
              <a:rPr sz="1400" dirty="0">
                <a:solidFill>
                  <a:srgbClr val="454547"/>
                </a:solidFill>
                <a:latin typeface="Trebuchet MS"/>
                <a:cs typeface="Trebuchet MS"/>
              </a:rPr>
              <a:t>† Some non-valvular AF patients may require combination therapy with an antiplatelet agent.</a:t>
            </a:r>
            <a:r>
              <a:rPr sz="1200" baseline="31250" dirty="0">
                <a:solidFill>
                  <a:srgbClr val="454547"/>
                </a:solidFill>
                <a:latin typeface="Trebuchet MS"/>
                <a:cs typeface="Trebuchet MS"/>
              </a:rPr>
              <a:t>1 </a:t>
            </a:r>
            <a:r>
              <a:rPr sz="1400" dirty="0">
                <a:solidFill>
                  <a:srgbClr val="454547"/>
                </a:solidFill>
                <a:latin typeface="Trebuchet MS"/>
                <a:cs typeface="Trebuchet MS"/>
              </a:rPr>
              <a:t>Switching from ASA to ELQIUIS</a:t>
            </a:r>
            <a:r>
              <a:rPr lang="en-US" sz="1200" baseline="31250" dirty="0">
                <a:solidFill>
                  <a:srgbClr val="454547"/>
                </a:solidFill>
                <a:latin typeface="Trebuchet MS"/>
                <a:cs typeface="Trebuchet MS"/>
              </a:rPr>
              <a:t> ®</a:t>
            </a:r>
            <a:r>
              <a:rPr sz="1200" baseline="31250" dirty="0">
                <a:solidFill>
                  <a:srgbClr val="454547"/>
                </a:solidFill>
                <a:latin typeface="Trebuchet MS"/>
                <a:cs typeface="Trebuchet MS"/>
              </a:rPr>
              <a:t> </a:t>
            </a:r>
            <a:r>
              <a:rPr sz="1400" dirty="0">
                <a:solidFill>
                  <a:srgbClr val="454547"/>
                </a:solidFill>
                <a:latin typeface="Trebuchet MS"/>
                <a:cs typeface="Trebuchet MS"/>
              </a:rPr>
              <a:t>(only for stroke prevention) is at the discretion of the patient’s clinician.</a:t>
            </a:r>
            <a:r>
              <a:rPr sz="1200" baseline="31250" dirty="0">
                <a:solidFill>
                  <a:srgbClr val="454547"/>
                </a:solidFill>
                <a:latin typeface="Trebuchet MS"/>
                <a:cs typeface="Trebuchet MS"/>
              </a:rPr>
              <a:t>1 </a:t>
            </a:r>
            <a:r>
              <a:rPr sz="1400" dirty="0">
                <a:solidFill>
                  <a:srgbClr val="454547"/>
                </a:solidFill>
                <a:latin typeface="Trebuchet MS"/>
                <a:cs typeface="Trebuchet MS"/>
              </a:rPr>
              <a:t>ESC guidelines no longer recommend ASA monotherapy for  stroke prevention.</a:t>
            </a:r>
            <a:r>
              <a:rPr sz="1200" baseline="31250" dirty="0">
                <a:solidFill>
                  <a:srgbClr val="454547"/>
                </a:solidFill>
                <a:latin typeface="Trebuchet MS"/>
                <a:cs typeface="Trebuchet MS"/>
              </a:rPr>
              <a:t>3</a:t>
            </a:r>
            <a:endParaRPr sz="1200" baseline="31250" dirty="0">
              <a:latin typeface="Trebuchet MS"/>
              <a:cs typeface="Trebuchet MS"/>
            </a:endParaRPr>
          </a:p>
          <a:p>
            <a:pPr marL="38100" marR="30480" algn="just">
              <a:lnSpc>
                <a:spcPts val="1670"/>
              </a:lnSpc>
              <a:spcBef>
                <a:spcPts val="385"/>
              </a:spcBef>
            </a:pPr>
            <a:r>
              <a:rPr sz="1400" b="1" dirty="0">
                <a:solidFill>
                  <a:srgbClr val="454547"/>
                </a:solidFill>
                <a:latin typeface="Arial"/>
                <a:cs typeface="Arial"/>
              </a:rPr>
              <a:t>References: 1. </a:t>
            </a:r>
            <a:r>
              <a:rPr sz="1400" dirty="0">
                <a:solidFill>
                  <a:srgbClr val="454547"/>
                </a:solidFill>
                <a:latin typeface="Trebuchet MS"/>
                <a:cs typeface="Trebuchet MS"/>
              </a:rPr>
              <a:t>ELIQUIS</a:t>
            </a:r>
            <a:r>
              <a:rPr sz="1200" baseline="31250" dirty="0">
                <a:solidFill>
                  <a:srgbClr val="454547"/>
                </a:solidFill>
                <a:latin typeface="Trebuchet MS"/>
                <a:cs typeface="Trebuchet MS"/>
              </a:rPr>
              <a:t>™ </a:t>
            </a:r>
            <a:r>
              <a:rPr sz="1400" dirty="0">
                <a:solidFill>
                  <a:srgbClr val="454547"/>
                </a:solidFill>
                <a:latin typeface="Trebuchet MS"/>
                <a:cs typeface="Trebuchet MS"/>
              </a:rPr>
              <a:t>(apixaban) 2.5 mg and 5 mg </a:t>
            </a:r>
            <a:r>
              <a:rPr lang="en-US" sz="1400" dirty="0">
                <a:solidFill>
                  <a:srgbClr val="454547"/>
                </a:solidFill>
                <a:latin typeface="Trebuchet MS"/>
                <a:cs typeface="Trebuchet MS"/>
              </a:rPr>
              <a:t>LPD NEAR, January 2020, version 7. </a:t>
            </a:r>
            <a:r>
              <a:rPr sz="1400" b="1" dirty="0">
                <a:solidFill>
                  <a:srgbClr val="454547"/>
                </a:solidFill>
                <a:latin typeface="Arial"/>
                <a:cs typeface="Arial"/>
              </a:rPr>
              <a:t>2. </a:t>
            </a:r>
            <a:r>
              <a:rPr sz="1400" dirty="0">
                <a:solidFill>
                  <a:srgbClr val="454547"/>
                </a:solidFill>
                <a:latin typeface="Trebuchet MS"/>
                <a:cs typeface="Trebuchet MS"/>
              </a:rPr>
              <a:t>Steffel J, et al. </a:t>
            </a:r>
            <a:r>
              <a:rPr sz="1400" i="1" dirty="0">
                <a:solidFill>
                  <a:srgbClr val="454547"/>
                </a:solidFill>
                <a:latin typeface="Verdana"/>
                <a:cs typeface="Verdana"/>
              </a:rPr>
              <a:t>Eur Heart J </a:t>
            </a:r>
            <a:r>
              <a:rPr sz="1400" dirty="0">
                <a:solidFill>
                  <a:srgbClr val="454547"/>
                </a:solidFill>
                <a:latin typeface="Trebuchet MS"/>
                <a:cs typeface="Trebuchet MS"/>
              </a:rPr>
              <a:t>2018;39:1330-1393. </a:t>
            </a:r>
            <a:r>
              <a:rPr sz="1400" b="1" dirty="0">
                <a:solidFill>
                  <a:srgbClr val="454547"/>
                </a:solidFill>
                <a:latin typeface="Arial"/>
                <a:cs typeface="Arial"/>
              </a:rPr>
              <a:t>3. </a:t>
            </a:r>
            <a:r>
              <a:rPr sz="1400" dirty="0">
                <a:solidFill>
                  <a:srgbClr val="454547"/>
                </a:solidFill>
                <a:latin typeface="Trebuchet MS"/>
                <a:cs typeface="Trebuchet MS"/>
              </a:rPr>
              <a:t>Kirchhof P et al. </a:t>
            </a:r>
            <a:r>
              <a:rPr sz="1400" i="1" dirty="0">
                <a:solidFill>
                  <a:srgbClr val="454547"/>
                </a:solidFill>
                <a:latin typeface="Verdana"/>
                <a:cs typeface="Verdana"/>
              </a:rPr>
              <a:t>Eur Heart J </a:t>
            </a:r>
            <a:r>
              <a:rPr sz="1400" dirty="0">
                <a:solidFill>
                  <a:srgbClr val="454547"/>
                </a:solidFill>
                <a:latin typeface="Trebuchet MS"/>
                <a:cs typeface="Trebuchet MS"/>
              </a:rPr>
              <a:t>2016; 37: 2893–2962. </a:t>
            </a:r>
            <a:r>
              <a:rPr sz="1400" b="1" dirty="0">
                <a:solidFill>
                  <a:srgbClr val="454547"/>
                </a:solidFill>
                <a:latin typeface="Arial"/>
                <a:cs typeface="Arial"/>
              </a:rPr>
              <a:t>4. </a:t>
            </a:r>
            <a:r>
              <a:rPr sz="1400" dirty="0">
                <a:solidFill>
                  <a:srgbClr val="454547"/>
                </a:solidFill>
                <a:latin typeface="Trebuchet MS"/>
                <a:cs typeface="Trebuchet MS"/>
              </a:rPr>
              <a:t>Dabigatran Summary of Product Characteristics. 26 June 2020. Available  at: </a:t>
            </a:r>
            <a:r>
              <a:rPr sz="1400" dirty="0">
                <a:solidFill>
                  <a:srgbClr val="454547"/>
                </a:solidFill>
                <a:latin typeface="Trebuchet MS"/>
                <a:cs typeface="Trebuchet MS"/>
                <a:hlinkClick r:id="rId15"/>
              </a:rPr>
              <a:t>www.ema.europa.eu/en. </a:t>
            </a:r>
            <a:r>
              <a:rPr sz="1400" dirty="0">
                <a:solidFill>
                  <a:srgbClr val="454547"/>
                </a:solidFill>
                <a:latin typeface="Trebuchet MS"/>
                <a:cs typeface="Trebuchet MS"/>
              </a:rPr>
              <a:t>Last accessed August 2020. </a:t>
            </a:r>
            <a:r>
              <a:rPr sz="1400" b="1" dirty="0">
                <a:solidFill>
                  <a:srgbClr val="454547"/>
                </a:solidFill>
                <a:latin typeface="Arial"/>
                <a:cs typeface="Arial"/>
              </a:rPr>
              <a:t>5. </a:t>
            </a:r>
            <a:r>
              <a:rPr sz="1400" dirty="0">
                <a:solidFill>
                  <a:srgbClr val="454547"/>
                </a:solidFill>
                <a:latin typeface="Trebuchet MS"/>
                <a:cs typeface="Trebuchet MS"/>
              </a:rPr>
              <a:t>Edoxaban Summary of Product Characteristics. 23 July 2020. Available at: </a:t>
            </a:r>
            <a:r>
              <a:rPr sz="1400" dirty="0">
                <a:solidFill>
                  <a:srgbClr val="454547"/>
                </a:solidFill>
                <a:latin typeface="Trebuchet MS"/>
                <a:cs typeface="Trebuchet MS"/>
                <a:hlinkClick r:id="rId15"/>
              </a:rPr>
              <a:t>www.ema.europa.eu/en. </a:t>
            </a:r>
            <a:r>
              <a:rPr sz="1400" dirty="0">
                <a:solidFill>
                  <a:srgbClr val="454547"/>
                </a:solidFill>
                <a:latin typeface="Trebuchet MS"/>
                <a:cs typeface="Trebuchet MS"/>
              </a:rPr>
              <a:t>Last accessed August 2020. </a:t>
            </a:r>
            <a:r>
              <a:rPr sz="1400" b="1" dirty="0">
                <a:solidFill>
                  <a:srgbClr val="454547"/>
                </a:solidFill>
                <a:latin typeface="Arial"/>
                <a:cs typeface="Arial"/>
              </a:rPr>
              <a:t>6. </a:t>
            </a:r>
            <a:r>
              <a:rPr sz="1400" dirty="0">
                <a:solidFill>
                  <a:srgbClr val="454547"/>
                </a:solidFill>
                <a:latin typeface="Trebuchet MS"/>
                <a:cs typeface="Trebuchet MS"/>
              </a:rPr>
              <a:t>Rivaroxaban Summary of Product Characteristics. 17 January 2020. Available at:  </a:t>
            </a:r>
            <a:r>
              <a:rPr sz="1400" dirty="0">
                <a:solidFill>
                  <a:srgbClr val="454547"/>
                </a:solidFill>
                <a:latin typeface="Trebuchet MS"/>
                <a:cs typeface="Trebuchet MS"/>
                <a:hlinkClick r:id="rId15"/>
              </a:rPr>
              <a:t>www.ema.europa.eu/en. </a:t>
            </a:r>
            <a:r>
              <a:rPr sz="1400" dirty="0">
                <a:solidFill>
                  <a:srgbClr val="454547"/>
                </a:solidFill>
                <a:latin typeface="Trebuchet MS"/>
                <a:cs typeface="Trebuchet MS"/>
              </a:rPr>
              <a:t>Last accessed August 2020.</a:t>
            </a:r>
            <a:endParaRPr sz="1400" dirty="0">
              <a:latin typeface="Trebuchet MS"/>
              <a:cs typeface="Trebuchet MS"/>
            </a:endParaRPr>
          </a:p>
        </p:txBody>
      </p:sp>
      <p:sp>
        <p:nvSpPr>
          <p:cNvPr id="103" name="object 103"/>
          <p:cNvSpPr txBox="1">
            <a:spLocks noGrp="1"/>
          </p:cNvSpPr>
          <p:nvPr>
            <p:ph type="title"/>
          </p:nvPr>
        </p:nvSpPr>
        <p:spPr>
          <a:xfrm>
            <a:off x="747216" y="1364057"/>
            <a:ext cx="5347335" cy="505267"/>
          </a:xfrm>
          <a:prstGeom prst="rect">
            <a:avLst/>
          </a:prstGeom>
        </p:spPr>
        <p:txBody>
          <a:bodyPr vert="horz" wrap="square" lIns="0" tIns="12700" rIns="0" bIns="0" rtlCol="0">
            <a:spAutoFit/>
          </a:bodyPr>
          <a:lstStyle/>
          <a:p>
            <a:pPr marL="38100">
              <a:lnSpc>
                <a:spcPct val="100000"/>
              </a:lnSpc>
              <a:spcBef>
                <a:spcPts val="100"/>
              </a:spcBef>
            </a:pPr>
            <a:r>
              <a:rPr sz="3200" dirty="0"/>
              <a:t>Switching to ELIQUIS</a:t>
            </a:r>
            <a:r>
              <a:rPr lang="en-US" sz="2800" b="1" spc="-215" baseline="30000" dirty="0">
                <a:latin typeface="Arial"/>
                <a:cs typeface="Arial"/>
              </a:rPr>
              <a:t> ® </a:t>
            </a:r>
            <a:r>
              <a:rPr sz="2800" baseline="31746" dirty="0"/>
              <a:t>1,2</a:t>
            </a:r>
          </a:p>
        </p:txBody>
      </p:sp>
      <p:sp>
        <p:nvSpPr>
          <p:cNvPr id="104" name="object 104"/>
          <p:cNvSpPr txBox="1"/>
          <p:nvPr/>
        </p:nvSpPr>
        <p:spPr>
          <a:xfrm>
            <a:off x="747216" y="9454740"/>
            <a:ext cx="5687060" cy="505267"/>
          </a:xfrm>
          <a:prstGeom prst="rect">
            <a:avLst/>
          </a:prstGeom>
        </p:spPr>
        <p:txBody>
          <a:bodyPr vert="horz" wrap="square" lIns="0" tIns="12700" rIns="0" bIns="0" rtlCol="0">
            <a:spAutoFit/>
          </a:bodyPr>
          <a:lstStyle/>
          <a:p>
            <a:pPr marL="38100">
              <a:lnSpc>
                <a:spcPct val="100000"/>
              </a:lnSpc>
              <a:spcBef>
                <a:spcPts val="100"/>
              </a:spcBef>
            </a:pPr>
            <a:r>
              <a:rPr sz="3200" b="1" dirty="0">
                <a:solidFill>
                  <a:srgbClr val="76004B"/>
                </a:solidFill>
                <a:latin typeface="Arial"/>
                <a:cs typeface="Arial"/>
              </a:rPr>
              <a:t>Switching from ELIQUIS</a:t>
            </a:r>
            <a:r>
              <a:rPr lang="en-US" sz="2800" b="1" baseline="31746" dirty="0">
                <a:solidFill>
                  <a:srgbClr val="76004B"/>
                </a:solidFill>
                <a:latin typeface="Arial"/>
                <a:cs typeface="Arial"/>
              </a:rPr>
              <a:t>®</a:t>
            </a:r>
            <a:r>
              <a:rPr sz="2800" b="1" baseline="31746" dirty="0">
                <a:solidFill>
                  <a:srgbClr val="76004B"/>
                </a:solidFill>
                <a:latin typeface="Arial"/>
                <a:cs typeface="Arial"/>
              </a:rPr>
              <a:t>1</a:t>
            </a:r>
            <a:endParaRPr sz="2800" baseline="31746" dirty="0">
              <a:latin typeface="Arial"/>
              <a:cs typeface="Arial"/>
            </a:endParaRPr>
          </a:p>
        </p:txBody>
      </p:sp>
      <p:sp>
        <p:nvSpPr>
          <p:cNvPr id="105" name="object 105"/>
          <p:cNvSpPr txBox="1"/>
          <p:nvPr/>
        </p:nvSpPr>
        <p:spPr>
          <a:xfrm>
            <a:off x="14814196" y="8015478"/>
            <a:ext cx="2882265" cy="936795"/>
          </a:xfrm>
          <a:prstGeom prst="rect">
            <a:avLst/>
          </a:prstGeom>
        </p:spPr>
        <p:txBody>
          <a:bodyPr vert="horz" wrap="square" lIns="0" tIns="13335" rIns="0" bIns="0" rtlCol="0">
            <a:spAutoFit/>
          </a:bodyPr>
          <a:lstStyle/>
          <a:p>
            <a:pPr marL="38100" marR="30480">
              <a:lnSpc>
                <a:spcPct val="100000"/>
              </a:lnSpc>
              <a:spcBef>
                <a:spcPts val="105"/>
              </a:spcBef>
            </a:pPr>
            <a:r>
              <a:rPr sz="1200" dirty="0">
                <a:solidFill>
                  <a:srgbClr val="454547"/>
                </a:solidFill>
                <a:latin typeface="Trebuchet MS"/>
                <a:cs typeface="Trebuchet MS"/>
              </a:rPr>
              <a:t>The NOAC can be started  immediately and aspirin  stopped, unless combination  therapy is deemed necessary  despite the increased bleeding  risk of the association.</a:t>
            </a:r>
            <a:r>
              <a:rPr sz="1050" baseline="31746" dirty="0">
                <a:solidFill>
                  <a:srgbClr val="454547"/>
                </a:solidFill>
                <a:latin typeface="Trebuchet MS"/>
                <a:cs typeface="Trebuchet MS"/>
              </a:rPr>
              <a:t>2</a:t>
            </a:r>
            <a:endParaRPr sz="1050" baseline="31746" dirty="0">
              <a:latin typeface="Trebuchet MS"/>
              <a:cs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3404" y="5055841"/>
            <a:ext cx="17059541" cy="3713900"/>
          </a:xfrm>
          <a:prstGeom prst="rect">
            <a:avLst/>
          </a:prstGeom>
        </p:spPr>
      </p:pic>
      <p:pic>
        <p:nvPicPr>
          <p:cNvPr id="3" name="object 3"/>
          <p:cNvPicPr/>
          <p:nvPr/>
        </p:nvPicPr>
        <p:blipFill>
          <a:blip r:embed="rId3" cstate="print"/>
          <a:stretch>
            <a:fillRect/>
          </a:stretch>
        </p:blipFill>
        <p:spPr>
          <a:xfrm>
            <a:off x="3701522" y="10929198"/>
            <a:ext cx="12736410" cy="1419269"/>
          </a:xfrm>
          <a:prstGeom prst="rect">
            <a:avLst/>
          </a:prstGeom>
        </p:spPr>
      </p:pic>
      <p:sp>
        <p:nvSpPr>
          <p:cNvPr id="4" name="object 4"/>
          <p:cNvSpPr txBox="1">
            <a:spLocks noGrp="1"/>
          </p:cNvSpPr>
          <p:nvPr>
            <p:ph type="title"/>
          </p:nvPr>
        </p:nvSpPr>
        <p:spPr>
          <a:xfrm>
            <a:off x="7216686" y="964037"/>
            <a:ext cx="5671184" cy="844462"/>
          </a:xfrm>
          <a:prstGeom prst="rect">
            <a:avLst/>
          </a:prstGeom>
        </p:spPr>
        <p:txBody>
          <a:bodyPr vert="horz" wrap="square" lIns="0" tIns="13335" rIns="0" bIns="0" rtlCol="0">
            <a:spAutoFit/>
          </a:bodyPr>
          <a:lstStyle/>
          <a:p>
            <a:pPr marL="12700">
              <a:lnSpc>
                <a:spcPct val="100000"/>
              </a:lnSpc>
              <a:spcBef>
                <a:spcPts val="105"/>
              </a:spcBef>
            </a:pPr>
            <a:r>
              <a:rPr sz="5400" dirty="0"/>
              <a:t>FOR YOURSELF,</a:t>
            </a:r>
          </a:p>
        </p:txBody>
      </p:sp>
      <p:sp>
        <p:nvSpPr>
          <p:cNvPr id="5" name="object 5"/>
          <p:cNvSpPr txBox="1"/>
          <p:nvPr/>
        </p:nvSpPr>
        <p:spPr>
          <a:xfrm>
            <a:off x="6699336" y="1955499"/>
            <a:ext cx="6705600" cy="997709"/>
          </a:xfrm>
          <a:prstGeom prst="rect">
            <a:avLst/>
          </a:prstGeom>
        </p:spPr>
        <p:txBody>
          <a:bodyPr vert="horz" wrap="square" lIns="0" tIns="12700" rIns="0" bIns="0" rtlCol="0">
            <a:spAutoFit/>
          </a:bodyPr>
          <a:lstStyle/>
          <a:p>
            <a:pPr marR="2540" algn="ctr">
              <a:lnSpc>
                <a:spcPct val="100000"/>
              </a:lnSpc>
              <a:spcBef>
                <a:spcPts val="100"/>
              </a:spcBef>
            </a:pPr>
            <a:r>
              <a:rPr sz="3200" dirty="0">
                <a:solidFill>
                  <a:srgbClr val="76004B"/>
                </a:solidFill>
                <a:latin typeface="Trebuchet MS"/>
                <a:cs typeface="Trebuchet MS"/>
              </a:rPr>
              <a:t>WOULD YOU CONSIDER</a:t>
            </a:r>
            <a:endParaRPr sz="3200" dirty="0">
              <a:latin typeface="Trebuchet MS"/>
              <a:cs typeface="Trebuchet MS"/>
            </a:endParaRPr>
          </a:p>
          <a:p>
            <a:pPr algn="ctr">
              <a:lnSpc>
                <a:spcPct val="100000"/>
              </a:lnSpc>
            </a:pPr>
            <a:r>
              <a:rPr sz="3200" b="1" dirty="0">
                <a:solidFill>
                  <a:srgbClr val="76004B"/>
                </a:solidFill>
                <a:latin typeface="Arial"/>
                <a:cs typeface="Arial"/>
              </a:rPr>
              <a:t>BOTH EFFICACY AND SAFETY?</a:t>
            </a:r>
            <a:endParaRPr sz="3200" dirty="0">
              <a:latin typeface="Arial"/>
              <a:cs typeface="Arial"/>
            </a:endParaRPr>
          </a:p>
        </p:txBody>
      </p:sp>
      <p:sp>
        <p:nvSpPr>
          <p:cNvPr id="6" name="object 6"/>
          <p:cNvSpPr txBox="1"/>
          <p:nvPr/>
        </p:nvSpPr>
        <p:spPr>
          <a:xfrm>
            <a:off x="747039" y="12685815"/>
            <a:ext cx="18611215" cy="1621662"/>
          </a:xfrm>
          <a:prstGeom prst="rect">
            <a:avLst/>
          </a:prstGeom>
        </p:spPr>
        <p:txBody>
          <a:bodyPr vert="horz" wrap="square" lIns="0" tIns="60325" rIns="0" bIns="0" rtlCol="0">
            <a:spAutoFit/>
          </a:bodyPr>
          <a:lstStyle/>
          <a:p>
            <a:pPr marL="38100">
              <a:lnSpc>
                <a:spcPct val="100000"/>
              </a:lnSpc>
              <a:spcBef>
                <a:spcPts val="475"/>
              </a:spcBef>
            </a:pPr>
            <a:r>
              <a:rPr sz="1050" dirty="0">
                <a:solidFill>
                  <a:srgbClr val="454547"/>
                </a:solidFill>
                <a:latin typeface="Trebuchet MS"/>
                <a:cs typeface="Trebuchet MS"/>
              </a:rPr>
              <a:t>AF = Atrial Fibrillation, CrCl = Creatinine Clearance, NOAC = Non-vitamin K antagonist Oral Anticoagulant</a:t>
            </a:r>
            <a:endParaRPr sz="1050" dirty="0">
              <a:latin typeface="Trebuchet MS"/>
              <a:cs typeface="Trebuchet MS"/>
            </a:endParaRPr>
          </a:p>
          <a:p>
            <a:pPr marL="38100">
              <a:lnSpc>
                <a:spcPts val="1675"/>
              </a:lnSpc>
              <a:spcBef>
                <a:spcPts val="380"/>
              </a:spcBef>
            </a:pPr>
            <a:r>
              <a:rPr sz="1050" dirty="0">
                <a:solidFill>
                  <a:srgbClr val="454547"/>
                </a:solidFill>
                <a:latin typeface="Trebuchet MS"/>
                <a:cs typeface="Trebuchet MS"/>
              </a:rPr>
              <a:t>* Pre-specified hierarchical sequential testing was performed first on stroke / systemic embolism (primary efficacy endpoint) for non-inferiority, then for superiority, then on major bleeding, and finally on death from any cause (secondary endpoint).</a:t>
            </a:r>
            <a:r>
              <a:rPr sz="1000" baseline="31250" dirty="0">
                <a:solidFill>
                  <a:srgbClr val="454547"/>
                </a:solidFill>
                <a:latin typeface="Trebuchet MS"/>
                <a:cs typeface="Trebuchet MS"/>
              </a:rPr>
              <a:t>1</a:t>
            </a:r>
            <a:endParaRPr sz="1000" baseline="31250" dirty="0">
              <a:latin typeface="Trebuchet MS"/>
              <a:cs typeface="Trebuchet MS"/>
            </a:endParaRPr>
          </a:p>
          <a:p>
            <a:pPr marL="38100">
              <a:lnSpc>
                <a:spcPts val="1670"/>
              </a:lnSpc>
            </a:pPr>
            <a:r>
              <a:rPr sz="1000" baseline="31250" dirty="0">
                <a:solidFill>
                  <a:srgbClr val="454547"/>
                </a:solidFill>
                <a:latin typeface="Trebuchet MS"/>
                <a:cs typeface="Trebuchet MS"/>
              </a:rPr>
              <a:t>† </a:t>
            </a:r>
            <a:r>
              <a:rPr sz="1050" dirty="0">
                <a:solidFill>
                  <a:srgbClr val="454547"/>
                </a:solidFill>
                <a:latin typeface="Trebuchet MS"/>
                <a:cs typeface="Trebuchet MS"/>
              </a:rPr>
              <a:t>A dose reduction to ELIQUIS</a:t>
            </a:r>
            <a:r>
              <a:rPr sz="1000" baseline="31250" dirty="0">
                <a:solidFill>
                  <a:srgbClr val="454547"/>
                </a:solidFill>
                <a:latin typeface="Trebuchet MS"/>
                <a:cs typeface="Trebuchet MS"/>
              </a:rPr>
              <a:t>™</a:t>
            </a:r>
            <a:r>
              <a:rPr sz="1050" dirty="0">
                <a:solidFill>
                  <a:srgbClr val="454547"/>
                </a:solidFill>
                <a:latin typeface="Trebuchet MS"/>
                <a:cs typeface="Trebuchet MS"/>
              </a:rPr>
              <a:t>2 .5 mg is recommended for patients with CrCL 15–29 ml/min. ELIQUIS</a:t>
            </a:r>
            <a:r>
              <a:rPr sz="1000" baseline="31250" dirty="0">
                <a:solidFill>
                  <a:srgbClr val="454547"/>
                </a:solidFill>
                <a:latin typeface="Trebuchet MS"/>
                <a:cs typeface="Trebuchet MS"/>
              </a:rPr>
              <a:t>™ </a:t>
            </a:r>
            <a:r>
              <a:rPr sz="1050" dirty="0">
                <a:solidFill>
                  <a:srgbClr val="454547"/>
                </a:solidFill>
                <a:latin typeface="Trebuchet MS"/>
                <a:cs typeface="Trebuchet MS"/>
              </a:rPr>
              <a:t>is not recommended for patients with CrCl &lt;15 ml/min.</a:t>
            </a:r>
            <a:r>
              <a:rPr sz="1000" baseline="31250" dirty="0">
                <a:solidFill>
                  <a:srgbClr val="454547"/>
                </a:solidFill>
                <a:latin typeface="Trebuchet MS"/>
                <a:cs typeface="Trebuchet MS"/>
              </a:rPr>
              <a:t>13</a:t>
            </a:r>
            <a:endParaRPr sz="1000" baseline="31250" dirty="0">
              <a:latin typeface="Trebuchet MS"/>
              <a:cs typeface="Trebuchet MS"/>
            </a:endParaRPr>
          </a:p>
          <a:p>
            <a:pPr marL="38100">
              <a:lnSpc>
                <a:spcPts val="1675"/>
              </a:lnSpc>
            </a:pPr>
            <a:r>
              <a:rPr sz="1000" baseline="31250" dirty="0">
                <a:solidFill>
                  <a:srgbClr val="454547"/>
                </a:solidFill>
                <a:latin typeface="Trebuchet MS"/>
                <a:cs typeface="Trebuchet MS"/>
              </a:rPr>
              <a:t>‡ </a:t>
            </a:r>
            <a:r>
              <a:rPr sz="1050" dirty="0">
                <a:solidFill>
                  <a:srgbClr val="454547"/>
                </a:solidFill>
                <a:latin typeface="Trebuchet MS"/>
                <a:cs typeface="Trebuchet MS"/>
              </a:rPr>
              <a:t>No head to head trials were conducted between the NOACs.</a:t>
            </a:r>
            <a:endParaRPr sz="1050" dirty="0">
              <a:latin typeface="Trebuchet MS"/>
              <a:cs typeface="Trebuchet MS"/>
            </a:endParaRPr>
          </a:p>
          <a:p>
            <a:pPr marL="38100">
              <a:lnSpc>
                <a:spcPts val="1675"/>
              </a:lnSpc>
              <a:spcBef>
                <a:spcPts val="375"/>
              </a:spcBef>
            </a:pPr>
            <a:r>
              <a:rPr sz="1050" b="1" dirty="0">
                <a:solidFill>
                  <a:srgbClr val="454547"/>
                </a:solidFill>
                <a:latin typeface="Arial"/>
                <a:cs typeface="Arial"/>
              </a:rPr>
              <a:t>References: 1. </a:t>
            </a:r>
            <a:r>
              <a:rPr sz="1050" dirty="0">
                <a:solidFill>
                  <a:srgbClr val="454547"/>
                </a:solidFill>
                <a:latin typeface="Trebuchet MS"/>
                <a:cs typeface="Trebuchet MS"/>
              </a:rPr>
              <a:t>Granger CB et al. </a:t>
            </a:r>
            <a:r>
              <a:rPr sz="1050" i="1" dirty="0">
                <a:solidFill>
                  <a:srgbClr val="454547"/>
                </a:solidFill>
                <a:latin typeface="Verdana"/>
                <a:cs typeface="Verdana"/>
              </a:rPr>
              <a:t>N Engl J Med </a:t>
            </a:r>
            <a:r>
              <a:rPr sz="1050" dirty="0">
                <a:solidFill>
                  <a:srgbClr val="454547"/>
                </a:solidFill>
                <a:latin typeface="Trebuchet MS"/>
                <a:cs typeface="Trebuchet MS"/>
              </a:rPr>
              <a:t>2011; 365: 981–992. </a:t>
            </a:r>
            <a:r>
              <a:rPr sz="1050" b="1" dirty="0">
                <a:solidFill>
                  <a:srgbClr val="454547"/>
                </a:solidFill>
                <a:latin typeface="Arial"/>
                <a:cs typeface="Arial"/>
              </a:rPr>
              <a:t>2. </a:t>
            </a:r>
            <a:r>
              <a:rPr sz="1050" dirty="0">
                <a:solidFill>
                  <a:srgbClr val="454547"/>
                </a:solidFill>
                <a:latin typeface="Trebuchet MS"/>
                <a:cs typeface="Trebuchet MS"/>
              </a:rPr>
              <a:t>Patel MR et al. </a:t>
            </a:r>
            <a:r>
              <a:rPr sz="1050" i="1" dirty="0">
                <a:solidFill>
                  <a:srgbClr val="454547"/>
                </a:solidFill>
                <a:latin typeface="Verdana"/>
                <a:cs typeface="Verdana"/>
              </a:rPr>
              <a:t>N Engl J Med </a:t>
            </a:r>
            <a:r>
              <a:rPr sz="1050" dirty="0">
                <a:solidFill>
                  <a:srgbClr val="454547"/>
                </a:solidFill>
                <a:latin typeface="Trebuchet MS"/>
                <a:cs typeface="Trebuchet MS"/>
              </a:rPr>
              <a:t>2011; 365: 883–891. </a:t>
            </a:r>
            <a:r>
              <a:rPr sz="1050" b="1" dirty="0">
                <a:solidFill>
                  <a:srgbClr val="454547"/>
                </a:solidFill>
                <a:latin typeface="Arial"/>
                <a:cs typeface="Arial"/>
              </a:rPr>
              <a:t>3</a:t>
            </a:r>
            <a:r>
              <a:rPr sz="1050" dirty="0">
                <a:solidFill>
                  <a:srgbClr val="454547"/>
                </a:solidFill>
                <a:latin typeface="Trebuchet MS"/>
                <a:cs typeface="Trebuchet MS"/>
              </a:rPr>
              <a:t>. Giugliano RP et al. </a:t>
            </a:r>
            <a:r>
              <a:rPr sz="1050" i="1" dirty="0">
                <a:solidFill>
                  <a:srgbClr val="454547"/>
                </a:solidFill>
                <a:latin typeface="Verdana"/>
                <a:cs typeface="Verdana"/>
              </a:rPr>
              <a:t>N Engl Med </a:t>
            </a:r>
            <a:r>
              <a:rPr sz="1050" dirty="0">
                <a:solidFill>
                  <a:srgbClr val="454547"/>
                </a:solidFill>
                <a:latin typeface="Trebuchet MS"/>
                <a:cs typeface="Trebuchet MS"/>
              </a:rPr>
              <a:t>2013; 369: 2093–2104. </a:t>
            </a:r>
            <a:r>
              <a:rPr sz="1050" b="1" dirty="0">
                <a:solidFill>
                  <a:srgbClr val="454547"/>
                </a:solidFill>
                <a:latin typeface="Arial"/>
                <a:cs typeface="Arial"/>
              </a:rPr>
              <a:t>4. </a:t>
            </a:r>
            <a:r>
              <a:rPr sz="1050" dirty="0">
                <a:solidFill>
                  <a:srgbClr val="454547"/>
                </a:solidFill>
                <a:latin typeface="Trebuchet MS"/>
                <a:cs typeface="Trebuchet MS"/>
              </a:rPr>
              <a:t>Connolly SJ et al. </a:t>
            </a:r>
            <a:r>
              <a:rPr sz="1050" i="1" dirty="0">
                <a:solidFill>
                  <a:srgbClr val="454547"/>
                </a:solidFill>
                <a:latin typeface="Verdana"/>
                <a:cs typeface="Verdana"/>
              </a:rPr>
              <a:t>N Engl Med </a:t>
            </a:r>
            <a:r>
              <a:rPr sz="1050" dirty="0">
                <a:solidFill>
                  <a:srgbClr val="454547"/>
                </a:solidFill>
                <a:latin typeface="Trebuchet MS"/>
                <a:cs typeface="Trebuchet MS"/>
              </a:rPr>
              <a:t>2009; 361: 1139–1151. </a:t>
            </a:r>
            <a:r>
              <a:rPr sz="1050" b="1" dirty="0">
                <a:solidFill>
                  <a:srgbClr val="454547"/>
                </a:solidFill>
                <a:latin typeface="Arial"/>
                <a:cs typeface="Arial"/>
              </a:rPr>
              <a:t>5. </a:t>
            </a:r>
            <a:r>
              <a:rPr sz="1050" dirty="0">
                <a:solidFill>
                  <a:srgbClr val="454547"/>
                </a:solidFill>
                <a:latin typeface="Trebuchet MS"/>
                <a:cs typeface="Trebuchet MS"/>
              </a:rPr>
              <a:t>Hohnloser SH et al. </a:t>
            </a:r>
            <a:r>
              <a:rPr sz="1050" i="1" dirty="0">
                <a:solidFill>
                  <a:srgbClr val="454547"/>
                </a:solidFill>
                <a:latin typeface="Verdana"/>
                <a:cs typeface="Verdana"/>
              </a:rPr>
              <a:t>Eur Heart J</a:t>
            </a:r>
            <a:endParaRPr sz="1050" dirty="0">
              <a:latin typeface="Verdana"/>
              <a:cs typeface="Verdana"/>
            </a:endParaRPr>
          </a:p>
          <a:p>
            <a:pPr marL="38100">
              <a:lnSpc>
                <a:spcPts val="1670"/>
              </a:lnSpc>
            </a:pPr>
            <a:r>
              <a:rPr sz="1050" dirty="0">
                <a:solidFill>
                  <a:srgbClr val="454547"/>
                </a:solidFill>
                <a:latin typeface="Trebuchet MS"/>
                <a:cs typeface="Trebuchet MS"/>
              </a:rPr>
              <a:t>2012; 33: 2821–2830. </a:t>
            </a:r>
            <a:r>
              <a:rPr sz="1050" b="1" dirty="0">
                <a:solidFill>
                  <a:srgbClr val="454547"/>
                </a:solidFill>
                <a:latin typeface="Arial"/>
                <a:cs typeface="Arial"/>
              </a:rPr>
              <a:t>6. </a:t>
            </a:r>
            <a:r>
              <a:rPr sz="1050" dirty="0">
                <a:solidFill>
                  <a:srgbClr val="454547"/>
                </a:solidFill>
                <a:latin typeface="Trebuchet MS"/>
                <a:cs typeface="Trebuchet MS"/>
              </a:rPr>
              <a:t>Halvorsen S et al. </a:t>
            </a:r>
            <a:r>
              <a:rPr sz="1050" i="1" dirty="0">
                <a:solidFill>
                  <a:srgbClr val="454547"/>
                </a:solidFill>
                <a:latin typeface="Verdana"/>
                <a:cs typeface="Verdana"/>
              </a:rPr>
              <a:t>Eur Heart J </a:t>
            </a:r>
            <a:r>
              <a:rPr sz="1050" dirty="0">
                <a:solidFill>
                  <a:srgbClr val="454547"/>
                </a:solidFill>
                <a:latin typeface="Trebuchet MS"/>
                <a:cs typeface="Trebuchet MS"/>
              </a:rPr>
              <a:t>2014; 35: 1864–1872. </a:t>
            </a:r>
            <a:r>
              <a:rPr sz="1050" b="1" dirty="0">
                <a:solidFill>
                  <a:srgbClr val="454547"/>
                </a:solidFill>
                <a:latin typeface="Arial"/>
                <a:cs typeface="Arial"/>
              </a:rPr>
              <a:t>7. </a:t>
            </a:r>
            <a:r>
              <a:rPr sz="1050" dirty="0">
                <a:solidFill>
                  <a:srgbClr val="454547"/>
                </a:solidFill>
                <a:latin typeface="Trebuchet MS"/>
                <a:cs typeface="Trebuchet MS"/>
              </a:rPr>
              <a:t>Garcia DA et al. </a:t>
            </a:r>
            <a:r>
              <a:rPr sz="1050" i="1" dirty="0">
                <a:solidFill>
                  <a:srgbClr val="454547"/>
                </a:solidFill>
                <a:latin typeface="Verdana"/>
                <a:cs typeface="Verdana"/>
              </a:rPr>
              <a:t>Am Heart J </a:t>
            </a:r>
            <a:r>
              <a:rPr sz="1050" dirty="0">
                <a:solidFill>
                  <a:srgbClr val="454547"/>
                </a:solidFill>
                <a:latin typeface="Trebuchet MS"/>
                <a:cs typeface="Trebuchet MS"/>
              </a:rPr>
              <a:t>2013; 166; 549–558. </a:t>
            </a:r>
            <a:r>
              <a:rPr sz="1050" b="1" dirty="0">
                <a:solidFill>
                  <a:srgbClr val="454547"/>
                </a:solidFill>
                <a:latin typeface="Arial"/>
                <a:cs typeface="Arial"/>
              </a:rPr>
              <a:t>8. </a:t>
            </a:r>
            <a:r>
              <a:rPr sz="1050" dirty="0">
                <a:solidFill>
                  <a:srgbClr val="454547"/>
                </a:solidFill>
                <a:latin typeface="Trebuchet MS"/>
                <a:cs typeface="Trebuchet MS"/>
              </a:rPr>
              <a:t>Lopes RD et al. </a:t>
            </a:r>
            <a:r>
              <a:rPr sz="1050" i="1" dirty="0">
                <a:solidFill>
                  <a:srgbClr val="454547"/>
                </a:solidFill>
                <a:latin typeface="Verdana"/>
                <a:cs typeface="Verdana"/>
              </a:rPr>
              <a:t>Lancet </a:t>
            </a:r>
            <a:r>
              <a:rPr sz="1050" dirty="0">
                <a:solidFill>
                  <a:srgbClr val="454547"/>
                </a:solidFill>
                <a:latin typeface="Trebuchet MS"/>
                <a:cs typeface="Trebuchet MS"/>
              </a:rPr>
              <a:t>2012; 380: 1749–1758. </a:t>
            </a:r>
            <a:r>
              <a:rPr sz="1050" b="1" dirty="0">
                <a:solidFill>
                  <a:srgbClr val="454547"/>
                </a:solidFill>
                <a:latin typeface="Arial"/>
                <a:cs typeface="Arial"/>
              </a:rPr>
              <a:t>9. </a:t>
            </a:r>
            <a:r>
              <a:rPr sz="1050" dirty="0">
                <a:solidFill>
                  <a:srgbClr val="454547"/>
                </a:solidFill>
                <a:latin typeface="Trebuchet MS"/>
                <a:cs typeface="Trebuchet MS"/>
              </a:rPr>
              <a:t>Easton JD et al. </a:t>
            </a:r>
            <a:r>
              <a:rPr sz="1050" i="1" dirty="0">
                <a:solidFill>
                  <a:srgbClr val="454547"/>
                </a:solidFill>
                <a:latin typeface="Verdana"/>
                <a:cs typeface="Verdana"/>
              </a:rPr>
              <a:t>Lancet Neurol </a:t>
            </a:r>
            <a:r>
              <a:rPr sz="1050" dirty="0">
                <a:solidFill>
                  <a:srgbClr val="454547"/>
                </a:solidFill>
                <a:latin typeface="Trebuchet MS"/>
                <a:cs typeface="Trebuchet MS"/>
              </a:rPr>
              <a:t>2012; 11: 503–511. </a:t>
            </a:r>
            <a:r>
              <a:rPr sz="1050" b="1" dirty="0">
                <a:solidFill>
                  <a:srgbClr val="454547"/>
                </a:solidFill>
                <a:latin typeface="Arial"/>
                <a:cs typeface="Arial"/>
              </a:rPr>
              <a:t>10. </a:t>
            </a:r>
            <a:r>
              <a:rPr sz="1050" dirty="0">
                <a:solidFill>
                  <a:srgbClr val="454547"/>
                </a:solidFill>
                <a:latin typeface="Trebuchet MS"/>
                <a:cs typeface="Trebuchet MS"/>
              </a:rPr>
              <a:t>Frost C et al. </a:t>
            </a:r>
            <a:r>
              <a:rPr sz="1050" i="1" dirty="0">
                <a:solidFill>
                  <a:srgbClr val="454547"/>
                </a:solidFill>
                <a:latin typeface="Verdana"/>
                <a:cs typeface="Verdana"/>
              </a:rPr>
              <a:t>Br J Clin Pharmacol</a:t>
            </a:r>
            <a:endParaRPr sz="1050" dirty="0">
              <a:latin typeface="Verdana"/>
              <a:cs typeface="Verdana"/>
            </a:endParaRPr>
          </a:p>
          <a:p>
            <a:pPr marL="38100">
              <a:lnSpc>
                <a:spcPts val="1675"/>
              </a:lnSpc>
            </a:pPr>
            <a:r>
              <a:rPr sz="1050" dirty="0">
                <a:solidFill>
                  <a:srgbClr val="454547"/>
                </a:solidFill>
                <a:latin typeface="Trebuchet MS"/>
                <a:cs typeface="Trebuchet MS"/>
              </a:rPr>
              <a:t>2013; 76: 776–786. </a:t>
            </a:r>
            <a:r>
              <a:rPr sz="1050" b="1" dirty="0">
                <a:solidFill>
                  <a:srgbClr val="454547"/>
                </a:solidFill>
                <a:latin typeface="Arial"/>
                <a:cs typeface="Arial"/>
              </a:rPr>
              <a:t>11. </a:t>
            </a:r>
            <a:r>
              <a:rPr sz="1050" dirty="0">
                <a:solidFill>
                  <a:srgbClr val="454547"/>
                </a:solidFill>
                <a:latin typeface="Trebuchet MS"/>
                <a:cs typeface="Trebuchet MS"/>
              </a:rPr>
              <a:t>Lassen MR et al. </a:t>
            </a:r>
            <a:r>
              <a:rPr sz="1050" i="1" dirty="0">
                <a:solidFill>
                  <a:srgbClr val="454547"/>
                </a:solidFill>
                <a:latin typeface="Verdana"/>
                <a:cs typeface="Verdana"/>
              </a:rPr>
              <a:t>J Thromb Haemost </a:t>
            </a:r>
            <a:r>
              <a:rPr sz="1050" dirty="0">
                <a:solidFill>
                  <a:srgbClr val="454547"/>
                </a:solidFill>
                <a:latin typeface="Trebuchet MS"/>
                <a:cs typeface="Trebuchet MS"/>
              </a:rPr>
              <a:t>2007; 5: 2368–2375. </a:t>
            </a:r>
            <a:r>
              <a:rPr sz="1050" b="1" dirty="0">
                <a:solidFill>
                  <a:srgbClr val="454547"/>
                </a:solidFill>
                <a:latin typeface="Arial"/>
                <a:cs typeface="Arial"/>
              </a:rPr>
              <a:t>12. </a:t>
            </a:r>
            <a:r>
              <a:rPr sz="1050" dirty="0">
                <a:solidFill>
                  <a:srgbClr val="454547"/>
                </a:solidFill>
                <a:latin typeface="Trebuchet MS"/>
                <a:cs typeface="Trebuchet MS"/>
              </a:rPr>
              <a:t>Leil TA et al. </a:t>
            </a:r>
            <a:r>
              <a:rPr sz="1050" i="1" dirty="0">
                <a:solidFill>
                  <a:srgbClr val="454547"/>
                </a:solidFill>
                <a:latin typeface="Verdana"/>
                <a:cs typeface="Verdana"/>
              </a:rPr>
              <a:t>Clin Pharmacol Ther </a:t>
            </a:r>
            <a:r>
              <a:rPr sz="1050" dirty="0">
                <a:solidFill>
                  <a:srgbClr val="454547"/>
                </a:solidFill>
                <a:latin typeface="Trebuchet MS"/>
                <a:cs typeface="Trebuchet MS"/>
              </a:rPr>
              <a:t>2010; 88: 375–382. </a:t>
            </a:r>
            <a:r>
              <a:rPr sz="1050" b="1" dirty="0">
                <a:solidFill>
                  <a:srgbClr val="454547"/>
                </a:solidFill>
                <a:latin typeface="Arial"/>
                <a:cs typeface="Arial"/>
              </a:rPr>
              <a:t>13. </a:t>
            </a:r>
            <a:r>
              <a:rPr sz="1050" dirty="0">
                <a:solidFill>
                  <a:srgbClr val="454547"/>
                </a:solidFill>
                <a:latin typeface="Trebuchet MS"/>
                <a:cs typeface="Trebuchet MS"/>
              </a:rPr>
              <a:t>ELIQUIS</a:t>
            </a:r>
            <a:r>
              <a:rPr sz="1000" baseline="31250" dirty="0">
                <a:solidFill>
                  <a:srgbClr val="454547"/>
                </a:solidFill>
                <a:latin typeface="Trebuchet MS"/>
                <a:cs typeface="Trebuchet MS"/>
              </a:rPr>
              <a:t>™ </a:t>
            </a:r>
            <a:r>
              <a:rPr sz="1050" dirty="0">
                <a:solidFill>
                  <a:srgbClr val="454547"/>
                </a:solidFill>
                <a:latin typeface="Trebuchet MS"/>
                <a:cs typeface="Trebuchet MS"/>
              </a:rPr>
              <a:t>(apixaban) 2.5 mg and 5 mg </a:t>
            </a:r>
            <a:r>
              <a:rPr lang="en-US" sz="1050" dirty="0">
                <a:solidFill>
                  <a:srgbClr val="454547"/>
                </a:solidFill>
                <a:latin typeface="Trebuchet MS"/>
                <a:cs typeface="Trebuchet MS"/>
              </a:rPr>
              <a:t>LPD NEAR, January 2020, version 7. </a:t>
            </a:r>
            <a:endParaRPr sz="1050" dirty="0">
              <a:latin typeface="Trebuchet MS"/>
              <a:cs typeface="Trebuchet MS"/>
            </a:endParaRPr>
          </a:p>
        </p:txBody>
      </p:sp>
      <p:sp>
        <p:nvSpPr>
          <p:cNvPr id="7" name="object 7"/>
          <p:cNvSpPr txBox="1"/>
          <p:nvPr/>
        </p:nvSpPr>
        <p:spPr>
          <a:xfrm>
            <a:off x="1298473" y="3746790"/>
            <a:ext cx="4190921" cy="1236813"/>
          </a:xfrm>
          <a:prstGeom prst="rect">
            <a:avLst/>
          </a:prstGeom>
        </p:spPr>
        <p:txBody>
          <a:bodyPr vert="horz" wrap="square" lIns="0" tIns="12065" rIns="0" bIns="0" rtlCol="0">
            <a:spAutoFit/>
          </a:bodyPr>
          <a:lstStyle/>
          <a:p>
            <a:pPr marL="37465" marR="30480" indent="-635" algn="ctr">
              <a:lnSpc>
                <a:spcPct val="100800"/>
              </a:lnSpc>
              <a:spcBef>
                <a:spcPts val="95"/>
              </a:spcBef>
            </a:pPr>
            <a:r>
              <a:rPr lang="en-US" sz="2000" dirty="0">
                <a:solidFill>
                  <a:srgbClr val="454547"/>
                </a:solidFill>
                <a:uFill>
                  <a:solidFill>
                    <a:srgbClr val="454547"/>
                  </a:solidFill>
                </a:uFill>
                <a:latin typeface="Trebuchet MS"/>
                <a:cs typeface="Trebuchet MS"/>
              </a:rPr>
              <a:t>ELIQUIS</a:t>
            </a:r>
            <a:r>
              <a:rPr lang="en-US" sz="2000" baseline="30000" dirty="0">
                <a:solidFill>
                  <a:srgbClr val="454547"/>
                </a:solidFill>
                <a:uFill>
                  <a:solidFill>
                    <a:srgbClr val="454547"/>
                  </a:solidFill>
                </a:uFill>
                <a:latin typeface="Trebuchet MS"/>
                <a:cs typeface="Trebuchet MS"/>
              </a:rPr>
              <a:t>®</a:t>
            </a:r>
            <a:r>
              <a:rPr lang="en-US" sz="2000" dirty="0">
                <a:solidFill>
                  <a:srgbClr val="454547"/>
                </a:solidFill>
                <a:uFill>
                  <a:solidFill>
                    <a:srgbClr val="454547"/>
                  </a:solidFill>
                </a:uFill>
                <a:latin typeface="Trebuchet MS"/>
                <a:cs typeface="Trebuchet MS"/>
              </a:rPr>
              <a:t> offers a </a:t>
            </a:r>
            <a:r>
              <a:rPr sz="2000" b="1" dirty="0">
                <a:solidFill>
                  <a:srgbClr val="454547"/>
                </a:solidFill>
                <a:latin typeface="Arial"/>
                <a:cs typeface="Arial"/>
              </a:rPr>
              <a:t>superior stroke protection </a:t>
            </a:r>
            <a:r>
              <a:rPr sz="2000" dirty="0">
                <a:solidFill>
                  <a:srgbClr val="454547"/>
                </a:solidFill>
                <a:latin typeface="Trebuchet MS"/>
                <a:cs typeface="Trebuchet MS"/>
              </a:rPr>
              <a:t>and a </a:t>
            </a:r>
            <a:r>
              <a:rPr sz="2000" b="1" dirty="0">
                <a:solidFill>
                  <a:srgbClr val="454547"/>
                </a:solidFill>
                <a:latin typeface="Arial"/>
                <a:cs typeface="Arial"/>
              </a:rPr>
              <a:t>superior major bleeding profile</a:t>
            </a:r>
            <a:r>
              <a:rPr sz="2000" dirty="0">
                <a:solidFill>
                  <a:srgbClr val="454547"/>
                </a:solidFill>
                <a:latin typeface="Trebuchet MS"/>
                <a:cs typeface="Trebuchet MS"/>
              </a:rPr>
              <a:t>, with the same dose, vs. warfarin</a:t>
            </a:r>
            <a:r>
              <a:rPr sz="2000" baseline="30864" dirty="0">
                <a:solidFill>
                  <a:srgbClr val="454547"/>
                </a:solidFill>
                <a:latin typeface="Trebuchet MS"/>
                <a:cs typeface="Trebuchet MS"/>
              </a:rPr>
              <a:t>1-4‡</a:t>
            </a:r>
            <a:endParaRPr sz="2000" baseline="30864" dirty="0">
              <a:latin typeface="Trebuchet MS"/>
              <a:cs typeface="Trebuchet MS"/>
            </a:endParaRPr>
          </a:p>
        </p:txBody>
      </p:sp>
      <p:sp>
        <p:nvSpPr>
          <p:cNvPr id="8" name="object 8"/>
          <p:cNvSpPr txBox="1"/>
          <p:nvPr/>
        </p:nvSpPr>
        <p:spPr>
          <a:xfrm>
            <a:off x="4452506" y="8964448"/>
            <a:ext cx="3994150" cy="1547668"/>
          </a:xfrm>
          <a:prstGeom prst="rect">
            <a:avLst/>
          </a:prstGeom>
        </p:spPr>
        <p:txBody>
          <a:bodyPr vert="horz" wrap="square" lIns="0" tIns="12065" rIns="0" bIns="0" rtlCol="0">
            <a:spAutoFit/>
          </a:bodyPr>
          <a:lstStyle/>
          <a:p>
            <a:pPr marL="37465" marR="30480" algn="ctr">
              <a:lnSpc>
                <a:spcPct val="100800"/>
              </a:lnSpc>
              <a:spcBef>
                <a:spcPts val="95"/>
              </a:spcBef>
            </a:pPr>
            <a:r>
              <a:rPr lang="en-US" sz="2000" dirty="0">
                <a:solidFill>
                  <a:srgbClr val="454547"/>
                </a:solidFill>
                <a:uFill>
                  <a:solidFill>
                    <a:srgbClr val="454547"/>
                  </a:solidFill>
                </a:uFill>
                <a:latin typeface="Trebuchet MS"/>
                <a:cs typeface="Trebuchet MS"/>
              </a:rPr>
              <a:t>ELIQUIS</a:t>
            </a:r>
            <a:r>
              <a:rPr lang="en-US" sz="2000" baseline="30000" dirty="0">
                <a:solidFill>
                  <a:srgbClr val="454547"/>
                </a:solidFill>
                <a:uFill>
                  <a:solidFill>
                    <a:srgbClr val="454547"/>
                  </a:solidFill>
                </a:uFill>
                <a:latin typeface="Trebuchet MS"/>
                <a:cs typeface="Trebuchet MS"/>
              </a:rPr>
              <a:t>® </a:t>
            </a:r>
            <a:r>
              <a:rPr sz="2000" b="1" dirty="0">
                <a:solidFill>
                  <a:srgbClr val="454547"/>
                </a:solidFill>
                <a:latin typeface="Arial"/>
                <a:cs typeface="Arial"/>
              </a:rPr>
              <a:t>does not  significantly increase major  gastrointestinal bleeding, </a:t>
            </a:r>
            <a:r>
              <a:rPr sz="2000" dirty="0">
                <a:solidFill>
                  <a:srgbClr val="454547"/>
                </a:solidFill>
                <a:latin typeface="Trebuchet MS"/>
                <a:cs typeface="Trebuchet MS"/>
              </a:rPr>
              <a:t>while  maintaining superior efficacy with  the same dose, vs. warfarin</a:t>
            </a:r>
            <a:r>
              <a:rPr sz="2000" baseline="30864" dirty="0">
                <a:solidFill>
                  <a:srgbClr val="454547"/>
                </a:solidFill>
                <a:latin typeface="Trebuchet MS"/>
                <a:cs typeface="Trebuchet MS"/>
              </a:rPr>
              <a:t>1-4</a:t>
            </a:r>
            <a:endParaRPr sz="2000" baseline="30864" dirty="0">
              <a:latin typeface="Trebuchet MS"/>
              <a:cs typeface="Trebuchet MS"/>
            </a:endParaRPr>
          </a:p>
        </p:txBody>
      </p:sp>
      <p:sp>
        <p:nvSpPr>
          <p:cNvPr id="9" name="object 9"/>
          <p:cNvSpPr txBox="1"/>
          <p:nvPr/>
        </p:nvSpPr>
        <p:spPr>
          <a:xfrm>
            <a:off x="10382980" y="9101976"/>
            <a:ext cx="4236720" cy="1236299"/>
          </a:xfrm>
          <a:prstGeom prst="rect">
            <a:avLst/>
          </a:prstGeom>
        </p:spPr>
        <p:txBody>
          <a:bodyPr vert="horz" wrap="square" lIns="0" tIns="14604" rIns="0" bIns="0" rtlCol="0">
            <a:spAutoFit/>
          </a:bodyPr>
          <a:lstStyle/>
          <a:p>
            <a:pPr algn="ctr">
              <a:lnSpc>
                <a:spcPct val="100000"/>
              </a:lnSpc>
              <a:spcBef>
                <a:spcPts val="114"/>
              </a:spcBef>
            </a:pPr>
            <a:r>
              <a:rPr sz="2000" b="1" dirty="0">
                <a:solidFill>
                  <a:srgbClr val="454547"/>
                </a:solidFill>
                <a:latin typeface="Arial"/>
                <a:cs typeface="Arial"/>
              </a:rPr>
              <a:t>Benefits a broad range of</a:t>
            </a:r>
            <a:endParaRPr sz="2000" dirty="0">
              <a:latin typeface="Arial"/>
              <a:cs typeface="Arial"/>
            </a:endParaRPr>
          </a:p>
          <a:p>
            <a:pPr marL="37465" marR="30480" algn="ctr">
              <a:lnSpc>
                <a:spcPct val="100800"/>
              </a:lnSpc>
              <a:spcBef>
                <a:spcPts val="5"/>
              </a:spcBef>
            </a:pPr>
            <a:r>
              <a:rPr sz="2000" b="1" dirty="0">
                <a:solidFill>
                  <a:srgbClr val="454547"/>
                </a:solidFill>
                <a:latin typeface="Arial"/>
                <a:cs typeface="Arial"/>
              </a:rPr>
              <a:t>non-valvular AF patients</a:t>
            </a:r>
            <a:r>
              <a:rPr sz="2000" dirty="0">
                <a:solidFill>
                  <a:srgbClr val="454547"/>
                </a:solidFill>
                <a:latin typeface="Trebuchet MS"/>
                <a:cs typeface="Trebuchet MS"/>
              </a:rPr>
              <a:t>, including  those with normal renal function to  severe renal impairment</a:t>
            </a:r>
            <a:r>
              <a:rPr sz="2000" baseline="30864" dirty="0">
                <a:solidFill>
                  <a:srgbClr val="454547"/>
                </a:solidFill>
                <a:latin typeface="Trebuchet MS"/>
                <a:cs typeface="Trebuchet MS"/>
              </a:rPr>
              <a:t>1,5–9†</a:t>
            </a:r>
            <a:endParaRPr sz="2000" baseline="30864" dirty="0">
              <a:latin typeface="Trebuchet MS"/>
              <a:cs typeface="Trebuchet MS"/>
            </a:endParaRPr>
          </a:p>
        </p:txBody>
      </p:sp>
      <p:sp>
        <p:nvSpPr>
          <p:cNvPr id="10" name="object 10"/>
          <p:cNvSpPr txBox="1"/>
          <p:nvPr/>
        </p:nvSpPr>
        <p:spPr>
          <a:xfrm>
            <a:off x="7832353" y="4659932"/>
            <a:ext cx="3615054" cy="925959"/>
          </a:xfrm>
          <a:prstGeom prst="rect">
            <a:avLst/>
          </a:prstGeom>
        </p:spPr>
        <p:txBody>
          <a:bodyPr vert="horz" wrap="square" lIns="0" tIns="12065" rIns="0" bIns="0" rtlCol="0">
            <a:spAutoFit/>
          </a:bodyPr>
          <a:lstStyle/>
          <a:p>
            <a:pPr marL="38100" marR="30480" algn="ctr">
              <a:lnSpc>
                <a:spcPct val="100800"/>
              </a:lnSpc>
              <a:spcBef>
                <a:spcPts val="95"/>
              </a:spcBef>
            </a:pPr>
            <a:r>
              <a:rPr lang="en-US" sz="2000" dirty="0">
                <a:solidFill>
                  <a:srgbClr val="454547"/>
                </a:solidFill>
                <a:uFill>
                  <a:solidFill>
                    <a:srgbClr val="454547"/>
                  </a:solidFill>
                </a:uFill>
                <a:latin typeface="Trebuchet MS"/>
                <a:cs typeface="Trebuchet MS"/>
              </a:rPr>
              <a:t>ELIQUIS</a:t>
            </a:r>
            <a:r>
              <a:rPr lang="en-US" sz="2000" baseline="30000" dirty="0">
                <a:solidFill>
                  <a:srgbClr val="454547"/>
                </a:solidFill>
                <a:uFill>
                  <a:solidFill>
                    <a:srgbClr val="454547"/>
                  </a:solidFill>
                </a:uFill>
                <a:latin typeface="Trebuchet MS"/>
                <a:cs typeface="Trebuchet MS"/>
              </a:rPr>
              <a:t>®</a:t>
            </a:r>
            <a:r>
              <a:rPr lang="en-US" sz="2000" dirty="0">
                <a:solidFill>
                  <a:srgbClr val="454547"/>
                </a:solidFill>
                <a:uFill>
                  <a:solidFill>
                    <a:srgbClr val="454547"/>
                  </a:solidFill>
                </a:uFill>
                <a:latin typeface="Trebuchet MS"/>
                <a:cs typeface="Trebuchet MS"/>
              </a:rPr>
              <a:t> offers a </a:t>
            </a:r>
            <a:r>
              <a:rPr sz="2000" b="1" dirty="0">
                <a:solidFill>
                  <a:srgbClr val="454547"/>
                </a:solidFill>
                <a:latin typeface="Arial"/>
                <a:cs typeface="Arial"/>
              </a:rPr>
              <a:t>significantly reduce</a:t>
            </a:r>
            <a:r>
              <a:rPr lang="en-US" sz="2000" b="1" dirty="0">
                <a:solidFill>
                  <a:srgbClr val="454547"/>
                </a:solidFill>
                <a:latin typeface="Arial"/>
                <a:cs typeface="Arial"/>
              </a:rPr>
              <a:t>d</a:t>
            </a:r>
            <a:r>
              <a:rPr sz="2000" b="1" dirty="0">
                <a:solidFill>
                  <a:srgbClr val="454547"/>
                </a:solidFill>
                <a:latin typeface="Arial"/>
                <a:cs typeface="Arial"/>
              </a:rPr>
              <a:t> all-cause  mortality </a:t>
            </a:r>
            <a:r>
              <a:rPr sz="2000" dirty="0">
                <a:solidFill>
                  <a:srgbClr val="454547"/>
                </a:solidFill>
                <a:latin typeface="Trebuchet MS"/>
                <a:cs typeface="Trebuchet MS"/>
              </a:rPr>
              <a:t>vs. warfarin</a:t>
            </a:r>
            <a:r>
              <a:rPr sz="2000" baseline="30864" dirty="0">
                <a:solidFill>
                  <a:srgbClr val="454547"/>
                </a:solidFill>
                <a:latin typeface="Trebuchet MS"/>
                <a:cs typeface="Trebuchet MS"/>
              </a:rPr>
              <a:t>1-4</a:t>
            </a:r>
            <a:r>
              <a:rPr sz="2000" dirty="0">
                <a:solidFill>
                  <a:srgbClr val="454547"/>
                </a:solidFill>
                <a:latin typeface="Trebuchet MS"/>
                <a:cs typeface="Trebuchet MS"/>
              </a:rPr>
              <a:t>*</a:t>
            </a:r>
            <a:endParaRPr sz="2000" dirty="0">
              <a:latin typeface="Trebuchet MS"/>
              <a:cs typeface="Trebuchet MS"/>
            </a:endParaRPr>
          </a:p>
        </p:txBody>
      </p:sp>
      <p:sp>
        <p:nvSpPr>
          <p:cNvPr id="11" name="object 11"/>
          <p:cNvSpPr txBox="1"/>
          <p:nvPr/>
        </p:nvSpPr>
        <p:spPr>
          <a:xfrm>
            <a:off x="13852667" y="4436116"/>
            <a:ext cx="3133583" cy="1236300"/>
          </a:xfrm>
          <a:prstGeom prst="rect">
            <a:avLst/>
          </a:prstGeom>
        </p:spPr>
        <p:txBody>
          <a:bodyPr vert="horz" wrap="square" lIns="0" tIns="12065" rIns="0" bIns="0" rtlCol="0">
            <a:spAutoFit/>
          </a:bodyPr>
          <a:lstStyle/>
          <a:p>
            <a:pPr marL="122555" marR="30480" indent="-85090" algn="ctr">
              <a:lnSpc>
                <a:spcPct val="100800"/>
              </a:lnSpc>
              <a:spcBef>
                <a:spcPts val="95"/>
              </a:spcBef>
            </a:pPr>
            <a:r>
              <a:rPr lang="en-US" sz="2000" dirty="0">
                <a:solidFill>
                  <a:srgbClr val="454547"/>
                </a:solidFill>
                <a:uFill>
                  <a:solidFill>
                    <a:srgbClr val="454547"/>
                  </a:solidFill>
                </a:uFill>
                <a:latin typeface="Trebuchet MS"/>
                <a:cs typeface="Trebuchet MS"/>
              </a:rPr>
              <a:t>ELIQUIS</a:t>
            </a:r>
            <a:r>
              <a:rPr lang="en-US" sz="2000" baseline="30000" dirty="0">
                <a:solidFill>
                  <a:srgbClr val="454547"/>
                </a:solidFill>
                <a:uFill>
                  <a:solidFill>
                    <a:srgbClr val="454547"/>
                  </a:solidFill>
                </a:uFill>
                <a:latin typeface="Trebuchet MS"/>
                <a:cs typeface="Trebuchet MS"/>
              </a:rPr>
              <a:t>® </a:t>
            </a:r>
            <a:r>
              <a:rPr lang="en-US" sz="2000" dirty="0">
                <a:solidFill>
                  <a:srgbClr val="454547"/>
                </a:solidFill>
                <a:latin typeface="Trebuchet MS"/>
                <a:cs typeface="Trebuchet MS"/>
              </a:rPr>
              <a:t>p</a:t>
            </a:r>
            <a:r>
              <a:rPr sz="2000" dirty="0">
                <a:solidFill>
                  <a:srgbClr val="454547"/>
                </a:solidFill>
                <a:latin typeface="Trebuchet MS"/>
                <a:cs typeface="Trebuchet MS"/>
              </a:rPr>
              <a:t>rovides </a:t>
            </a:r>
            <a:r>
              <a:rPr sz="2000" b="1" dirty="0">
                <a:solidFill>
                  <a:srgbClr val="454547"/>
                </a:solidFill>
                <a:latin typeface="Arial"/>
                <a:cs typeface="Arial"/>
              </a:rPr>
              <a:t>stable coverage  </a:t>
            </a:r>
            <a:r>
              <a:rPr sz="2000" dirty="0">
                <a:solidFill>
                  <a:srgbClr val="454547"/>
                </a:solidFill>
                <a:latin typeface="Trebuchet MS"/>
                <a:cs typeface="Trebuchet MS"/>
              </a:rPr>
              <a:t>throughout the day with  </a:t>
            </a:r>
            <a:r>
              <a:rPr sz="2000" b="1" dirty="0">
                <a:solidFill>
                  <a:srgbClr val="454547"/>
                </a:solidFill>
                <a:latin typeface="Arial"/>
                <a:cs typeface="Arial"/>
              </a:rPr>
              <a:t>twice-daily dosing</a:t>
            </a:r>
            <a:r>
              <a:rPr sz="2000" baseline="30864" dirty="0">
                <a:solidFill>
                  <a:srgbClr val="454547"/>
                </a:solidFill>
                <a:latin typeface="Trebuchet MS"/>
                <a:cs typeface="Trebuchet MS"/>
              </a:rPr>
              <a:t>10–12</a:t>
            </a:r>
            <a:endParaRPr sz="2000" baseline="30864" dirty="0">
              <a:latin typeface="Trebuchet MS"/>
              <a:cs typeface="Trebuchet MS"/>
            </a:endParaRPr>
          </a:p>
        </p:txBody>
      </p:sp>
      <p:pic>
        <p:nvPicPr>
          <p:cNvPr id="12" name="object 12"/>
          <p:cNvPicPr/>
          <p:nvPr/>
        </p:nvPicPr>
        <p:blipFill>
          <a:blip r:embed="rId4" cstate="print"/>
          <a:stretch>
            <a:fillRect/>
          </a:stretch>
        </p:blipFill>
        <p:spPr>
          <a:xfrm>
            <a:off x="10955163" y="6194183"/>
            <a:ext cx="2670075" cy="3238458"/>
          </a:xfrm>
          <a:prstGeom prst="rect">
            <a:avLst/>
          </a:prstGeom>
        </p:spPr>
      </p:pic>
      <p:pic>
        <p:nvPicPr>
          <p:cNvPr id="13" name="object 13"/>
          <p:cNvPicPr/>
          <p:nvPr/>
        </p:nvPicPr>
        <p:blipFill>
          <a:blip r:embed="rId5" cstate="print"/>
          <a:stretch>
            <a:fillRect/>
          </a:stretch>
        </p:blipFill>
        <p:spPr>
          <a:xfrm>
            <a:off x="13769502" y="4928351"/>
            <a:ext cx="3566357" cy="323845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7216" y="716171"/>
            <a:ext cx="15393035" cy="1321435"/>
          </a:xfrm>
          <a:prstGeom prst="rect">
            <a:avLst/>
          </a:prstGeom>
        </p:spPr>
        <p:txBody>
          <a:bodyPr vert="horz" wrap="square" lIns="0" tIns="12700" rIns="0" bIns="0" rtlCol="0">
            <a:spAutoFit/>
          </a:bodyPr>
          <a:lstStyle/>
          <a:p>
            <a:pPr marL="38100" marR="30480" indent="-635">
              <a:lnSpc>
                <a:spcPct val="100000"/>
              </a:lnSpc>
              <a:spcBef>
                <a:spcPts val="100"/>
              </a:spcBef>
            </a:pPr>
            <a:r>
              <a:rPr sz="4250" spc="-465" dirty="0"/>
              <a:t>ELIQUIS</a:t>
            </a:r>
            <a:r>
              <a:rPr lang="en-US" sz="3600" b="1" spc="-215" baseline="30000" dirty="0">
                <a:latin typeface="Arial"/>
                <a:cs typeface="Arial"/>
              </a:rPr>
              <a:t> ®</a:t>
            </a:r>
            <a:r>
              <a:rPr sz="3675" spc="-480" baseline="31746" dirty="0"/>
              <a:t> </a:t>
            </a:r>
            <a:r>
              <a:rPr sz="4250" spc="-225" dirty="0"/>
              <a:t>benefits</a:t>
            </a:r>
            <a:r>
              <a:rPr sz="4250" spc="-430" dirty="0"/>
              <a:t> </a:t>
            </a:r>
            <a:r>
              <a:rPr sz="4250" spc="-170" dirty="0"/>
              <a:t>different</a:t>
            </a:r>
            <a:r>
              <a:rPr sz="4250" spc="-425" dirty="0"/>
              <a:t> </a:t>
            </a:r>
            <a:r>
              <a:rPr sz="4250" spc="-275" dirty="0"/>
              <a:t>non-valvular</a:t>
            </a:r>
            <a:r>
              <a:rPr sz="4250" spc="-425" dirty="0"/>
              <a:t> </a:t>
            </a:r>
            <a:r>
              <a:rPr sz="4250" spc="-490" dirty="0"/>
              <a:t>AF</a:t>
            </a:r>
            <a:r>
              <a:rPr sz="4250" spc="-425" dirty="0"/>
              <a:t> </a:t>
            </a:r>
            <a:r>
              <a:rPr sz="4250" spc="-170" dirty="0"/>
              <a:t>patient</a:t>
            </a:r>
            <a:r>
              <a:rPr sz="4250" spc="-425" dirty="0"/>
              <a:t> </a:t>
            </a:r>
            <a:r>
              <a:rPr sz="4250" spc="-385" dirty="0"/>
              <a:t>groups,</a:t>
            </a:r>
            <a:r>
              <a:rPr sz="4250" spc="-425" dirty="0"/>
              <a:t> </a:t>
            </a:r>
            <a:r>
              <a:rPr sz="4250" spc="-185" dirty="0"/>
              <a:t>with</a:t>
            </a:r>
            <a:r>
              <a:rPr sz="4250" spc="-425" dirty="0"/>
              <a:t> </a:t>
            </a:r>
            <a:r>
              <a:rPr sz="4250" spc="-254" dirty="0"/>
              <a:t>clear </a:t>
            </a:r>
            <a:r>
              <a:rPr sz="4250" spc="-1170" dirty="0"/>
              <a:t> </a:t>
            </a:r>
            <a:r>
              <a:rPr sz="4250" spc="-310" dirty="0"/>
              <a:t>dose-reduction</a:t>
            </a:r>
            <a:r>
              <a:rPr sz="4250" spc="-434" dirty="0"/>
              <a:t> </a:t>
            </a:r>
            <a:r>
              <a:rPr sz="4250" spc="-160" dirty="0"/>
              <a:t>criteria</a:t>
            </a:r>
            <a:r>
              <a:rPr sz="3675" spc="-240" baseline="31746" dirty="0"/>
              <a:t>1–4</a:t>
            </a:r>
            <a:endParaRPr sz="3675" baseline="31746" dirty="0"/>
          </a:p>
        </p:txBody>
      </p:sp>
      <p:sp>
        <p:nvSpPr>
          <p:cNvPr id="3" name="object 3"/>
          <p:cNvSpPr txBox="1"/>
          <p:nvPr/>
        </p:nvSpPr>
        <p:spPr>
          <a:xfrm>
            <a:off x="772616" y="3247590"/>
            <a:ext cx="9645650" cy="490855"/>
          </a:xfrm>
          <a:prstGeom prst="rect">
            <a:avLst/>
          </a:prstGeom>
        </p:spPr>
        <p:txBody>
          <a:bodyPr vert="horz" wrap="square" lIns="0" tIns="12700" rIns="0" bIns="0" rtlCol="0">
            <a:spAutoFit/>
          </a:bodyPr>
          <a:lstStyle/>
          <a:p>
            <a:pPr marL="12700">
              <a:lnSpc>
                <a:spcPct val="100000"/>
              </a:lnSpc>
              <a:spcBef>
                <a:spcPts val="100"/>
              </a:spcBef>
            </a:pPr>
            <a:r>
              <a:rPr sz="3050" spc="-114" dirty="0">
                <a:solidFill>
                  <a:srgbClr val="454547"/>
                </a:solidFill>
                <a:latin typeface="Trebuchet MS"/>
                <a:cs typeface="Trebuchet MS"/>
              </a:rPr>
              <a:t>Dosing</a:t>
            </a:r>
            <a:r>
              <a:rPr sz="3050" spc="-195" dirty="0">
                <a:solidFill>
                  <a:srgbClr val="454547"/>
                </a:solidFill>
                <a:latin typeface="Trebuchet MS"/>
                <a:cs typeface="Trebuchet MS"/>
              </a:rPr>
              <a:t> </a:t>
            </a:r>
            <a:r>
              <a:rPr sz="3050" spc="-180" dirty="0">
                <a:solidFill>
                  <a:srgbClr val="454547"/>
                </a:solidFill>
                <a:latin typeface="Trebuchet MS"/>
                <a:cs typeface="Trebuchet MS"/>
              </a:rPr>
              <a:t>recommendations</a:t>
            </a:r>
            <a:r>
              <a:rPr sz="3050" spc="-195" dirty="0">
                <a:solidFill>
                  <a:srgbClr val="454547"/>
                </a:solidFill>
                <a:latin typeface="Trebuchet MS"/>
                <a:cs typeface="Trebuchet MS"/>
              </a:rPr>
              <a:t> </a:t>
            </a:r>
            <a:r>
              <a:rPr sz="3050" spc="-229" dirty="0">
                <a:solidFill>
                  <a:srgbClr val="454547"/>
                </a:solidFill>
                <a:latin typeface="Trebuchet MS"/>
                <a:cs typeface="Trebuchet MS"/>
              </a:rPr>
              <a:t>for</a:t>
            </a:r>
            <a:r>
              <a:rPr sz="3050" spc="-190" dirty="0">
                <a:solidFill>
                  <a:srgbClr val="454547"/>
                </a:solidFill>
                <a:latin typeface="Trebuchet MS"/>
                <a:cs typeface="Trebuchet MS"/>
              </a:rPr>
              <a:t> NOACs</a:t>
            </a:r>
            <a:r>
              <a:rPr sz="3050" spc="-195" dirty="0">
                <a:solidFill>
                  <a:srgbClr val="454547"/>
                </a:solidFill>
                <a:latin typeface="Trebuchet MS"/>
                <a:cs typeface="Trebuchet MS"/>
              </a:rPr>
              <a:t> </a:t>
            </a:r>
            <a:r>
              <a:rPr sz="3050" spc="-150" dirty="0">
                <a:solidFill>
                  <a:srgbClr val="454547"/>
                </a:solidFill>
                <a:latin typeface="Trebuchet MS"/>
                <a:cs typeface="Trebuchet MS"/>
              </a:rPr>
              <a:t>in</a:t>
            </a:r>
            <a:r>
              <a:rPr sz="3050" spc="-190" dirty="0">
                <a:solidFill>
                  <a:srgbClr val="454547"/>
                </a:solidFill>
                <a:latin typeface="Trebuchet MS"/>
                <a:cs typeface="Trebuchet MS"/>
              </a:rPr>
              <a:t> </a:t>
            </a:r>
            <a:r>
              <a:rPr sz="3050" spc="-185" dirty="0">
                <a:solidFill>
                  <a:srgbClr val="454547"/>
                </a:solidFill>
                <a:latin typeface="Trebuchet MS"/>
                <a:cs typeface="Trebuchet MS"/>
              </a:rPr>
              <a:t>non-valvular</a:t>
            </a:r>
            <a:r>
              <a:rPr sz="3050" spc="-195" dirty="0">
                <a:solidFill>
                  <a:srgbClr val="454547"/>
                </a:solidFill>
                <a:latin typeface="Trebuchet MS"/>
                <a:cs typeface="Trebuchet MS"/>
              </a:rPr>
              <a:t> </a:t>
            </a:r>
            <a:r>
              <a:rPr sz="3050" spc="-215" dirty="0">
                <a:solidFill>
                  <a:srgbClr val="454547"/>
                </a:solidFill>
                <a:latin typeface="Trebuchet MS"/>
                <a:cs typeface="Trebuchet MS"/>
              </a:rPr>
              <a:t>AF</a:t>
            </a:r>
            <a:r>
              <a:rPr sz="3050" spc="-190" dirty="0">
                <a:solidFill>
                  <a:srgbClr val="454547"/>
                </a:solidFill>
                <a:latin typeface="Trebuchet MS"/>
                <a:cs typeface="Trebuchet MS"/>
              </a:rPr>
              <a:t> </a:t>
            </a:r>
            <a:r>
              <a:rPr sz="3050" spc="-180" dirty="0">
                <a:solidFill>
                  <a:srgbClr val="454547"/>
                </a:solidFill>
                <a:latin typeface="Trebuchet MS"/>
                <a:cs typeface="Trebuchet MS"/>
              </a:rPr>
              <a:t>patients</a:t>
            </a:r>
            <a:endParaRPr sz="3050">
              <a:latin typeface="Trebuchet MS"/>
              <a:cs typeface="Trebuchet MS"/>
            </a:endParaRPr>
          </a:p>
        </p:txBody>
      </p:sp>
      <p:sp>
        <p:nvSpPr>
          <p:cNvPr id="4" name="object 4"/>
          <p:cNvSpPr txBox="1"/>
          <p:nvPr/>
        </p:nvSpPr>
        <p:spPr>
          <a:xfrm>
            <a:off x="1183004" y="10044076"/>
            <a:ext cx="17738090" cy="850265"/>
          </a:xfrm>
          <a:prstGeom prst="rect">
            <a:avLst/>
          </a:prstGeom>
        </p:spPr>
        <p:txBody>
          <a:bodyPr vert="horz" wrap="square" lIns="0" tIns="13335" rIns="0" bIns="0" rtlCol="0">
            <a:spAutoFit/>
          </a:bodyPr>
          <a:lstStyle/>
          <a:p>
            <a:pPr marL="208915" marR="30480" indent="-171450">
              <a:lnSpc>
                <a:spcPct val="100000"/>
              </a:lnSpc>
              <a:spcBef>
                <a:spcPts val="105"/>
              </a:spcBef>
            </a:pPr>
            <a:r>
              <a:rPr sz="2700" b="1" i="1" spc="-180" dirty="0">
                <a:solidFill>
                  <a:srgbClr val="F26A38"/>
                </a:solidFill>
                <a:latin typeface="Trebuchet MS"/>
                <a:cs typeface="Trebuchet MS"/>
              </a:rPr>
              <a:t>Renal </a:t>
            </a:r>
            <a:r>
              <a:rPr sz="2700" b="1" i="1" spc="-150" dirty="0">
                <a:solidFill>
                  <a:srgbClr val="F26A38"/>
                </a:solidFill>
                <a:latin typeface="Trebuchet MS"/>
                <a:cs typeface="Trebuchet MS"/>
              </a:rPr>
              <a:t>function tends </a:t>
            </a:r>
            <a:r>
              <a:rPr sz="2700" b="1" i="1" spc="-195" dirty="0">
                <a:solidFill>
                  <a:srgbClr val="F26A38"/>
                </a:solidFill>
                <a:latin typeface="Trebuchet MS"/>
                <a:cs typeface="Trebuchet MS"/>
              </a:rPr>
              <a:t>to </a:t>
            </a:r>
            <a:r>
              <a:rPr sz="2700" b="1" i="1" spc="-160" dirty="0">
                <a:solidFill>
                  <a:srgbClr val="F26A38"/>
                </a:solidFill>
                <a:latin typeface="Trebuchet MS"/>
                <a:cs typeface="Trebuchet MS"/>
              </a:rPr>
              <a:t>decline </a:t>
            </a:r>
            <a:r>
              <a:rPr sz="2700" b="1" i="1" spc="-225" dirty="0">
                <a:solidFill>
                  <a:srgbClr val="F26A38"/>
                </a:solidFill>
                <a:latin typeface="Trebuchet MS"/>
                <a:cs typeface="Trebuchet MS"/>
              </a:rPr>
              <a:t>over </a:t>
            </a:r>
            <a:r>
              <a:rPr sz="2700" b="1" i="1" spc="-190" dirty="0">
                <a:solidFill>
                  <a:srgbClr val="F26A38"/>
                </a:solidFill>
                <a:latin typeface="Trebuchet MS"/>
                <a:cs typeface="Trebuchet MS"/>
              </a:rPr>
              <a:t>time;</a:t>
            </a:r>
            <a:r>
              <a:rPr sz="2325" b="1" i="1" spc="-284" baseline="32258" dirty="0">
                <a:solidFill>
                  <a:srgbClr val="F26A38"/>
                </a:solidFill>
                <a:latin typeface="Trebuchet MS"/>
                <a:cs typeface="Trebuchet MS"/>
              </a:rPr>
              <a:t>5</a:t>
            </a:r>
            <a:r>
              <a:rPr sz="2325" b="1" i="1" spc="-277" baseline="32258" dirty="0">
                <a:solidFill>
                  <a:srgbClr val="F26A38"/>
                </a:solidFill>
                <a:latin typeface="Trebuchet MS"/>
                <a:cs typeface="Trebuchet MS"/>
              </a:rPr>
              <a:t> </a:t>
            </a:r>
            <a:r>
              <a:rPr sz="2700" b="1" i="1" spc="-215" dirty="0">
                <a:solidFill>
                  <a:srgbClr val="F26A38"/>
                </a:solidFill>
                <a:latin typeface="Trebuchet MS"/>
                <a:cs typeface="Trebuchet MS"/>
              </a:rPr>
              <a:t>ELIQUIS</a:t>
            </a:r>
            <a:r>
              <a:rPr lang="en-US" sz="2700" b="1" spc="-215" baseline="30000" dirty="0">
                <a:solidFill>
                  <a:srgbClr val="F26A38"/>
                </a:solidFill>
                <a:latin typeface="Arial"/>
                <a:cs typeface="Arial"/>
              </a:rPr>
              <a:t>®</a:t>
            </a:r>
            <a:r>
              <a:rPr sz="2700" b="1" spc="-215" dirty="0">
                <a:solidFill>
                  <a:srgbClr val="F26A38"/>
                </a:solidFill>
                <a:latin typeface="Arial"/>
                <a:cs typeface="Arial"/>
              </a:rPr>
              <a:t> </a:t>
            </a:r>
            <a:r>
              <a:rPr sz="2700" b="1" i="1" spc="-195" dirty="0">
                <a:solidFill>
                  <a:srgbClr val="F26A38"/>
                </a:solidFill>
                <a:latin typeface="Trebuchet MS"/>
                <a:cs typeface="Trebuchet MS"/>
              </a:rPr>
              <a:t>provides </a:t>
            </a:r>
            <a:r>
              <a:rPr sz="2700" b="1" i="1" spc="-265" dirty="0">
                <a:solidFill>
                  <a:srgbClr val="F26A38"/>
                </a:solidFill>
                <a:latin typeface="Trebuchet MS"/>
                <a:cs typeface="Trebuchet MS"/>
              </a:rPr>
              <a:t>a </a:t>
            </a:r>
            <a:r>
              <a:rPr sz="2700" b="1" i="1" spc="-150" dirty="0">
                <a:solidFill>
                  <a:srgbClr val="F26A38"/>
                </a:solidFill>
                <a:latin typeface="Trebuchet MS"/>
                <a:cs typeface="Trebuchet MS"/>
              </a:rPr>
              <a:t>solution </a:t>
            </a:r>
            <a:r>
              <a:rPr sz="2700" b="1" i="1" spc="-220" dirty="0">
                <a:solidFill>
                  <a:srgbClr val="F26A38"/>
                </a:solidFill>
                <a:latin typeface="Trebuchet MS"/>
                <a:cs typeface="Trebuchet MS"/>
              </a:rPr>
              <a:t>for </a:t>
            </a:r>
            <a:r>
              <a:rPr sz="2700" b="1" i="1" spc="-160" dirty="0">
                <a:solidFill>
                  <a:srgbClr val="F26A38"/>
                </a:solidFill>
                <a:latin typeface="Trebuchet MS"/>
                <a:cs typeface="Trebuchet MS"/>
              </a:rPr>
              <a:t>reducing </a:t>
            </a:r>
            <a:r>
              <a:rPr sz="2700" b="1" i="1" spc="-165" dirty="0">
                <a:solidFill>
                  <a:srgbClr val="F26A38"/>
                </a:solidFill>
                <a:latin typeface="Trebuchet MS"/>
                <a:cs typeface="Trebuchet MS"/>
              </a:rPr>
              <a:t>the </a:t>
            </a:r>
            <a:r>
              <a:rPr sz="2700" b="1" i="1" spc="-200" dirty="0">
                <a:solidFill>
                  <a:srgbClr val="F26A38"/>
                </a:solidFill>
                <a:latin typeface="Trebuchet MS"/>
                <a:cs typeface="Trebuchet MS"/>
              </a:rPr>
              <a:t>risk </a:t>
            </a:r>
            <a:r>
              <a:rPr sz="2700" b="1" i="1" spc="-190" dirty="0">
                <a:solidFill>
                  <a:srgbClr val="F26A38"/>
                </a:solidFill>
                <a:latin typeface="Trebuchet MS"/>
                <a:cs typeface="Trebuchet MS"/>
              </a:rPr>
              <a:t>of </a:t>
            </a:r>
            <a:r>
              <a:rPr sz="2700" b="1" i="1" spc="-200" dirty="0">
                <a:solidFill>
                  <a:srgbClr val="F26A38"/>
                </a:solidFill>
                <a:latin typeface="Trebuchet MS"/>
                <a:cs typeface="Trebuchet MS"/>
              </a:rPr>
              <a:t>stroke </a:t>
            </a:r>
            <a:r>
              <a:rPr sz="2700" b="1" i="1" spc="-229" dirty="0">
                <a:solidFill>
                  <a:srgbClr val="F26A38"/>
                </a:solidFill>
                <a:latin typeface="Trebuchet MS"/>
                <a:cs typeface="Trebuchet MS"/>
              </a:rPr>
              <a:t>or </a:t>
            </a:r>
            <a:r>
              <a:rPr sz="2700" b="1" i="1" spc="-160" dirty="0">
                <a:solidFill>
                  <a:srgbClr val="F26A38"/>
                </a:solidFill>
                <a:latin typeface="Trebuchet MS"/>
                <a:cs typeface="Trebuchet MS"/>
              </a:rPr>
              <a:t>systemic </a:t>
            </a:r>
            <a:r>
              <a:rPr sz="2700" b="1" i="1" spc="-135" dirty="0">
                <a:solidFill>
                  <a:srgbClr val="F26A38"/>
                </a:solidFill>
                <a:latin typeface="Trebuchet MS"/>
                <a:cs typeface="Trebuchet MS"/>
              </a:rPr>
              <a:t>embolism </a:t>
            </a:r>
            <a:r>
              <a:rPr sz="2700" b="1" i="1" spc="-800" dirty="0">
                <a:solidFill>
                  <a:srgbClr val="F26A38"/>
                </a:solidFill>
                <a:latin typeface="Trebuchet MS"/>
                <a:cs typeface="Trebuchet MS"/>
              </a:rPr>
              <a:t> </a:t>
            </a:r>
            <a:r>
              <a:rPr sz="2700" b="1" i="1" spc="-160" dirty="0">
                <a:solidFill>
                  <a:srgbClr val="F26A38"/>
                </a:solidFill>
                <a:latin typeface="Trebuchet MS"/>
                <a:cs typeface="Trebuchet MS"/>
              </a:rPr>
              <a:t>in</a:t>
            </a:r>
            <a:r>
              <a:rPr sz="2700" b="1" i="1" spc="-195" dirty="0">
                <a:solidFill>
                  <a:srgbClr val="F26A38"/>
                </a:solidFill>
                <a:latin typeface="Trebuchet MS"/>
                <a:cs typeface="Trebuchet MS"/>
              </a:rPr>
              <a:t> </a:t>
            </a:r>
            <a:r>
              <a:rPr sz="2700" b="1" i="1" spc="-180" dirty="0">
                <a:solidFill>
                  <a:srgbClr val="F26A38"/>
                </a:solidFill>
                <a:latin typeface="Trebuchet MS"/>
                <a:cs typeface="Trebuchet MS"/>
              </a:rPr>
              <a:t>non-valvular</a:t>
            </a:r>
            <a:r>
              <a:rPr sz="2700" b="1" i="1" spc="-195" dirty="0">
                <a:solidFill>
                  <a:srgbClr val="F26A38"/>
                </a:solidFill>
                <a:latin typeface="Trebuchet MS"/>
                <a:cs typeface="Trebuchet MS"/>
              </a:rPr>
              <a:t> </a:t>
            </a:r>
            <a:r>
              <a:rPr sz="2700" b="1" i="1" spc="-180" dirty="0">
                <a:solidFill>
                  <a:srgbClr val="F26A38"/>
                </a:solidFill>
                <a:latin typeface="Trebuchet MS"/>
                <a:cs typeface="Trebuchet MS"/>
              </a:rPr>
              <a:t>AF</a:t>
            </a:r>
            <a:r>
              <a:rPr sz="2700" b="1" i="1" spc="-195" dirty="0">
                <a:solidFill>
                  <a:srgbClr val="F26A38"/>
                </a:solidFill>
                <a:latin typeface="Trebuchet MS"/>
                <a:cs typeface="Trebuchet MS"/>
              </a:rPr>
              <a:t> </a:t>
            </a:r>
            <a:r>
              <a:rPr sz="2700" b="1" i="1" spc="-185" dirty="0">
                <a:solidFill>
                  <a:srgbClr val="F26A38"/>
                </a:solidFill>
                <a:latin typeface="Trebuchet MS"/>
                <a:cs typeface="Trebuchet MS"/>
              </a:rPr>
              <a:t>patients</a:t>
            </a:r>
            <a:r>
              <a:rPr sz="2700" b="1" i="1" spc="-190" dirty="0">
                <a:solidFill>
                  <a:srgbClr val="F26A38"/>
                </a:solidFill>
                <a:latin typeface="Trebuchet MS"/>
                <a:cs typeface="Trebuchet MS"/>
              </a:rPr>
              <a:t> </a:t>
            </a:r>
            <a:r>
              <a:rPr sz="2700" b="1" i="1" spc="-195" dirty="0">
                <a:solidFill>
                  <a:srgbClr val="F26A38"/>
                </a:solidFill>
                <a:latin typeface="Trebuchet MS"/>
                <a:cs typeface="Trebuchet MS"/>
              </a:rPr>
              <a:t>with </a:t>
            </a:r>
            <a:r>
              <a:rPr sz="2700" b="1" i="1" spc="-165" dirty="0">
                <a:solidFill>
                  <a:srgbClr val="F26A38"/>
                </a:solidFill>
                <a:latin typeface="Trebuchet MS"/>
                <a:cs typeface="Trebuchet MS"/>
              </a:rPr>
              <a:t>normal</a:t>
            </a:r>
            <a:r>
              <a:rPr sz="2700" b="1" i="1" spc="-195" dirty="0">
                <a:solidFill>
                  <a:srgbClr val="F26A38"/>
                </a:solidFill>
                <a:latin typeface="Trebuchet MS"/>
                <a:cs typeface="Trebuchet MS"/>
              </a:rPr>
              <a:t> </a:t>
            </a:r>
            <a:r>
              <a:rPr sz="2700" b="1" i="1" spc="-185" dirty="0">
                <a:solidFill>
                  <a:srgbClr val="F26A38"/>
                </a:solidFill>
                <a:latin typeface="Trebuchet MS"/>
                <a:cs typeface="Trebuchet MS"/>
              </a:rPr>
              <a:t>renal</a:t>
            </a:r>
            <a:r>
              <a:rPr sz="2700" b="1" i="1" spc="-195" dirty="0">
                <a:solidFill>
                  <a:srgbClr val="F26A38"/>
                </a:solidFill>
                <a:latin typeface="Trebuchet MS"/>
                <a:cs typeface="Trebuchet MS"/>
              </a:rPr>
              <a:t> </a:t>
            </a:r>
            <a:r>
              <a:rPr sz="2700" b="1" i="1" spc="-150" dirty="0">
                <a:solidFill>
                  <a:srgbClr val="F26A38"/>
                </a:solidFill>
                <a:latin typeface="Trebuchet MS"/>
                <a:cs typeface="Trebuchet MS"/>
              </a:rPr>
              <a:t>function</a:t>
            </a:r>
            <a:r>
              <a:rPr sz="2700" b="1" i="1" spc="-195" dirty="0">
                <a:solidFill>
                  <a:srgbClr val="F26A38"/>
                </a:solidFill>
                <a:latin typeface="Trebuchet MS"/>
                <a:cs typeface="Trebuchet MS"/>
              </a:rPr>
              <a:t> to</a:t>
            </a:r>
            <a:r>
              <a:rPr sz="2700" b="1" i="1" spc="-190" dirty="0">
                <a:solidFill>
                  <a:srgbClr val="F26A38"/>
                </a:solidFill>
                <a:latin typeface="Trebuchet MS"/>
                <a:cs typeface="Trebuchet MS"/>
              </a:rPr>
              <a:t> moderate-severe</a:t>
            </a:r>
            <a:r>
              <a:rPr sz="2700" b="1" i="1" spc="-195" dirty="0">
                <a:solidFill>
                  <a:srgbClr val="F26A38"/>
                </a:solidFill>
                <a:latin typeface="Trebuchet MS"/>
                <a:cs typeface="Trebuchet MS"/>
              </a:rPr>
              <a:t> </a:t>
            </a:r>
            <a:r>
              <a:rPr sz="2700" b="1" i="1" spc="-185" dirty="0">
                <a:solidFill>
                  <a:srgbClr val="F26A38"/>
                </a:solidFill>
                <a:latin typeface="Trebuchet MS"/>
                <a:cs typeface="Trebuchet MS"/>
              </a:rPr>
              <a:t>renal</a:t>
            </a:r>
            <a:r>
              <a:rPr sz="2700" b="1" i="1" spc="-195" dirty="0">
                <a:solidFill>
                  <a:srgbClr val="F26A38"/>
                </a:solidFill>
                <a:latin typeface="Trebuchet MS"/>
                <a:cs typeface="Trebuchet MS"/>
              </a:rPr>
              <a:t> impairment, with</a:t>
            </a:r>
            <a:r>
              <a:rPr sz="2700" b="1" i="1" spc="-190" dirty="0">
                <a:solidFill>
                  <a:srgbClr val="F26A38"/>
                </a:solidFill>
                <a:latin typeface="Trebuchet MS"/>
                <a:cs typeface="Trebuchet MS"/>
              </a:rPr>
              <a:t> </a:t>
            </a:r>
            <a:r>
              <a:rPr sz="2700" b="1" i="1" spc="-215" dirty="0">
                <a:solidFill>
                  <a:srgbClr val="F26A38"/>
                </a:solidFill>
                <a:latin typeface="Trebuchet MS"/>
                <a:cs typeface="Trebuchet MS"/>
              </a:rPr>
              <a:t>few</a:t>
            </a:r>
            <a:r>
              <a:rPr sz="2700" b="1" i="1" spc="-195" dirty="0">
                <a:solidFill>
                  <a:srgbClr val="F26A38"/>
                </a:solidFill>
                <a:latin typeface="Trebuchet MS"/>
                <a:cs typeface="Trebuchet MS"/>
              </a:rPr>
              <a:t> </a:t>
            </a:r>
            <a:r>
              <a:rPr sz="2700" b="1" i="1" spc="-155" dirty="0">
                <a:solidFill>
                  <a:srgbClr val="F26A38"/>
                </a:solidFill>
                <a:latin typeface="Trebuchet MS"/>
                <a:cs typeface="Trebuchet MS"/>
              </a:rPr>
              <a:t>dose</a:t>
            </a:r>
            <a:r>
              <a:rPr sz="2700" b="1" i="1" spc="-195" dirty="0">
                <a:solidFill>
                  <a:srgbClr val="F26A38"/>
                </a:solidFill>
                <a:latin typeface="Trebuchet MS"/>
                <a:cs typeface="Trebuchet MS"/>
              </a:rPr>
              <a:t> </a:t>
            </a:r>
            <a:r>
              <a:rPr sz="2700" b="1" i="1" spc="-160" dirty="0">
                <a:solidFill>
                  <a:srgbClr val="F26A38"/>
                </a:solidFill>
                <a:latin typeface="Trebuchet MS"/>
                <a:cs typeface="Trebuchet MS"/>
              </a:rPr>
              <a:t>adjustments</a:t>
            </a:r>
            <a:r>
              <a:rPr sz="2325" b="1" i="1" spc="-240" baseline="32258" dirty="0">
                <a:solidFill>
                  <a:srgbClr val="F26A38"/>
                </a:solidFill>
                <a:latin typeface="Trebuchet MS"/>
                <a:cs typeface="Trebuchet MS"/>
              </a:rPr>
              <a:t>1</a:t>
            </a:r>
            <a:r>
              <a:rPr sz="2700" b="1" i="1" spc="-160" dirty="0">
                <a:solidFill>
                  <a:srgbClr val="F26A38"/>
                </a:solidFill>
                <a:latin typeface="Trebuchet MS"/>
                <a:cs typeface="Trebuchet MS"/>
              </a:rPr>
              <a:t>*</a:t>
            </a:r>
            <a:endParaRPr sz="2700" dirty="0">
              <a:latin typeface="Trebuchet MS"/>
              <a:cs typeface="Trebuchet MS"/>
            </a:endParaRPr>
          </a:p>
        </p:txBody>
      </p:sp>
      <p:grpSp>
        <p:nvGrpSpPr>
          <p:cNvPr id="5" name="object 5"/>
          <p:cNvGrpSpPr/>
          <p:nvPr/>
        </p:nvGrpSpPr>
        <p:grpSpPr>
          <a:xfrm>
            <a:off x="785316" y="3926582"/>
            <a:ext cx="18533745" cy="3016885"/>
            <a:chOff x="785316" y="3926582"/>
            <a:chExt cx="18533745" cy="3016885"/>
          </a:xfrm>
        </p:grpSpPr>
        <p:pic>
          <p:nvPicPr>
            <p:cNvPr id="6" name="object 6"/>
            <p:cNvPicPr/>
            <p:nvPr/>
          </p:nvPicPr>
          <p:blipFill>
            <a:blip r:embed="rId2" cstate="print"/>
            <a:stretch>
              <a:fillRect/>
            </a:stretch>
          </p:blipFill>
          <p:spPr>
            <a:xfrm>
              <a:off x="785316" y="3926582"/>
              <a:ext cx="18533466" cy="422107"/>
            </a:xfrm>
            <a:prstGeom prst="rect">
              <a:avLst/>
            </a:prstGeom>
          </p:spPr>
        </p:pic>
        <p:pic>
          <p:nvPicPr>
            <p:cNvPr id="7" name="object 7"/>
            <p:cNvPicPr/>
            <p:nvPr/>
          </p:nvPicPr>
          <p:blipFill>
            <a:blip r:embed="rId3" cstate="print"/>
            <a:stretch>
              <a:fillRect/>
            </a:stretch>
          </p:blipFill>
          <p:spPr>
            <a:xfrm>
              <a:off x="785316" y="5377453"/>
              <a:ext cx="3154930" cy="910181"/>
            </a:xfrm>
            <a:prstGeom prst="rect">
              <a:avLst/>
            </a:prstGeom>
          </p:spPr>
        </p:pic>
        <p:sp>
          <p:nvSpPr>
            <p:cNvPr id="8" name="object 8"/>
            <p:cNvSpPr/>
            <p:nvPr/>
          </p:nvSpPr>
          <p:spPr>
            <a:xfrm>
              <a:off x="5628676" y="5377814"/>
              <a:ext cx="5890260" cy="909319"/>
            </a:xfrm>
            <a:custGeom>
              <a:avLst/>
              <a:gdLst/>
              <a:ahLst/>
              <a:cxnLst/>
              <a:rect l="l" t="t" r="r" b="b"/>
              <a:pathLst>
                <a:path w="5890259" h="909320">
                  <a:moveTo>
                    <a:pt x="0" y="909319"/>
                  </a:moveTo>
                  <a:lnTo>
                    <a:pt x="5889872" y="909319"/>
                  </a:lnTo>
                  <a:lnTo>
                    <a:pt x="5889872" y="0"/>
                  </a:lnTo>
                  <a:lnTo>
                    <a:pt x="0" y="0"/>
                  </a:lnTo>
                  <a:lnTo>
                    <a:pt x="0" y="909319"/>
                  </a:lnTo>
                  <a:close/>
                </a:path>
              </a:pathLst>
            </a:custGeom>
            <a:solidFill>
              <a:srgbClr val="3F954C"/>
            </a:solidFill>
          </p:spPr>
          <p:txBody>
            <a:bodyPr wrap="square" lIns="0" tIns="0" rIns="0" bIns="0" rtlCol="0"/>
            <a:lstStyle/>
            <a:p>
              <a:endParaRPr/>
            </a:p>
          </p:txBody>
        </p:sp>
        <p:sp>
          <p:nvSpPr>
            <p:cNvPr id="9" name="object 9"/>
            <p:cNvSpPr/>
            <p:nvPr/>
          </p:nvSpPr>
          <p:spPr>
            <a:xfrm>
              <a:off x="8693370" y="5937853"/>
              <a:ext cx="1033780" cy="13335"/>
            </a:xfrm>
            <a:custGeom>
              <a:avLst/>
              <a:gdLst/>
              <a:ahLst/>
              <a:cxnLst/>
              <a:rect l="l" t="t" r="r" b="b"/>
              <a:pathLst>
                <a:path w="1033779" h="13335">
                  <a:moveTo>
                    <a:pt x="1033682" y="0"/>
                  </a:moveTo>
                  <a:lnTo>
                    <a:pt x="0" y="0"/>
                  </a:lnTo>
                  <a:lnTo>
                    <a:pt x="0" y="13193"/>
                  </a:lnTo>
                  <a:lnTo>
                    <a:pt x="1033682" y="13193"/>
                  </a:lnTo>
                  <a:lnTo>
                    <a:pt x="1033682" y="0"/>
                  </a:lnTo>
                  <a:close/>
                </a:path>
              </a:pathLst>
            </a:custGeom>
            <a:solidFill>
              <a:srgbClr val="FFFFFF"/>
            </a:solidFill>
          </p:spPr>
          <p:txBody>
            <a:bodyPr wrap="square" lIns="0" tIns="0" rIns="0" bIns="0" rtlCol="0"/>
            <a:lstStyle/>
            <a:p>
              <a:endParaRPr/>
            </a:p>
          </p:txBody>
        </p:sp>
        <p:sp>
          <p:nvSpPr>
            <p:cNvPr id="10" name="object 10"/>
            <p:cNvSpPr/>
            <p:nvPr/>
          </p:nvSpPr>
          <p:spPr>
            <a:xfrm>
              <a:off x="15602194" y="5377454"/>
              <a:ext cx="3716654" cy="1566545"/>
            </a:xfrm>
            <a:custGeom>
              <a:avLst/>
              <a:gdLst/>
              <a:ahLst/>
              <a:cxnLst/>
              <a:rect l="l" t="t" r="r" b="b"/>
              <a:pathLst>
                <a:path w="3716655" h="1566545">
                  <a:moveTo>
                    <a:pt x="3716587" y="0"/>
                  </a:moveTo>
                  <a:lnTo>
                    <a:pt x="0" y="0"/>
                  </a:lnTo>
                  <a:lnTo>
                    <a:pt x="0" y="1565920"/>
                  </a:lnTo>
                  <a:lnTo>
                    <a:pt x="3716587" y="1565920"/>
                  </a:lnTo>
                  <a:lnTo>
                    <a:pt x="3716587" y="0"/>
                  </a:lnTo>
                  <a:close/>
                </a:path>
              </a:pathLst>
            </a:custGeom>
            <a:solidFill>
              <a:srgbClr val="3F954C"/>
            </a:solidFill>
          </p:spPr>
          <p:txBody>
            <a:bodyPr wrap="square" lIns="0" tIns="0" rIns="0" bIns="0" rtlCol="0"/>
            <a:lstStyle/>
            <a:p>
              <a:endParaRPr/>
            </a:p>
          </p:txBody>
        </p:sp>
        <p:sp>
          <p:nvSpPr>
            <p:cNvPr id="11" name="object 11"/>
            <p:cNvSpPr/>
            <p:nvPr/>
          </p:nvSpPr>
          <p:spPr>
            <a:xfrm>
              <a:off x="17581111" y="5937853"/>
              <a:ext cx="1033780" cy="13335"/>
            </a:xfrm>
            <a:custGeom>
              <a:avLst/>
              <a:gdLst/>
              <a:ahLst/>
              <a:cxnLst/>
              <a:rect l="l" t="t" r="r" b="b"/>
              <a:pathLst>
                <a:path w="1033780" h="13335">
                  <a:moveTo>
                    <a:pt x="1033682" y="0"/>
                  </a:moveTo>
                  <a:lnTo>
                    <a:pt x="0" y="0"/>
                  </a:lnTo>
                  <a:lnTo>
                    <a:pt x="0" y="13193"/>
                  </a:lnTo>
                  <a:lnTo>
                    <a:pt x="1033682" y="13193"/>
                  </a:lnTo>
                  <a:lnTo>
                    <a:pt x="1033682" y="0"/>
                  </a:lnTo>
                  <a:close/>
                </a:path>
              </a:pathLst>
            </a:custGeom>
            <a:solidFill>
              <a:srgbClr val="FFFFFF"/>
            </a:solidFill>
          </p:spPr>
          <p:txBody>
            <a:bodyPr wrap="square" lIns="0" tIns="0" rIns="0" bIns="0" rtlCol="0"/>
            <a:lstStyle/>
            <a:p>
              <a:endParaRPr/>
            </a:p>
          </p:txBody>
        </p:sp>
      </p:grpSp>
      <p:graphicFrame>
        <p:nvGraphicFramePr>
          <p:cNvPr id="12" name="object 12"/>
          <p:cNvGraphicFramePr>
            <a:graphicFrameLocks noGrp="1"/>
          </p:cNvGraphicFramePr>
          <p:nvPr>
            <p:extLst>
              <p:ext uri="{D42A27DB-BD31-4B8C-83A1-F6EECF244321}">
                <p14:modId xmlns:p14="http://schemas.microsoft.com/office/powerpoint/2010/main" val="2320115164"/>
              </p:ext>
            </p:extLst>
          </p:nvPr>
        </p:nvGraphicFramePr>
        <p:xfrm>
          <a:off x="785316" y="3926582"/>
          <a:ext cx="18535647" cy="5266722"/>
        </p:xfrm>
        <a:graphic>
          <a:graphicData uri="http://schemas.openxmlformats.org/drawingml/2006/table">
            <a:tbl>
              <a:tblPr firstRow="1" bandRow="1">
                <a:tableStyleId>{2D5ABB26-0587-4C30-8999-92F81FD0307C}</a:tableStyleId>
              </a:tblPr>
              <a:tblGrid>
                <a:gridCol w="3154680">
                  <a:extLst>
                    <a:ext uri="{9D8B030D-6E8A-4147-A177-3AD203B41FA5}">
                      <a16:colId xmlns:a16="http://schemas.microsoft.com/office/drawing/2014/main" val="20000"/>
                    </a:ext>
                  </a:extLst>
                </a:gridCol>
                <a:gridCol w="1688465">
                  <a:extLst>
                    <a:ext uri="{9D8B030D-6E8A-4147-A177-3AD203B41FA5}">
                      <a16:colId xmlns:a16="http://schemas.microsoft.com/office/drawing/2014/main" val="20001"/>
                    </a:ext>
                  </a:extLst>
                </a:gridCol>
                <a:gridCol w="1963420">
                  <a:extLst>
                    <a:ext uri="{9D8B030D-6E8A-4147-A177-3AD203B41FA5}">
                      <a16:colId xmlns:a16="http://schemas.microsoft.com/office/drawing/2014/main" val="20002"/>
                    </a:ext>
                  </a:extLst>
                </a:gridCol>
                <a:gridCol w="1963420">
                  <a:extLst>
                    <a:ext uri="{9D8B030D-6E8A-4147-A177-3AD203B41FA5}">
                      <a16:colId xmlns:a16="http://schemas.microsoft.com/office/drawing/2014/main" val="20003"/>
                    </a:ext>
                  </a:extLst>
                </a:gridCol>
                <a:gridCol w="1963420">
                  <a:extLst>
                    <a:ext uri="{9D8B030D-6E8A-4147-A177-3AD203B41FA5}">
                      <a16:colId xmlns:a16="http://schemas.microsoft.com/office/drawing/2014/main" val="20004"/>
                    </a:ext>
                  </a:extLst>
                </a:gridCol>
                <a:gridCol w="1983104">
                  <a:extLst>
                    <a:ext uri="{9D8B030D-6E8A-4147-A177-3AD203B41FA5}">
                      <a16:colId xmlns:a16="http://schemas.microsoft.com/office/drawing/2014/main" val="20005"/>
                    </a:ext>
                  </a:extLst>
                </a:gridCol>
                <a:gridCol w="2101214">
                  <a:extLst>
                    <a:ext uri="{9D8B030D-6E8A-4147-A177-3AD203B41FA5}">
                      <a16:colId xmlns:a16="http://schemas.microsoft.com/office/drawing/2014/main" val="20006"/>
                    </a:ext>
                  </a:extLst>
                </a:gridCol>
                <a:gridCol w="1728469">
                  <a:extLst>
                    <a:ext uri="{9D8B030D-6E8A-4147-A177-3AD203B41FA5}">
                      <a16:colId xmlns:a16="http://schemas.microsoft.com/office/drawing/2014/main" val="20007"/>
                    </a:ext>
                  </a:extLst>
                </a:gridCol>
                <a:gridCol w="1989455">
                  <a:extLst>
                    <a:ext uri="{9D8B030D-6E8A-4147-A177-3AD203B41FA5}">
                      <a16:colId xmlns:a16="http://schemas.microsoft.com/office/drawing/2014/main" val="20008"/>
                    </a:ext>
                  </a:extLst>
                </a:gridCol>
              </a:tblGrid>
              <a:tr h="422320">
                <a:tc>
                  <a:txBody>
                    <a:bodyPr/>
                    <a:lstStyle/>
                    <a:p>
                      <a:pPr>
                        <a:lnSpc>
                          <a:spcPct val="100000"/>
                        </a:lnSpc>
                      </a:pPr>
                      <a:endParaRPr sz="1100" spc="0">
                        <a:latin typeface="Times New Roman"/>
                        <a:cs typeface="Times New Roman"/>
                      </a:endParaRPr>
                    </a:p>
                  </a:txBody>
                  <a:tcPr marL="0" marR="0" marT="0" marB="0">
                    <a:lnR w="9525">
                      <a:solidFill>
                        <a:srgbClr val="FFFFFF"/>
                      </a:solidFill>
                      <a:prstDash val="solid"/>
                    </a:lnR>
                  </a:tcPr>
                </a:tc>
                <a:tc>
                  <a:txBody>
                    <a:bodyPr/>
                    <a:lstStyle/>
                    <a:p>
                      <a:pPr algn="ctr">
                        <a:lnSpc>
                          <a:spcPct val="100000"/>
                        </a:lnSpc>
                        <a:spcBef>
                          <a:spcPts val="700"/>
                        </a:spcBef>
                      </a:pPr>
                      <a:r>
                        <a:rPr sz="1400" spc="0" dirty="0">
                          <a:solidFill>
                            <a:srgbClr val="FFFFFF"/>
                          </a:solidFill>
                          <a:latin typeface="Trebuchet MS"/>
                          <a:cs typeface="Trebuchet MS"/>
                        </a:rPr>
                        <a:t>Renal clearance</a:t>
                      </a:r>
                      <a:endParaRPr sz="1400" spc="0">
                        <a:latin typeface="Trebuchet MS"/>
                        <a:cs typeface="Trebuchet MS"/>
                      </a:endParaRPr>
                    </a:p>
                  </a:txBody>
                  <a:tcPr marL="0" marR="0" marT="88900" marB="0">
                    <a:lnL w="9525">
                      <a:solidFill>
                        <a:srgbClr val="FFFFFF"/>
                      </a:solidFill>
                      <a:prstDash val="solid"/>
                    </a:lnL>
                    <a:lnR w="9525">
                      <a:solidFill>
                        <a:srgbClr val="FFFFFF"/>
                      </a:solidFill>
                      <a:prstDash val="solid"/>
                    </a:lnR>
                  </a:tcPr>
                </a:tc>
                <a:tc gridSpan="5">
                  <a:txBody>
                    <a:bodyPr/>
                    <a:lstStyle/>
                    <a:p>
                      <a:pPr algn="ctr">
                        <a:lnSpc>
                          <a:spcPct val="100000"/>
                        </a:lnSpc>
                        <a:spcBef>
                          <a:spcPts val="700"/>
                        </a:spcBef>
                      </a:pPr>
                      <a:r>
                        <a:rPr sz="1400" spc="0" dirty="0">
                          <a:solidFill>
                            <a:srgbClr val="FFFFFF"/>
                          </a:solidFill>
                          <a:latin typeface="Trebuchet MS"/>
                          <a:cs typeface="Trebuchet MS"/>
                        </a:rPr>
                        <a:t>Level of renal impairment (across all categories)</a:t>
                      </a:r>
                      <a:endParaRPr sz="1400" spc="0">
                        <a:latin typeface="Trebuchet MS"/>
                        <a:cs typeface="Trebuchet MS"/>
                      </a:endParaRPr>
                    </a:p>
                  </a:txBody>
                  <a:tcPr marL="0" marR="0" marT="88900" marB="0">
                    <a:lnL w="9525">
                      <a:solidFill>
                        <a:srgbClr val="FFFFFF"/>
                      </a:solidFill>
                      <a:prstDash val="solid"/>
                    </a:lnL>
                    <a:lnR w="9525">
                      <a:solidFill>
                        <a:srgbClr val="FFFFFF"/>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700"/>
                        </a:spcBef>
                      </a:pPr>
                      <a:r>
                        <a:rPr sz="1400" spc="0" dirty="0">
                          <a:solidFill>
                            <a:srgbClr val="FFFFFF"/>
                          </a:solidFill>
                          <a:latin typeface="Trebuchet MS"/>
                          <a:cs typeface="Trebuchet MS"/>
                        </a:rPr>
                        <a:t>Age</a:t>
                      </a:r>
                      <a:endParaRPr sz="1400" spc="0">
                        <a:latin typeface="Trebuchet MS"/>
                        <a:cs typeface="Trebuchet MS"/>
                      </a:endParaRPr>
                    </a:p>
                  </a:txBody>
                  <a:tcPr marL="0" marR="0" marT="88900" marB="0">
                    <a:lnL w="9525">
                      <a:solidFill>
                        <a:srgbClr val="FFFFFF"/>
                      </a:solidFill>
                      <a:prstDash val="solid"/>
                    </a:lnL>
                    <a:lnR w="9525">
                      <a:solidFill>
                        <a:srgbClr val="FFFFFF"/>
                      </a:solidFill>
                      <a:prstDash val="solid"/>
                    </a:lnR>
                  </a:tcPr>
                </a:tc>
                <a:tc>
                  <a:txBody>
                    <a:bodyPr/>
                    <a:lstStyle/>
                    <a:p>
                      <a:pPr marL="1270" algn="ctr">
                        <a:lnSpc>
                          <a:spcPct val="100000"/>
                        </a:lnSpc>
                        <a:spcBef>
                          <a:spcPts val="700"/>
                        </a:spcBef>
                      </a:pPr>
                      <a:r>
                        <a:rPr sz="1400" spc="0" dirty="0">
                          <a:solidFill>
                            <a:srgbClr val="FFFFFF"/>
                          </a:solidFill>
                          <a:latin typeface="Trebuchet MS"/>
                          <a:cs typeface="Trebuchet MS"/>
                        </a:rPr>
                        <a:t>Weight</a:t>
                      </a:r>
                      <a:endParaRPr sz="1400" spc="0">
                        <a:latin typeface="Trebuchet MS"/>
                        <a:cs typeface="Trebuchet MS"/>
                      </a:endParaRPr>
                    </a:p>
                  </a:txBody>
                  <a:tcPr marL="0" marR="0" marT="88900" marB="0">
                    <a:lnL w="9525">
                      <a:solidFill>
                        <a:srgbClr val="FFFFFF"/>
                      </a:solidFill>
                      <a:prstDash val="solid"/>
                    </a:lnL>
                  </a:tcPr>
                </a:tc>
                <a:extLst>
                  <a:ext uri="{0D108BD9-81ED-4DB2-BD59-A6C34878D82A}">
                    <a16:rowId xmlns:a16="http://schemas.microsoft.com/office/drawing/2014/main" val="10000"/>
                  </a:ext>
                </a:extLst>
              </a:tr>
              <a:tr h="655526">
                <a:tc>
                  <a:txBody>
                    <a:bodyPr/>
                    <a:lstStyle/>
                    <a:p>
                      <a:pPr>
                        <a:lnSpc>
                          <a:spcPct val="100000"/>
                        </a:lnSpc>
                      </a:pPr>
                      <a:endParaRPr sz="1100" spc="0">
                        <a:latin typeface="Times New Roman"/>
                        <a:cs typeface="Times New Roman"/>
                      </a:endParaRPr>
                    </a:p>
                  </a:txBody>
                  <a:tcPr marL="0" marR="0" marT="0" marB="0">
                    <a:lnR w="9525">
                      <a:solidFill>
                        <a:srgbClr val="757679"/>
                      </a:solidFill>
                      <a:prstDash val="solid"/>
                    </a:lnR>
                    <a:lnB w="9525">
                      <a:solidFill>
                        <a:srgbClr val="9FA1A4"/>
                      </a:solidFill>
                      <a:prstDash val="solid"/>
                    </a:lnB>
                    <a:solidFill>
                      <a:srgbClr val="EFEFF0"/>
                    </a:solidFill>
                  </a:tcPr>
                </a:tc>
                <a:tc>
                  <a:txBody>
                    <a:bodyPr/>
                    <a:lstStyle/>
                    <a:p>
                      <a:pPr>
                        <a:lnSpc>
                          <a:spcPct val="100000"/>
                        </a:lnSpc>
                      </a:pPr>
                      <a:endParaRPr sz="1100" spc="0">
                        <a:latin typeface="Times New Roman"/>
                        <a:cs typeface="Times New Roman"/>
                      </a:endParaRPr>
                    </a:p>
                  </a:txBody>
                  <a:tcPr marL="0" marR="0" marT="0" marB="0">
                    <a:lnL w="9525">
                      <a:solidFill>
                        <a:srgbClr val="757679"/>
                      </a:solidFill>
                      <a:prstDash val="solid"/>
                    </a:lnL>
                    <a:lnR w="9525">
                      <a:solidFill>
                        <a:srgbClr val="454547"/>
                      </a:solidFill>
                      <a:prstDash val="solid"/>
                    </a:lnR>
                    <a:lnB w="9525">
                      <a:solidFill>
                        <a:srgbClr val="9FA1A4"/>
                      </a:solidFill>
                      <a:prstDash val="solid"/>
                    </a:lnB>
                    <a:solidFill>
                      <a:srgbClr val="EFEFF0"/>
                    </a:solidFill>
                  </a:tcPr>
                </a:tc>
                <a:tc>
                  <a:txBody>
                    <a:bodyPr/>
                    <a:lstStyle/>
                    <a:p>
                      <a:pPr algn="ctr">
                        <a:lnSpc>
                          <a:spcPct val="100000"/>
                        </a:lnSpc>
                        <a:spcBef>
                          <a:spcPts val="310"/>
                        </a:spcBef>
                      </a:pPr>
                      <a:r>
                        <a:rPr sz="1400" spc="0" dirty="0">
                          <a:solidFill>
                            <a:srgbClr val="454547"/>
                          </a:solidFill>
                          <a:latin typeface="Trebuchet MS"/>
                          <a:cs typeface="Trebuchet MS"/>
                        </a:rPr>
                        <a:t>Normal</a:t>
                      </a:r>
                      <a:endParaRPr sz="1400" spc="0">
                        <a:latin typeface="Trebuchet MS"/>
                        <a:cs typeface="Trebuchet MS"/>
                      </a:endParaRPr>
                    </a:p>
                    <a:p>
                      <a:pPr algn="ctr">
                        <a:lnSpc>
                          <a:spcPct val="100000"/>
                        </a:lnSpc>
                        <a:spcBef>
                          <a:spcPts val="5"/>
                        </a:spcBef>
                      </a:pPr>
                      <a:r>
                        <a:rPr sz="1400" spc="0" dirty="0">
                          <a:solidFill>
                            <a:srgbClr val="454547"/>
                          </a:solidFill>
                          <a:latin typeface="Trebuchet MS"/>
                          <a:cs typeface="Trebuchet MS"/>
                        </a:rPr>
                        <a:t>(CrCl &gt;90 ml/min)</a:t>
                      </a:r>
                      <a:endParaRPr sz="1400" spc="0">
                        <a:latin typeface="Trebuchet MS"/>
                        <a:cs typeface="Trebuchet MS"/>
                      </a:endParaRPr>
                    </a:p>
                  </a:txBody>
                  <a:tcPr marL="0" marR="0" marT="39370" marB="0">
                    <a:lnL w="9525">
                      <a:solidFill>
                        <a:srgbClr val="454547"/>
                      </a:solidFill>
                      <a:prstDash val="solid"/>
                    </a:lnL>
                    <a:lnR w="9525">
                      <a:solidFill>
                        <a:srgbClr val="454547"/>
                      </a:solidFill>
                      <a:prstDash val="solid"/>
                    </a:lnR>
                    <a:lnB w="9525">
                      <a:solidFill>
                        <a:srgbClr val="9FA1A4"/>
                      </a:solidFill>
                      <a:prstDash val="solid"/>
                    </a:lnB>
                  </a:tcPr>
                </a:tc>
                <a:tc>
                  <a:txBody>
                    <a:bodyPr/>
                    <a:lstStyle/>
                    <a:p>
                      <a:pPr algn="ctr">
                        <a:lnSpc>
                          <a:spcPct val="100000"/>
                        </a:lnSpc>
                        <a:spcBef>
                          <a:spcPts val="310"/>
                        </a:spcBef>
                      </a:pPr>
                      <a:r>
                        <a:rPr sz="1400" spc="0" dirty="0">
                          <a:solidFill>
                            <a:srgbClr val="454547"/>
                          </a:solidFill>
                          <a:latin typeface="Trebuchet MS"/>
                          <a:cs typeface="Trebuchet MS"/>
                        </a:rPr>
                        <a:t>Mild</a:t>
                      </a:r>
                      <a:endParaRPr sz="1400" spc="0">
                        <a:latin typeface="Trebuchet MS"/>
                        <a:cs typeface="Trebuchet MS"/>
                      </a:endParaRPr>
                    </a:p>
                    <a:p>
                      <a:pPr algn="ctr">
                        <a:lnSpc>
                          <a:spcPct val="100000"/>
                        </a:lnSpc>
                        <a:spcBef>
                          <a:spcPts val="5"/>
                        </a:spcBef>
                      </a:pPr>
                      <a:r>
                        <a:rPr sz="1400" spc="0" dirty="0">
                          <a:solidFill>
                            <a:srgbClr val="454547"/>
                          </a:solidFill>
                          <a:latin typeface="Trebuchet MS"/>
                          <a:cs typeface="Trebuchet MS"/>
                        </a:rPr>
                        <a:t>(CrCl 51–80 ml/min)</a:t>
                      </a:r>
                      <a:endParaRPr sz="1400" spc="0">
                        <a:latin typeface="Trebuchet MS"/>
                        <a:cs typeface="Trebuchet MS"/>
                      </a:endParaRPr>
                    </a:p>
                  </a:txBody>
                  <a:tcPr marL="0" marR="0" marT="39370" marB="0">
                    <a:lnL w="9525">
                      <a:solidFill>
                        <a:srgbClr val="454547"/>
                      </a:solidFill>
                      <a:prstDash val="solid"/>
                    </a:lnL>
                    <a:lnR w="9525">
                      <a:solidFill>
                        <a:srgbClr val="454547"/>
                      </a:solidFill>
                      <a:prstDash val="solid"/>
                    </a:lnR>
                    <a:lnB w="9525">
                      <a:solidFill>
                        <a:srgbClr val="9FA1A4"/>
                      </a:solidFill>
                      <a:prstDash val="solid"/>
                    </a:lnB>
                  </a:tcPr>
                </a:tc>
                <a:tc>
                  <a:txBody>
                    <a:bodyPr/>
                    <a:lstStyle/>
                    <a:p>
                      <a:pPr algn="ctr">
                        <a:lnSpc>
                          <a:spcPct val="100000"/>
                        </a:lnSpc>
                        <a:spcBef>
                          <a:spcPts val="310"/>
                        </a:spcBef>
                      </a:pPr>
                      <a:r>
                        <a:rPr sz="1400" spc="0" dirty="0">
                          <a:solidFill>
                            <a:srgbClr val="454547"/>
                          </a:solidFill>
                          <a:latin typeface="Trebuchet MS"/>
                          <a:cs typeface="Trebuchet MS"/>
                        </a:rPr>
                        <a:t>Moderate</a:t>
                      </a:r>
                      <a:endParaRPr sz="1400" spc="0">
                        <a:latin typeface="Trebuchet MS"/>
                        <a:cs typeface="Trebuchet MS"/>
                      </a:endParaRPr>
                    </a:p>
                    <a:p>
                      <a:pPr algn="ctr">
                        <a:lnSpc>
                          <a:spcPct val="100000"/>
                        </a:lnSpc>
                        <a:spcBef>
                          <a:spcPts val="5"/>
                        </a:spcBef>
                      </a:pPr>
                      <a:r>
                        <a:rPr sz="1400" spc="0" dirty="0">
                          <a:solidFill>
                            <a:srgbClr val="454547"/>
                          </a:solidFill>
                          <a:latin typeface="Trebuchet MS"/>
                          <a:cs typeface="Trebuchet MS"/>
                        </a:rPr>
                        <a:t>(CrCl 30–50 ml/min)</a:t>
                      </a:r>
                      <a:endParaRPr sz="1400" spc="0">
                        <a:latin typeface="Trebuchet MS"/>
                        <a:cs typeface="Trebuchet MS"/>
                      </a:endParaRPr>
                    </a:p>
                  </a:txBody>
                  <a:tcPr marL="0" marR="0" marT="39370" marB="0">
                    <a:lnL w="9525">
                      <a:solidFill>
                        <a:srgbClr val="454547"/>
                      </a:solidFill>
                      <a:prstDash val="solid"/>
                    </a:lnL>
                    <a:lnR w="9525">
                      <a:solidFill>
                        <a:srgbClr val="454547"/>
                      </a:solidFill>
                      <a:prstDash val="solid"/>
                    </a:lnR>
                    <a:lnB w="9525">
                      <a:solidFill>
                        <a:srgbClr val="9FA1A4"/>
                      </a:solidFill>
                      <a:prstDash val="solid"/>
                    </a:lnB>
                  </a:tcPr>
                </a:tc>
                <a:tc>
                  <a:txBody>
                    <a:bodyPr/>
                    <a:lstStyle/>
                    <a:p>
                      <a:pPr algn="ctr">
                        <a:lnSpc>
                          <a:spcPct val="100000"/>
                        </a:lnSpc>
                        <a:spcBef>
                          <a:spcPts val="310"/>
                        </a:spcBef>
                      </a:pPr>
                      <a:r>
                        <a:rPr sz="1400" spc="0" dirty="0">
                          <a:solidFill>
                            <a:srgbClr val="454547"/>
                          </a:solidFill>
                          <a:latin typeface="Trebuchet MS"/>
                          <a:cs typeface="Trebuchet MS"/>
                        </a:rPr>
                        <a:t>Severe</a:t>
                      </a:r>
                      <a:endParaRPr sz="1400" spc="0">
                        <a:latin typeface="Trebuchet MS"/>
                        <a:cs typeface="Trebuchet MS"/>
                      </a:endParaRPr>
                    </a:p>
                    <a:p>
                      <a:pPr algn="ctr">
                        <a:lnSpc>
                          <a:spcPct val="100000"/>
                        </a:lnSpc>
                        <a:spcBef>
                          <a:spcPts val="5"/>
                        </a:spcBef>
                      </a:pPr>
                      <a:r>
                        <a:rPr sz="1400" spc="0" dirty="0">
                          <a:solidFill>
                            <a:srgbClr val="454547"/>
                          </a:solidFill>
                          <a:latin typeface="Trebuchet MS"/>
                          <a:cs typeface="Trebuchet MS"/>
                        </a:rPr>
                        <a:t>(CrCl 15–29 ml/min)</a:t>
                      </a:r>
                      <a:endParaRPr sz="1400" spc="0">
                        <a:latin typeface="Trebuchet MS"/>
                        <a:cs typeface="Trebuchet MS"/>
                      </a:endParaRPr>
                    </a:p>
                  </a:txBody>
                  <a:tcPr marL="0" marR="0" marT="39370" marB="0">
                    <a:lnL w="9525">
                      <a:solidFill>
                        <a:srgbClr val="454547"/>
                      </a:solidFill>
                      <a:prstDash val="solid"/>
                    </a:lnL>
                    <a:lnR w="9525">
                      <a:solidFill>
                        <a:srgbClr val="454547"/>
                      </a:solidFill>
                      <a:prstDash val="solid"/>
                    </a:lnR>
                    <a:lnB w="9525">
                      <a:solidFill>
                        <a:srgbClr val="9FA1A4"/>
                      </a:solidFill>
                      <a:prstDash val="solid"/>
                    </a:lnB>
                  </a:tcPr>
                </a:tc>
                <a:tc>
                  <a:txBody>
                    <a:bodyPr/>
                    <a:lstStyle/>
                    <a:p>
                      <a:pPr marL="272415" marR="98425" indent="-167005">
                        <a:lnSpc>
                          <a:spcPct val="100000"/>
                        </a:lnSpc>
                        <a:spcBef>
                          <a:spcPts val="310"/>
                        </a:spcBef>
                      </a:pPr>
                      <a:r>
                        <a:rPr sz="1400" spc="0" dirty="0">
                          <a:solidFill>
                            <a:srgbClr val="454547"/>
                          </a:solidFill>
                          <a:latin typeface="Trebuchet MS"/>
                          <a:cs typeface="Trebuchet MS"/>
                        </a:rPr>
                        <a:t>Renal failure / dialysis  (CrCl &lt;15 ml/min)</a:t>
                      </a:r>
                      <a:endParaRPr sz="1400" spc="0">
                        <a:latin typeface="Trebuchet MS"/>
                        <a:cs typeface="Trebuchet MS"/>
                      </a:endParaRPr>
                    </a:p>
                  </a:txBody>
                  <a:tcPr marL="0" marR="0" marT="39370" marB="0">
                    <a:lnL w="9525">
                      <a:solidFill>
                        <a:srgbClr val="454547"/>
                      </a:solidFill>
                      <a:prstDash val="solid"/>
                    </a:lnL>
                    <a:lnR w="9525">
                      <a:solidFill>
                        <a:srgbClr val="454547"/>
                      </a:solidFill>
                      <a:prstDash val="solid"/>
                    </a:lnR>
                    <a:lnB w="9525">
                      <a:solidFill>
                        <a:srgbClr val="9FA1A4"/>
                      </a:solidFill>
                      <a:prstDash val="solid"/>
                    </a:lnB>
                  </a:tcPr>
                </a:tc>
                <a:tc>
                  <a:txBody>
                    <a:bodyPr/>
                    <a:lstStyle/>
                    <a:p>
                      <a:pPr>
                        <a:lnSpc>
                          <a:spcPct val="100000"/>
                        </a:lnSpc>
                      </a:pPr>
                      <a:endParaRPr sz="1100" spc="0">
                        <a:latin typeface="Times New Roman"/>
                        <a:cs typeface="Times New Roman"/>
                      </a:endParaRPr>
                    </a:p>
                  </a:txBody>
                  <a:tcPr marL="0" marR="0" marT="0" marB="0">
                    <a:lnL w="9525">
                      <a:solidFill>
                        <a:srgbClr val="454547"/>
                      </a:solidFill>
                      <a:prstDash val="solid"/>
                    </a:lnL>
                    <a:lnR w="9525">
                      <a:solidFill>
                        <a:srgbClr val="454547"/>
                      </a:solidFill>
                      <a:prstDash val="solid"/>
                    </a:lnR>
                    <a:lnB w="9525">
                      <a:solidFill>
                        <a:srgbClr val="9FA1A4"/>
                      </a:solidFill>
                      <a:prstDash val="solid"/>
                    </a:lnB>
                    <a:solidFill>
                      <a:srgbClr val="EFEFF0"/>
                    </a:solidFill>
                  </a:tcPr>
                </a:tc>
                <a:tc>
                  <a:txBody>
                    <a:bodyPr/>
                    <a:lstStyle/>
                    <a:p>
                      <a:pPr>
                        <a:lnSpc>
                          <a:spcPct val="100000"/>
                        </a:lnSpc>
                      </a:pPr>
                      <a:endParaRPr sz="1100" spc="0">
                        <a:latin typeface="Times New Roman"/>
                        <a:cs typeface="Times New Roman"/>
                      </a:endParaRPr>
                    </a:p>
                  </a:txBody>
                  <a:tcPr marL="0" marR="0" marT="0" marB="0">
                    <a:lnL w="9525">
                      <a:solidFill>
                        <a:srgbClr val="454547"/>
                      </a:solidFill>
                      <a:prstDash val="solid"/>
                    </a:lnL>
                    <a:lnB w="9525">
                      <a:solidFill>
                        <a:srgbClr val="9FA1A4"/>
                      </a:solidFill>
                      <a:prstDash val="solid"/>
                    </a:lnB>
                    <a:solidFill>
                      <a:srgbClr val="EFEFF0"/>
                    </a:solidFill>
                  </a:tcPr>
                </a:tc>
                <a:extLst>
                  <a:ext uri="{0D108BD9-81ED-4DB2-BD59-A6C34878D82A}">
                    <a16:rowId xmlns:a16="http://schemas.microsoft.com/office/drawing/2014/main" val="10001"/>
                  </a:ext>
                </a:extLst>
              </a:tr>
              <a:tr h="373025">
                <a:tc gridSpan="9">
                  <a:txBody>
                    <a:bodyPr/>
                    <a:lstStyle/>
                    <a:p>
                      <a:pPr marL="48260" algn="ctr">
                        <a:lnSpc>
                          <a:spcPct val="100000"/>
                        </a:lnSpc>
                        <a:spcBef>
                          <a:spcPts val="310"/>
                        </a:spcBef>
                      </a:pPr>
                      <a:r>
                        <a:rPr sz="1400" b="1" spc="0" dirty="0">
                          <a:solidFill>
                            <a:srgbClr val="454547"/>
                          </a:solidFill>
                          <a:latin typeface="Trebuchet MS"/>
                          <a:cs typeface="Trebuchet MS"/>
                        </a:rPr>
                        <a:t>Factor Xa inhibitors</a:t>
                      </a:r>
                      <a:endParaRPr sz="1400" spc="0">
                        <a:latin typeface="Trebuchet MS"/>
                        <a:cs typeface="Trebuchet MS"/>
                      </a:endParaRPr>
                    </a:p>
                  </a:txBody>
                  <a:tcPr marL="0" marR="0" marT="39370" marB="0">
                    <a:lnT w="9525">
                      <a:solidFill>
                        <a:srgbClr val="9FA1A4"/>
                      </a:solidFill>
                      <a:prstDash val="solid"/>
                    </a:lnT>
                    <a:lnB w="9525">
                      <a:solidFill>
                        <a:srgbClr val="9FA1A4"/>
                      </a:solidFill>
                      <a:prstDash val="solid"/>
                    </a:lnB>
                    <a:solidFill>
                      <a:srgbClr val="EFEFF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910181">
                <a:tc>
                  <a:txBody>
                    <a:bodyPr/>
                    <a:lstStyle/>
                    <a:p>
                      <a:pPr marL="126364">
                        <a:lnSpc>
                          <a:spcPct val="100000"/>
                        </a:lnSpc>
                        <a:spcBef>
                          <a:spcPts val="1315"/>
                        </a:spcBef>
                      </a:pPr>
                      <a:r>
                        <a:rPr sz="1400" spc="0" dirty="0">
                          <a:solidFill>
                            <a:srgbClr val="FFFFFF"/>
                          </a:solidFill>
                          <a:latin typeface="Trebuchet MS"/>
                          <a:cs typeface="Trebuchet MS"/>
                        </a:rPr>
                        <a:t>ELIQUIS</a:t>
                      </a:r>
                      <a:r>
                        <a:rPr sz="1100" spc="0" baseline="31746" dirty="0">
                          <a:solidFill>
                            <a:srgbClr val="FFFFFF"/>
                          </a:solidFill>
                          <a:latin typeface="Trebuchet MS"/>
                          <a:cs typeface="Trebuchet MS"/>
                        </a:rPr>
                        <a:t>™1</a:t>
                      </a:r>
                      <a:endParaRPr sz="1100" spc="0" baseline="31746">
                        <a:latin typeface="Trebuchet MS"/>
                        <a:cs typeface="Trebuchet MS"/>
                      </a:endParaRPr>
                    </a:p>
                    <a:p>
                      <a:pPr marL="126364">
                        <a:lnSpc>
                          <a:spcPct val="100000"/>
                        </a:lnSpc>
                        <a:spcBef>
                          <a:spcPts val="5"/>
                        </a:spcBef>
                      </a:pPr>
                      <a:r>
                        <a:rPr sz="1400" spc="0" dirty="0">
                          <a:solidFill>
                            <a:srgbClr val="FFFFFF"/>
                          </a:solidFill>
                          <a:latin typeface="Trebuchet MS"/>
                          <a:cs typeface="Trebuchet MS"/>
                        </a:rPr>
                        <a:t>(Recommended dose 5 mg BID)</a:t>
                      </a:r>
                      <a:endParaRPr sz="1400" spc="0">
                        <a:latin typeface="Trebuchet MS"/>
                        <a:cs typeface="Trebuchet MS"/>
                      </a:endParaRPr>
                    </a:p>
                  </a:txBody>
                  <a:tcPr marL="0" marR="0" marT="167005" marB="0">
                    <a:lnR w="9525">
                      <a:solidFill>
                        <a:srgbClr val="757679"/>
                      </a:solidFill>
                      <a:prstDash val="solid"/>
                    </a:lnR>
                    <a:lnT w="9525">
                      <a:solidFill>
                        <a:srgbClr val="9FA1A4"/>
                      </a:solidFill>
                      <a:prstDash val="solid"/>
                    </a:lnT>
                    <a:lnB w="9525">
                      <a:solidFill>
                        <a:srgbClr val="9FA1A4"/>
                      </a:solidFill>
                      <a:prstDash val="solid"/>
                    </a:lnB>
                  </a:tcPr>
                </a:tc>
                <a:tc>
                  <a:txBody>
                    <a:bodyPr/>
                    <a:lstStyle/>
                    <a:p>
                      <a:pPr>
                        <a:lnSpc>
                          <a:spcPct val="100000"/>
                        </a:lnSpc>
                        <a:spcBef>
                          <a:spcPts val="10"/>
                        </a:spcBef>
                      </a:pPr>
                      <a:endParaRPr sz="1600" spc="0">
                        <a:latin typeface="Times New Roman"/>
                        <a:cs typeface="Times New Roman"/>
                      </a:endParaRPr>
                    </a:p>
                    <a:p>
                      <a:pPr algn="ctr">
                        <a:lnSpc>
                          <a:spcPct val="100000"/>
                        </a:lnSpc>
                        <a:spcBef>
                          <a:spcPts val="5"/>
                        </a:spcBef>
                      </a:pPr>
                      <a:r>
                        <a:rPr sz="1400" spc="0" dirty="0">
                          <a:solidFill>
                            <a:srgbClr val="454547"/>
                          </a:solidFill>
                          <a:latin typeface="Trebuchet MS"/>
                          <a:cs typeface="Trebuchet MS"/>
                        </a:rPr>
                        <a:t>27%</a:t>
                      </a:r>
                      <a:endParaRPr sz="1400" spc="0">
                        <a:latin typeface="Trebuchet MS"/>
                        <a:cs typeface="Trebuchet MS"/>
                      </a:endParaRPr>
                    </a:p>
                  </a:txBody>
                  <a:tcPr marL="0" marR="0" marT="1270" marB="0">
                    <a:lnL w="9525">
                      <a:solidFill>
                        <a:srgbClr val="757679"/>
                      </a:solidFill>
                      <a:prstDash val="solid"/>
                    </a:lnL>
                    <a:lnR w="9525">
                      <a:solidFill>
                        <a:srgbClr val="454547"/>
                      </a:solidFill>
                      <a:prstDash val="solid"/>
                    </a:lnR>
                    <a:lnT w="9525">
                      <a:solidFill>
                        <a:srgbClr val="9FA1A4"/>
                      </a:solidFill>
                      <a:prstDash val="solid"/>
                    </a:lnT>
                    <a:lnB w="9525">
                      <a:solidFill>
                        <a:srgbClr val="9FA1A4"/>
                      </a:solidFill>
                      <a:prstDash val="solid"/>
                    </a:lnB>
                  </a:tcPr>
                </a:tc>
                <a:tc gridSpan="3">
                  <a:txBody>
                    <a:bodyPr/>
                    <a:lstStyle/>
                    <a:p>
                      <a:pPr algn="ctr">
                        <a:lnSpc>
                          <a:spcPts val="2165"/>
                        </a:lnSpc>
                        <a:spcBef>
                          <a:spcPts val="315"/>
                        </a:spcBef>
                      </a:pPr>
                      <a:r>
                        <a:rPr sz="1400" spc="0" dirty="0">
                          <a:solidFill>
                            <a:srgbClr val="FFFFFF"/>
                          </a:solidFill>
                          <a:latin typeface="Trebuchet MS"/>
                          <a:cs typeface="Trebuchet MS"/>
                        </a:rPr>
                        <a:t>NO DOSE ADJUSTMENT</a:t>
                      </a:r>
                      <a:endParaRPr sz="1400" spc="0" dirty="0">
                        <a:latin typeface="Trebuchet MS"/>
                        <a:cs typeface="Trebuchet MS"/>
                      </a:endParaRPr>
                    </a:p>
                    <a:p>
                      <a:pPr marL="1245870" marR="1239520" algn="ctr">
                        <a:lnSpc>
                          <a:spcPts val="2110"/>
                        </a:lnSpc>
                        <a:spcBef>
                          <a:spcPts val="105"/>
                        </a:spcBef>
                      </a:pPr>
                      <a:r>
                        <a:rPr sz="1400" spc="0" dirty="0">
                          <a:solidFill>
                            <a:srgbClr val="FFFFFF"/>
                          </a:solidFill>
                          <a:latin typeface="Trebuchet MS"/>
                          <a:cs typeface="Trebuchet MS"/>
                        </a:rPr>
                        <a:t>unless patients meet two or more of the  ABC dose reduction criteria*</a:t>
                      </a:r>
                      <a:endParaRPr sz="1400" spc="0" dirty="0">
                        <a:latin typeface="Trebuchet MS"/>
                        <a:cs typeface="Trebuchet MS"/>
                      </a:endParaRPr>
                    </a:p>
                  </a:txBody>
                  <a:tcPr marL="0" marR="0" marT="40005" marB="0">
                    <a:lnL w="9525">
                      <a:solidFill>
                        <a:srgbClr val="454547"/>
                      </a:solidFill>
                      <a:prstDash val="solid"/>
                    </a:lnL>
                    <a:lnR w="9525">
                      <a:solidFill>
                        <a:srgbClr val="454547"/>
                      </a:solidFill>
                      <a:prstDash val="solid"/>
                    </a:lnR>
                    <a:lnT w="9525">
                      <a:solidFill>
                        <a:srgbClr val="9FA1A4"/>
                      </a:solidFill>
                      <a:prstDash val="solid"/>
                    </a:lnT>
                    <a:lnB w="9525">
                      <a:solidFill>
                        <a:srgbClr val="9FA1A4"/>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469265" marR="461645" indent="76200">
                        <a:lnSpc>
                          <a:spcPts val="2110"/>
                        </a:lnSpc>
                        <a:spcBef>
                          <a:spcPts val="1530"/>
                        </a:spcBef>
                      </a:pPr>
                      <a:r>
                        <a:rPr sz="1400" spc="0" dirty="0">
                          <a:solidFill>
                            <a:srgbClr val="FFFFFF"/>
                          </a:solidFill>
                          <a:latin typeface="Trebuchet MS"/>
                          <a:cs typeface="Trebuchet MS"/>
                        </a:rPr>
                        <a:t>LOW DOSE  (2.5 mg BID)</a:t>
                      </a:r>
                      <a:endParaRPr sz="1400" spc="0">
                        <a:latin typeface="Trebuchet MS"/>
                        <a:cs typeface="Trebuchet MS"/>
                      </a:endParaRPr>
                    </a:p>
                  </a:txBody>
                  <a:tcPr marL="0" marR="0" marT="194310" marB="0">
                    <a:lnL w="9525">
                      <a:solidFill>
                        <a:srgbClr val="454547"/>
                      </a:solidFill>
                      <a:prstDash val="solid"/>
                    </a:lnL>
                    <a:lnR w="9525">
                      <a:solidFill>
                        <a:srgbClr val="454547"/>
                      </a:solidFill>
                      <a:prstDash val="solid"/>
                    </a:lnR>
                    <a:lnT w="9525">
                      <a:solidFill>
                        <a:srgbClr val="9FA1A4"/>
                      </a:solidFill>
                      <a:prstDash val="solid"/>
                    </a:lnT>
                    <a:lnB w="9525">
                      <a:solidFill>
                        <a:srgbClr val="9FA1A4"/>
                      </a:solidFill>
                      <a:prstDash val="solid"/>
                    </a:lnB>
                    <a:solidFill>
                      <a:srgbClr val="F4A23B"/>
                    </a:solidFill>
                  </a:tcPr>
                </a:tc>
                <a:tc>
                  <a:txBody>
                    <a:bodyPr/>
                    <a:lstStyle/>
                    <a:p>
                      <a:pPr>
                        <a:lnSpc>
                          <a:spcPct val="100000"/>
                        </a:lnSpc>
                        <a:spcBef>
                          <a:spcPts val="10"/>
                        </a:spcBef>
                      </a:pPr>
                      <a:endParaRPr sz="1600" spc="0">
                        <a:latin typeface="Times New Roman"/>
                        <a:cs typeface="Times New Roman"/>
                      </a:endParaRPr>
                    </a:p>
                    <a:p>
                      <a:pPr algn="ctr">
                        <a:lnSpc>
                          <a:spcPct val="100000"/>
                        </a:lnSpc>
                        <a:spcBef>
                          <a:spcPts val="5"/>
                        </a:spcBef>
                      </a:pPr>
                      <a:r>
                        <a:rPr sz="1400" spc="0" dirty="0">
                          <a:solidFill>
                            <a:srgbClr val="FFFFFF"/>
                          </a:solidFill>
                          <a:latin typeface="Trebuchet MS"/>
                          <a:cs typeface="Trebuchet MS"/>
                        </a:rPr>
                        <a:t>Not recommended</a:t>
                      </a:r>
                      <a:endParaRPr sz="1400" spc="0">
                        <a:latin typeface="Trebuchet MS"/>
                        <a:cs typeface="Trebuchet MS"/>
                      </a:endParaRPr>
                    </a:p>
                  </a:txBody>
                  <a:tcPr marL="0" marR="0" marT="1270" marB="0">
                    <a:lnL w="9525">
                      <a:solidFill>
                        <a:srgbClr val="454547"/>
                      </a:solidFill>
                      <a:prstDash val="solid"/>
                    </a:lnL>
                    <a:lnR w="9525">
                      <a:solidFill>
                        <a:srgbClr val="454547"/>
                      </a:solidFill>
                      <a:prstDash val="solid"/>
                    </a:lnR>
                    <a:lnT w="9525">
                      <a:solidFill>
                        <a:srgbClr val="9FA1A4"/>
                      </a:solidFill>
                      <a:prstDash val="solid"/>
                    </a:lnT>
                    <a:lnB w="9525">
                      <a:solidFill>
                        <a:srgbClr val="9FA1A4"/>
                      </a:solidFill>
                      <a:prstDash val="solid"/>
                    </a:lnB>
                    <a:solidFill>
                      <a:srgbClr val="E6484C"/>
                    </a:solidFill>
                  </a:tcPr>
                </a:tc>
                <a:tc gridSpan="2">
                  <a:txBody>
                    <a:bodyPr/>
                    <a:lstStyle/>
                    <a:p>
                      <a:pPr marL="1270" algn="ctr">
                        <a:lnSpc>
                          <a:spcPts val="2165"/>
                        </a:lnSpc>
                        <a:spcBef>
                          <a:spcPts val="315"/>
                        </a:spcBef>
                      </a:pPr>
                      <a:r>
                        <a:rPr sz="1400" spc="0" dirty="0">
                          <a:solidFill>
                            <a:srgbClr val="FFFFFF"/>
                          </a:solidFill>
                          <a:latin typeface="Trebuchet MS"/>
                          <a:cs typeface="Trebuchet MS"/>
                        </a:rPr>
                        <a:t>NO DOSE ADJUSTMENT</a:t>
                      </a:r>
                      <a:endParaRPr sz="1400" spc="0">
                        <a:latin typeface="Trebuchet MS"/>
                        <a:cs typeface="Trebuchet MS"/>
                      </a:endParaRPr>
                    </a:p>
                    <a:p>
                      <a:pPr marL="160020" marR="150495" algn="ctr">
                        <a:lnSpc>
                          <a:spcPts val="2110"/>
                        </a:lnSpc>
                        <a:spcBef>
                          <a:spcPts val="105"/>
                        </a:spcBef>
                      </a:pPr>
                      <a:r>
                        <a:rPr sz="1400" spc="0" dirty="0">
                          <a:solidFill>
                            <a:srgbClr val="FFFFFF"/>
                          </a:solidFill>
                          <a:latin typeface="Trebuchet MS"/>
                          <a:cs typeface="Trebuchet MS"/>
                        </a:rPr>
                        <a:t>unless patients meet two or more of the  ABC dose reduction criteria*</a:t>
                      </a:r>
                      <a:endParaRPr sz="1400" spc="0">
                        <a:latin typeface="Trebuchet MS"/>
                        <a:cs typeface="Trebuchet MS"/>
                      </a:endParaRPr>
                    </a:p>
                  </a:txBody>
                  <a:tcPr marL="0" marR="0" marT="40005" marB="0">
                    <a:lnL w="9525">
                      <a:solidFill>
                        <a:srgbClr val="454547"/>
                      </a:solidFill>
                      <a:prstDash val="solid"/>
                    </a:lnL>
                    <a:lnT w="9525">
                      <a:solidFill>
                        <a:srgbClr val="9FA1A4"/>
                      </a:solidFill>
                      <a:prstDash val="solid"/>
                    </a:lnT>
                    <a:lnB w="9525">
                      <a:solidFill>
                        <a:srgbClr val="9FA1A4"/>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655739">
                <a:tc>
                  <a:txBody>
                    <a:bodyPr/>
                    <a:lstStyle/>
                    <a:p>
                      <a:pPr marL="127000">
                        <a:lnSpc>
                          <a:spcPct val="100000"/>
                        </a:lnSpc>
                        <a:spcBef>
                          <a:spcPts val="310"/>
                        </a:spcBef>
                      </a:pPr>
                      <a:r>
                        <a:rPr sz="1400" spc="0" dirty="0">
                          <a:solidFill>
                            <a:srgbClr val="FFFFFF"/>
                          </a:solidFill>
                          <a:latin typeface="Trebuchet MS"/>
                          <a:cs typeface="Trebuchet MS"/>
                        </a:rPr>
                        <a:t>rivaroxaban</a:t>
                      </a:r>
                      <a:r>
                        <a:rPr sz="1100" spc="0" baseline="31746" dirty="0">
                          <a:solidFill>
                            <a:srgbClr val="FFFFFF"/>
                          </a:solidFill>
                          <a:latin typeface="Trebuchet MS"/>
                          <a:cs typeface="Trebuchet MS"/>
                        </a:rPr>
                        <a:t>2</a:t>
                      </a:r>
                      <a:endParaRPr sz="1100" spc="0" baseline="31746" dirty="0">
                        <a:latin typeface="Trebuchet MS"/>
                        <a:cs typeface="Trebuchet MS"/>
                      </a:endParaRPr>
                    </a:p>
                    <a:p>
                      <a:pPr marL="126364">
                        <a:lnSpc>
                          <a:spcPct val="100000"/>
                        </a:lnSpc>
                        <a:spcBef>
                          <a:spcPts val="10"/>
                        </a:spcBef>
                      </a:pPr>
                      <a:r>
                        <a:rPr sz="1400" spc="0" dirty="0">
                          <a:solidFill>
                            <a:srgbClr val="FFFFFF"/>
                          </a:solidFill>
                          <a:latin typeface="Trebuchet MS"/>
                          <a:cs typeface="Trebuchet MS"/>
                        </a:rPr>
                        <a:t>(Recommended dose 20 mg QD)</a:t>
                      </a:r>
                      <a:endParaRPr sz="1400" spc="0" dirty="0">
                        <a:latin typeface="Trebuchet MS"/>
                        <a:cs typeface="Trebuchet MS"/>
                      </a:endParaRPr>
                    </a:p>
                  </a:txBody>
                  <a:tcPr marL="0" marR="0" marT="39370" marB="0">
                    <a:lnR w="9525">
                      <a:solidFill>
                        <a:srgbClr val="757679"/>
                      </a:solidFill>
                      <a:prstDash val="solid"/>
                    </a:lnR>
                    <a:lnT w="9525">
                      <a:solidFill>
                        <a:srgbClr val="9FA1A4"/>
                      </a:solidFill>
                      <a:prstDash val="solid"/>
                    </a:lnT>
                    <a:lnB w="9525">
                      <a:solidFill>
                        <a:srgbClr val="454547"/>
                      </a:solidFill>
                      <a:prstDash val="solid"/>
                    </a:lnB>
                    <a:solidFill>
                      <a:srgbClr val="92B6BA"/>
                    </a:solidFill>
                  </a:tcPr>
                </a:tc>
                <a:tc>
                  <a:txBody>
                    <a:bodyPr/>
                    <a:lstStyle/>
                    <a:p>
                      <a:pPr algn="ctr">
                        <a:lnSpc>
                          <a:spcPct val="100000"/>
                        </a:lnSpc>
                        <a:spcBef>
                          <a:spcPts val="1425"/>
                        </a:spcBef>
                      </a:pPr>
                      <a:r>
                        <a:rPr sz="1400" spc="0" dirty="0">
                          <a:solidFill>
                            <a:srgbClr val="454547"/>
                          </a:solidFill>
                          <a:latin typeface="Trebuchet MS"/>
                          <a:cs typeface="Trebuchet MS"/>
                        </a:rPr>
                        <a:t>33%</a:t>
                      </a:r>
                      <a:endParaRPr sz="1400" spc="0">
                        <a:latin typeface="Trebuchet MS"/>
                        <a:cs typeface="Trebuchet MS"/>
                      </a:endParaRPr>
                    </a:p>
                  </a:txBody>
                  <a:tcPr marL="0" marR="0" marT="180975" marB="0">
                    <a:lnL w="9525">
                      <a:solidFill>
                        <a:srgbClr val="757679"/>
                      </a:solidFill>
                      <a:prstDash val="solid"/>
                    </a:lnL>
                    <a:lnR w="9525">
                      <a:solidFill>
                        <a:srgbClr val="454547"/>
                      </a:solidFill>
                      <a:prstDash val="solid"/>
                    </a:lnR>
                    <a:lnT w="9525">
                      <a:solidFill>
                        <a:srgbClr val="9FA1A4"/>
                      </a:solidFill>
                      <a:prstDash val="solid"/>
                    </a:lnT>
                    <a:lnB w="9525">
                      <a:solidFill>
                        <a:srgbClr val="454547"/>
                      </a:solidFill>
                      <a:prstDash val="solid"/>
                    </a:lnB>
                  </a:tcPr>
                </a:tc>
                <a:tc gridSpan="2">
                  <a:txBody>
                    <a:bodyPr/>
                    <a:lstStyle/>
                    <a:p>
                      <a:pPr marL="978535">
                        <a:lnSpc>
                          <a:spcPct val="100000"/>
                        </a:lnSpc>
                        <a:spcBef>
                          <a:spcPts val="1425"/>
                        </a:spcBef>
                      </a:pPr>
                      <a:r>
                        <a:rPr sz="1400" spc="0" dirty="0">
                          <a:solidFill>
                            <a:srgbClr val="FFFFFF"/>
                          </a:solidFill>
                          <a:latin typeface="Trebuchet MS"/>
                          <a:cs typeface="Trebuchet MS"/>
                        </a:rPr>
                        <a:t>NO DOSE ADJUSTMENT</a:t>
                      </a:r>
                      <a:endParaRPr sz="1400" spc="0">
                        <a:latin typeface="Trebuchet MS"/>
                        <a:cs typeface="Trebuchet MS"/>
                      </a:endParaRPr>
                    </a:p>
                  </a:txBody>
                  <a:tcPr marL="0" marR="0" marT="180975" marB="0">
                    <a:lnL w="9525">
                      <a:solidFill>
                        <a:srgbClr val="454547"/>
                      </a:solidFill>
                      <a:prstDash val="solid"/>
                    </a:lnL>
                    <a:lnR w="9525">
                      <a:solidFill>
                        <a:srgbClr val="454547"/>
                      </a:solidFill>
                      <a:prstDash val="solid"/>
                    </a:lnR>
                    <a:lnT w="9525">
                      <a:solidFill>
                        <a:srgbClr val="9FA1A4"/>
                      </a:solidFill>
                      <a:prstDash val="solid"/>
                    </a:lnT>
                    <a:lnB w="9525">
                      <a:solidFill>
                        <a:srgbClr val="454547"/>
                      </a:solidFill>
                      <a:prstDash val="solid"/>
                    </a:lnB>
                    <a:solidFill>
                      <a:srgbClr val="3F954C"/>
                    </a:solidFill>
                  </a:tcPr>
                </a:tc>
                <a:tc hMerge="1">
                  <a:txBody>
                    <a:bodyPr/>
                    <a:lstStyle/>
                    <a:p>
                      <a:endParaRPr/>
                    </a:p>
                  </a:txBody>
                  <a:tcPr marL="0" marR="0" marT="0" marB="0"/>
                </a:tc>
                <a:tc gridSpan="2">
                  <a:txBody>
                    <a:bodyPr/>
                    <a:lstStyle/>
                    <a:p>
                      <a:pPr marL="982980">
                        <a:lnSpc>
                          <a:spcPct val="100000"/>
                        </a:lnSpc>
                        <a:spcBef>
                          <a:spcPts val="1425"/>
                        </a:spcBef>
                      </a:pPr>
                      <a:r>
                        <a:rPr sz="1400" spc="0" dirty="0">
                          <a:solidFill>
                            <a:srgbClr val="FFFFFF"/>
                          </a:solidFill>
                          <a:latin typeface="Trebuchet MS"/>
                          <a:cs typeface="Trebuchet MS"/>
                        </a:rPr>
                        <a:t>LOW DOSE (15 mg QD)</a:t>
                      </a:r>
                      <a:r>
                        <a:rPr sz="1100" spc="0" baseline="31746" dirty="0">
                          <a:solidFill>
                            <a:srgbClr val="FFFFFF"/>
                          </a:solidFill>
                          <a:latin typeface="Trebuchet MS"/>
                          <a:cs typeface="Trebuchet MS"/>
                        </a:rPr>
                        <a:t>†</a:t>
                      </a:r>
                      <a:endParaRPr sz="1100" spc="0" baseline="31746">
                        <a:latin typeface="Trebuchet MS"/>
                        <a:cs typeface="Trebuchet MS"/>
                      </a:endParaRPr>
                    </a:p>
                  </a:txBody>
                  <a:tcPr marL="0" marR="0" marT="180975" marB="0">
                    <a:lnL w="9525">
                      <a:solidFill>
                        <a:srgbClr val="454547"/>
                      </a:solidFill>
                      <a:prstDash val="solid"/>
                    </a:lnL>
                    <a:lnR w="9525">
                      <a:solidFill>
                        <a:srgbClr val="454547"/>
                      </a:solidFill>
                      <a:prstDash val="solid"/>
                    </a:lnR>
                    <a:lnT w="9525">
                      <a:solidFill>
                        <a:srgbClr val="9FA1A4"/>
                      </a:solidFill>
                      <a:prstDash val="solid"/>
                    </a:lnT>
                    <a:lnB w="9525">
                      <a:solidFill>
                        <a:srgbClr val="454547"/>
                      </a:solidFill>
                      <a:prstDash val="solid"/>
                    </a:lnB>
                    <a:solidFill>
                      <a:srgbClr val="F4A23B"/>
                    </a:solidFill>
                  </a:tcPr>
                </a:tc>
                <a:tc hMerge="1">
                  <a:txBody>
                    <a:bodyPr/>
                    <a:lstStyle/>
                    <a:p>
                      <a:endParaRPr/>
                    </a:p>
                  </a:txBody>
                  <a:tcPr marL="0" marR="0" marT="0" marB="0"/>
                </a:tc>
                <a:tc>
                  <a:txBody>
                    <a:bodyPr/>
                    <a:lstStyle/>
                    <a:p>
                      <a:pPr algn="ctr">
                        <a:lnSpc>
                          <a:spcPct val="100000"/>
                        </a:lnSpc>
                        <a:spcBef>
                          <a:spcPts val="1425"/>
                        </a:spcBef>
                      </a:pPr>
                      <a:r>
                        <a:rPr sz="1400" spc="0" dirty="0">
                          <a:solidFill>
                            <a:srgbClr val="FFFFFF"/>
                          </a:solidFill>
                          <a:latin typeface="Trebuchet MS"/>
                          <a:cs typeface="Trebuchet MS"/>
                        </a:rPr>
                        <a:t>Not recommended</a:t>
                      </a:r>
                      <a:endParaRPr sz="1400" spc="0">
                        <a:latin typeface="Trebuchet MS"/>
                        <a:cs typeface="Trebuchet MS"/>
                      </a:endParaRPr>
                    </a:p>
                  </a:txBody>
                  <a:tcPr marL="0" marR="0" marT="180975" marB="0">
                    <a:lnL w="9525">
                      <a:solidFill>
                        <a:srgbClr val="454547"/>
                      </a:solidFill>
                      <a:prstDash val="solid"/>
                    </a:lnL>
                    <a:lnR w="9525">
                      <a:solidFill>
                        <a:srgbClr val="454547"/>
                      </a:solidFill>
                      <a:prstDash val="solid"/>
                    </a:lnR>
                    <a:lnT w="9525">
                      <a:solidFill>
                        <a:srgbClr val="9FA1A4"/>
                      </a:solidFill>
                      <a:prstDash val="solid"/>
                    </a:lnT>
                    <a:lnB w="9525">
                      <a:solidFill>
                        <a:srgbClr val="454547"/>
                      </a:solidFill>
                      <a:prstDash val="solid"/>
                    </a:lnB>
                    <a:solidFill>
                      <a:srgbClr val="E6484C"/>
                    </a:solidFill>
                  </a:tcPr>
                </a:tc>
                <a:tc gridSpan="2">
                  <a:txBody>
                    <a:bodyPr/>
                    <a:lstStyle/>
                    <a:p>
                      <a:pPr marL="874394">
                        <a:lnSpc>
                          <a:spcPct val="100000"/>
                        </a:lnSpc>
                        <a:spcBef>
                          <a:spcPts val="1425"/>
                        </a:spcBef>
                      </a:pPr>
                      <a:r>
                        <a:rPr sz="1400" spc="0" dirty="0">
                          <a:solidFill>
                            <a:srgbClr val="FFFFFF"/>
                          </a:solidFill>
                          <a:latin typeface="Trebuchet MS"/>
                          <a:cs typeface="Trebuchet MS"/>
                        </a:rPr>
                        <a:t>NO DOSE ADJUSTMENT</a:t>
                      </a:r>
                      <a:endParaRPr sz="1400" spc="0">
                        <a:latin typeface="Trebuchet MS"/>
                        <a:cs typeface="Trebuchet MS"/>
                      </a:endParaRPr>
                    </a:p>
                  </a:txBody>
                  <a:tcPr marL="0" marR="0" marT="180975" marB="0">
                    <a:lnL w="9525">
                      <a:solidFill>
                        <a:srgbClr val="454547"/>
                      </a:solidFill>
                      <a:prstDash val="solid"/>
                    </a:lnL>
                    <a:lnT w="9525">
                      <a:solidFill>
                        <a:srgbClr val="9FA1A4"/>
                      </a:solidFill>
                      <a:prstDash val="solid"/>
                    </a:lnT>
                    <a:lnB w="9525">
                      <a:solidFill>
                        <a:srgbClr val="454547"/>
                      </a:solidFill>
                      <a:prstDash val="solid"/>
                    </a:lnB>
                    <a:solidFill>
                      <a:srgbClr val="3F954C"/>
                    </a:solidFill>
                  </a:tcPr>
                </a:tc>
                <a:tc hMerge="1">
                  <a:txBody>
                    <a:bodyPr/>
                    <a:lstStyle/>
                    <a:p>
                      <a:endParaRPr/>
                    </a:p>
                  </a:txBody>
                  <a:tcPr marL="0" marR="0" marT="0" marB="0"/>
                </a:tc>
                <a:extLst>
                  <a:ext uri="{0D108BD9-81ED-4DB2-BD59-A6C34878D82A}">
                    <a16:rowId xmlns:a16="http://schemas.microsoft.com/office/drawing/2014/main" val="10004"/>
                  </a:ext>
                </a:extLst>
              </a:tr>
              <a:tr h="938453">
                <a:tc>
                  <a:txBody>
                    <a:bodyPr/>
                    <a:lstStyle/>
                    <a:p>
                      <a:pPr marL="126364">
                        <a:lnSpc>
                          <a:spcPct val="100000"/>
                        </a:lnSpc>
                        <a:spcBef>
                          <a:spcPts val="1425"/>
                        </a:spcBef>
                      </a:pPr>
                      <a:r>
                        <a:rPr sz="1400" spc="0" dirty="0">
                          <a:solidFill>
                            <a:srgbClr val="FFFFFF"/>
                          </a:solidFill>
                          <a:latin typeface="Trebuchet MS"/>
                          <a:cs typeface="Trebuchet MS"/>
                        </a:rPr>
                        <a:t>edoxaban</a:t>
                      </a:r>
                      <a:r>
                        <a:rPr sz="1100" spc="0" baseline="31746" dirty="0">
                          <a:solidFill>
                            <a:srgbClr val="FFFFFF"/>
                          </a:solidFill>
                          <a:latin typeface="Trebuchet MS"/>
                          <a:cs typeface="Trebuchet MS"/>
                        </a:rPr>
                        <a:t>3</a:t>
                      </a:r>
                      <a:endParaRPr sz="1100" spc="0" baseline="31746">
                        <a:latin typeface="Trebuchet MS"/>
                        <a:cs typeface="Trebuchet MS"/>
                      </a:endParaRPr>
                    </a:p>
                    <a:p>
                      <a:pPr marL="126364">
                        <a:lnSpc>
                          <a:spcPct val="100000"/>
                        </a:lnSpc>
                        <a:spcBef>
                          <a:spcPts val="5"/>
                        </a:spcBef>
                      </a:pPr>
                      <a:r>
                        <a:rPr sz="1400" spc="0" dirty="0">
                          <a:solidFill>
                            <a:srgbClr val="FFFFFF"/>
                          </a:solidFill>
                          <a:latin typeface="Trebuchet MS"/>
                          <a:cs typeface="Trebuchet MS"/>
                        </a:rPr>
                        <a:t>(Recommended dose 60 mug QD)</a:t>
                      </a:r>
                      <a:endParaRPr sz="1400" spc="0">
                        <a:latin typeface="Trebuchet MS"/>
                        <a:cs typeface="Trebuchet MS"/>
                      </a:endParaRPr>
                    </a:p>
                  </a:txBody>
                  <a:tcPr marL="0" marR="0" marT="180975" marB="0">
                    <a:lnR w="9525">
                      <a:solidFill>
                        <a:srgbClr val="757679"/>
                      </a:solidFill>
                      <a:prstDash val="solid"/>
                    </a:lnR>
                    <a:lnT w="9525">
                      <a:solidFill>
                        <a:srgbClr val="454547"/>
                      </a:solidFill>
                      <a:prstDash val="solid"/>
                    </a:lnT>
                    <a:lnB w="9525">
                      <a:solidFill>
                        <a:srgbClr val="454547"/>
                      </a:solidFill>
                      <a:prstDash val="solid"/>
                    </a:lnB>
                    <a:solidFill>
                      <a:srgbClr val="92B6BA"/>
                    </a:solidFill>
                  </a:tcPr>
                </a:tc>
                <a:tc>
                  <a:txBody>
                    <a:bodyPr/>
                    <a:lstStyle/>
                    <a:p>
                      <a:pPr>
                        <a:lnSpc>
                          <a:spcPct val="100000"/>
                        </a:lnSpc>
                        <a:spcBef>
                          <a:spcPts val="10"/>
                        </a:spcBef>
                      </a:pPr>
                      <a:endParaRPr sz="1600" spc="0">
                        <a:latin typeface="Times New Roman"/>
                        <a:cs typeface="Times New Roman"/>
                      </a:endParaRPr>
                    </a:p>
                    <a:p>
                      <a:pPr algn="ctr">
                        <a:lnSpc>
                          <a:spcPct val="100000"/>
                        </a:lnSpc>
                      </a:pPr>
                      <a:r>
                        <a:rPr sz="1400" spc="0" dirty="0">
                          <a:solidFill>
                            <a:srgbClr val="454547"/>
                          </a:solidFill>
                          <a:latin typeface="Trebuchet MS"/>
                          <a:cs typeface="Trebuchet MS"/>
                        </a:rPr>
                        <a:t>50%</a:t>
                      </a:r>
                      <a:endParaRPr sz="1400" spc="0">
                        <a:latin typeface="Trebuchet MS"/>
                        <a:cs typeface="Trebuchet MS"/>
                      </a:endParaRPr>
                    </a:p>
                  </a:txBody>
                  <a:tcPr marL="0" marR="0" marT="1270" marB="0">
                    <a:lnL w="9525">
                      <a:solidFill>
                        <a:srgbClr val="757679"/>
                      </a:solidFill>
                      <a:prstDash val="solid"/>
                    </a:lnL>
                    <a:lnR w="9525">
                      <a:solidFill>
                        <a:srgbClr val="454547"/>
                      </a:solidFill>
                      <a:prstDash val="solid"/>
                    </a:lnR>
                    <a:lnT w="9525">
                      <a:solidFill>
                        <a:srgbClr val="454547"/>
                      </a:solidFill>
                      <a:prstDash val="solid"/>
                    </a:lnT>
                    <a:lnB w="9525">
                      <a:solidFill>
                        <a:srgbClr val="454547"/>
                      </a:solidFill>
                      <a:prstDash val="solid"/>
                    </a:lnB>
                  </a:tcPr>
                </a:tc>
                <a:tc>
                  <a:txBody>
                    <a:bodyPr/>
                    <a:lstStyle/>
                    <a:p>
                      <a:pPr marL="456565" marR="448945" indent="-635" algn="ctr">
                        <a:lnSpc>
                          <a:spcPct val="100000"/>
                        </a:lnSpc>
                        <a:spcBef>
                          <a:spcPts val="315"/>
                        </a:spcBef>
                      </a:pPr>
                      <a:r>
                        <a:rPr sz="1400" spc="0" dirty="0">
                          <a:solidFill>
                            <a:srgbClr val="FFFFFF"/>
                          </a:solidFill>
                          <a:latin typeface="Trebuchet MS"/>
                          <a:cs typeface="Trebuchet MS"/>
                        </a:rPr>
                        <a:t>CAREFUL  EVALUATION  REQUIRED</a:t>
                      </a:r>
                      <a:r>
                        <a:rPr sz="1100" spc="0" baseline="31746" dirty="0">
                          <a:solidFill>
                            <a:srgbClr val="FFFFFF"/>
                          </a:solidFill>
                          <a:latin typeface="Trebuchet MS"/>
                          <a:cs typeface="Trebuchet MS"/>
                        </a:rPr>
                        <a:t>‡</a:t>
                      </a:r>
                      <a:endParaRPr sz="1100" spc="0" baseline="31746" dirty="0">
                        <a:latin typeface="Trebuchet MS"/>
                        <a:cs typeface="Trebuchet MS"/>
                      </a:endParaRPr>
                    </a:p>
                  </a:txBody>
                  <a:tcPr marL="0" marR="0" marT="40005" marB="0">
                    <a:lnL w="9525">
                      <a:solidFill>
                        <a:srgbClr val="454547"/>
                      </a:solidFill>
                      <a:prstDash val="solid"/>
                    </a:lnL>
                    <a:lnR w="9525">
                      <a:solidFill>
                        <a:srgbClr val="454547"/>
                      </a:solidFill>
                      <a:prstDash val="solid"/>
                    </a:lnR>
                    <a:lnT w="9525">
                      <a:solidFill>
                        <a:srgbClr val="454547"/>
                      </a:solidFill>
                      <a:prstDash val="solid"/>
                    </a:lnT>
                    <a:lnB w="9525">
                      <a:solidFill>
                        <a:srgbClr val="454547"/>
                      </a:solidFill>
                      <a:prstDash val="solid"/>
                    </a:lnB>
                    <a:solidFill>
                      <a:srgbClr val="E6484C"/>
                    </a:solidFill>
                  </a:tcPr>
                </a:tc>
                <a:tc>
                  <a:txBody>
                    <a:bodyPr/>
                    <a:lstStyle/>
                    <a:p>
                      <a:pPr marL="381000" marR="373380" indent="214629">
                        <a:lnSpc>
                          <a:spcPct val="100000"/>
                        </a:lnSpc>
                        <a:spcBef>
                          <a:spcPts val="1425"/>
                        </a:spcBef>
                      </a:pPr>
                      <a:r>
                        <a:rPr sz="1400" spc="0" dirty="0">
                          <a:solidFill>
                            <a:srgbClr val="FFFFFF"/>
                          </a:solidFill>
                          <a:latin typeface="Trebuchet MS"/>
                          <a:cs typeface="Trebuchet MS"/>
                        </a:rPr>
                        <a:t>NO DOSE  ADJUSTMENT</a:t>
                      </a:r>
                      <a:r>
                        <a:rPr sz="1100" spc="0" baseline="31746" dirty="0">
                          <a:solidFill>
                            <a:srgbClr val="FFFFFF"/>
                          </a:solidFill>
                          <a:latin typeface="Trebuchet MS"/>
                          <a:cs typeface="Trebuchet MS"/>
                        </a:rPr>
                        <a:t>§</a:t>
                      </a:r>
                      <a:endParaRPr sz="1100" spc="0" baseline="31746">
                        <a:latin typeface="Trebuchet MS"/>
                        <a:cs typeface="Trebuchet MS"/>
                      </a:endParaRPr>
                    </a:p>
                  </a:txBody>
                  <a:tcPr marL="0" marR="0" marT="180975" marB="0">
                    <a:lnL w="9525">
                      <a:solidFill>
                        <a:srgbClr val="454547"/>
                      </a:solidFill>
                      <a:prstDash val="solid"/>
                    </a:lnL>
                    <a:lnR w="9525">
                      <a:solidFill>
                        <a:srgbClr val="454547"/>
                      </a:solidFill>
                      <a:prstDash val="solid"/>
                    </a:lnR>
                    <a:lnT w="9525">
                      <a:solidFill>
                        <a:srgbClr val="454547"/>
                      </a:solidFill>
                      <a:prstDash val="solid"/>
                    </a:lnT>
                    <a:lnB w="9525">
                      <a:solidFill>
                        <a:srgbClr val="454547"/>
                      </a:solidFill>
                      <a:prstDash val="solid"/>
                    </a:lnB>
                    <a:solidFill>
                      <a:srgbClr val="3F954C"/>
                    </a:solidFill>
                  </a:tcPr>
                </a:tc>
                <a:tc gridSpan="2">
                  <a:txBody>
                    <a:bodyPr/>
                    <a:lstStyle/>
                    <a:p>
                      <a:pPr>
                        <a:lnSpc>
                          <a:spcPct val="100000"/>
                        </a:lnSpc>
                        <a:spcBef>
                          <a:spcPts val="10"/>
                        </a:spcBef>
                      </a:pPr>
                      <a:endParaRPr sz="1600" spc="0">
                        <a:latin typeface="Times New Roman"/>
                        <a:cs typeface="Times New Roman"/>
                      </a:endParaRPr>
                    </a:p>
                    <a:p>
                      <a:pPr marL="976630">
                        <a:lnSpc>
                          <a:spcPct val="100000"/>
                        </a:lnSpc>
                      </a:pPr>
                      <a:r>
                        <a:rPr sz="1400" spc="0" dirty="0">
                          <a:solidFill>
                            <a:srgbClr val="FFFFFF"/>
                          </a:solidFill>
                          <a:latin typeface="Trebuchet MS"/>
                          <a:cs typeface="Trebuchet MS"/>
                        </a:rPr>
                        <a:t>LOW DOSE (30 mg QD)</a:t>
                      </a:r>
                      <a:r>
                        <a:rPr sz="1100" spc="0" baseline="31746" dirty="0">
                          <a:solidFill>
                            <a:srgbClr val="FFFFFF"/>
                          </a:solidFill>
                          <a:latin typeface="Trebuchet MS"/>
                          <a:cs typeface="Trebuchet MS"/>
                        </a:rPr>
                        <a:t>§</a:t>
                      </a:r>
                      <a:endParaRPr sz="1100" spc="0" baseline="31746">
                        <a:latin typeface="Trebuchet MS"/>
                        <a:cs typeface="Trebuchet MS"/>
                      </a:endParaRPr>
                    </a:p>
                  </a:txBody>
                  <a:tcPr marL="0" marR="0" marT="1270" marB="0">
                    <a:lnL w="9525">
                      <a:solidFill>
                        <a:srgbClr val="454547"/>
                      </a:solidFill>
                      <a:prstDash val="solid"/>
                    </a:lnL>
                    <a:lnR w="9525">
                      <a:solidFill>
                        <a:srgbClr val="454547"/>
                      </a:solidFill>
                      <a:prstDash val="solid"/>
                    </a:lnR>
                    <a:lnT w="9525">
                      <a:solidFill>
                        <a:srgbClr val="454547"/>
                      </a:solidFill>
                      <a:prstDash val="solid"/>
                    </a:lnT>
                    <a:lnB w="9525">
                      <a:solidFill>
                        <a:srgbClr val="454547"/>
                      </a:solidFill>
                      <a:prstDash val="solid"/>
                    </a:lnB>
                    <a:solidFill>
                      <a:srgbClr val="F4A23B"/>
                    </a:solidFill>
                  </a:tcPr>
                </a:tc>
                <a:tc hMerge="1">
                  <a:txBody>
                    <a:bodyPr/>
                    <a:lstStyle/>
                    <a:p>
                      <a:endParaRPr/>
                    </a:p>
                  </a:txBody>
                  <a:tcPr marL="0" marR="0" marT="0" marB="0"/>
                </a:tc>
                <a:tc>
                  <a:txBody>
                    <a:bodyPr/>
                    <a:lstStyle/>
                    <a:p>
                      <a:pPr>
                        <a:lnSpc>
                          <a:spcPct val="100000"/>
                        </a:lnSpc>
                        <a:spcBef>
                          <a:spcPts val="10"/>
                        </a:spcBef>
                      </a:pPr>
                      <a:endParaRPr sz="1600" spc="0">
                        <a:latin typeface="Times New Roman"/>
                        <a:cs typeface="Times New Roman"/>
                      </a:endParaRPr>
                    </a:p>
                    <a:p>
                      <a:pPr algn="ctr">
                        <a:lnSpc>
                          <a:spcPct val="100000"/>
                        </a:lnSpc>
                      </a:pPr>
                      <a:r>
                        <a:rPr sz="1400" spc="0" dirty="0">
                          <a:solidFill>
                            <a:srgbClr val="FFFFFF"/>
                          </a:solidFill>
                          <a:latin typeface="Trebuchet MS"/>
                          <a:cs typeface="Trebuchet MS"/>
                        </a:rPr>
                        <a:t>Not recommended</a:t>
                      </a:r>
                      <a:endParaRPr sz="1400" spc="0">
                        <a:latin typeface="Trebuchet MS"/>
                        <a:cs typeface="Trebuchet MS"/>
                      </a:endParaRPr>
                    </a:p>
                  </a:txBody>
                  <a:tcPr marL="0" marR="0" marT="1270" marB="0">
                    <a:lnL w="9525">
                      <a:solidFill>
                        <a:srgbClr val="454547"/>
                      </a:solidFill>
                      <a:prstDash val="solid"/>
                    </a:lnL>
                    <a:lnR w="9525">
                      <a:solidFill>
                        <a:srgbClr val="454547"/>
                      </a:solidFill>
                      <a:prstDash val="solid"/>
                    </a:lnR>
                    <a:lnT w="9525">
                      <a:solidFill>
                        <a:srgbClr val="454547"/>
                      </a:solidFill>
                      <a:prstDash val="solid"/>
                    </a:lnT>
                    <a:lnB w="9525">
                      <a:solidFill>
                        <a:srgbClr val="454547"/>
                      </a:solidFill>
                      <a:prstDash val="solid"/>
                    </a:lnB>
                    <a:solidFill>
                      <a:srgbClr val="E6484C"/>
                    </a:solidFill>
                  </a:tcPr>
                </a:tc>
                <a:tc>
                  <a:txBody>
                    <a:bodyPr/>
                    <a:lstStyle/>
                    <a:p>
                      <a:pPr marL="290830" marR="283210" indent="186690">
                        <a:lnSpc>
                          <a:spcPct val="100000"/>
                        </a:lnSpc>
                        <a:spcBef>
                          <a:spcPts val="1425"/>
                        </a:spcBef>
                      </a:pPr>
                      <a:r>
                        <a:rPr sz="1400" spc="0" dirty="0">
                          <a:solidFill>
                            <a:srgbClr val="FFFFFF"/>
                          </a:solidFill>
                          <a:latin typeface="Trebuchet MS"/>
                          <a:cs typeface="Trebuchet MS"/>
                        </a:rPr>
                        <a:t>NO DOSE  ADJUSTMENT</a:t>
                      </a:r>
                      <a:endParaRPr sz="1400" spc="0">
                        <a:latin typeface="Trebuchet MS"/>
                        <a:cs typeface="Trebuchet MS"/>
                      </a:endParaRPr>
                    </a:p>
                  </a:txBody>
                  <a:tcPr marL="0" marR="0" marT="180975" marB="0">
                    <a:lnL w="9525">
                      <a:solidFill>
                        <a:srgbClr val="454547"/>
                      </a:solidFill>
                      <a:prstDash val="solid"/>
                    </a:lnL>
                    <a:lnR w="12700">
                      <a:solidFill>
                        <a:srgbClr val="76004B"/>
                      </a:solidFill>
                      <a:prstDash val="solid"/>
                    </a:lnR>
                    <a:lnT w="9525">
                      <a:solidFill>
                        <a:srgbClr val="454547"/>
                      </a:solidFill>
                      <a:prstDash val="solid"/>
                    </a:lnT>
                    <a:lnB w="9525">
                      <a:solidFill>
                        <a:srgbClr val="454547"/>
                      </a:solidFill>
                      <a:prstDash val="solid"/>
                    </a:lnB>
                    <a:solidFill>
                      <a:srgbClr val="3F954C"/>
                    </a:solidFill>
                  </a:tcPr>
                </a:tc>
                <a:tc>
                  <a:txBody>
                    <a:bodyPr/>
                    <a:lstStyle/>
                    <a:p>
                      <a:pPr marL="1905" algn="ctr">
                        <a:lnSpc>
                          <a:spcPct val="100000"/>
                        </a:lnSpc>
                        <a:spcBef>
                          <a:spcPts val="315"/>
                        </a:spcBef>
                      </a:pPr>
                      <a:r>
                        <a:rPr sz="1400" spc="0" dirty="0">
                          <a:solidFill>
                            <a:srgbClr val="FFFFFF"/>
                          </a:solidFill>
                          <a:latin typeface="Trebuchet MS"/>
                          <a:cs typeface="Trebuchet MS"/>
                        </a:rPr>
                        <a:t>LOW DOSE</a:t>
                      </a:r>
                      <a:endParaRPr sz="1400" spc="0">
                        <a:latin typeface="Trebuchet MS"/>
                        <a:cs typeface="Trebuchet MS"/>
                      </a:endParaRPr>
                    </a:p>
                    <a:p>
                      <a:pPr marL="291465" marR="281940" indent="-635" algn="ctr">
                        <a:lnSpc>
                          <a:spcPct val="100000"/>
                        </a:lnSpc>
                        <a:spcBef>
                          <a:spcPts val="5"/>
                        </a:spcBef>
                      </a:pPr>
                      <a:r>
                        <a:rPr sz="1400" spc="0" dirty="0">
                          <a:solidFill>
                            <a:srgbClr val="FFFFFF"/>
                          </a:solidFill>
                          <a:latin typeface="Trebuchet MS"/>
                          <a:cs typeface="Trebuchet MS"/>
                        </a:rPr>
                        <a:t>(30 mg QD for  patients ≤60 kg)</a:t>
                      </a:r>
                      <a:endParaRPr sz="1400" spc="0">
                        <a:latin typeface="Trebuchet MS"/>
                        <a:cs typeface="Trebuchet MS"/>
                      </a:endParaRPr>
                    </a:p>
                  </a:txBody>
                  <a:tcPr marL="0" marR="0" marT="40005" marB="0">
                    <a:lnL w="12700">
                      <a:solidFill>
                        <a:srgbClr val="76004B"/>
                      </a:solidFill>
                      <a:prstDash val="solid"/>
                    </a:lnL>
                    <a:lnT w="9525">
                      <a:solidFill>
                        <a:srgbClr val="454547"/>
                      </a:solidFill>
                      <a:prstDash val="solid"/>
                    </a:lnT>
                    <a:lnB w="9525">
                      <a:solidFill>
                        <a:srgbClr val="454547"/>
                      </a:solidFill>
                      <a:prstDash val="solid"/>
                    </a:lnB>
                    <a:solidFill>
                      <a:srgbClr val="F4A23B"/>
                    </a:solidFill>
                  </a:tcPr>
                </a:tc>
                <a:extLst>
                  <a:ext uri="{0D108BD9-81ED-4DB2-BD59-A6C34878D82A}">
                    <a16:rowId xmlns:a16="http://schemas.microsoft.com/office/drawing/2014/main" val="10005"/>
                  </a:ext>
                </a:extLst>
              </a:tr>
              <a:tr h="373025">
                <a:tc gridSpan="9">
                  <a:txBody>
                    <a:bodyPr/>
                    <a:lstStyle/>
                    <a:p>
                      <a:pPr marL="48260" algn="ctr">
                        <a:lnSpc>
                          <a:spcPct val="100000"/>
                        </a:lnSpc>
                        <a:spcBef>
                          <a:spcPts val="310"/>
                        </a:spcBef>
                      </a:pPr>
                      <a:r>
                        <a:rPr sz="1400" b="1" spc="0" dirty="0">
                          <a:solidFill>
                            <a:srgbClr val="454547"/>
                          </a:solidFill>
                          <a:latin typeface="Trebuchet MS"/>
                          <a:cs typeface="Trebuchet MS"/>
                        </a:rPr>
                        <a:t>Direct thrombin inhibitor</a:t>
                      </a:r>
                      <a:endParaRPr sz="1400" spc="0">
                        <a:latin typeface="Trebuchet MS"/>
                        <a:cs typeface="Trebuchet MS"/>
                      </a:endParaRPr>
                    </a:p>
                  </a:txBody>
                  <a:tcPr marL="0" marR="0" marT="39370" marB="0">
                    <a:lnT w="9525">
                      <a:solidFill>
                        <a:srgbClr val="454547"/>
                      </a:solidFill>
                      <a:prstDash val="solid"/>
                    </a:lnT>
                    <a:lnB w="9525">
                      <a:solidFill>
                        <a:srgbClr val="454547"/>
                      </a:solidFill>
                      <a:prstDash val="solid"/>
                    </a:lnB>
                    <a:solidFill>
                      <a:srgbClr val="EFEFF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938453">
                <a:tc>
                  <a:txBody>
                    <a:bodyPr/>
                    <a:lstStyle/>
                    <a:p>
                      <a:pPr marL="126364">
                        <a:lnSpc>
                          <a:spcPct val="100000"/>
                        </a:lnSpc>
                        <a:spcBef>
                          <a:spcPts val="1425"/>
                        </a:spcBef>
                      </a:pPr>
                      <a:r>
                        <a:rPr sz="1400" spc="0" dirty="0">
                          <a:solidFill>
                            <a:srgbClr val="FFFFFF"/>
                          </a:solidFill>
                          <a:latin typeface="Trebuchet MS"/>
                          <a:cs typeface="Trebuchet MS"/>
                        </a:rPr>
                        <a:t>dabigatran</a:t>
                      </a:r>
                      <a:r>
                        <a:rPr sz="1100" spc="0" baseline="31746" dirty="0">
                          <a:solidFill>
                            <a:srgbClr val="FFFFFF"/>
                          </a:solidFill>
                          <a:latin typeface="Trebuchet MS"/>
                          <a:cs typeface="Trebuchet MS"/>
                        </a:rPr>
                        <a:t>4</a:t>
                      </a:r>
                      <a:endParaRPr sz="1100" spc="0" baseline="31746">
                        <a:latin typeface="Trebuchet MS"/>
                        <a:cs typeface="Trebuchet MS"/>
                      </a:endParaRPr>
                    </a:p>
                    <a:p>
                      <a:pPr marL="126364">
                        <a:lnSpc>
                          <a:spcPct val="100000"/>
                        </a:lnSpc>
                        <a:spcBef>
                          <a:spcPts val="5"/>
                        </a:spcBef>
                      </a:pPr>
                      <a:r>
                        <a:rPr sz="1400" spc="0" dirty="0">
                          <a:solidFill>
                            <a:srgbClr val="FFFFFF"/>
                          </a:solidFill>
                          <a:latin typeface="Trebuchet MS"/>
                          <a:cs typeface="Trebuchet MS"/>
                        </a:rPr>
                        <a:t>(Recommended dose 150 mg BID)</a:t>
                      </a:r>
                      <a:endParaRPr sz="1400" spc="0">
                        <a:latin typeface="Trebuchet MS"/>
                        <a:cs typeface="Trebuchet MS"/>
                      </a:endParaRPr>
                    </a:p>
                  </a:txBody>
                  <a:tcPr marL="0" marR="0" marT="180975" marB="0">
                    <a:lnR w="9525">
                      <a:solidFill>
                        <a:srgbClr val="757679"/>
                      </a:solidFill>
                      <a:prstDash val="solid"/>
                    </a:lnR>
                    <a:lnT w="9525">
                      <a:solidFill>
                        <a:srgbClr val="454547"/>
                      </a:solidFill>
                      <a:prstDash val="solid"/>
                    </a:lnT>
                    <a:solidFill>
                      <a:srgbClr val="92B6BA"/>
                    </a:solidFill>
                  </a:tcPr>
                </a:tc>
                <a:tc>
                  <a:txBody>
                    <a:bodyPr/>
                    <a:lstStyle/>
                    <a:p>
                      <a:pPr>
                        <a:lnSpc>
                          <a:spcPct val="100000"/>
                        </a:lnSpc>
                        <a:spcBef>
                          <a:spcPts val="10"/>
                        </a:spcBef>
                      </a:pPr>
                      <a:endParaRPr sz="1600" spc="0">
                        <a:latin typeface="Times New Roman"/>
                        <a:cs typeface="Times New Roman"/>
                      </a:endParaRPr>
                    </a:p>
                    <a:p>
                      <a:pPr algn="ctr">
                        <a:lnSpc>
                          <a:spcPct val="100000"/>
                        </a:lnSpc>
                      </a:pPr>
                      <a:r>
                        <a:rPr sz="1400" spc="0" dirty="0">
                          <a:solidFill>
                            <a:srgbClr val="454547"/>
                          </a:solidFill>
                          <a:latin typeface="Trebuchet MS"/>
                          <a:cs typeface="Trebuchet MS"/>
                        </a:rPr>
                        <a:t>85%</a:t>
                      </a:r>
                      <a:endParaRPr sz="1400" spc="0">
                        <a:latin typeface="Trebuchet MS"/>
                        <a:cs typeface="Trebuchet MS"/>
                      </a:endParaRPr>
                    </a:p>
                  </a:txBody>
                  <a:tcPr marL="0" marR="0" marT="1270" marB="0">
                    <a:lnL w="9525">
                      <a:solidFill>
                        <a:srgbClr val="757679"/>
                      </a:solidFill>
                      <a:prstDash val="solid"/>
                    </a:lnL>
                    <a:lnR w="9525">
                      <a:solidFill>
                        <a:srgbClr val="454547"/>
                      </a:solidFill>
                      <a:prstDash val="solid"/>
                    </a:lnR>
                    <a:lnT w="9525">
                      <a:solidFill>
                        <a:srgbClr val="454547"/>
                      </a:solidFill>
                      <a:prstDash val="solid"/>
                    </a:lnT>
                  </a:tcPr>
                </a:tc>
                <a:tc gridSpan="2">
                  <a:txBody>
                    <a:bodyPr/>
                    <a:lstStyle/>
                    <a:p>
                      <a:pPr>
                        <a:lnSpc>
                          <a:spcPct val="100000"/>
                        </a:lnSpc>
                        <a:spcBef>
                          <a:spcPts val="10"/>
                        </a:spcBef>
                      </a:pPr>
                      <a:endParaRPr sz="1600" spc="0">
                        <a:latin typeface="Times New Roman"/>
                        <a:cs typeface="Times New Roman"/>
                      </a:endParaRPr>
                    </a:p>
                    <a:p>
                      <a:pPr marL="939800">
                        <a:lnSpc>
                          <a:spcPct val="100000"/>
                        </a:lnSpc>
                      </a:pPr>
                      <a:r>
                        <a:rPr sz="1400" spc="0" dirty="0">
                          <a:solidFill>
                            <a:srgbClr val="FFFFFF"/>
                          </a:solidFill>
                          <a:latin typeface="Trebuchet MS"/>
                          <a:cs typeface="Trebuchet MS"/>
                        </a:rPr>
                        <a:t>NO DOSE ADJUSTMENT</a:t>
                      </a:r>
                      <a:r>
                        <a:rPr sz="1100" spc="0" baseline="31746" dirty="0">
                          <a:solidFill>
                            <a:srgbClr val="FFFFFF"/>
                          </a:solidFill>
                          <a:latin typeface="Trebuchet MS"/>
                          <a:cs typeface="Trebuchet MS"/>
                        </a:rPr>
                        <a:t>#</a:t>
                      </a:r>
                      <a:endParaRPr sz="1100" spc="0" baseline="31746">
                        <a:latin typeface="Trebuchet MS"/>
                        <a:cs typeface="Trebuchet MS"/>
                      </a:endParaRPr>
                    </a:p>
                  </a:txBody>
                  <a:tcPr marL="0" marR="0" marT="1270" marB="0">
                    <a:lnL w="9525">
                      <a:solidFill>
                        <a:srgbClr val="454547"/>
                      </a:solidFill>
                      <a:prstDash val="solid"/>
                    </a:lnL>
                    <a:lnR w="9525">
                      <a:solidFill>
                        <a:srgbClr val="454547"/>
                      </a:solidFill>
                      <a:prstDash val="solid"/>
                    </a:lnR>
                    <a:lnT w="9525">
                      <a:solidFill>
                        <a:srgbClr val="454547"/>
                      </a:solidFill>
                      <a:prstDash val="solid"/>
                    </a:lnT>
                    <a:solidFill>
                      <a:srgbClr val="3F954C"/>
                    </a:solidFill>
                  </a:tcPr>
                </a:tc>
                <a:tc hMerge="1">
                  <a:txBody>
                    <a:bodyPr/>
                    <a:lstStyle/>
                    <a:p>
                      <a:endParaRPr/>
                    </a:p>
                  </a:txBody>
                  <a:tcPr marL="0" marR="0" marT="0" marB="0"/>
                </a:tc>
                <a:tc>
                  <a:txBody>
                    <a:bodyPr/>
                    <a:lstStyle/>
                    <a:p>
                      <a:pPr marL="204470" marR="196850" algn="ctr">
                        <a:lnSpc>
                          <a:spcPct val="100000"/>
                        </a:lnSpc>
                        <a:spcBef>
                          <a:spcPts val="315"/>
                        </a:spcBef>
                      </a:pPr>
                      <a:r>
                        <a:rPr sz="1400" spc="0" dirty="0">
                          <a:solidFill>
                            <a:srgbClr val="FFFFFF"/>
                          </a:solidFill>
                          <a:latin typeface="Trebuchet MS"/>
                          <a:cs typeface="Trebuchet MS"/>
                        </a:rPr>
                        <a:t>Consider using  110mg BID if high  bleed risk</a:t>
                      </a:r>
                      <a:r>
                        <a:rPr sz="1100" spc="0" baseline="31746" dirty="0">
                          <a:solidFill>
                            <a:srgbClr val="FFFFFF"/>
                          </a:solidFill>
                          <a:latin typeface="Trebuchet MS"/>
                          <a:cs typeface="Trebuchet MS"/>
                        </a:rPr>
                        <a:t>#</a:t>
                      </a:r>
                      <a:endParaRPr sz="1100" spc="0" baseline="31746">
                        <a:latin typeface="Trebuchet MS"/>
                        <a:cs typeface="Trebuchet MS"/>
                      </a:endParaRPr>
                    </a:p>
                  </a:txBody>
                  <a:tcPr marL="0" marR="0" marT="40005" marB="0">
                    <a:lnL w="9525">
                      <a:solidFill>
                        <a:srgbClr val="454547"/>
                      </a:solidFill>
                      <a:prstDash val="solid"/>
                    </a:lnL>
                    <a:lnR w="9525">
                      <a:solidFill>
                        <a:srgbClr val="454547"/>
                      </a:solidFill>
                      <a:prstDash val="solid"/>
                    </a:lnR>
                    <a:lnT w="9525">
                      <a:solidFill>
                        <a:srgbClr val="454547"/>
                      </a:solidFill>
                      <a:prstDash val="solid"/>
                    </a:lnT>
                    <a:solidFill>
                      <a:srgbClr val="F4A23B"/>
                    </a:solidFill>
                  </a:tcPr>
                </a:tc>
                <a:tc gridSpan="2">
                  <a:txBody>
                    <a:bodyPr/>
                    <a:lstStyle/>
                    <a:p>
                      <a:pPr>
                        <a:lnSpc>
                          <a:spcPct val="100000"/>
                        </a:lnSpc>
                        <a:spcBef>
                          <a:spcPts val="10"/>
                        </a:spcBef>
                      </a:pPr>
                      <a:endParaRPr sz="1600" spc="0">
                        <a:latin typeface="Times New Roman"/>
                        <a:cs typeface="Times New Roman"/>
                      </a:endParaRPr>
                    </a:p>
                    <a:p>
                      <a:pPr algn="ctr">
                        <a:lnSpc>
                          <a:spcPct val="100000"/>
                        </a:lnSpc>
                      </a:pPr>
                      <a:r>
                        <a:rPr sz="1400" spc="0" dirty="0">
                          <a:solidFill>
                            <a:srgbClr val="FFFFFF"/>
                          </a:solidFill>
                          <a:latin typeface="Trebuchet MS"/>
                          <a:cs typeface="Trebuchet MS"/>
                        </a:rPr>
                        <a:t>Contraindicated</a:t>
                      </a:r>
                      <a:endParaRPr sz="1400" spc="0">
                        <a:latin typeface="Trebuchet MS"/>
                        <a:cs typeface="Trebuchet MS"/>
                      </a:endParaRPr>
                    </a:p>
                  </a:txBody>
                  <a:tcPr marL="0" marR="0" marT="1270" marB="0">
                    <a:lnL w="9525">
                      <a:solidFill>
                        <a:srgbClr val="454547"/>
                      </a:solidFill>
                      <a:prstDash val="solid"/>
                    </a:lnL>
                    <a:lnR w="9525">
                      <a:solidFill>
                        <a:srgbClr val="454547"/>
                      </a:solidFill>
                      <a:prstDash val="solid"/>
                    </a:lnR>
                    <a:lnT w="9525">
                      <a:solidFill>
                        <a:srgbClr val="454547"/>
                      </a:solidFill>
                      <a:prstDash val="solid"/>
                    </a:lnT>
                    <a:solidFill>
                      <a:srgbClr val="E6484C"/>
                    </a:solidFill>
                  </a:tcPr>
                </a:tc>
                <a:tc hMerge="1">
                  <a:txBody>
                    <a:bodyPr/>
                    <a:lstStyle/>
                    <a:p>
                      <a:endParaRPr/>
                    </a:p>
                  </a:txBody>
                  <a:tcPr marL="0" marR="0" marT="0" marB="0"/>
                </a:tc>
                <a:tc gridSpan="2">
                  <a:txBody>
                    <a:bodyPr/>
                    <a:lstStyle/>
                    <a:p>
                      <a:pPr>
                        <a:lnSpc>
                          <a:spcPct val="100000"/>
                        </a:lnSpc>
                        <a:spcBef>
                          <a:spcPts val="10"/>
                        </a:spcBef>
                      </a:pPr>
                      <a:endParaRPr sz="1600" spc="0" dirty="0">
                        <a:latin typeface="Times New Roman"/>
                        <a:cs typeface="Times New Roman"/>
                      </a:endParaRPr>
                    </a:p>
                    <a:p>
                      <a:pPr marL="835660">
                        <a:lnSpc>
                          <a:spcPct val="100000"/>
                        </a:lnSpc>
                      </a:pPr>
                      <a:r>
                        <a:rPr sz="1400" spc="0" dirty="0">
                          <a:solidFill>
                            <a:srgbClr val="FFFFFF"/>
                          </a:solidFill>
                          <a:latin typeface="Trebuchet MS"/>
                          <a:cs typeface="Trebuchet MS"/>
                        </a:rPr>
                        <a:t>NO DOSE ADJUSTMENT</a:t>
                      </a:r>
                      <a:r>
                        <a:rPr sz="1100" spc="0" baseline="31746" dirty="0">
                          <a:solidFill>
                            <a:srgbClr val="FFFFFF"/>
                          </a:solidFill>
                          <a:latin typeface="Trebuchet MS"/>
                          <a:cs typeface="Trebuchet MS"/>
                        </a:rPr>
                        <a:t>#</a:t>
                      </a:r>
                      <a:endParaRPr sz="1100" spc="0" baseline="31746" dirty="0">
                        <a:latin typeface="Trebuchet MS"/>
                        <a:cs typeface="Trebuchet MS"/>
                      </a:endParaRPr>
                    </a:p>
                  </a:txBody>
                  <a:tcPr marL="0" marR="0" marT="1270" marB="0">
                    <a:lnL w="9525">
                      <a:solidFill>
                        <a:srgbClr val="454547"/>
                      </a:solidFill>
                      <a:prstDash val="solid"/>
                    </a:lnL>
                    <a:lnT w="9525">
                      <a:solidFill>
                        <a:srgbClr val="454547"/>
                      </a:solidFill>
                      <a:prstDash val="solid"/>
                    </a:lnT>
                    <a:solidFill>
                      <a:srgbClr val="3F954C"/>
                    </a:solidFill>
                  </a:tcPr>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13" name="object 13"/>
          <p:cNvSpPr/>
          <p:nvPr/>
        </p:nvSpPr>
        <p:spPr>
          <a:xfrm>
            <a:off x="785316" y="3926582"/>
            <a:ext cx="18533745" cy="5273040"/>
          </a:xfrm>
          <a:custGeom>
            <a:avLst/>
            <a:gdLst/>
            <a:ahLst/>
            <a:cxnLst/>
            <a:rect l="l" t="t" r="r" b="b"/>
            <a:pathLst>
              <a:path w="18533745" h="5273040">
                <a:moveTo>
                  <a:pt x="147246" y="0"/>
                </a:moveTo>
                <a:lnTo>
                  <a:pt x="100706" y="7506"/>
                </a:lnTo>
                <a:lnTo>
                  <a:pt x="60285" y="28410"/>
                </a:lnTo>
                <a:lnTo>
                  <a:pt x="28410" y="60285"/>
                </a:lnTo>
                <a:lnTo>
                  <a:pt x="7506" y="100706"/>
                </a:lnTo>
                <a:lnTo>
                  <a:pt x="0" y="147246"/>
                </a:lnTo>
                <a:lnTo>
                  <a:pt x="0" y="5272692"/>
                </a:lnTo>
                <a:lnTo>
                  <a:pt x="18533467" y="5272692"/>
                </a:lnTo>
                <a:lnTo>
                  <a:pt x="18533467" y="147246"/>
                </a:lnTo>
                <a:lnTo>
                  <a:pt x="18525960" y="100706"/>
                </a:lnTo>
                <a:lnTo>
                  <a:pt x="18505056" y="60285"/>
                </a:lnTo>
                <a:lnTo>
                  <a:pt x="18473181" y="28410"/>
                </a:lnTo>
                <a:lnTo>
                  <a:pt x="18432760" y="7506"/>
                </a:lnTo>
                <a:lnTo>
                  <a:pt x="18386220" y="0"/>
                </a:lnTo>
                <a:lnTo>
                  <a:pt x="147246" y="0"/>
                </a:lnTo>
                <a:close/>
              </a:path>
            </a:pathLst>
          </a:custGeom>
          <a:ln w="4908">
            <a:solidFill>
              <a:srgbClr val="454547"/>
            </a:solidFill>
          </a:ln>
        </p:spPr>
        <p:txBody>
          <a:bodyPr wrap="square" lIns="0" tIns="0" rIns="0" bIns="0" rtlCol="0"/>
          <a:lstStyle/>
          <a:p>
            <a:endParaRPr/>
          </a:p>
        </p:txBody>
      </p:sp>
      <p:sp>
        <p:nvSpPr>
          <p:cNvPr id="14" name="object 14"/>
          <p:cNvSpPr txBox="1"/>
          <p:nvPr/>
        </p:nvSpPr>
        <p:spPr>
          <a:xfrm>
            <a:off x="747216" y="9357106"/>
            <a:ext cx="4582160" cy="237490"/>
          </a:xfrm>
          <a:prstGeom prst="rect">
            <a:avLst/>
          </a:prstGeom>
        </p:spPr>
        <p:txBody>
          <a:bodyPr vert="horz" wrap="square" lIns="0" tIns="11430" rIns="0" bIns="0" rtlCol="0">
            <a:spAutoFit/>
          </a:bodyPr>
          <a:lstStyle/>
          <a:p>
            <a:pPr marL="38100">
              <a:lnSpc>
                <a:spcPct val="100000"/>
              </a:lnSpc>
              <a:spcBef>
                <a:spcPts val="90"/>
              </a:spcBef>
            </a:pPr>
            <a:r>
              <a:rPr sz="1400" spc="-105" dirty="0">
                <a:solidFill>
                  <a:srgbClr val="454547"/>
                </a:solidFill>
                <a:latin typeface="Trebuchet MS"/>
                <a:cs typeface="Trebuchet MS"/>
              </a:rPr>
              <a:t>Adapted</a:t>
            </a:r>
            <a:r>
              <a:rPr sz="1400" spc="-80" dirty="0">
                <a:solidFill>
                  <a:srgbClr val="454547"/>
                </a:solidFill>
                <a:latin typeface="Trebuchet MS"/>
                <a:cs typeface="Trebuchet MS"/>
              </a:rPr>
              <a:t> </a:t>
            </a:r>
            <a:r>
              <a:rPr sz="1400" spc="-100" dirty="0">
                <a:solidFill>
                  <a:srgbClr val="454547"/>
                </a:solidFill>
                <a:latin typeface="Trebuchet MS"/>
                <a:cs typeface="Trebuchet MS"/>
              </a:rPr>
              <a:t>from</a:t>
            </a:r>
            <a:r>
              <a:rPr sz="1400" spc="-80" dirty="0">
                <a:solidFill>
                  <a:srgbClr val="454547"/>
                </a:solidFill>
                <a:latin typeface="Trebuchet MS"/>
                <a:cs typeface="Trebuchet MS"/>
              </a:rPr>
              <a:t> </a:t>
            </a:r>
            <a:r>
              <a:rPr sz="1400" spc="-100" dirty="0">
                <a:solidFill>
                  <a:srgbClr val="454547"/>
                </a:solidFill>
                <a:latin typeface="Trebuchet MS"/>
                <a:cs typeface="Trebuchet MS"/>
              </a:rPr>
              <a:t>respective</a:t>
            </a:r>
            <a:r>
              <a:rPr sz="1400" spc="-80" dirty="0">
                <a:solidFill>
                  <a:srgbClr val="454547"/>
                </a:solidFill>
                <a:latin typeface="Trebuchet MS"/>
                <a:cs typeface="Trebuchet MS"/>
              </a:rPr>
              <a:t> </a:t>
            </a:r>
            <a:r>
              <a:rPr sz="1400" spc="-75" dirty="0">
                <a:solidFill>
                  <a:srgbClr val="454547"/>
                </a:solidFill>
                <a:latin typeface="Trebuchet MS"/>
                <a:cs typeface="Trebuchet MS"/>
              </a:rPr>
              <a:t>Summaries</a:t>
            </a:r>
            <a:r>
              <a:rPr sz="1400" spc="-80" dirty="0">
                <a:solidFill>
                  <a:srgbClr val="454547"/>
                </a:solidFill>
                <a:latin typeface="Trebuchet MS"/>
                <a:cs typeface="Trebuchet MS"/>
              </a:rPr>
              <a:t> </a:t>
            </a:r>
            <a:r>
              <a:rPr sz="1400" spc="-105" dirty="0">
                <a:solidFill>
                  <a:srgbClr val="454547"/>
                </a:solidFill>
                <a:latin typeface="Trebuchet MS"/>
                <a:cs typeface="Trebuchet MS"/>
              </a:rPr>
              <a:t>of</a:t>
            </a:r>
            <a:r>
              <a:rPr sz="1400" spc="-80" dirty="0">
                <a:solidFill>
                  <a:srgbClr val="454547"/>
                </a:solidFill>
                <a:latin typeface="Trebuchet MS"/>
                <a:cs typeface="Trebuchet MS"/>
              </a:rPr>
              <a:t> </a:t>
            </a:r>
            <a:r>
              <a:rPr sz="1400" spc="-100" dirty="0">
                <a:solidFill>
                  <a:srgbClr val="454547"/>
                </a:solidFill>
                <a:latin typeface="Trebuchet MS"/>
                <a:cs typeface="Trebuchet MS"/>
              </a:rPr>
              <a:t>Product</a:t>
            </a:r>
            <a:r>
              <a:rPr sz="1400" spc="-80" dirty="0">
                <a:solidFill>
                  <a:srgbClr val="454547"/>
                </a:solidFill>
                <a:latin typeface="Trebuchet MS"/>
                <a:cs typeface="Trebuchet MS"/>
              </a:rPr>
              <a:t> </a:t>
            </a:r>
            <a:r>
              <a:rPr sz="1400" spc="-85" dirty="0">
                <a:solidFill>
                  <a:srgbClr val="454547"/>
                </a:solidFill>
                <a:latin typeface="Trebuchet MS"/>
                <a:cs typeface="Trebuchet MS"/>
              </a:rPr>
              <a:t>Characteristics.</a:t>
            </a:r>
            <a:r>
              <a:rPr sz="1200" spc="-127" baseline="31250" dirty="0">
                <a:solidFill>
                  <a:srgbClr val="454547"/>
                </a:solidFill>
                <a:latin typeface="Trebuchet MS"/>
                <a:cs typeface="Trebuchet MS"/>
              </a:rPr>
              <a:t>1–4</a:t>
            </a:r>
            <a:endParaRPr sz="1200" baseline="31250">
              <a:latin typeface="Trebuchet MS"/>
              <a:cs typeface="Trebuchet MS"/>
            </a:endParaRPr>
          </a:p>
        </p:txBody>
      </p:sp>
      <p:sp>
        <p:nvSpPr>
          <p:cNvPr id="15" name="object 15"/>
          <p:cNvSpPr txBox="1"/>
          <p:nvPr/>
        </p:nvSpPr>
        <p:spPr>
          <a:xfrm>
            <a:off x="747216" y="11676938"/>
            <a:ext cx="18612485" cy="3417026"/>
          </a:xfrm>
          <a:prstGeom prst="rect">
            <a:avLst/>
          </a:prstGeom>
        </p:spPr>
        <p:txBody>
          <a:bodyPr vert="horz" wrap="square" lIns="0" tIns="60325" rIns="0" bIns="0" rtlCol="0">
            <a:spAutoFit/>
          </a:bodyPr>
          <a:lstStyle/>
          <a:p>
            <a:pPr marL="38100" algn="just">
              <a:lnSpc>
                <a:spcPct val="100000"/>
              </a:lnSpc>
              <a:spcBef>
                <a:spcPts val="475"/>
              </a:spcBef>
            </a:pPr>
            <a:r>
              <a:rPr sz="1400" dirty="0">
                <a:solidFill>
                  <a:srgbClr val="454547"/>
                </a:solidFill>
                <a:latin typeface="Trebuchet MS"/>
                <a:cs typeface="Trebuchet MS"/>
              </a:rPr>
              <a:t>AF = Atrial Fibrillation, BID = Twice Daily, CrCl = Creatinine Clearance, mITT = modified Intent To Treat, NOAC = Non-vitamin K Antagonist Oral Anticoagulant, QD = Once Daily</a:t>
            </a:r>
            <a:endParaRPr sz="1400" dirty="0">
              <a:latin typeface="Trebuchet MS"/>
              <a:cs typeface="Trebuchet MS"/>
            </a:endParaRPr>
          </a:p>
          <a:p>
            <a:pPr marL="126364" marR="32384" indent="-88900" algn="just">
              <a:lnSpc>
                <a:spcPts val="1670"/>
              </a:lnSpc>
              <a:spcBef>
                <a:spcPts val="440"/>
              </a:spcBef>
            </a:pPr>
            <a:r>
              <a:rPr sz="1400" dirty="0">
                <a:solidFill>
                  <a:srgbClr val="454547"/>
                </a:solidFill>
                <a:latin typeface="Trebuchet MS"/>
                <a:cs typeface="Trebuchet MS"/>
              </a:rPr>
              <a:t>* Dose reduction to ELIQUIS</a:t>
            </a:r>
            <a:r>
              <a:rPr lang="en-US" sz="1200" baseline="30000" dirty="0">
                <a:solidFill>
                  <a:srgbClr val="454547"/>
                </a:solidFill>
                <a:latin typeface="Trebuchet MS"/>
              </a:rPr>
              <a:t>® </a:t>
            </a:r>
            <a:r>
              <a:rPr lang="en-US" sz="1200" b="1" spc="-215" baseline="30000" dirty="0">
                <a:latin typeface="Arial"/>
                <a:cs typeface="Arial"/>
              </a:rPr>
              <a:t> </a:t>
            </a:r>
            <a:r>
              <a:rPr sz="1400" dirty="0">
                <a:solidFill>
                  <a:srgbClr val="454547"/>
                </a:solidFill>
                <a:latin typeface="Trebuchet MS"/>
                <a:cs typeface="Trebuchet MS"/>
              </a:rPr>
              <a:t>2.5 mg BD is recommended in non-valvular AF patients who meet two or more of the following criteria: ≥80 years, body weight ≤60 kg, or serum creatinine ≥1.5 mg/dl (133 μmol/l).</a:t>
            </a:r>
            <a:r>
              <a:rPr sz="1200" baseline="31250" dirty="0">
                <a:solidFill>
                  <a:srgbClr val="454547"/>
                </a:solidFill>
                <a:latin typeface="Trebuchet MS"/>
                <a:cs typeface="Trebuchet MS"/>
              </a:rPr>
              <a:t>1 </a:t>
            </a:r>
            <a:r>
              <a:rPr sz="1400" dirty="0">
                <a:solidFill>
                  <a:srgbClr val="454547"/>
                </a:solidFill>
                <a:latin typeface="Trebuchet MS"/>
                <a:cs typeface="Trebuchet MS"/>
              </a:rPr>
              <a:t>Patients with the exclusive criteria of severe renal impairment  (CrCl 15–29ml/min) should also receive a lower dose of 2.5 mg BD.</a:t>
            </a:r>
            <a:r>
              <a:rPr sz="1200" baseline="31250" dirty="0">
                <a:solidFill>
                  <a:srgbClr val="454547"/>
                </a:solidFill>
                <a:latin typeface="Trebuchet MS"/>
                <a:cs typeface="Trebuchet MS"/>
              </a:rPr>
              <a:t>1</a:t>
            </a:r>
            <a:endParaRPr sz="1200" baseline="31250" dirty="0">
              <a:latin typeface="Trebuchet MS"/>
              <a:cs typeface="Trebuchet MS"/>
            </a:endParaRPr>
          </a:p>
          <a:p>
            <a:pPr marL="38100" algn="just">
              <a:lnSpc>
                <a:spcPts val="1610"/>
              </a:lnSpc>
            </a:pPr>
            <a:r>
              <a:rPr sz="1200" baseline="31250" dirty="0">
                <a:solidFill>
                  <a:srgbClr val="454547"/>
                </a:solidFill>
                <a:latin typeface="Trebuchet MS"/>
                <a:cs typeface="Trebuchet MS"/>
              </a:rPr>
              <a:t>†  </a:t>
            </a:r>
            <a:r>
              <a:rPr sz="1400" dirty="0">
                <a:solidFill>
                  <a:srgbClr val="454547"/>
                </a:solidFill>
                <a:latin typeface="Trebuchet MS"/>
                <a:cs typeface="Trebuchet MS"/>
              </a:rPr>
              <a:t>Rivaroxaban should be used with caution in patients with severe renal impairment (CrCl 15–29ml/min).</a:t>
            </a:r>
            <a:r>
              <a:rPr sz="1200" baseline="31250" dirty="0">
                <a:solidFill>
                  <a:srgbClr val="454547"/>
                </a:solidFill>
                <a:latin typeface="Trebuchet MS"/>
                <a:cs typeface="Trebuchet MS"/>
              </a:rPr>
              <a:t>2</a:t>
            </a:r>
            <a:endParaRPr sz="1200" baseline="31250" dirty="0">
              <a:latin typeface="Trebuchet MS"/>
              <a:cs typeface="Trebuchet MS"/>
            </a:endParaRPr>
          </a:p>
          <a:p>
            <a:pPr marL="126364" marR="32384" indent="-88265" algn="just">
              <a:lnSpc>
                <a:spcPts val="1670"/>
              </a:lnSpc>
              <a:spcBef>
                <a:spcPts val="60"/>
              </a:spcBef>
            </a:pPr>
            <a:r>
              <a:rPr sz="1200" baseline="31250" dirty="0">
                <a:solidFill>
                  <a:srgbClr val="454547"/>
                </a:solidFill>
                <a:latin typeface="Trebuchet MS"/>
                <a:cs typeface="Trebuchet MS"/>
              </a:rPr>
              <a:t>‡ </a:t>
            </a:r>
            <a:r>
              <a:rPr sz="1400" dirty="0">
                <a:solidFill>
                  <a:srgbClr val="454547"/>
                </a:solidFill>
                <a:latin typeface="Trebuchet MS"/>
                <a:cs typeface="Trebuchet MS"/>
              </a:rPr>
              <a:t>Edoxaban should only be used in non-valvular AF patients with high CrCl after a careful evaluation of the individual thromboembolic and bleeding risk, due to an increased trend observed towards decreasing efficacy with increased CrCl vs. well-managed warfarin. In  ENGAGE AF-TIMI, there was a statistically significant interaction between the effect of edoxaban versus warfarin on the main study outcome (stroke / systemic embolism) and renal function (p-value 0.0042; mITT, overall study period).</a:t>
            </a:r>
            <a:r>
              <a:rPr sz="1200" baseline="31250" dirty="0">
                <a:solidFill>
                  <a:srgbClr val="454547"/>
                </a:solidFill>
                <a:latin typeface="Trebuchet MS"/>
                <a:cs typeface="Trebuchet MS"/>
              </a:rPr>
              <a:t>3</a:t>
            </a:r>
            <a:endParaRPr sz="1200" baseline="31250" dirty="0">
              <a:latin typeface="Trebuchet MS"/>
              <a:cs typeface="Trebuchet MS"/>
            </a:endParaRPr>
          </a:p>
          <a:p>
            <a:pPr marL="126364" marR="30480" indent="-88900" algn="just">
              <a:lnSpc>
                <a:spcPts val="1670"/>
              </a:lnSpc>
            </a:pPr>
            <a:r>
              <a:rPr sz="1200" baseline="31250" dirty="0">
                <a:solidFill>
                  <a:srgbClr val="454547"/>
                </a:solidFill>
                <a:latin typeface="Trebuchet MS"/>
                <a:cs typeface="Trebuchet MS"/>
              </a:rPr>
              <a:t>§ </a:t>
            </a:r>
            <a:r>
              <a:rPr sz="1400" dirty="0">
                <a:solidFill>
                  <a:srgbClr val="454547"/>
                </a:solidFill>
                <a:latin typeface="Trebuchet MS"/>
                <a:cs typeface="Trebuchet MS"/>
              </a:rPr>
              <a:t>The lower dose of edoxaban 30 mg QD is recommended in non-valvular AF patients with one or more of the following clinical factors: moderate or severe renal impairment (CrCl 15–50 ml/min); low body weight ≤60 kg; concomitant use of the following P-glycoprotein  (P-gp) inhibitors: ciclosporin, dronedarone, erythromycin, or ketoconazole.</a:t>
            </a:r>
            <a:r>
              <a:rPr sz="1200" baseline="31250" dirty="0">
                <a:solidFill>
                  <a:srgbClr val="454547"/>
                </a:solidFill>
                <a:latin typeface="Trebuchet MS"/>
                <a:cs typeface="Trebuchet MS"/>
              </a:rPr>
              <a:t>3</a:t>
            </a:r>
            <a:endParaRPr sz="1200" baseline="31250" dirty="0">
              <a:latin typeface="Trebuchet MS"/>
              <a:cs typeface="Trebuchet MS"/>
            </a:endParaRPr>
          </a:p>
          <a:p>
            <a:pPr marL="126364" marR="31750" indent="-88900" algn="just">
              <a:lnSpc>
                <a:spcPts val="1670"/>
              </a:lnSpc>
            </a:pPr>
            <a:r>
              <a:rPr sz="1200" baseline="31250" dirty="0">
                <a:solidFill>
                  <a:srgbClr val="454547"/>
                </a:solidFill>
                <a:latin typeface="Trebuchet MS"/>
                <a:cs typeface="Trebuchet MS"/>
              </a:rPr>
              <a:t># </a:t>
            </a:r>
            <a:r>
              <a:rPr sz="1400" dirty="0">
                <a:solidFill>
                  <a:srgbClr val="454547"/>
                </a:solidFill>
                <a:latin typeface="Trebuchet MS"/>
                <a:cs typeface="Trebuchet MS"/>
              </a:rPr>
              <a:t>For the following groups, the recommended daily dose of dabigatran is 220 mg taken as one 110 mg capsule twice daily: patients aged 80 years or above; patients who receive concomitant verapamil. For the following groups, the daily dose of dabigatran of 300 mg or  220 mg should be selected based on an individual assessment of the thromboembolic risk and the risk of bleeding: patients between 75–80 years; patients with moderate renal impairment; patients with gastritis, esophagitis or gastroesophageal reflux; other patients  at increased risk of bleeding. Close clinical surveillance is recommended in patients with renal impairment and weight less than 50 kg.</a:t>
            </a:r>
            <a:r>
              <a:rPr sz="1200" baseline="31250" dirty="0">
                <a:solidFill>
                  <a:srgbClr val="454547"/>
                </a:solidFill>
                <a:latin typeface="Trebuchet MS"/>
                <a:cs typeface="Trebuchet MS"/>
              </a:rPr>
              <a:t>4</a:t>
            </a:r>
            <a:endParaRPr sz="1200" baseline="31250" dirty="0">
              <a:latin typeface="Trebuchet MS"/>
              <a:cs typeface="Trebuchet MS"/>
            </a:endParaRPr>
          </a:p>
          <a:p>
            <a:pPr marL="38100" marR="31750" algn="just">
              <a:lnSpc>
                <a:spcPts val="1670"/>
              </a:lnSpc>
              <a:spcBef>
                <a:spcPts val="385"/>
              </a:spcBef>
            </a:pPr>
            <a:r>
              <a:rPr sz="1400" b="1" dirty="0">
                <a:solidFill>
                  <a:srgbClr val="454547"/>
                </a:solidFill>
                <a:latin typeface="Arial"/>
                <a:cs typeface="Arial"/>
              </a:rPr>
              <a:t>References: 1. </a:t>
            </a:r>
            <a:r>
              <a:rPr sz="1400" dirty="0">
                <a:solidFill>
                  <a:srgbClr val="454547"/>
                </a:solidFill>
                <a:latin typeface="Trebuchet MS"/>
                <a:cs typeface="Trebuchet MS"/>
              </a:rPr>
              <a:t>ELIQUIS</a:t>
            </a:r>
            <a:r>
              <a:rPr sz="1200" baseline="31250" dirty="0">
                <a:solidFill>
                  <a:srgbClr val="454547"/>
                </a:solidFill>
                <a:latin typeface="Trebuchet MS"/>
                <a:cs typeface="Trebuchet MS"/>
              </a:rPr>
              <a:t>™ </a:t>
            </a:r>
            <a:r>
              <a:rPr sz="1400" dirty="0">
                <a:solidFill>
                  <a:srgbClr val="454547"/>
                </a:solidFill>
                <a:latin typeface="Trebuchet MS"/>
                <a:cs typeface="Trebuchet MS"/>
              </a:rPr>
              <a:t>(apixaban) 2.5 mg and 5 mg</a:t>
            </a:r>
            <a:r>
              <a:rPr lang="en-US" sz="1400" dirty="0">
                <a:solidFill>
                  <a:srgbClr val="454547"/>
                </a:solidFill>
                <a:latin typeface="Trebuchet MS"/>
                <a:cs typeface="Trebuchet MS"/>
              </a:rPr>
              <a:t> NEAR, January 2020, version 7.</a:t>
            </a:r>
            <a:r>
              <a:rPr sz="1400" dirty="0">
                <a:solidFill>
                  <a:srgbClr val="454547"/>
                </a:solidFill>
                <a:latin typeface="Trebuchet MS"/>
                <a:cs typeface="Trebuchet MS"/>
              </a:rPr>
              <a:t> </a:t>
            </a:r>
            <a:r>
              <a:rPr sz="1400" b="1" dirty="0">
                <a:solidFill>
                  <a:srgbClr val="454547"/>
                </a:solidFill>
                <a:latin typeface="Arial"/>
                <a:cs typeface="Arial"/>
              </a:rPr>
              <a:t>2. </a:t>
            </a:r>
            <a:r>
              <a:rPr sz="1400" dirty="0">
                <a:solidFill>
                  <a:srgbClr val="454547"/>
                </a:solidFill>
                <a:latin typeface="Trebuchet MS"/>
                <a:cs typeface="Trebuchet MS"/>
              </a:rPr>
              <a:t>Rivaroxaban Summary of Product Characteristics. 17 January 2020. Available at: </a:t>
            </a:r>
            <a:r>
              <a:rPr sz="1400" dirty="0">
                <a:solidFill>
                  <a:srgbClr val="454547"/>
                </a:solidFill>
                <a:latin typeface="Trebuchet MS"/>
                <a:cs typeface="Trebuchet MS"/>
                <a:hlinkClick r:id="rId4"/>
              </a:rPr>
              <a:t>www.ema.europa.eu/en. </a:t>
            </a:r>
            <a:r>
              <a:rPr sz="1400" dirty="0">
                <a:solidFill>
                  <a:srgbClr val="454547"/>
                </a:solidFill>
                <a:latin typeface="Trebuchet MS"/>
                <a:cs typeface="Trebuchet MS"/>
              </a:rPr>
              <a:t>Last accessed </a:t>
            </a:r>
            <a:r>
              <a:rPr lang="en-US" sz="1400" dirty="0">
                <a:solidFill>
                  <a:srgbClr val="454547"/>
                </a:solidFill>
                <a:latin typeface="Trebuchet MS"/>
                <a:cs typeface="Trebuchet MS"/>
              </a:rPr>
              <a:t>April</a:t>
            </a:r>
            <a:r>
              <a:rPr sz="1400" dirty="0">
                <a:solidFill>
                  <a:srgbClr val="454547"/>
                </a:solidFill>
                <a:latin typeface="Trebuchet MS"/>
                <a:cs typeface="Trebuchet MS"/>
              </a:rPr>
              <a:t> 202</a:t>
            </a:r>
            <a:r>
              <a:rPr lang="en-US" sz="1400" dirty="0">
                <a:solidFill>
                  <a:srgbClr val="454547"/>
                </a:solidFill>
                <a:latin typeface="Trebuchet MS"/>
                <a:cs typeface="Trebuchet MS"/>
              </a:rPr>
              <a:t>2</a:t>
            </a:r>
            <a:r>
              <a:rPr sz="1400" dirty="0">
                <a:solidFill>
                  <a:srgbClr val="454547"/>
                </a:solidFill>
                <a:latin typeface="Trebuchet MS"/>
                <a:cs typeface="Trebuchet MS"/>
              </a:rPr>
              <a:t>. </a:t>
            </a:r>
            <a:r>
              <a:rPr sz="1400" b="1" dirty="0">
                <a:solidFill>
                  <a:srgbClr val="454547"/>
                </a:solidFill>
                <a:latin typeface="Arial"/>
                <a:cs typeface="Arial"/>
              </a:rPr>
              <a:t>3. </a:t>
            </a:r>
            <a:r>
              <a:rPr sz="1400" dirty="0">
                <a:solidFill>
                  <a:srgbClr val="454547"/>
                </a:solidFill>
                <a:latin typeface="Trebuchet MS"/>
                <a:cs typeface="Trebuchet MS"/>
              </a:rPr>
              <a:t>Edoxaban Summary of Product  Characteristics. 23 </a:t>
            </a:r>
            <a:r>
              <a:rPr lang="en-US" sz="1400" dirty="0">
                <a:solidFill>
                  <a:srgbClr val="454547"/>
                </a:solidFill>
                <a:latin typeface="Trebuchet MS"/>
                <a:cs typeface="Trebuchet MS"/>
              </a:rPr>
              <a:t>April</a:t>
            </a:r>
            <a:r>
              <a:rPr sz="1400" dirty="0">
                <a:solidFill>
                  <a:srgbClr val="454547"/>
                </a:solidFill>
                <a:latin typeface="Trebuchet MS"/>
                <a:cs typeface="Trebuchet MS"/>
              </a:rPr>
              <a:t> 202</a:t>
            </a:r>
            <a:r>
              <a:rPr lang="en-US" sz="1400" dirty="0">
                <a:solidFill>
                  <a:srgbClr val="454547"/>
                </a:solidFill>
                <a:latin typeface="Trebuchet MS"/>
                <a:cs typeface="Trebuchet MS"/>
              </a:rPr>
              <a:t>2</a:t>
            </a:r>
            <a:r>
              <a:rPr sz="1400" dirty="0">
                <a:solidFill>
                  <a:srgbClr val="454547"/>
                </a:solidFill>
                <a:latin typeface="Trebuchet MS"/>
                <a:cs typeface="Trebuchet MS"/>
              </a:rPr>
              <a:t>. Available at: </a:t>
            </a:r>
            <a:r>
              <a:rPr sz="1400" dirty="0">
                <a:solidFill>
                  <a:srgbClr val="454547"/>
                </a:solidFill>
                <a:latin typeface="Trebuchet MS"/>
                <a:cs typeface="Trebuchet MS"/>
                <a:hlinkClick r:id="rId4"/>
              </a:rPr>
              <a:t>www.ema.europa.eu/en. </a:t>
            </a:r>
            <a:r>
              <a:rPr sz="1400" dirty="0">
                <a:solidFill>
                  <a:srgbClr val="454547"/>
                </a:solidFill>
                <a:latin typeface="Trebuchet MS"/>
                <a:cs typeface="Trebuchet MS"/>
              </a:rPr>
              <a:t>Last accessed A</a:t>
            </a:r>
            <a:r>
              <a:rPr lang="en-US" sz="1400" dirty="0">
                <a:solidFill>
                  <a:srgbClr val="454547"/>
                </a:solidFill>
                <a:latin typeface="Trebuchet MS"/>
                <a:cs typeface="Trebuchet MS"/>
              </a:rPr>
              <a:t>pril</a:t>
            </a:r>
            <a:r>
              <a:rPr sz="1400" dirty="0">
                <a:solidFill>
                  <a:srgbClr val="454547"/>
                </a:solidFill>
                <a:latin typeface="Trebuchet MS"/>
                <a:cs typeface="Trebuchet MS"/>
              </a:rPr>
              <a:t> 202</a:t>
            </a:r>
            <a:r>
              <a:rPr lang="en-US" sz="1400" dirty="0">
                <a:solidFill>
                  <a:srgbClr val="454547"/>
                </a:solidFill>
                <a:latin typeface="Trebuchet MS"/>
                <a:cs typeface="Trebuchet MS"/>
              </a:rPr>
              <a:t>2</a:t>
            </a:r>
            <a:r>
              <a:rPr sz="1400" dirty="0">
                <a:solidFill>
                  <a:srgbClr val="454547"/>
                </a:solidFill>
                <a:latin typeface="Trebuchet MS"/>
                <a:cs typeface="Trebuchet MS"/>
              </a:rPr>
              <a:t>. </a:t>
            </a:r>
            <a:r>
              <a:rPr sz="1400" b="1" dirty="0">
                <a:solidFill>
                  <a:srgbClr val="454547"/>
                </a:solidFill>
                <a:latin typeface="Arial"/>
                <a:cs typeface="Arial"/>
              </a:rPr>
              <a:t>4. </a:t>
            </a:r>
            <a:r>
              <a:rPr sz="1400" dirty="0">
                <a:solidFill>
                  <a:srgbClr val="454547"/>
                </a:solidFill>
                <a:latin typeface="Trebuchet MS"/>
                <a:cs typeface="Trebuchet MS"/>
              </a:rPr>
              <a:t>Dabigatran Summary of Product Characteristics. 26 </a:t>
            </a:r>
            <a:r>
              <a:rPr lang="en-US" sz="1400" dirty="0">
                <a:solidFill>
                  <a:srgbClr val="454547"/>
                </a:solidFill>
                <a:latin typeface="Trebuchet MS"/>
                <a:cs typeface="Trebuchet MS"/>
              </a:rPr>
              <a:t>June</a:t>
            </a:r>
            <a:r>
              <a:rPr sz="1400" dirty="0">
                <a:solidFill>
                  <a:srgbClr val="454547"/>
                </a:solidFill>
                <a:latin typeface="Trebuchet MS"/>
                <a:cs typeface="Trebuchet MS"/>
              </a:rPr>
              <a:t> 202</a:t>
            </a:r>
            <a:r>
              <a:rPr lang="en-US" sz="1400" dirty="0">
                <a:solidFill>
                  <a:srgbClr val="454547"/>
                </a:solidFill>
                <a:latin typeface="Trebuchet MS"/>
                <a:cs typeface="Trebuchet MS"/>
              </a:rPr>
              <a:t>0</a:t>
            </a:r>
            <a:r>
              <a:rPr sz="1400" dirty="0">
                <a:solidFill>
                  <a:srgbClr val="454547"/>
                </a:solidFill>
                <a:latin typeface="Trebuchet MS"/>
                <a:cs typeface="Trebuchet MS"/>
              </a:rPr>
              <a:t>. Available at: </a:t>
            </a:r>
            <a:r>
              <a:rPr sz="1400" dirty="0">
                <a:solidFill>
                  <a:srgbClr val="454547"/>
                </a:solidFill>
                <a:latin typeface="Trebuchet MS"/>
                <a:cs typeface="Trebuchet MS"/>
                <a:hlinkClick r:id="rId4"/>
              </a:rPr>
              <a:t>www.ema.europa.eu/en. </a:t>
            </a:r>
            <a:r>
              <a:rPr sz="1400" dirty="0">
                <a:solidFill>
                  <a:srgbClr val="454547"/>
                </a:solidFill>
                <a:latin typeface="Trebuchet MS"/>
                <a:cs typeface="Trebuchet MS"/>
              </a:rPr>
              <a:t>Last accessed A</a:t>
            </a:r>
            <a:r>
              <a:rPr lang="en-US" sz="1400" dirty="0">
                <a:solidFill>
                  <a:srgbClr val="454547"/>
                </a:solidFill>
                <a:latin typeface="Trebuchet MS"/>
                <a:cs typeface="Trebuchet MS"/>
              </a:rPr>
              <a:t>pril</a:t>
            </a:r>
            <a:r>
              <a:rPr sz="1400" dirty="0">
                <a:solidFill>
                  <a:srgbClr val="454547"/>
                </a:solidFill>
                <a:latin typeface="Trebuchet MS"/>
                <a:cs typeface="Trebuchet MS"/>
              </a:rPr>
              <a:t> 202</a:t>
            </a:r>
            <a:r>
              <a:rPr lang="en-US" sz="1400" dirty="0">
                <a:solidFill>
                  <a:srgbClr val="454547"/>
                </a:solidFill>
                <a:latin typeface="Trebuchet MS"/>
                <a:cs typeface="Trebuchet MS"/>
              </a:rPr>
              <a:t>2</a:t>
            </a:r>
            <a:r>
              <a:rPr sz="1400" dirty="0">
                <a:solidFill>
                  <a:srgbClr val="454547"/>
                </a:solidFill>
                <a:latin typeface="Trebuchet MS"/>
                <a:cs typeface="Trebuchet MS"/>
              </a:rPr>
              <a:t>. </a:t>
            </a:r>
            <a:r>
              <a:rPr sz="1400" b="1" dirty="0">
                <a:solidFill>
                  <a:srgbClr val="454547"/>
                </a:solidFill>
                <a:latin typeface="Arial"/>
                <a:cs typeface="Arial"/>
              </a:rPr>
              <a:t>5. </a:t>
            </a:r>
            <a:r>
              <a:rPr sz="1400" dirty="0">
                <a:solidFill>
                  <a:srgbClr val="454547"/>
                </a:solidFill>
                <a:latin typeface="Trebuchet MS"/>
                <a:cs typeface="Trebuchet MS"/>
              </a:rPr>
              <a:t>Fanikos J et al. </a:t>
            </a:r>
            <a:r>
              <a:rPr sz="1400" i="1" dirty="0">
                <a:solidFill>
                  <a:srgbClr val="454547"/>
                </a:solidFill>
                <a:latin typeface="Verdana"/>
                <a:cs typeface="Verdana"/>
              </a:rPr>
              <a:t>Am J Med </a:t>
            </a:r>
            <a:r>
              <a:rPr sz="1400" dirty="0">
                <a:solidFill>
                  <a:srgbClr val="454547"/>
                </a:solidFill>
                <a:latin typeface="Trebuchet MS"/>
                <a:cs typeface="Trebuchet MS"/>
              </a:rPr>
              <a:t>2017; 130:  1015–1023.</a:t>
            </a:r>
            <a:endParaRPr sz="1400" dirty="0">
              <a:latin typeface="Trebuchet MS"/>
              <a:cs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747216" y="12214676"/>
            <a:ext cx="18609945" cy="1862047"/>
          </a:xfrm>
          <a:prstGeom prst="rect">
            <a:avLst/>
          </a:prstGeom>
        </p:spPr>
        <p:txBody>
          <a:bodyPr vert="horz" wrap="square" lIns="0" tIns="58419" rIns="0" bIns="0" rtlCol="0">
            <a:spAutoFit/>
          </a:bodyPr>
          <a:lstStyle/>
          <a:p>
            <a:pPr marL="38100">
              <a:lnSpc>
                <a:spcPct val="100000"/>
              </a:lnSpc>
              <a:spcBef>
                <a:spcPts val="459"/>
              </a:spcBef>
            </a:pPr>
            <a:r>
              <a:rPr sz="1100" dirty="0">
                <a:solidFill>
                  <a:srgbClr val="454547"/>
                </a:solidFill>
                <a:latin typeface="Trebuchet MS"/>
                <a:cs typeface="Trebuchet MS"/>
              </a:rPr>
              <a:t>Please refer to the ELIQUIS</a:t>
            </a:r>
            <a:r>
              <a:rPr lang="en-US" sz="1050" baseline="31250" dirty="0">
                <a:solidFill>
                  <a:srgbClr val="454547"/>
                </a:solidFill>
                <a:latin typeface="Trebuchet MS"/>
                <a:cs typeface="Trebuchet MS"/>
              </a:rPr>
              <a:t> ®</a:t>
            </a:r>
            <a:r>
              <a:rPr sz="1050" baseline="31250" dirty="0">
                <a:solidFill>
                  <a:srgbClr val="454547"/>
                </a:solidFill>
                <a:latin typeface="Trebuchet MS"/>
                <a:cs typeface="Trebuchet MS"/>
              </a:rPr>
              <a:t> </a:t>
            </a:r>
            <a:r>
              <a:rPr lang="en-US" sz="1100" dirty="0">
                <a:solidFill>
                  <a:srgbClr val="454547"/>
                </a:solidFill>
                <a:latin typeface="Trebuchet MS"/>
                <a:cs typeface="Trebuchet MS"/>
              </a:rPr>
              <a:t>NEAR LPD</a:t>
            </a:r>
            <a:r>
              <a:rPr sz="1100" dirty="0">
                <a:solidFill>
                  <a:srgbClr val="454547"/>
                </a:solidFill>
                <a:latin typeface="Trebuchet MS"/>
                <a:cs typeface="Trebuchet MS"/>
              </a:rPr>
              <a:t> Prescribing Information for full information.</a:t>
            </a:r>
            <a:r>
              <a:rPr sz="1050" baseline="31250" dirty="0">
                <a:solidFill>
                  <a:srgbClr val="454547"/>
                </a:solidFill>
                <a:latin typeface="Trebuchet MS"/>
                <a:cs typeface="Trebuchet MS"/>
              </a:rPr>
              <a:t>1</a:t>
            </a:r>
            <a:endParaRPr sz="1050" baseline="31250" dirty="0">
              <a:latin typeface="Trebuchet MS"/>
              <a:cs typeface="Trebuchet MS"/>
            </a:endParaRPr>
          </a:p>
          <a:p>
            <a:pPr marL="38100" marR="30480">
              <a:lnSpc>
                <a:spcPts val="1670"/>
              </a:lnSpc>
              <a:spcBef>
                <a:spcPts val="425"/>
              </a:spcBef>
            </a:pPr>
            <a:r>
              <a:rPr sz="1100" dirty="0">
                <a:solidFill>
                  <a:srgbClr val="454547"/>
                </a:solidFill>
                <a:latin typeface="Trebuchet MS"/>
                <a:cs typeface="Trebuchet MS"/>
              </a:rPr>
              <a:t>AF = Atrial Fibrillation, ASA = Acetylsalicylic Acid, CYP3A4 = Cytochrome P450 3A4, DVT = Deep Vein Thrombosis, HIV = Human Immunodeficiency Virus, NSAID = Non-Steroidal Anti-Inflammatory Drug, PE = Pulmonary Embolism, P-gp = P-glycoprotein, VTE = Venous  Thromboembolism</a:t>
            </a:r>
            <a:endParaRPr sz="1100" dirty="0">
              <a:latin typeface="Trebuchet MS"/>
              <a:cs typeface="Trebuchet MS"/>
            </a:endParaRPr>
          </a:p>
          <a:p>
            <a:pPr marL="38100">
              <a:lnSpc>
                <a:spcPts val="1675"/>
              </a:lnSpc>
              <a:spcBef>
                <a:spcPts val="320"/>
              </a:spcBef>
            </a:pPr>
            <a:r>
              <a:rPr sz="1100" dirty="0">
                <a:solidFill>
                  <a:srgbClr val="454547"/>
                </a:solidFill>
                <a:latin typeface="Trebuchet MS"/>
                <a:cs typeface="Trebuchet MS"/>
              </a:rPr>
              <a:t>* Strong inhibitors may increase ELIQUIS</a:t>
            </a:r>
            <a:r>
              <a:rPr lang="en-US" sz="1050" baseline="31250" dirty="0">
                <a:solidFill>
                  <a:srgbClr val="454547"/>
                </a:solidFill>
                <a:latin typeface="Trebuchet MS"/>
                <a:cs typeface="Trebuchet MS"/>
              </a:rPr>
              <a:t> ®</a:t>
            </a:r>
            <a:r>
              <a:rPr sz="1050" baseline="31250" dirty="0">
                <a:solidFill>
                  <a:srgbClr val="454547"/>
                </a:solidFill>
                <a:latin typeface="Trebuchet MS"/>
                <a:cs typeface="Trebuchet MS"/>
              </a:rPr>
              <a:t> </a:t>
            </a:r>
            <a:r>
              <a:rPr sz="1100" dirty="0">
                <a:solidFill>
                  <a:srgbClr val="454547"/>
                </a:solidFill>
                <a:latin typeface="Trebuchet MS"/>
                <a:cs typeface="Trebuchet MS"/>
              </a:rPr>
              <a:t>exposure.</a:t>
            </a:r>
            <a:endParaRPr sz="1100" dirty="0">
              <a:latin typeface="Trebuchet MS"/>
              <a:cs typeface="Trebuchet MS"/>
            </a:endParaRPr>
          </a:p>
          <a:p>
            <a:pPr marL="38100">
              <a:lnSpc>
                <a:spcPts val="1670"/>
              </a:lnSpc>
            </a:pPr>
            <a:r>
              <a:rPr sz="1050" baseline="31250" dirty="0">
                <a:solidFill>
                  <a:srgbClr val="454547"/>
                </a:solidFill>
                <a:latin typeface="Trebuchet MS"/>
                <a:cs typeface="Trebuchet MS"/>
              </a:rPr>
              <a:t>† </a:t>
            </a:r>
            <a:r>
              <a:rPr sz="1100" dirty="0">
                <a:solidFill>
                  <a:srgbClr val="454547"/>
                </a:solidFill>
                <a:latin typeface="Trebuchet MS"/>
                <a:cs typeface="Trebuchet MS"/>
              </a:rPr>
              <a:t>Strong inducers may reduce ELIQUIS</a:t>
            </a:r>
            <a:r>
              <a:rPr sz="1050" baseline="31250" dirty="0">
                <a:solidFill>
                  <a:srgbClr val="454547"/>
                </a:solidFill>
                <a:latin typeface="Trebuchet MS"/>
                <a:cs typeface="Trebuchet MS"/>
              </a:rPr>
              <a:t>™ </a:t>
            </a:r>
            <a:r>
              <a:rPr sz="1100" dirty="0">
                <a:solidFill>
                  <a:srgbClr val="454547"/>
                </a:solidFill>
                <a:latin typeface="Trebuchet MS"/>
                <a:cs typeface="Trebuchet MS"/>
              </a:rPr>
              <a:t>exposure.</a:t>
            </a:r>
            <a:endParaRPr sz="1100" dirty="0">
              <a:latin typeface="Trebuchet MS"/>
              <a:cs typeface="Trebuchet MS"/>
            </a:endParaRPr>
          </a:p>
          <a:p>
            <a:pPr marL="38100">
              <a:lnSpc>
                <a:spcPts val="1670"/>
              </a:lnSpc>
            </a:pPr>
            <a:r>
              <a:rPr sz="1050" baseline="31250" dirty="0">
                <a:solidFill>
                  <a:srgbClr val="454547"/>
                </a:solidFill>
                <a:latin typeface="Trebuchet MS"/>
                <a:cs typeface="Trebuchet MS"/>
              </a:rPr>
              <a:t>‡ </a:t>
            </a:r>
            <a:r>
              <a:rPr sz="1100" dirty="0">
                <a:solidFill>
                  <a:srgbClr val="454547"/>
                </a:solidFill>
                <a:latin typeface="Trebuchet MS"/>
                <a:cs typeface="Trebuchet MS"/>
              </a:rPr>
              <a:t>In patients who have undergone elective hip or knee replacement surgery.</a:t>
            </a:r>
            <a:endParaRPr sz="1100" dirty="0">
              <a:latin typeface="Trebuchet MS"/>
              <a:cs typeface="Trebuchet MS"/>
            </a:endParaRPr>
          </a:p>
          <a:p>
            <a:pPr marL="38100">
              <a:lnSpc>
                <a:spcPts val="1670"/>
              </a:lnSpc>
            </a:pPr>
            <a:r>
              <a:rPr sz="1050" baseline="31250" dirty="0">
                <a:solidFill>
                  <a:srgbClr val="454547"/>
                </a:solidFill>
                <a:latin typeface="Trebuchet MS"/>
                <a:cs typeface="Trebuchet MS"/>
              </a:rPr>
              <a:t>§ </a:t>
            </a:r>
            <a:r>
              <a:rPr sz="1100" dirty="0">
                <a:solidFill>
                  <a:srgbClr val="454547"/>
                </a:solidFill>
                <a:latin typeface="Trebuchet MS"/>
                <a:cs typeface="Trebuchet MS"/>
              </a:rPr>
              <a:t>e.g. unfractionated heparin, low molecular weight heparins, heparin derivatives.</a:t>
            </a:r>
            <a:endParaRPr sz="1100" dirty="0">
              <a:latin typeface="Trebuchet MS"/>
              <a:cs typeface="Trebuchet MS"/>
            </a:endParaRPr>
          </a:p>
          <a:p>
            <a:pPr marL="38100">
              <a:lnSpc>
                <a:spcPts val="1675"/>
              </a:lnSpc>
            </a:pPr>
            <a:r>
              <a:rPr sz="1050" baseline="31250" dirty="0">
                <a:solidFill>
                  <a:srgbClr val="454547"/>
                </a:solidFill>
                <a:latin typeface="Trebuchet MS"/>
                <a:cs typeface="Trebuchet MS"/>
              </a:rPr>
              <a:t># </a:t>
            </a:r>
            <a:r>
              <a:rPr sz="1100" dirty="0">
                <a:solidFill>
                  <a:srgbClr val="454547"/>
                </a:solidFill>
                <a:latin typeface="Trebuchet MS"/>
                <a:cs typeface="Trebuchet MS"/>
              </a:rPr>
              <a:t>e.g. warfarin, rivaroxaban, dabigatran, edoxaban.</a:t>
            </a:r>
            <a:endParaRPr sz="1100" dirty="0">
              <a:latin typeface="Trebuchet MS"/>
              <a:cs typeface="Trebuchet MS"/>
            </a:endParaRPr>
          </a:p>
          <a:p>
            <a:pPr marL="38100">
              <a:lnSpc>
                <a:spcPct val="100000"/>
              </a:lnSpc>
              <a:spcBef>
                <a:spcPts val="380"/>
              </a:spcBef>
            </a:pPr>
            <a:r>
              <a:rPr sz="1100" b="1" dirty="0">
                <a:solidFill>
                  <a:srgbClr val="454547"/>
                </a:solidFill>
                <a:latin typeface="Arial"/>
                <a:cs typeface="Arial"/>
              </a:rPr>
              <a:t>Reference: 1. </a:t>
            </a:r>
            <a:r>
              <a:rPr sz="1100" dirty="0">
                <a:solidFill>
                  <a:srgbClr val="454547"/>
                </a:solidFill>
                <a:latin typeface="Trebuchet MS"/>
                <a:cs typeface="Trebuchet MS"/>
              </a:rPr>
              <a:t>ELIQUIS</a:t>
            </a:r>
            <a:r>
              <a:rPr sz="1050" baseline="31250" dirty="0">
                <a:solidFill>
                  <a:srgbClr val="454547"/>
                </a:solidFill>
                <a:latin typeface="Trebuchet MS"/>
                <a:cs typeface="Trebuchet MS"/>
              </a:rPr>
              <a:t>™ </a:t>
            </a:r>
            <a:r>
              <a:rPr sz="1100" dirty="0">
                <a:solidFill>
                  <a:srgbClr val="454547"/>
                </a:solidFill>
                <a:latin typeface="Trebuchet MS"/>
                <a:cs typeface="Trebuchet MS"/>
              </a:rPr>
              <a:t>(apixaban) 2.5 mg and 5 mg </a:t>
            </a:r>
            <a:r>
              <a:rPr lang="en-US" sz="1100" dirty="0">
                <a:solidFill>
                  <a:srgbClr val="454547"/>
                </a:solidFill>
                <a:latin typeface="Trebuchet MS"/>
                <a:cs typeface="Trebuchet MS"/>
              </a:rPr>
              <a:t>LPD NEAR, January 2020, version 7. </a:t>
            </a:r>
            <a:endParaRPr sz="1100" dirty="0">
              <a:latin typeface="Trebuchet MS"/>
              <a:cs typeface="Trebuchet MS"/>
            </a:endParaRPr>
          </a:p>
        </p:txBody>
      </p:sp>
      <p:grpSp>
        <p:nvGrpSpPr>
          <p:cNvPr id="3" name="object 3"/>
          <p:cNvGrpSpPr/>
          <p:nvPr/>
        </p:nvGrpSpPr>
        <p:grpSpPr>
          <a:xfrm>
            <a:off x="10336176" y="3357227"/>
            <a:ext cx="8982710" cy="8204834"/>
            <a:chOff x="10336176" y="3357227"/>
            <a:chExt cx="8982710" cy="8204834"/>
          </a:xfrm>
          <a:scene3d>
            <a:camera prst="orthographicFront">
              <a:rot lat="0" lon="0" rev="0"/>
            </a:camera>
            <a:lightRig rig="balanced" dir="t">
              <a:rot lat="0" lon="0" rev="8700000"/>
            </a:lightRig>
          </a:scene3d>
        </p:grpSpPr>
        <p:pic>
          <p:nvPicPr>
            <p:cNvPr id="4" name="object 4"/>
            <p:cNvPicPr/>
            <p:nvPr/>
          </p:nvPicPr>
          <p:blipFill>
            <a:blip r:embed="rId2" cstate="print"/>
            <a:stretch>
              <a:fillRect/>
            </a:stretch>
          </p:blipFill>
          <p:spPr>
            <a:xfrm>
              <a:off x="10336178" y="3357227"/>
              <a:ext cx="8982605" cy="1227812"/>
            </a:xfrm>
            <a:prstGeom prst="rect">
              <a:avLst/>
            </a:prstGeom>
            <a:ln>
              <a:noFill/>
            </a:ln>
            <a:effectLst>
              <a:outerShdw blurRad="44450" dist="27940" dir="5400000" algn="ctr">
                <a:srgbClr val="000000">
                  <a:alpha val="32000"/>
                </a:srgbClr>
              </a:outerShdw>
            </a:effectLst>
            <a:sp3d>
              <a:bevelT w="190500" h="38100"/>
            </a:sp3d>
          </p:spPr>
        </p:pic>
        <p:sp>
          <p:nvSpPr>
            <p:cNvPr id="5" name="object 5"/>
            <p:cNvSpPr/>
            <p:nvPr/>
          </p:nvSpPr>
          <p:spPr>
            <a:xfrm>
              <a:off x="10336176" y="4557171"/>
              <a:ext cx="3287395" cy="7004684"/>
            </a:xfrm>
            <a:custGeom>
              <a:avLst/>
              <a:gdLst/>
              <a:ahLst/>
              <a:cxnLst/>
              <a:rect l="l" t="t" r="r" b="b"/>
              <a:pathLst>
                <a:path w="3287394" h="7004684">
                  <a:moveTo>
                    <a:pt x="3287010" y="0"/>
                  </a:moveTo>
                  <a:lnTo>
                    <a:pt x="0" y="0"/>
                  </a:lnTo>
                  <a:lnTo>
                    <a:pt x="0" y="6686220"/>
                  </a:lnTo>
                  <a:lnTo>
                    <a:pt x="3103" y="6732354"/>
                  </a:lnTo>
                  <a:lnTo>
                    <a:pt x="12146" y="6776608"/>
                  </a:lnTo>
                  <a:lnTo>
                    <a:pt x="26721" y="6818570"/>
                  </a:lnTo>
                  <a:lnTo>
                    <a:pt x="46425" y="6857835"/>
                  </a:lnTo>
                  <a:lnTo>
                    <a:pt x="70851" y="6893998"/>
                  </a:lnTo>
                  <a:lnTo>
                    <a:pt x="99596" y="6926653"/>
                  </a:lnTo>
                  <a:lnTo>
                    <a:pt x="132252" y="6955396"/>
                  </a:lnTo>
                  <a:lnTo>
                    <a:pt x="168416" y="6979821"/>
                  </a:lnTo>
                  <a:lnTo>
                    <a:pt x="207682" y="6999524"/>
                  </a:lnTo>
                  <a:lnTo>
                    <a:pt x="222380" y="7004629"/>
                  </a:lnTo>
                  <a:lnTo>
                    <a:pt x="3287010" y="7004629"/>
                  </a:lnTo>
                  <a:lnTo>
                    <a:pt x="3287010" y="0"/>
                  </a:lnTo>
                  <a:close/>
                </a:path>
              </a:pathLst>
            </a:custGeom>
            <a:solidFill>
              <a:srgbClr val="FFFFFF"/>
            </a:solidFill>
            <a:ln>
              <a:noFill/>
            </a:ln>
            <a:effectLst>
              <a:outerShdw blurRad="44450" dist="27940" dir="5400000" algn="ctr">
                <a:srgbClr val="000000">
                  <a:alpha val="32000"/>
                </a:srgbClr>
              </a:outerShdw>
            </a:effectLst>
            <a:sp3d>
              <a:bevelT w="190500" h="38100"/>
            </a:sp3d>
          </p:spPr>
          <p:txBody>
            <a:bodyPr wrap="square" lIns="0" tIns="0" rIns="0" bIns="0" rtlCol="0"/>
            <a:lstStyle/>
            <a:p>
              <a:endParaRPr sz="1400"/>
            </a:p>
          </p:txBody>
        </p:sp>
        <p:sp>
          <p:nvSpPr>
            <p:cNvPr id="6" name="object 6"/>
            <p:cNvSpPr/>
            <p:nvPr/>
          </p:nvSpPr>
          <p:spPr>
            <a:xfrm>
              <a:off x="13623187" y="4557171"/>
              <a:ext cx="5693410" cy="7004684"/>
            </a:xfrm>
            <a:custGeom>
              <a:avLst/>
              <a:gdLst/>
              <a:ahLst/>
              <a:cxnLst/>
              <a:rect l="l" t="t" r="r" b="b"/>
              <a:pathLst>
                <a:path w="5693409" h="7004684">
                  <a:moveTo>
                    <a:pt x="5692876" y="0"/>
                  </a:moveTo>
                  <a:lnTo>
                    <a:pt x="0" y="0"/>
                  </a:lnTo>
                  <a:lnTo>
                    <a:pt x="0" y="7004629"/>
                  </a:lnTo>
                  <a:lnTo>
                    <a:pt x="5473218" y="7004629"/>
                  </a:lnTo>
                  <a:lnTo>
                    <a:pt x="5487915" y="6999524"/>
                  </a:lnTo>
                  <a:lnTo>
                    <a:pt x="5527180" y="6979821"/>
                  </a:lnTo>
                  <a:lnTo>
                    <a:pt x="5563343" y="6955396"/>
                  </a:lnTo>
                  <a:lnTo>
                    <a:pt x="5595999" y="6926653"/>
                  </a:lnTo>
                  <a:lnTo>
                    <a:pt x="5624742" y="6893998"/>
                  </a:lnTo>
                  <a:lnTo>
                    <a:pt x="5649168" y="6857835"/>
                  </a:lnTo>
                  <a:lnTo>
                    <a:pt x="5668872" y="6818570"/>
                  </a:lnTo>
                  <a:lnTo>
                    <a:pt x="5683447" y="6776608"/>
                  </a:lnTo>
                  <a:lnTo>
                    <a:pt x="5692490" y="6732354"/>
                  </a:lnTo>
                  <a:lnTo>
                    <a:pt x="5692876" y="6726618"/>
                  </a:lnTo>
                  <a:lnTo>
                    <a:pt x="5692876" y="0"/>
                  </a:lnTo>
                  <a:close/>
                </a:path>
              </a:pathLst>
            </a:custGeom>
            <a:solidFill>
              <a:srgbClr val="F0F1F1"/>
            </a:solidFill>
            <a:ln>
              <a:noFill/>
            </a:ln>
            <a:effectLst>
              <a:outerShdw blurRad="44450" dist="27940" dir="5400000" algn="ctr">
                <a:srgbClr val="000000">
                  <a:alpha val="32000"/>
                </a:srgbClr>
              </a:outerShdw>
            </a:effectLst>
            <a:sp3d>
              <a:bevelT w="190500" h="38100"/>
            </a:sp3d>
          </p:spPr>
          <p:txBody>
            <a:bodyPr wrap="square" lIns="0" tIns="0" rIns="0" bIns="0" rtlCol="0"/>
            <a:lstStyle/>
            <a:p>
              <a:endParaRPr sz="1400"/>
            </a:p>
          </p:txBody>
        </p:sp>
        <p:sp>
          <p:nvSpPr>
            <p:cNvPr id="7" name="object 7"/>
            <p:cNvSpPr/>
            <p:nvPr/>
          </p:nvSpPr>
          <p:spPr>
            <a:xfrm>
              <a:off x="10346169" y="7259815"/>
              <a:ext cx="8960485" cy="20320"/>
            </a:xfrm>
            <a:custGeom>
              <a:avLst/>
              <a:gdLst/>
              <a:ahLst/>
              <a:cxnLst/>
              <a:rect l="l" t="t" r="r" b="b"/>
              <a:pathLst>
                <a:path w="8960485" h="20320">
                  <a:moveTo>
                    <a:pt x="8959888" y="0"/>
                  </a:moveTo>
                  <a:lnTo>
                    <a:pt x="3277019" y="0"/>
                  </a:lnTo>
                  <a:lnTo>
                    <a:pt x="0" y="0"/>
                  </a:lnTo>
                  <a:lnTo>
                    <a:pt x="0" y="19989"/>
                  </a:lnTo>
                  <a:lnTo>
                    <a:pt x="3277019" y="19989"/>
                  </a:lnTo>
                  <a:lnTo>
                    <a:pt x="8959888" y="19989"/>
                  </a:lnTo>
                  <a:lnTo>
                    <a:pt x="8959888" y="0"/>
                  </a:lnTo>
                  <a:close/>
                </a:path>
              </a:pathLst>
            </a:custGeom>
            <a:solidFill>
              <a:srgbClr val="454547"/>
            </a:solidFill>
            <a:ln>
              <a:noFill/>
            </a:ln>
            <a:effectLst>
              <a:outerShdw blurRad="44450" dist="27940" dir="5400000" algn="ctr">
                <a:srgbClr val="000000">
                  <a:alpha val="32000"/>
                </a:srgbClr>
              </a:outerShdw>
            </a:effectLst>
            <a:sp3d>
              <a:bevelT w="190500" h="38100"/>
            </a:sp3d>
          </p:spPr>
          <p:txBody>
            <a:bodyPr wrap="square" lIns="0" tIns="0" rIns="0" bIns="0" rtlCol="0"/>
            <a:lstStyle/>
            <a:p>
              <a:endParaRPr sz="1400"/>
            </a:p>
          </p:txBody>
        </p:sp>
      </p:grpSp>
      <p:sp>
        <p:nvSpPr>
          <p:cNvPr id="8" name="object 8"/>
          <p:cNvSpPr txBox="1"/>
          <p:nvPr/>
        </p:nvSpPr>
        <p:spPr>
          <a:xfrm>
            <a:off x="10562742" y="3503977"/>
            <a:ext cx="8394065" cy="6422912"/>
          </a:xfrm>
          <a:prstGeom prst="rect">
            <a:avLst/>
          </a:prstGeom>
        </p:spPr>
        <p:txBody>
          <a:bodyPr vert="horz" wrap="square" lIns="0" tIns="31115" rIns="0" bIns="0" rtlCol="0">
            <a:spAutoFit/>
          </a:bodyPr>
          <a:lstStyle/>
          <a:p>
            <a:pPr marL="1680845" marR="1383665" indent="-71755">
              <a:lnSpc>
                <a:spcPts val="3150"/>
              </a:lnSpc>
              <a:spcBef>
                <a:spcPts val="245"/>
              </a:spcBef>
            </a:pPr>
            <a:r>
              <a:rPr sz="2400" b="1" dirty="0">
                <a:solidFill>
                  <a:srgbClr val="FFFFFF"/>
                </a:solidFill>
                <a:latin typeface="Arial"/>
                <a:cs typeface="Arial"/>
              </a:rPr>
              <a:t>Interactions with other medicinal  products affecting haemostasis</a:t>
            </a:r>
            <a:r>
              <a:rPr sz="2000" b="1" baseline="32407" dirty="0">
                <a:solidFill>
                  <a:srgbClr val="FFFFFF"/>
                </a:solidFill>
                <a:latin typeface="Arial"/>
                <a:cs typeface="Arial"/>
              </a:rPr>
              <a:t>1</a:t>
            </a:r>
            <a:endParaRPr sz="2000" baseline="32407" dirty="0">
              <a:latin typeface="Arial"/>
              <a:cs typeface="Arial"/>
            </a:endParaRPr>
          </a:p>
          <a:p>
            <a:pPr>
              <a:lnSpc>
                <a:spcPct val="100000"/>
              </a:lnSpc>
              <a:spcBef>
                <a:spcPts val="2920"/>
              </a:spcBef>
              <a:tabLst>
                <a:tab pos="3286760" algn="l"/>
              </a:tabLst>
            </a:pPr>
            <a:r>
              <a:rPr lang="en-US" sz="2000" dirty="0">
                <a:solidFill>
                  <a:srgbClr val="76004B"/>
                </a:solidFill>
                <a:latin typeface="Arial MT"/>
                <a:cs typeface="Arial MT"/>
              </a:rPr>
              <a:t>Platelet aggregation	</a:t>
            </a:r>
            <a:r>
              <a:rPr lang="en-US" sz="2000" dirty="0">
                <a:solidFill>
                  <a:srgbClr val="454547"/>
                </a:solidFill>
                <a:latin typeface="Trebuchet MS"/>
                <a:cs typeface="Trebuchet MS"/>
              </a:rPr>
              <a:t>The concomitant use of ELIQUIS</a:t>
            </a:r>
            <a:r>
              <a:rPr lang="en-US" baseline="32567" dirty="0">
                <a:solidFill>
                  <a:srgbClr val="454547"/>
                </a:solidFill>
                <a:latin typeface="Trebuchet MS"/>
                <a:cs typeface="Trebuchet MS"/>
              </a:rPr>
              <a:t>®</a:t>
            </a:r>
          </a:p>
          <a:p>
            <a:pPr>
              <a:lnSpc>
                <a:spcPct val="100000"/>
              </a:lnSpc>
              <a:spcBef>
                <a:spcPts val="150"/>
              </a:spcBef>
              <a:tabLst>
                <a:tab pos="3286760" algn="l"/>
              </a:tabLst>
            </a:pPr>
            <a:r>
              <a:rPr sz="2000" dirty="0">
                <a:solidFill>
                  <a:srgbClr val="76004B"/>
                </a:solidFill>
                <a:latin typeface="Arial MT"/>
                <a:cs typeface="Arial MT"/>
              </a:rPr>
              <a:t>inhibitors and NSAIDs:	</a:t>
            </a:r>
            <a:r>
              <a:rPr sz="2000" dirty="0">
                <a:solidFill>
                  <a:srgbClr val="454547"/>
                </a:solidFill>
                <a:latin typeface="Trebuchet MS"/>
                <a:cs typeface="Trebuchet MS"/>
              </a:rPr>
              <a:t>with antiplatelet agents increases</a:t>
            </a:r>
            <a:endParaRPr sz="2000" dirty="0">
              <a:latin typeface="Trebuchet MS"/>
              <a:cs typeface="Trebuchet MS"/>
            </a:endParaRPr>
          </a:p>
          <a:p>
            <a:pPr>
              <a:lnSpc>
                <a:spcPct val="100000"/>
              </a:lnSpc>
              <a:spcBef>
                <a:spcPts val="145"/>
              </a:spcBef>
              <a:tabLst>
                <a:tab pos="3286760" algn="l"/>
              </a:tabLst>
            </a:pPr>
            <a:r>
              <a:rPr sz="2000" dirty="0">
                <a:solidFill>
                  <a:srgbClr val="76004B"/>
                </a:solidFill>
                <a:latin typeface="Arial MT"/>
                <a:cs typeface="Arial MT"/>
              </a:rPr>
              <a:t>– ASA	</a:t>
            </a:r>
            <a:r>
              <a:rPr sz="2000" dirty="0">
                <a:solidFill>
                  <a:srgbClr val="454547"/>
                </a:solidFill>
                <a:latin typeface="Trebuchet MS"/>
                <a:cs typeface="Trebuchet MS"/>
              </a:rPr>
              <a:t>the risk of bleeding</a:t>
            </a:r>
            <a:endParaRPr sz="2000" dirty="0">
              <a:latin typeface="Trebuchet MS"/>
              <a:cs typeface="Trebuchet MS"/>
            </a:endParaRPr>
          </a:p>
          <a:p>
            <a:pPr>
              <a:lnSpc>
                <a:spcPct val="100000"/>
              </a:lnSpc>
              <a:spcBef>
                <a:spcPts val="1040"/>
              </a:spcBef>
              <a:tabLst>
                <a:tab pos="3286760" algn="l"/>
              </a:tabLst>
            </a:pPr>
            <a:r>
              <a:rPr sz="3200" baseline="20000" dirty="0">
                <a:solidFill>
                  <a:srgbClr val="76004B"/>
                </a:solidFill>
                <a:latin typeface="Arial MT"/>
                <a:cs typeface="Arial MT"/>
              </a:rPr>
              <a:t>– NSAIDs	</a:t>
            </a:r>
            <a:r>
              <a:rPr sz="2000" dirty="0">
                <a:solidFill>
                  <a:srgbClr val="454547"/>
                </a:solidFill>
                <a:latin typeface="Trebuchet MS"/>
                <a:cs typeface="Trebuchet MS"/>
              </a:rPr>
              <a:t>Care is to be taken if patients are treated</a:t>
            </a:r>
            <a:endParaRPr sz="2000" dirty="0">
              <a:latin typeface="Trebuchet MS"/>
              <a:cs typeface="Trebuchet MS"/>
            </a:endParaRPr>
          </a:p>
          <a:p>
            <a:pPr>
              <a:lnSpc>
                <a:spcPct val="100000"/>
              </a:lnSpc>
              <a:spcBef>
                <a:spcPts val="150"/>
              </a:spcBef>
              <a:tabLst>
                <a:tab pos="3286760" algn="l"/>
              </a:tabLst>
            </a:pPr>
            <a:r>
              <a:rPr sz="3200" baseline="20000" dirty="0">
                <a:solidFill>
                  <a:srgbClr val="76004B"/>
                </a:solidFill>
                <a:latin typeface="Arial MT"/>
                <a:cs typeface="Arial MT"/>
              </a:rPr>
              <a:t>– Clopidogrel	</a:t>
            </a:r>
            <a:r>
              <a:rPr sz="2000" dirty="0">
                <a:solidFill>
                  <a:srgbClr val="454547"/>
                </a:solidFill>
                <a:latin typeface="Trebuchet MS"/>
                <a:cs typeface="Trebuchet MS"/>
              </a:rPr>
              <a:t>concomitantly with NSAIDs, including ASA</a:t>
            </a:r>
            <a:endParaRPr sz="2000" dirty="0">
              <a:latin typeface="Trebuchet MS"/>
              <a:cs typeface="Trebuchet MS"/>
            </a:endParaRPr>
          </a:p>
          <a:p>
            <a:pPr>
              <a:lnSpc>
                <a:spcPct val="100000"/>
              </a:lnSpc>
              <a:spcBef>
                <a:spcPts val="55"/>
              </a:spcBef>
            </a:pPr>
            <a:endParaRPr sz="3600" dirty="0">
              <a:latin typeface="Trebuchet MS"/>
              <a:cs typeface="Trebuchet MS"/>
            </a:endParaRPr>
          </a:p>
          <a:p>
            <a:pPr>
              <a:lnSpc>
                <a:spcPct val="100000"/>
              </a:lnSpc>
              <a:tabLst>
                <a:tab pos="3286760" algn="l"/>
              </a:tabLst>
            </a:pPr>
            <a:r>
              <a:rPr sz="2000" dirty="0">
                <a:solidFill>
                  <a:srgbClr val="76004B"/>
                </a:solidFill>
                <a:latin typeface="Arial MT"/>
                <a:cs typeface="Arial MT"/>
              </a:rPr>
              <a:t>Anticoagulants:	</a:t>
            </a:r>
            <a:r>
              <a:rPr sz="2000" dirty="0">
                <a:solidFill>
                  <a:srgbClr val="454547"/>
                </a:solidFill>
                <a:latin typeface="Trebuchet MS"/>
                <a:cs typeface="Trebuchet MS"/>
              </a:rPr>
              <a:t>Concomitant treatment with ELIQUIS</a:t>
            </a:r>
            <a:r>
              <a:rPr lang="en-US" sz="1800" baseline="31250" dirty="0">
                <a:solidFill>
                  <a:srgbClr val="454547"/>
                </a:solidFill>
                <a:latin typeface="Trebuchet MS"/>
                <a:cs typeface="Trebuchet MS"/>
              </a:rPr>
              <a:t> ®</a:t>
            </a:r>
          </a:p>
          <a:p>
            <a:pPr>
              <a:lnSpc>
                <a:spcPct val="100000"/>
              </a:lnSpc>
              <a:tabLst>
                <a:tab pos="3286760" algn="l"/>
              </a:tabLst>
            </a:pPr>
            <a:r>
              <a:rPr sz="2000" dirty="0">
                <a:solidFill>
                  <a:srgbClr val="76004B"/>
                </a:solidFill>
                <a:latin typeface="Arial MT"/>
                <a:cs typeface="Arial MT"/>
              </a:rPr>
              <a:t>– Heparins</a:t>
            </a:r>
            <a:r>
              <a:rPr baseline="32567" dirty="0">
                <a:solidFill>
                  <a:srgbClr val="76004B"/>
                </a:solidFill>
                <a:latin typeface="Arial MT"/>
                <a:cs typeface="Arial MT"/>
              </a:rPr>
              <a:t>§	</a:t>
            </a:r>
            <a:r>
              <a:rPr sz="2000" dirty="0">
                <a:solidFill>
                  <a:srgbClr val="454547"/>
                </a:solidFill>
                <a:latin typeface="Trebuchet MS"/>
                <a:cs typeface="Trebuchet MS"/>
              </a:rPr>
              <a:t>and any other anticoagulant agent</a:t>
            </a:r>
            <a:endParaRPr sz="2000" dirty="0">
              <a:latin typeface="Trebuchet MS"/>
              <a:cs typeface="Trebuchet MS"/>
            </a:endParaRPr>
          </a:p>
          <a:p>
            <a:pPr>
              <a:lnSpc>
                <a:spcPct val="100000"/>
              </a:lnSpc>
              <a:spcBef>
                <a:spcPts val="150"/>
              </a:spcBef>
              <a:tabLst>
                <a:tab pos="3286760" algn="l"/>
              </a:tabLst>
            </a:pPr>
            <a:r>
              <a:rPr sz="2000" dirty="0">
                <a:solidFill>
                  <a:srgbClr val="76004B"/>
                </a:solidFill>
                <a:latin typeface="Arial MT"/>
                <a:cs typeface="Arial MT"/>
              </a:rPr>
              <a:t>– Oral anticoagulants</a:t>
            </a:r>
            <a:r>
              <a:rPr baseline="32567" dirty="0">
                <a:solidFill>
                  <a:srgbClr val="76004B"/>
                </a:solidFill>
                <a:latin typeface="Arial MT"/>
                <a:cs typeface="Arial MT"/>
              </a:rPr>
              <a:t>#	</a:t>
            </a:r>
            <a:r>
              <a:rPr sz="2000" dirty="0">
                <a:solidFill>
                  <a:srgbClr val="454547"/>
                </a:solidFill>
                <a:latin typeface="Trebuchet MS"/>
                <a:cs typeface="Trebuchet MS"/>
              </a:rPr>
              <a:t>is contraindicated, </a:t>
            </a:r>
            <a:r>
              <a:rPr sz="2000" b="1" dirty="0">
                <a:solidFill>
                  <a:srgbClr val="454547"/>
                </a:solidFill>
                <a:latin typeface="Arial"/>
                <a:cs typeface="Arial"/>
              </a:rPr>
              <a:t>except </a:t>
            </a:r>
            <a:r>
              <a:rPr sz="2000" dirty="0">
                <a:solidFill>
                  <a:srgbClr val="454547"/>
                </a:solidFill>
                <a:latin typeface="Trebuchet MS"/>
                <a:cs typeface="Trebuchet MS"/>
              </a:rPr>
              <a:t>under the</a:t>
            </a:r>
            <a:endParaRPr sz="2000" dirty="0">
              <a:latin typeface="Trebuchet MS"/>
              <a:cs typeface="Trebuchet MS"/>
            </a:endParaRPr>
          </a:p>
          <a:p>
            <a:pPr marL="3286760">
              <a:lnSpc>
                <a:spcPct val="100000"/>
              </a:lnSpc>
              <a:spcBef>
                <a:spcPts val="145"/>
              </a:spcBef>
            </a:pPr>
            <a:r>
              <a:rPr sz="2000" dirty="0">
                <a:solidFill>
                  <a:srgbClr val="454547"/>
                </a:solidFill>
                <a:latin typeface="Trebuchet MS"/>
                <a:cs typeface="Trebuchet MS"/>
              </a:rPr>
              <a:t>circumstances of:</a:t>
            </a:r>
            <a:endParaRPr sz="2000" dirty="0">
              <a:latin typeface="Trebuchet MS"/>
              <a:cs typeface="Trebuchet MS"/>
            </a:endParaRPr>
          </a:p>
          <a:p>
            <a:pPr marL="3286760">
              <a:lnSpc>
                <a:spcPct val="100000"/>
              </a:lnSpc>
              <a:spcBef>
                <a:spcPts val="150"/>
              </a:spcBef>
            </a:pPr>
            <a:r>
              <a:rPr sz="2000" dirty="0">
                <a:solidFill>
                  <a:srgbClr val="454547"/>
                </a:solidFill>
                <a:latin typeface="Trebuchet MS"/>
                <a:cs typeface="Trebuchet MS"/>
              </a:rPr>
              <a:t>– Switching therapy to or from ELIQUIS</a:t>
            </a:r>
            <a:r>
              <a:rPr lang="en-US" sz="1800" baseline="31250" dirty="0">
                <a:solidFill>
                  <a:srgbClr val="454547"/>
                </a:solidFill>
                <a:latin typeface="Trebuchet MS"/>
                <a:cs typeface="Trebuchet MS"/>
              </a:rPr>
              <a:t> ®</a:t>
            </a:r>
          </a:p>
          <a:p>
            <a:pPr marL="3286760">
              <a:lnSpc>
                <a:spcPct val="100000"/>
              </a:lnSpc>
              <a:spcBef>
                <a:spcPts val="150"/>
              </a:spcBef>
            </a:pPr>
            <a:r>
              <a:rPr sz="2000" dirty="0">
                <a:solidFill>
                  <a:srgbClr val="454547"/>
                </a:solidFill>
                <a:latin typeface="Trebuchet MS"/>
                <a:cs typeface="Trebuchet MS"/>
              </a:rPr>
              <a:t>– When unfractionated heparin is given  at doses necessary to maintain a open  central venous or arterial catheter, or  when given during catheter ablation  for AF</a:t>
            </a:r>
            <a:endParaRPr sz="2000" dirty="0">
              <a:latin typeface="Trebuchet MS"/>
              <a:cs typeface="Trebuchet MS"/>
            </a:endParaRPr>
          </a:p>
        </p:txBody>
      </p:sp>
      <p:sp>
        <p:nvSpPr>
          <p:cNvPr id="10" name="object 10"/>
          <p:cNvSpPr txBox="1">
            <a:spLocks noGrp="1"/>
          </p:cNvSpPr>
          <p:nvPr>
            <p:ph type="title"/>
          </p:nvPr>
        </p:nvSpPr>
        <p:spPr>
          <a:xfrm>
            <a:off x="747216" y="1364057"/>
            <a:ext cx="15260955" cy="566822"/>
          </a:xfrm>
          <a:prstGeom prst="rect">
            <a:avLst/>
          </a:prstGeom>
        </p:spPr>
        <p:txBody>
          <a:bodyPr vert="horz" wrap="square" lIns="0" tIns="12700" rIns="0" bIns="0" rtlCol="0">
            <a:spAutoFit/>
          </a:bodyPr>
          <a:lstStyle/>
          <a:p>
            <a:pPr marL="38100">
              <a:lnSpc>
                <a:spcPct val="100000"/>
              </a:lnSpc>
              <a:spcBef>
                <a:spcPts val="100"/>
              </a:spcBef>
            </a:pPr>
            <a:r>
              <a:rPr sz="3600" dirty="0"/>
              <a:t>Prescribing ELIQUIS</a:t>
            </a:r>
            <a:r>
              <a:rPr lang="en-US" sz="3200" b="1" spc="-215" baseline="30000" dirty="0">
                <a:latin typeface="Arial"/>
                <a:cs typeface="Arial"/>
              </a:rPr>
              <a:t> ®</a:t>
            </a:r>
            <a:r>
              <a:rPr sz="3200" baseline="31746" dirty="0"/>
              <a:t> </a:t>
            </a:r>
            <a:r>
              <a:rPr sz="3600" dirty="0"/>
              <a:t>in patients with common concomitant therapies</a:t>
            </a:r>
          </a:p>
        </p:txBody>
      </p:sp>
      <p:pic>
        <p:nvPicPr>
          <p:cNvPr id="11" name="object 11"/>
          <p:cNvPicPr/>
          <p:nvPr/>
        </p:nvPicPr>
        <p:blipFill>
          <a:blip r:embed="rId3" cstate="print"/>
          <a:stretch>
            <a:fillRect/>
          </a:stretch>
        </p:blipFill>
        <p:spPr>
          <a:xfrm>
            <a:off x="785318" y="4589087"/>
            <a:ext cx="135633" cy="135633"/>
          </a:xfrm>
          <a:prstGeom prst="rect">
            <a:avLst/>
          </a:prstGeom>
        </p:spPr>
      </p:pic>
      <p:sp>
        <p:nvSpPr>
          <p:cNvPr id="12" name="object 12"/>
          <p:cNvSpPr txBox="1"/>
          <p:nvPr/>
        </p:nvSpPr>
        <p:spPr>
          <a:xfrm>
            <a:off x="949990" y="4493301"/>
            <a:ext cx="1803400" cy="685124"/>
          </a:xfrm>
          <a:prstGeom prst="rect">
            <a:avLst/>
          </a:prstGeom>
        </p:spPr>
        <p:txBody>
          <a:bodyPr vert="horz" wrap="square" lIns="0" tIns="12065" rIns="0" bIns="0" rtlCol="0">
            <a:spAutoFit/>
          </a:bodyPr>
          <a:lstStyle/>
          <a:p>
            <a:pPr marL="12700" marR="5080">
              <a:lnSpc>
                <a:spcPct val="113700"/>
              </a:lnSpc>
              <a:spcBef>
                <a:spcPts val="95"/>
              </a:spcBef>
            </a:pPr>
            <a:r>
              <a:rPr sz="2000" dirty="0">
                <a:solidFill>
                  <a:srgbClr val="454547"/>
                </a:solidFill>
                <a:latin typeface="Trebuchet MS"/>
                <a:cs typeface="Trebuchet MS"/>
              </a:rPr>
              <a:t>Amiodarone  Clarithromycin</a:t>
            </a:r>
            <a:endParaRPr sz="2000" dirty="0">
              <a:latin typeface="Trebuchet MS"/>
              <a:cs typeface="Trebuchet MS"/>
            </a:endParaRPr>
          </a:p>
        </p:txBody>
      </p:sp>
      <p:pic>
        <p:nvPicPr>
          <p:cNvPr id="13" name="object 13"/>
          <p:cNvPicPr/>
          <p:nvPr/>
        </p:nvPicPr>
        <p:blipFill>
          <a:blip r:embed="rId3" cstate="print"/>
          <a:stretch>
            <a:fillRect/>
          </a:stretch>
        </p:blipFill>
        <p:spPr>
          <a:xfrm>
            <a:off x="785318" y="5022318"/>
            <a:ext cx="135633" cy="135633"/>
          </a:xfrm>
          <a:prstGeom prst="rect">
            <a:avLst/>
          </a:prstGeom>
        </p:spPr>
      </p:pic>
      <p:pic>
        <p:nvPicPr>
          <p:cNvPr id="14" name="object 14"/>
          <p:cNvPicPr/>
          <p:nvPr/>
        </p:nvPicPr>
        <p:blipFill>
          <a:blip r:embed="rId3" cstate="print"/>
          <a:stretch>
            <a:fillRect/>
          </a:stretch>
        </p:blipFill>
        <p:spPr>
          <a:xfrm>
            <a:off x="4036378" y="4589087"/>
            <a:ext cx="135633" cy="135633"/>
          </a:xfrm>
          <a:prstGeom prst="rect">
            <a:avLst/>
          </a:prstGeom>
        </p:spPr>
      </p:pic>
      <p:sp>
        <p:nvSpPr>
          <p:cNvPr id="15" name="object 15"/>
          <p:cNvSpPr txBox="1"/>
          <p:nvPr/>
        </p:nvSpPr>
        <p:spPr>
          <a:xfrm>
            <a:off x="4201051" y="4493301"/>
            <a:ext cx="1186815" cy="685124"/>
          </a:xfrm>
          <a:prstGeom prst="rect">
            <a:avLst/>
          </a:prstGeom>
        </p:spPr>
        <p:txBody>
          <a:bodyPr vert="horz" wrap="square" lIns="0" tIns="12065" rIns="0" bIns="0" rtlCol="0">
            <a:spAutoFit/>
          </a:bodyPr>
          <a:lstStyle/>
          <a:p>
            <a:pPr marL="12700" marR="5080">
              <a:lnSpc>
                <a:spcPct val="113700"/>
              </a:lnSpc>
              <a:spcBef>
                <a:spcPts val="95"/>
              </a:spcBef>
            </a:pPr>
            <a:r>
              <a:rPr sz="2000" dirty="0">
                <a:solidFill>
                  <a:srgbClr val="454547"/>
                </a:solidFill>
                <a:latin typeface="Trebuchet MS"/>
                <a:cs typeface="Trebuchet MS"/>
              </a:rPr>
              <a:t>Diltiazem  Naproxen</a:t>
            </a:r>
            <a:endParaRPr sz="2000" dirty="0">
              <a:latin typeface="Trebuchet MS"/>
              <a:cs typeface="Trebuchet MS"/>
            </a:endParaRPr>
          </a:p>
        </p:txBody>
      </p:sp>
      <p:pic>
        <p:nvPicPr>
          <p:cNvPr id="16" name="object 16"/>
          <p:cNvPicPr/>
          <p:nvPr/>
        </p:nvPicPr>
        <p:blipFill>
          <a:blip r:embed="rId3" cstate="print"/>
          <a:stretch>
            <a:fillRect/>
          </a:stretch>
        </p:blipFill>
        <p:spPr>
          <a:xfrm>
            <a:off x="4036378" y="5022318"/>
            <a:ext cx="135633" cy="135633"/>
          </a:xfrm>
          <a:prstGeom prst="rect">
            <a:avLst/>
          </a:prstGeom>
        </p:spPr>
      </p:pic>
      <p:pic>
        <p:nvPicPr>
          <p:cNvPr id="17" name="object 17"/>
          <p:cNvPicPr/>
          <p:nvPr/>
        </p:nvPicPr>
        <p:blipFill>
          <a:blip r:embed="rId4" cstate="print"/>
          <a:stretch>
            <a:fillRect/>
          </a:stretch>
        </p:blipFill>
        <p:spPr>
          <a:xfrm>
            <a:off x="7287438" y="4608240"/>
            <a:ext cx="135633" cy="135633"/>
          </a:xfrm>
          <a:prstGeom prst="rect">
            <a:avLst/>
          </a:prstGeom>
        </p:spPr>
      </p:pic>
      <p:sp>
        <p:nvSpPr>
          <p:cNvPr id="18" name="object 18"/>
          <p:cNvSpPr txBox="1"/>
          <p:nvPr/>
        </p:nvSpPr>
        <p:spPr>
          <a:xfrm>
            <a:off x="7452111" y="4493301"/>
            <a:ext cx="1257935" cy="685124"/>
          </a:xfrm>
          <a:prstGeom prst="rect">
            <a:avLst/>
          </a:prstGeom>
        </p:spPr>
        <p:txBody>
          <a:bodyPr vert="horz" wrap="square" lIns="0" tIns="12065" rIns="0" bIns="0" rtlCol="0">
            <a:spAutoFit/>
          </a:bodyPr>
          <a:lstStyle/>
          <a:p>
            <a:pPr marL="12700" marR="5080">
              <a:lnSpc>
                <a:spcPct val="113700"/>
              </a:lnSpc>
              <a:spcBef>
                <a:spcPts val="95"/>
              </a:spcBef>
            </a:pPr>
            <a:r>
              <a:rPr sz="2000" dirty="0">
                <a:solidFill>
                  <a:srgbClr val="454547"/>
                </a:solidFill>
                <a:latin typeface="Trebuchet MS"/>
                <a:cs typeface="Trebuchet MS"/>
              </a:rPr>
              <a:t>Quinidine  Verapamil</a:t>
            </a:r>
            <a:endParaRPr sz="2000" dirty="0">
              <a:latin typeface="Trebuchet MS"/>
              <a:cs typeface="Trebuchet MS"/>
            </a:endParaRPr>
          </a:p>
        </p:txBody>
      </p:sp>
      <p:pic>
        <p:nvPicPr>
          <p:cNvPr id="19" name="object 19"/>
          <p:cNvPicPr/>
          <p:nvPr/>
        </p:nvPicPr>
        <p:blipFill>
          <a:blip r:embed="rId4" cstate="print"/>
          <a:stretch>
            <a:fillRect/>
          </a:stretch>
        </p:blipFill>
        <p:spPr>
          <a:xfrm>
            <a:off x="7287438" y="5022318"/>
            <a:ext cx="135633" cy="135633"/>
          </a:xfrm>
          <a:prstGeom prst="rect">
            <a:avLst/>
          </a:prstGeom>
        </p:spPr>
      </p:pic>
      <p:sp>
        <p:nvSpPr>
          <p:cNvPr id="20" name="object 20"/>
          <p:cNvSpPr txBox="1"/>
          <p:nvPr/>
        </p:nvSpPr>
        <p:spPr>
          <a:xfrm>
            <a:off x="747216" y="3256179"/>
            <a:ext cx="8549640" cy="771173"/>
          </a:xfrm>
          <a:prstGeom prst="rect">
            <a:avLst/>
          </a:prstGeom>
        </p:spPr>
        <p:txBody>
          <a:bodyPr vert="horz" wrap="square" lIns="0" tIns="83185" rIns="0" bIns="0" rtlCol="0">
            <a:spAutoFit/>
          </a:bodyPr>
          <a:lstStyle/>
          <a:p>
            <a:pPr marL="38100" marR="30480" algn="just">
              <a:lnSpc>
                <a:spcPts val="2780"/>
              </a:lnSpc>
              <a:spcBef>
                <a:spcPts val="655"/>
              </a:spcBef>
            </a:pPr>
            <a:r>
              <a:rPr sz="2000" dirty="0">
                <a:solidFill>
                  <a:srgbClr val="76004B"/>
                </a:solidFill>
                <a:latin typeface="Trebuchet MS"/>
                <a:cs typeface="Trebuchet MS"/>
              </a:rPr>
              <a:t>No dose adjustment is required when co-administered with the  following agents that are not strong inhibitors of </a:t>
            </a:r>
            <a:r>
              <a:rPr sz="2000" b="1" dirty="0">
                <a:solidFill>
                  <a:srgbClr val="76004B"/>
                </a:solidFill>
                <a:latin typeface="Arial"/>
                <a:cs typeface="Arial"/>
              </a:rPr>
              <a:t>both </a:t>
            </a:r>
            <a:r>
              <a:rPr sz="2000" dirty="0">
                <a:solidFill>
                  <a:srgbClr val="76004B"/>
                </a:solidFill>
                <a:latin typeface="Trebuchet MS"/>
                <a:cs typeface="Trebuchet MS"/>
              </a:rPr>
              <a:t>CYP3A4  and P-gp:</a:t>
            </a:r>
            <a:r>
              <a:rPr baseline="32986" dirty="0">
                <a:solidFill>
                  <a:srgbClr val="76004B"/>
                </a:solidFill>
                <a:latin typeface="Trebuchet MS"/>
                <a:cs typeface="Trebuchet MS"/>
              </a:rPr>
              <a:t>1</a:t>
            </a:r>
            <a:endParaRPr baseline="32986">
              <a:latin typeface="Trebuchet MS"/>
              <a:cs typeface="Trebuchet MS"/>
            </a:endParaRPr>
          </a:p>
        </p:txBody>
      </p:sp>
      <p:pic>
        <p:nvPicPr>
          <p:cNvPr id="21" name="object 21"/>
          <p:cNvPicPr/>
          <p:nvPr/>
        </p:nvPicPr>
        <p:blipFill>
          <a:blip r:embed="rId5" cstate="print"/>
          <a:stretch>
            <a:fillRect/>
          </a:stretch>
        </p:blipFill>
        <p:spPr>
          <a:xfrm>
            <a:off x="785319" y="6654980"/>
            <a:ext cx="135633" cy="135633"/>
          </a:xfrm>
          <a:prstGeom prst="rect">
            <a:avLst/>
          </a:prstGeom>
        </p:spPr>
      </p:pic>
      <p:pic>
        <p:nvPicPr>
          <p:cNvPr id="22" name="object 22"/>
          <p:cNvPicPr/>
          <p:nvPr/>
        </p:nvPicPr>
        <p:blipFill>
          <a:blip r:embed="rId5" cstate="print"/>
          <a:stretch>
            <a:fillRect/>
          </a:stretch>
        </p:blipFill>
        <p:spPr>
          <a:xfrm>
            <a:off x="785319" y="7088210"/>
            <a:ext cx="135633" cy="135633"/>
          </a:xfrm>
          <a:prstGeom prst="rect">
            <a:avLst/>
          </a:prstGeom>
        </p:spPr>
      </p:pic>
      <p:pic>
        <p:nvPicPr>
          <p:cNvPr id="23" name="object 23"/>
          <p:cNvPicPr/>
          <p:nvPr/>
        </p:nvPicPr>
        <p:blipFill>
          <a:blip r:embed="rId3" cstate="print"/>
          <a:stretch>
            <a:fillRect/>
          </a:stretch>
        </p:blipFill>
        <p:spPr>
          <a:xfrm>
            <a:off x="785318" y="9762891"/>
            <a:ext cx="135633" cy="135633"/>
          </a:xfrm>
          <a:prstGeom prst="rect">
            <a:avLst/>
          </a:prstGeom>
        </p:spPr>
      </p:pic>
      <p:sp>
        <p:nvSpPr>
          <p:cNvPr id="24" name="object 24"/>
          <p:cNvSpPr txBox="1"/>
          <p:nvPr/>
        </p:nvSpPr>
        <p:spPr>
          <a:xfrm>
            <a:off x="949990" y="9650693"/>
            <a:ext cx="1908175" cy="685124"/>
          </a:xfrm>
          <a:prstGeom prst="rect">
            <a:avLst/>
          </a:prstGeom>
        </p:spPr>
        <p:txBody>
          <a:bodyPr vert="horz" wrap="square" lIns="0" tIns="12065" rIns="0" bIns="0" rtlCol="0">
            <a:spAutoFit/>
          </a:bodyPr>
          <a:lstStyle/>
          <a:p>
            <a:pPr marL="12700" marR="5080">
              <a:lnSpc>
                <a:spcPct val="113700"/>
              </a:lnSpc>
              <a:spcBef>
                <a:spcPts val="95"/>
              </a:spcBef>
            </a:pPr>
            <a:r>
              <a:rPr sz="2000" dirty="0">
                <a:solidFill>
                  <a:srgbClr val="454547"/>
                </a:solidFill>
                <a:latin typeface="Trebuchet MS"/>
                <a:cs typeface="Trebuchet MS"/>
              </a:rPr>
              <a:t>Carbamazepine  Phenobarbital</a:t>
            </a:r>
            <a:endParaRPr sz="2000" dirty="0">
              <a:latin typeface="Trebuchet MS"/>
              <a:cs typeface="Trebuchet MS"/>
            </a:endParaRPr>
          </a:p>
        </p:txBody>
      </p:sp>
      <p:pic>
        <p:nvPicPr>
          <p:cNvPr id="25" name="object 25"/>
          <p:cNvPicPr/>
          <p:nvPr/>
        </p:nvPicPr>
        <p:blipFill>
          <a:blip r:embed="rId3" cstate="print"/>
          <a:stretch>
            <a:fillRect/>
          </a:stretch>
        </p:blipFill>
        <p:spPr>
          <a:xfrm>
            <a:off x="785318" y="10196121"/>
            <a:ext cx="135633" cy="135633"/>
          </a:xfrm>
          <a:prstGeom prst="rect">
            <a:avLst/>
          </a:prstGeom>
        </p:spPr>
      </p:pic>
      <p:pic>
        <p:nvPicPr>
          <p:cNvPr id="26" name="object 26"/>
          <p:cNvPicPr/>
          <p:nvPr/>
        </p:nvPicPr>
        <p:blipFill>
          <a:blip r:embed="rId3" cstate="print"/>
          <a:stretch>
            <a:fillRect/>
          </a:stretch>
        </p:blipFill>
        <p:spPr>
          <a:xfrm>
            <a:off x="4036378" y="9762891"/>
            <a:ext cx="135633" cy="135633"/>
          </a:xfrm>
          <a:prstGeom prst="rect">
            <a:avLst/>
          </a:prstGeom>
        </p:spPr>
      </p:pic>
      <p:pic>
        <p:nvPicPr>
          <p:cNvPr id="27" name="object 27"/>
          <p:cNvPicPr/>
          <p:nvPr/>
        </p:nvPicPr>
        <p:blipFill>
          <a:blip r:embed="rId3" cstate="print"/>
          <a:stretch>
            <a:fillRect/>
          </a:stretch>
        </p:blipFill>
        <p:spPr>
          <a:xfrm>
            <a:off x="4036378" y="10196121"/>
            <a:ext cx="135633" cy="135633"/>
          </a:xfrm>
          <a:prstGeom prst="rect">
            <a:avLst/>
          </a:prstGeom>
        </p:spPr>
      </p:pic>
      <p:pic>
        <p:nvPicPr>
          <p:cNvPr id="28" name="object 28"/>
          <p:cNvPicPr/>
          <p:nvPr/>
        </p:nvPicPr>
        <p:blipFill>
          <a:blip r:embed="rId4" cstate="print"/>
          <a:stretch>
            <a:fillRect/>
          </a:stretch>
        </p:blipFill>
        <p:spPr>
          <a:xfrm>
            <a:off x="7287438" y="9762891"/>
            <a:ext cx="135633" cy="135633"/>
          </a:xfrm>
          <a:prstGeom prst="rect">
            <a:avLst/>
          </a:prstGeom>
        </p:spPr>
      </p:pic>
      <p:sp>
        <p:nvSpPr>
          <p:cNvPr id="29" name="object 29"/>
          <p:cNvSpPr txBox="1"/>
          <p:nvPr/>
        </p:nvSpPr>
        <p:spPr>
          <a:xfrm>
            <a:off x="4201051" y="9650693"/>
            <a:ext cx="5027930" cy="685124"/>
          </a:xfrm>
          <a:prstGeom prst="rect">
            <a:avLst/>
          </a:prstGeom>
        </p:spPr>
        <p:txBody>
          <a:bodyPr vert="horz" wrap="square" lIns="0" tIns="12065" rIns="0" bIns="0" rtlCol="0">
            <a:spAutoFit/>
          </a:bodyPr>
          <a:lstStyle/>
          <a:p>
            <a:pPr marL="12700" marR="5080">
              <a:lnSpc>
                <a:spcPct val="113700"/>
              </a:lnSpc>
              <a:spcBef>
                <a:spcPts val="95"/>
              </a:spcBef>
              <a:tabLst>
                <a:tab pos="3263265" algn="l"/>
              </a:tabLst>
            </a:pPr>
            <a:r>
              <a:rPr sz="2000" dirty="0">
                <a:solidFill>
                  <a:srgbClr val="454547"/>
                </a:solidFill>
                <a:latin typeface="Trebuchet MS"/>
                <a:cs typeface="Trebuchet MS"/>
              </a:rPr>
              <a:t>Phenytoin	St. John’s wort  Rifampicin</a:t>
            </a:r>
            <a:endParaRPr sz="2000" dirty="0">
              <a:latin typeface="Trebuchet MS"/>
              <a:cs typeface="Trebuchet MS"/>
            </a:endParaRPr>
          </a:p>
        </p:txBody>
      </p:sp>
      <p:sp>
        <p:nvSpPr>
          <p:cNvPr id="30" name="object 30"/>
          <p:cNvSpPr txBox="1">
            <a:spLocks noGrp="1"/>
          </p:cNvSpPr>
          <p:nvPr>
            <p:ph type="body" idx="1"/>
          </p:nvPr>
        </p:nvSpPr>
        <p:spPr>
          <a:xfrm>
            <a:off x="734516" y="5646015"/>
            <a:ext cx="8877300" cy="3938899"/>
          </a:xfrm>
          <a:prstGeom prst="rect">
            <a:avLst/>
          </a:prstGeom>
        </p:spPr>
        <p:txBody>
          <a:bodyPr vert="horz" wrap="square" lIns="0" tIns="83185" rIns="0" bIns="0" rtlCol="0">
            <a:spAutoFit/>
          </a:bodyPr>
          <a:lstStyle/>
          <a:p>
            <a:pPr marL="50800" marR="490855">
              <a:lnSpc>
                <a:spcPts val="2780"/>
              </a:lnSpc>
              <a:spcBef>
                <a:spcPts val="655"/>
              </a:spcBef>
            </a:pPr>
            <a:r>
              <a:rPr sz="2000" dirty="0"/>
              <a:t>Co-administration is not recommended with strong inhibitors*  of </a:t>
            </a:r>
            <a:r>
              <a:rPr sz="2000" b="1" dirty="0">
                <a:latin typeface="Arial"/>
                <a:cs typeface="Arial"/>
              </a:rPr>
              <a:t>both </a:t>
            </a:r>
            <a:r>
              <a:rPr sz="2000" dirty="0"/>
              <a:t>CYP3A4 and P-gp:</a:t>
            </a:r>
            <a:r>
              <a:rPr sz="1800" baseline="32986" dirty="0"/>
              <a:t>1</a:t>
            </a:r>
            <a:endParaRPr sz="1800" baseline="32986" dirty="0">
              <a:latin typeface="Arial"/>
              <a:cs typeface="Arial"/>
            </a:endParaRPr>
          </a:p>
          <a:p>
            <a:pPr marL="227965" marR="4058285">
              <a:lnSpc>
                <a:spcPts val="3410"/>
              </a:lnSpc>
              <a:spcBef>
                <a:spcPts val="155"/>
              </a:spcBef>
            </a:pPr>
            <a:r>
              <a:rPr sz="2000" dirty="0">
                <a:solidFill>
                  <a:srgbClr val="454547"/>
                </a:solidFill>
              </a:rPr>
              <a:t>Azole antimycotics (e.g. ketoconazole)  HIV protease inhibitors (e.g. ritonavir)</a:t>
            </a:r>
            <a:endParaRPr sz="2000" dirty="0"/>
          </a:p>
          <a:p>
            <a:pPr>
              <a:lnSpc>
                <a:spcPct val="100000"/>
              </a:lnSpc>
              <a:spcBef>
                <a:spcPts val="50"/>
              </a:spcBef>
            </a:pPr>
            <a:endParaRPr sz="2400" dirty="0"/>
          </a:p>
          <a:p>
            <a:pPr marL="50800" marR="43180">
              <a:lnSpc>
                <a:spcPts val="2780"/>
              </a:lnSpc>
            </a:pPr>
            <a:r>
              <a:rPr sz="2000" dirty="0"/>
              <a:t>For the prevention of VTE in elective hip or knee replacement  surgery, for the prevention of stroke/systemic embolism in non-  valvular AF patients, and for the prevention of recurrent DVT/PE,  ELIQUIS</a:t>
            </a:r>
            <a:r>
              <a:rPr lang="en-US" sz="1800" baseline="32986" dirty="0"/>
              <a:t>®</a:t>
            </a:r>
            <a:r>
              <a:rPr sz="1800" baseline="32986" dirty="0"/>
              <a:t> </a:t>
            </a:r>
            <a:r>
              <a:rPr sz="2000" dirty="0"/>
              <a:t>should be used with caution when co-administered with  strong inducers</a:t>
            </a:r>
            <a:r>
              <a:rPr sz="1800" baseline="32986" dirty="0"/>
              <a:t>† </a:t>
            </a:r>
            <a:r>
              <a:rPr sz="2000" dirty="0"/>
              <a:t>of </a:t>
            </a:r>
            <a:r>
              <a:rPr sz="2000" b="1" dirty="0">
                <a:latin typeface="Arial"/>
                <a:cs typeface="Arial"/>
              </a:rPr>
              <a:t>both </a:t>
            </a:r>
            <a:r>
              <a:rPr sz="2000" dirty="0"/>
              <a:t>CYP3A4 and P-gp:</a:t>
            </a:r>
            <a:r>
              <a:rPr sz="1800" baseline="32986" dirty="0"/>
              <a:t>1‡</a:t>
            </a:r>
            <a:endParaRPr sz="1800" baseline="32986" dirty="0">
              <a:latin typeface="Arial"/>
              <a:cs typeface="Arial"/>
            </a:endParaRPr>
          </a:p>
        </p:txBody>
      </p:sp>
      <p:sp>
        <p:nvSpPr>
          <p:cNvPr id="31" name="object 31"/>
          <p:cNvSpPr txBox="1"/>
          <p:nvPr/>
        </p:nvSpPr>
        <p:spPr>
          <a:xfrm>
            <a:off x="747105" y="10805033"/>
            <a:ext cx="8997315" cy="1156335"/>
          </a:xfrm>
          <a:prstGeom prst="rect">
            <a:avLst/>
          </a:prstGeom>
        </p:spPr>
        <p:txBody>
          <a:bodyPr vert="horz" wrap="square" lIns="0" tIns="16510" rIns="0" bIns="0" rtlCol="0">
            <a:spAutoFit/>
          </a:bodyPr>
          <a:lstStyle/>
          <a:p>
            <a:pPr marL="38100">
              <a:lnSpc>
                <a:spcPts val="3040"/>
              </a:lnSpc>
              <a:spcBef>
                <a:spcPts val="130"/>
              </a:spcBef>
            </a:pPr>
            <a:r>
              <a:rPr sz="2000" dirty="0">
                <a:solidFill>
                  <a:srgbClr val="76004B"/>
                </a:solidFill>
                <a:latin typeface="Trebuchet MS"/>
                <a:cs typeface="Trebuchet MS"/>
              </a:rPr>
              <a:t>For the treatment of DVT/PE, ELIQUIS</a:t>
            </a:r>
            <a:r>
              <a:rPr lang="en-US" baseline="32986" dirty="0">
                <a:solidFill>
                  <a:srgbClr val="76004B"/>
                </a:solidFill>
                <a:latin typeface="Trebuchet MS"/>
                <a:cs typeface="Trebuchet MS"/>
              </a:rPr>
              <a:t>®</a:t>
            </a:r>
            <a:r>
              <a:rPr baseline="32986" dirty="0">
                <a:solidFill>
                  <a:srgbClr val="76004B"/>
                </a:solidFill>
                <a:latin typeface="Trebuchet MS"/>
                <a:cs typeface="Trebuchet MS"/>
              </a:rPr>
              <a:t> </a:t>
            </a:r>
            <a:r>
              <a:rPr sz="2000" dirty="0">
                <a:solidFill>
                  <a:srgbClr val="76004B"/>
                </a:solidFill>
                <a:latin typeface="Trebuchet MS"/>
                <a:cs typeface="Trebuchet MS"/>
              </a:rPr>
              <a:t>should not be</a:t>
            </a:r>
            <a:endParaRPr sz="2000" dirty="0">
              <a:latin typeface="Trebuchet MS"/>
              <a:cs typeface="Trebuchet MS"/>
            </a:endParaRPr>
          </a:p>
          <a:p>
            <a:pPr marL="38100" marR="30480">
              <a:lnSpc>
                <a:spcPts val="2780"/>
              </a:lnSpc>
              <a:spcBef>
                <a:spcPts val="270"/>
              </a:spcBef>
            </a:pPr>
            <a:r>
              <a:rPr sz="2000" dirty="0">
                <a:solidFill>
                  <a:srgbClr val="76004B"/>
                </a:solidFill>
                <a:latin typeface="Trebuchet MS"/>
                <a:cs typeface="Trebuchet MS"/>
              </a:rPr>
              <a:t>co-administered with strong inducers of </a:t>
            </a:r>
            <a:r>
              <a:rPr sz="2000" b="1" dirty="0">
                <a:solidFill>
                  <a:srgbClr val="76004B"/>
                </a:solidFill>
                <a:latin typeface="Arial"/>
                <a:cs typeface="Arial"/>
              </a:rPr>
              <a:t>both </a:t>
            </a:r>
            <a:r>
              <a:rPr sz="2000" dirty="0">
                <a:solidFill>
                  <a:srgbClr val="76004B"/>
                </a:solidFill>
                <a:latin typeface="Trebuchet MS"/>
                <a:cs typeface="Trebuchet MS"/>
              </a:rPr>
              <a:t>CYP3A4 and P-gp as  efficacy may be compromised</a:t>
            </a:r>
            <a:r>
              <a:rPr baseline="32986" dirty="0">
                <a:solidFill>
                  <a:srgbClr val="76004B"/>
                </a:solidFill>
                <a:latin typeface="Trebuchet MS"/>
                <a:cs typeface="Trebuchet MS"/>
              </a:rPr>
              <a:t>1</a:t>
            </a:r>
            <a:endParaRPr baseline="32986" dirty="0">
              <a:latin typeface="Trebuchet MS"/>
              <a:cs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586BF9CB-91B6-4A38-9FAD-67F7C16CA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9867" y="2947398"/>
            <a:ext cx="9544367" cy="9186454"/>
          </a:xfrm>
          <a:prstGeom prst="rect">
            <a:avLst/>
          </a:prstGeom>
          <a:ln>
            <a:noFill/>
          </a:ln>
        </p:spPr>
      </p:pic>
    </p:spTree>
    <p:extLst>
      <p:ext uri="{BB962C8B-B14F-4D97-AF65-F5344CB8AC3E}">
        <p14:creationId xmlns:p14="http://schemas.microsoft.com/office/powerpoint/2010/main" val="1535006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3D987A-B2BA-49EF-A826-EAD370A5E24C}"/>
              </a:ext>
            </a:extLst>
          </p:cNvPr>
          <p:cNvSpPr txBox="1"/>
          <p:nvPr/>
        </p:nvSpPr>
        <p:spPr>
          <a:xfrm>
            <a:off x="-463550" y="6894294"/>
            <a:ext cx="19958050" cy="4339650"/>
          </a:xfrm>
          <a:prstGeom prst="rect">
            <a:avLst/>
          </a:prstGeom>
          <a:noFill/>
        </p:spPr>
        <p:txBody>
          <a:bodyPr wrap="square" rtlCol="0">
            <a:spAutoFit/>
          </a:bodyPr>
          <a:lstStyle/>
          <a:p>
            <a:pPr algn="ctr"/>
            <a:r>
              <a:rPr lang="en-US" sz="13800" b="1" dirty="0"/>
              <a:t>THANK YOU</a:t>
            </a:r>
          </a:p>
          <a:p>
            <a:pPr algn="ctr"/>
            <a:r>
              <a:rPr lang="en-US" sz="13800" b="1" dirty="0"/>
              <a:t>08031146327</a:t>
            </a:r>
          </a:p>
        </p:txBody>
      </p:sp>
    </p:spTree>
    <p:extLst>
      <p:ext uri="{BB962C8B-B14F-4D97-AF65-F5344CB8AC3E}">
        <p14:creationId xmlns:p14="http://schemas.microsoft.com/office/powerpoint/2010/main" val="1703550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sz="3957" i="1" dirty="0">
                <a:ea typeface="ＭＳ Ｐゴシック"/>
              </a:rPr>
              <a:t>“I’m concerned patients will not comply as well with BD dosing compared to OD dosing, as with </a:t>
            </a:r>
            <a:r>
              <a:rPr lang="en-GB" sz="3957" i="1" dirty="0" err="1">
                <a:ea typeface="ＭＳ Ｐゴシック"/>
              </a:rPr>
              <a:t>rivaroxaban</a:t>
            </a:r>
            <a:r>
              <a:rPr lang="en-GB" sz="3957" i="1" dirty="0">
                <a:ea typeface="ＭＳ Ｐゴシック"/>
              </a:rPr>
              <a:t>.”</a:t>
            </a:r>
            <a:br>
              <a:rPr lang="en-GB" dirty="0">
                <a:ea typeface="ＭＳ Ｐゴシック"/>
              </a:rPr>
            </a:br>
            <a:endParaRPr lang="en-GB" dirty="0">
              <a:ea typeface="ＭＳ Ｐゴシック"/>
            </a:endParaRPr>
          </a:p>
        </p:txBody>
      </p:sp>
      <p:sp>
        <p:nvSpPr>
          <p:cNvPr id="84995" name="Slide Number Placeholder 2"/>
          <p:cNvSpPr>
            <a:spLocks noGrp="1"/>
          </p:cNvSpPr>
          <p:nvPr>
            <p:ph type="sldNum" sz="quarter" idx="10"/>
          </p:nvPr>
        </p:nvSpPr>
        <p:spPr bwMode="auto">
          <a:noFill/>
          <a:ln>
            <a:miter lim="800000"/>
            <a:headEnd/>
            <a:tailEnd/>
          </a:ln>
        </p:spPr>
        <p:txBody>
          <a:bodyPr/>
          <a:lstStyle/>
          <a:p>
            <a:pPr defTabSz="2010400"/>
            <a:fld id="{CABFC9DB-085D-49DF-96FA-B28576EB30F1}" type="slidenum">
              <a:rPr lang="en-US">
                <a:solidFill>
                  <a:prstClr val="black">
                    <a:tint val="75000"/>
                  </a:prstClr>
                </a:solidFill>
              </a:rPr>
              <a:pPr defTabSz="2010400"/>
              <a:t>38</a:t>
            </a:fld>
            <a:endParaRPr lang="en-US">
              <a:solidFill>
                <a:prstClr val="black">
                  <a:tint val="75000"/>
                </a:prstClr>
              </a:solidFill>
            </a:endParaRPr>
          </a:p>
        </p:txBody>
      </p:sp>
      <p:sp>
        <p:nvSpPr>
          <p:cNvPr id="6" name="Footer Placeholder 5"/>
          <p:cNvSpPr>
            <a:spLocks noGrp="1"/>
          </p:cNvSpPr>
          <p:nvPr>
            <p:ph type="ftr" sz="quarter" idx="4294967295"/>
          </p:nvPr>
        </p:nvSpPr>
        <p:spPr>
          <a:xfrm>
            <a:off x="0" y="14542158"/>
            <a:ext cx="13825060" cy="537505"/>
          </a:xfrm>
          <a:prstGeom prst="rect">
            <a:avLst/>
          </a:prstGeom>
        </p:spPr>
        <p:txBody>
          <a:bodyPr/>
          <a:lstStyle/>
          <a:p>
            <a:pPr defTabSz="2010400" fontAlgn="base">
              <a:spcBef>
                <a:spcPct val="0"/>
              </a:spcBef>
              <a:spcAft>
                <a:spcPct val="0"/>
              </a:spcAft>
              <a:defRPr/>
            </a:pPr>
            <a:r>
              <a:rPr lang="en-US" sz="1759" dirty="0">
                <a:solidFill>
                  <a:prstClr val="black"/>
                </a:solidFill>
                <a:latin typeface="Arial" charset="0"/>
              </a:rPr>
              <a:t>Pfizer Confidential.  For internal Use Only. Not for Further Distribution.</a:t>
            </a:r>
          </a:p>
        </p:txBody>
      </p:sp>
      <p:sp>
        <p:nvSpPr>
          <p:cNvPr id="84996" name="TextBox 3"/>
          <p:cNvSpPr txBox="1">
            <a:spLocks noChangeArrowheads="1"/>
          </p:cNvSpPr>
          <p:nvPr/>
        </p:nvSpPr>
        <p:spPr bwMode="auto">
          <a:xfrm>
            <a:off x="795788" y="3121911"/>
            <a:ext cx="17992473" cy="10446258"/>
          </a:xfrm>
          <a:prstGeom prst="rect">
            <a:avLst/>
          </a:prstGeom>
          <a:noFill/>
          <a:ln w="9525">
            <a:noFill/>
            <a:miter lim="800000"/>
            <a:headEnd/>
            <a:tailEnd/>
          </a:ln>
        </p:spPr>
        <p:txBody>
          <a:bodyPr>
            <a:spAutoFit/>
          </a:bodyPr>
          <a:lstStyle/>
          <a:p>
            <a:pPr defTabSz="2010400" fontAlgn="base">
              <a:spcBef>
                <a:spcPct val="0"/>
              </a:spcBef>
              <a:spcAft>
                <a:spcPct val="0"/>
              </a:spcAft>
            </a:pPr>
            <a:r>
              <a:rPr lang="en-GB" sz="3957">
                <a:solidFill>
                  <a:prstClr val="black"/>
                </a:solidFill>
                <a:latin typeface="Arial" charset="0"/>
              </a:rPr>
              <a:t> </a:t>
            </a:r>
          </a:p>
          <a:p>
            <a:pPr defTabSz="2010400" fontAlgn="base">
              <a:spcBef>
                <a:spcPct val="0"/>
              </a:spcBef>
              <a:spcAft>
                <a:spcPct val="0"/>
              </a:spcAft>
            </a:pPr>
            <a:r>
              <a:rPr lang="en-GB" sz="5277">
                <a:solidFill>
                  <a:prstClr val="black"/>
                </a:solidFill>
                <a:latin typeface="Arial" charset="0"/>
              </a:rPr>
              <a:t>Patients with NVAF frequently have multiple</a:t>
            </a:r>
          </a:p>
          <a:p>
            <a:pPr defTabSz="2010400" fontAlgn="base">
              <a:spcBef>
                <a:spcPct val="0"/>
              </a:spcBef>
              <a:spcAft>
                <a:spcPct val="0"/>
              </a:spcAft>
            </a:pPr>
            <a:r>
              <a:rPr lang="en-GB" sz="5277">
                <a:solidFill>
                  <a:prstClr val="black"/>
                </a:solidFill>
                <a:latin typeface="Arial" charset="0"/>
              </a:rPr>
              <a:t>co-morbidities and take other BD medications; for those patients, the BD dosing regimen of Eliquis®</a:t>
            </a:r>
          </a:p>
          <a:p>
            <a:pPr defTabSz="2010400" fontAlgn="base">
              <a:spcBef>
                <a:spcPct val="0"/>
              </a:spcBef>
              <a:spcAft>
                <a:spcPct val="0"/>
              </a:spcAft>
            </a:pPr>
            <a:r>
              <a:rPr lang="en-GB" sz="5277">
                <a:solidFill>
                  <a:prstClr val="black"/>
                </a:solidFill>
                <a:latin typeface="Arial" charset="0"/>
              </a:rPr>
              <a:t>may not be an additional burden. Although rivaroxaban offers OD dosing, it must be taken once daily with food. Eliquis® does not have food restrictions and can be taken with or without food.</a:t>
            </a:r>
          </a:p>
          <a:p>
            <a:pPr defTabSz="2010400" fontAlgn="base">
              <a:spcBef>
                <a:spcPct val="0"/>
              </a:spcBef>
              <a:spcAft>
                <a:spcPct val="0"/>
              </a:spcAft>
            </a:pPr>
            <a:r>
              <a:rPr lang="en-GB" sz="5277">
                <a:solidFill>
                  <a:prstClr val="black"/>
                </a:solidFill>
                <a:latin typeface="Arial" charset="0"/>
              </a:rPr>
              <a:t>Eliquis® given BD demonstrated superior stroke/systemic embolism prevention vs. warfarin, a superior safety profile in reducing major bleeding vs. warfarin, and a superior reduction in all-cause mortality vs. Warfarin.</a:t>
            </a:r>
          </a:p>
          <a:p>
            <a:pPr defTabSz="2010400" fontAlgn="base">
              <a:spcBef>
                <a:spcPct val="0"/>
              </a:spcBef>
              <a:spcAft>
                <a:spcPct val="0"/>
              </a:spcAft>
            </a:pPr>
            <a:endParaRPr lang="en-GB" sz="5277">
              <a:solidFill>
                <a:prstClr val="black"/>
              </a:solidFill>
              <a:latin typeface="Arial" charset="0"/>
            </a:endParaRPr>
          </a:p>
        </p:txBody>
      </p:sp>
      <p:sp>
        <p:nvSpPr>
          <p:cNvPr id="5" name="5-Point Star 4"/>
          <p:cNvSpPr/>
          <p:nvPr/>
        </p:nvSpPr>
        <p:spPr bwMode="auto">
          <a:xfrm>
            <a:off x="17783056" y="1588"/>
            <a:ext cx="2631683" cy="2806197"/>
          </a:xfrm>
          <a:prstGeom prst="star5">
            <a:avLst/>
          </a:prstGeom>
          <a:solidFill>
            <a:srgbClr val="FF0000"/>
          </a:solidFill>
          <a:ln w="9525" cap="flat" cmpd="sng" algn="ctr">
            <a:noFill/>
            <a:prstDash val="solid"/>
            <a:round/>
            <a:headEnd type="none" w="med" len="med"/>
            <a:tailEnd type="none" w="med" len="med"/>
          </a:ln>
          <a:effectLst/>
        </p:spPr>
        <p:txBody>
          <a:bodyPr lIns="0" tIns="0" rIns="0" bIns="0"/>
          <a:lstStyle/>
          <a:p>
            <a:pPr defTabSz="2010400" fontAlgn="base">
              <a:lnSpc>
                <a:spcPct val="90000"/>
              </a:lnSpc>
              <a:spcBef>
                <a:spcPct val="30000"/>
              </a:spcBef>
              <a:spcAft>
                <a:spcPct val="0"/>
              </a:spcAft>
              <a:buClr>
                <a:srgbClr val="FF9900"/>
              </a:buClr>
              <a:defRPr/>
            </a:pPr>
            <a:endParaRPr lang="en-GB" sz="3957">
              <a:solidFill>
                <a:prstClr val="black"/>
              </a:solidFill>
              <a:latin typeface="Arial" charset="0"/>
              <a:ea typeface="Arial Unicode MS" pitchFamily="34" charset="-128"/>
              <a:cs typeface="Arial" pitchFamily="34" charset="0"/>
            </a:endParaRPr>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9"/>
          <p:cNvSpPr txBox="1">
            <a:spLocks/>
          </p:cNvSpPr>
          <p:nvPr/>
        </p:nvSpPr>
        <p:spPr bwMode="auto">
          <a:xfrm>
            <a:off x="3413510" y="2790334"/>
            <a:ext cx="12962956" cy="1239054"/>
          </a:xfrm>
          <a:prstGeom prst="rect">
            <a:avLst/>
          </a:prstGeom>
          <a:noFill/>
          <a:ln w="25400">
            <a:solidFill>
              <a:schemeClr val="accent6">
                <a:lumMod val="75000"/>
              </a:schemeClr>
            </a:solidFill>
            <a:miter lim="800000"/>
            <a:headEnd/>
            <a:tailEnd/>
          </a:ln>
        </p:spPr>
        <p:txBody>
          <a:bodyPr lIns="0" tIns="0" rIns="0" bIns="0" anchor="ctr"/>
          <a:lstStyle/>
          <a:p>
            <a:pPr algn="ctr">
              <a:defRPr/>
            </a:pPr>
            <a:r>
              <a:rPr lang="en-GB" sz="3957" b="1" kern="0" dirty="0">
                <a:solidFill>
                  <a:srgbClr val="3A76AD"/>
                </a:solidFill>
                <a:latin typeface="Arial"/>
                <a:ea typeface="ＭＳ Ｐゴシック" charset="0"/>
              </a:rPr>
              <a:t>Only </a:t>
            </a:r>
            <a:r>
              <a:rPr lang="en-US" sz="3957" b="1" kern="0" dirty="0">
                <a:solidFill>
                  <a:srgbClr val="3A76AD"/>
                </a:solidFill>
                <a:latin typeface="Arial"/>
                <a:ea typeface="ＭＳ Ｐゴシック" charset="0"/>
              </a:rPr>
              <a:t>~</a:t>
            </a:r>
            <a:r>
              <a:rPr lang="en-GB" sz="3957" b="1" kern="0" dirty="0">
                <a:solidFill>
                  <a:srgbClr val="3A76AD"/>
                </a:solidFill>
                <a:latin typeface="Arial"/>
                <a:ea typeface="ＭＳ Ｐゴシック" charset="0"/>
              </a:rPr>
              <a:t>27% of apixaban is eliminated by the kidneys</a:t>
            </a:r>
          </a:p>
        </p:txBody>
      </p:sp>
      <p:sp>
        <p:nvSpPr>
          <p:cNvPr id="6" name="Text Box 7"/>
          <p:cNvSpPr txBox="1">
            <a:spLocks noChangeArrowheads="1"/>
          </p:cNvSpPr>
          <p:nvPr/>
        </p:nvSpPr>
        <p:spPr bwMode="auto">
          <a:xfrm>
            <a:off x="1043599" y="12458452"/>
            <a:ext cx="18065768" cy="11750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205927" indent="-205927" algn="ctr">
              <a:spcBef>
                <a:spcPts val="2638"/>
              </a:spcBef>
              <a:defRPr/>
            </a:pPr>
            <a:r>
              <a:rPr lang="en-GB" sz="3518" b="1" dirty="0">
                <a:solidFill>
                  <a:srgbClr val="336699"/>
                </a:solidFill>
                <a:ea typeface="ＭＳ Ｐゴシック" pitchFamily="34" charset="-128"/>
              </a:rPr>
              <a:t>Unchanged apixaban is the major drug-related component in human plasma </a:t>
            </a:r>
            <a:br>
              <a:rPr lang="en-GB" sz="3518" b="1" dirty="0">
                <a:solidFill>
                  <a:srgbClr val="336699"/>
                </a:solidFill>
                <a:ea typeface="ＭＳ Ｐゴシック" pitchFamily="34" charset="-128"/>
              </a:rPr>
            </a:br>
            <a:r>
              <a:rPr lang="en-GB" sz="3518" b="1" dirty="0">
                <a:solidFill>
                  <a:srgbClr val="336699"/>
                </a:solidFill>
                <a:ea typeface="ＭＳ Ｐゴシック" pitchFamily="34" charset="-128"/>
              </a:rPr>
              <a:t>with no active circulating metabolites present</a:t>
            </a:r>
          </a:p>
        </p:txBody>
      </p:sp>
      <p:sp>
        <p:nvSpPr>
          <p:cNvPr id="86020" name="Rectangle 12"/>
          <p:cNvSpPr>
            <a:spLocks noChangeArrowheads="1"/>
          </p:cNvSpPr>
          <p:nvPr/>
        </p:nvSpPr>
        <p:spPr bwMode="auto">
          <a:xfrm>
            <a:off x="10008421" y="14008142"/>
            <a:ext cx="3448380" cy="427233"/>
          </a:xfrm>
          <a:prstGeom prst="rect">
            <a:avLst/>
          </a:prstGeom>
          <a:noFill/>
          <a:ln w="9525">
            <a:noFill/>
            <a:miter lim="800000"/>
            <a:headEnd/>
            <a:tailEnd/>
          </a:ln>
        </p:spPr>
        <p:txBody>
          <a:bodyPr wrap="none">
            <a:spAutoFit/>
          </a:bodyPr>
          <a:lstStyle/>
          <a:p>
            <a:pPr>
              <a:lnSpc>
                <a:spcPct val="90000"/>
              </a:lnSpc>
              <a:spcBef>
                <a:spcPct val="30000"/>
              </a:spcBef>
              <a:buClr>
                <a:srgbClr val="FF9900"/>
              </a:buClr>
              <a:buFont typeface="Wingdings" pitchFamily="2" charset="2"/>
              <a:buNone/>
            </a:pPr>
            <a:r>
              <a:rPr lang="en-US" sz="2418" b="1" i="1" dirty="0">
                <a:solidFill>
                  <a:srgbClr val="515151"/>
                </a:solidFill>
              </a:rPr>
              <a:t>Apixaban SmPC 2012</a:t>
            </a:r>
            <a:r>
              <a:rPr lang="en-CA" sz="2418" b="1" i="1" dirty="0">
                <a:solidFill>
                  <a:srgbClr val="515151"/>
                </a:solidFill>
              </a:rPr>
              <a:t>.</a:t>
            </a:r>
            <a:endParaRPr lang="fr-FR" sz="2418" b="1" dirty="0">
              <a:solidFill>
                <a:srgbClr val="515151"/>
              </a:solidFill>
            </a:endParaRPr>
          </a:p>
        </p:txBody>
      </p:sp>
      <p:sp>
        <p:nvSpPr>
          <p:cNvPr id="15" name="TextBox 14"/>
          <p:cNvSpPr txBox="1"/>
          <p:nvPr/>
        </p:nvSpPr>
        <p:spPr>
          <a:xfrm>
            <a:off x="582881" y="563527"/>
            <a:ext cx="18851083" cy="823239"/>
          </a:xfrm>
          <a:prstGeom prst="rect">
            <a:avLst/>
          </a:prstGeom>
          <a:noFill/>
        </p:spPr>
        <p:txBody>
          <a:bodyPr>
            <a:spAutoFit/>
          </a:bodyPr>
          <a:lstStyle/>
          <a:p>
            <a:pPr>
              <a:lnSpc>
                <a:spcPct val="90000"/>
              </a:lnSpc>
              <a:spcBef>
                <a:spcPct val="30000"/>
              </a:spcBef>
              <a:buClr>
                <a:srgbClr val="FF9900"/>
              </a:buClr>
              <a:buFont typeface="Wingdings" pitchFamily="2" charset="2"/>
              <a:buNone/>
              <a:defRPr/>
            </a:pPr>
            <a:r>
              <a:rPr lang="en-GB" sz="5277" b="1" kern="0" dirty="0">
                <a:solidFill>
                  <a:schemeClr val="bg1"/>
                </a:solidFill>
                <a:latin typeface="Arial"/>
                <a:ea typeface="ＭＳ Ｐゴシック" charset="0"/>
              </a:rPr>
              <a:t>Apixaban is eliminated from the body via multiple routes</a:t>
            </a:r>
          </a:p>
        </p:txBody>
      </p:sp>
      <p:grpSp>
        <p:nvGrpSpPr>
          <p:cNvPr id="2" name="Groupe 24"/>
          <p:cNvGrpSpPr>
            <a:grpSpLocks/>
          </p:cNvGrpSpPr>
          <p:nvPr/>
        </p:nvGrpSpPr>
        <p:grpSpPr bwMode="auto">
          <a:xfrm>
            <a:off x="949360" y="4172493"/>
            <a:ext cx="17646932" cy="8132388"/>
            <a:chOff x="431801" y="1896546"/>
            <a:chExt cx="8026381" cy="3699934"/>
          </a:xfrm>
        </p:grpSpPr>
        <p:sp>
          <p:nvSpPr>
            <p:cNvPr id="86023" name="Text Box 10"/>
            <p:cNvSpPr txBox="1">
              <a:spLocks noChangeArrowheads="1"/>
            </p:cNvSpPr>
            <p:nvPr/>
          </p:nvSpPr>
          <p:spPr bwMode="auto">
            <a:xfrm>
              <a:off x="431801" y="3971097"/>
              <a:ext cx="2746514" cy="288310"/>
            </a:xfrm>
            <a:prstGeom prst="rect">
              <a:avLst/>
            </a:prstGeom>
            <a:solidFill>
              <a:schemeClr val="bg1"/>
            </a:solidFill>
            <a:ln w="9525">
              <a:noFill/>
              <a:miter lim="800000"/>
              <a:headEnd/>
              <a:tailEnd/>
            </a:ln>
          </p:spPr>
          <p:txBody>
            <a:bodyPr>
              <a:spAutoFit/>
            </a:bodyPr>
            <a:lstStyle/>
            <a:p>
              <a:pPr algn="r"/>
              <a:r>
                <a:rPr lang="en-US" sz="3518" b="1">
                  <a:solidFill>
                    <a:srgbClr val="FF6600"/>
                  </a:solidFill>
                </a:rPr>
                <a:t>Renal elimination (27%)</a:t>
              </a:r>
            </a:p>
          </p:txBody>
        </p:sp>
        <p:sp>
          <p:nvSpPr>
            <p:cNvPr id="86024" name="Text Box 11"/>
            <p:cNvSpPr txBox="1">
              <a:spLocks noChangeArrowheads="1"/>
            </p:cNvSpPr>
            <p:nvPr/>
          </p:nvSpPr>
          <p:spPr bwMode="auto">
            <a:xfrm>
              <a:off x="5026164" y="3798082"/>
              <a:ext cx="3432018" cy="288310"/>
            </a:xfrm>
            <a:prstGeom prst="rect">
              <a:avLst/>
            </a:prstGeom>
            <a:solidFill>
              <a:schemeClr val="bg1"/>
            </a:solidFill>
            <a:ln w="9525">
              <a:noFill/>
              <a:miter lim="800000"/>
              <a:headEnd/>
              <a:tailEnd/>
            </a:ln>
          </p:spPr>
          <p:txBody>
            <a:bodyPr>
              <a:spAutoFit/>
            </a:bodyPr>
            <a:lstStyle/>
            <a:p>
              <a:r>
                <a:rPr lang="en-US" sz="3518" b="1">
                  <a:solidFill>
                    <a:srgbClr val="5F419C"/>
                  </a:solidFill>
                </a:rPr>
                <a:t>Direct intestinal excretion</a:t>
              </a:r>
            </a:p>
          </p:txBody>
        </p:sp>
        <p:sp>
          <p:nvSpPr>
            <p:cNvPr id="86025" name="Text Box 12"/>
            <p:cNvSpPr txBox="1">
              <a:spLocks noChangeArrowheads="1"/>
            </p:cNvSpPr>
            <p:nvPr/>
          </p:nvSpPr>
          <p:spPr bwMode="auto">
            <a:xfrm>
              <a:off x="651933" y="3489226"/>
              <a:ext cx="2511237" cy="288310"/>
            </a:xfrm>
            <a:prstGeom prst="rect">
              <a:avLst/>
            </a:prstGeom>
            <a:solidFill>
              <a:schemeClr val="bg1"/>
            </a:solidFill>
            <a:ln w="9525">
              <a:noFill/>
              <a:miter lim="800000"/>
              <a:headEnd/>
              <a:tailEnd/>
            </a:ln>
          </p:spPr>
          <p:txBody>
            <a:bodyPr>
              <a:spAutoFit/>
            </a:bodyPr>
            <a:lstStyle/>
            <a:p>
              <a:pPr algn="r"/>
              <a:r>
                <a:rPr lang="en-US" sz="3518" b="1">
                  <a:solidFill>
                    <a:srgbClr val="00B050"/>
                  </a:solidFill>
                </a:rPr>
                <a:t>Biliary elimination</a:t>
              </a:r>
            </a:p>
          </p:txBody>
        </p:sp>
        <p:sp>
          <p:nvSpPr>
            <p:cNvPr id="86026" name="Text Box 13"/>
            <p:cNvSpPr txBox="1">
              <a:spLocks noChangeArrowheads="1"/>
            </p:cNvSpPr>
            <p:nvPr/>
          </p:nvSpPr>
          <p:spPr bwMode="auto">
            <a:xfrm>
              <a:off x="5014637" y="3378163"/>
              <a:ext cx="2173563" cy="288310"/>
            </a:xfrm>
            <a:prstGeom prst="rect">
              <a:avLst/>
            </a:prstGeom>
            <a:solidFill>
              <a:schemeClr val="bg1"/>
            </a:solidFill>
            <a:ln w="9525">
              <a:noFill/>
              <a:miter lim="800000"/>
              <a:headEnd/>
              <a:tailEnd/>
            </a:ln>
          </p:spPr>
          <p:txBody>
            <a:bodyPr>
              <a:spAutoFit/>
            </a:bodyPr>
            <a:lstStyle/>
            <a:p>
              <a:r>
                <a:rPr lang="en-US" sz="3518" b="1">
                  <a:solidFill>
                    <a:srgbClr val="993366"/>
                  </a:solidFill>
                </a:rPr>
                <a:t>Liver metabolism</a:t>
              </a:r>
            </a:p>
          </p:txBody>
        </p:sp>
        <p:pic>
          <p:nvPicPr>
            <p:cNvPr id="86027" name="Image 15" descr="20121009-fig slide 4B.wmf"/>
            <p:cNvPicPr>
              <a:picLocks noChangeAspect="1"/>
            </p:cNvPicPr>
            <p:nvPr/>
          </p:nvPicPr>
          <p:blipFill>
            <a:blip r:embed="rId3" cstate="print"/>
            <a:srcRect/>
            <a:stretch>
              <a:fillRect/>
            </a:stretch>
          </p:blipFill>
          <p:spPr bwMode="auto">
            <a:xfrm>
              <a:off x="3354093" y="1896546"/>
              <a:ext cx="2108102" cy="3699934"/>
            </a:xfrm>
            <a:prstGeom prst="rect">
              <a:avLst/>
            </a:prstGeom>
            <a:noFill/>
            <a:ln w="9525">
              <a:noFill/>
              <a:miter lim="800000"/>
              <a:headEnd/>
              <a:tailEnd/>
            </a:ln>
          </p:spPr>
        </p:pic>
        <p:cxnSp>
          <p:nvCxnSpPr>
            <p:cNvPr id="86028" name="Connecteur droit avec flèche 19"/>
            <p:cNvCxnSpPr>
              <a:cxnSpLocks noChangeShapeType="1"/>
            </p:cNvCxnSpPr>
            <p:nvPr/>
          </p:nvCxnSpPr>
          <p:spPr bwMode="auto">
            <a:xfrm flipV="1">
              <a:off x="3132657" y="3666066"/>
              <a:ext cx="828000" cy="0"/>
            </a:xfrm>
            <a:prstGeom prst="straightConnector1">
              <a:avLst/>
            </a:prstGeom>
            <a:noFill/>
            <a:ln w="15875" algn="ctr">
              <a:solidFill>
                <a:schemeClr val="bg2"/>
              </a:solidFill>
              <a:round/>
              <a:headEnd/>
              <a:tailEnd type="arrow" w="med" len="med"/>
            </a:ln>
          </p:spPr>
        </p:cxnSp>
        <p:cxnSp>
          <p:nvCxnSpPr>
            <p:cNvPr id="86029" name="Connecteur droit avec flèche 20"/>
            <p:cNvCxnSpPr>
              <a:cxnSpLocks noChangeShapeType="1"/>
            </p:cNvCxnSpPr>
            <p:nvPr/>
          </p:nvCxnSpPr>
          <p:spPr bwMode="auto">
            <a:xfrm flipH="1" flipV="1">
              <a:off x="4148664" y="3556000"/>
              <a:ext cx="828000" cy="0"/>
            </a:xfrm>
            <a:prstGeom prst="straightConnector1">
              <a:avLst/>
            </a:prstGeom>
            <a:noFill/>
            <a:ln w="15875" algn="ctr">
              <a:solidFill>
                <a:schemeClr val="bg2"/>
              </a:solidFill>
              <a:round/>
              <a:headEnd/>
              <a:tailEnd type="arrow" w="med" len="med"/>
            </a:ln>
          </p:spPr>
        </p:cxnSp>
        <p:cxnSp>
          <p:nvCxnSpPr>
            <p:cNvPr id="86030" name="Connecteur droit avec flèche 22"/>
            <p:cNvCxnSpPr>
              <a:cxnSpLocks noChangeShapeType="1"/>
            </p:cNvCxnSpPr>
            <p:nvPr/>
          </p:nvCxnSpPr>
          <p:spPr bwMode="auto">
            <a:xfrm flipV="1">
              <a:off x="3143062" y="4140215"/>
              <a:ext cx="972000" cy="0"/>
            </a:xfrm>
            <a:prstGeom prst="straightConnector1">
              <a:avLst/>
            </a:prstGeom>
            <a:noFill/>
            <a:ln w="15875" algn="ctr">
              <a:solidFill>
                <a:schemeClr val="bg2"/>
              </a:solidFill>
              <a:round/>
              <a:headEnd/>
              <a:tailEnd type="arrow" w="med" len="med"/>
            </a:ln>
          </p:spPr>
        </p:cxnSp>
        <p:cxnSp>
          <p:nvCxnSpPr>
            <p:cNvPr id="86031" name="Connecteur droit avec flèche 23"/>
            <p:cNvCxnSpPr>
              <a:cxnSpLocks noChangeShapeType="1"/>
            </p:cNvCxnSpPr>
            <p:nvPr/>
          </p:nvCxnSpPr>
          <p:spPr bwMode="auto">
            <a:xfrm flipH="1" flipV="1">
              <a:off x="4357706" y="3962414"/>
              <a:ext cx="612000" cy="0"/>
            </a:xfrm>
            <a:prstGeom prst="straightConnector1">
              <a:avLst/>
            </a:prstGeom>
            <a:noFill/>
            <a:ln w="15875" algn="ctr">
              <a:solidFill>
                <a:schemeClr val="bg2"/>
              </a:solidFill>
              <a:round/>
              <a:headEnd/>
              <a:tailEnd type="arrow" w="med" len="med"/>
            </a:ln>
          </p:spPr>
        </p:cxnSp>
      </p:grpSp>
      <p:sp>
        <p:nvSpPr>
          <p:cNvPr id="16" name="Slide Number Placeholder 15"/>
          <p:cNvSpPr>
            <a:spLocks noGrp="1"/>
          </p:cNvSpPr>
          <p:nvPr>
            <p:ph type="sldNum" sz="quarter" idx="10"/>
          </p:nvPr>
        </p:nvSpPr>
        <p:spPr/>
        <p:txBody>
          <a:bodyPr/>
          <a:lstStyle/>
          <a:p>
            <a:pPr>
              <a:defRPr/>
            </a:pPr>
            <a:fld id="{BB39AB83-D7EE-45EA-8110-0213D9E8C6EF}" type="slidenum">
              <a:rPr lang="en-US" smtClean="0"/>
              <a:pPr>
                <a:defRPr/>
              </a:pPr>
              <a:t>39</a:t>
            </a:fld>
            <a:endParaRPr lang="en-US" dirty="0"/>
          </a:p>
        </p:txBody>
      </p:sp>
      <p:sp>
        <p:nvSpPr>
          <p:cNvPr id="17" name="Footer Placeholder 16"/>
          <p:cNvSpPr>
            <a:spLocks noGrp="1"/>
          </p:cNvSpPr>
          <p:nvPr>
            <p:ph type="ftr" sz="quarter" idx="4294967295"/>
          </p:nvPr>
        </p:nvSpPr>
        <p:spPr>
          <a:xfrm>
            <a:off x="0" y="14542158"/>
            <a:ext cx="13825060" cy="537505"/>
          </a:xfrm>
          <a:prstGeom prst="rect">
            <a:avLst/>
          </a:prstGeom>
        </p:spPr>
        <p:txBody>
          <a:bodyPr/>
          <a:lstStyle/>
          <a:p>
            <a:pPr>
              <a:defRPr/>
            </a:pPr>
            <a:r>
              <a:rPr lang="en-US" sz="1759" dirty="0"/>
              <a:t>Pfizer Confidential.  For internal Use Only. Not for Further Distribution.</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Valvular AF” generally refers to AF in the setting of:…"/>
          <p:cNvSpPr txBox="1">
            <a:spLocks noGrp="1"/>
          </p:cNvSpPr>
          <p:nvPr>
            <p:ph type="body" idx="1"/>
          </p:nvPr>
        </p:nvSpPr>
        <p:spPr>
          <a:xfrm>
            <a:off x="908050" y="2892425"/>
            <a:ext cx="17159163" cy="8248412"/>
          </a:xfrm>
          <a:prstGeom prst="rect">
            <a:avLst/>
          </a:prstGeom>
        </p:spPr>
        <p:txBody>
          <a:bodyPr/>
          <a:lstStyle/>
          <a:p>
            <a:r>
              <a:rPr lang="en-US" sz="3600" dirty="0">
                <a:sym typeface="Helvetica"/>
              </a:rPr>
              <a:t>AF is an arrhythmia responsible for one-third of all hospitalizations for cardiac rhythm disturbances </a:t>
            </a:r>
            <a:r>
              <a:rPr lang="en-US" sz="3600" baseline="30000" dirty="0">
                <a:sym typeface="Helvetica"/>
              </a:rPr>
              <a:t>1</a:t>
            </a:r>
          </a:p>
          <a:p>
            <a:endParaRPr lang="en-US" sz="3600" dirty="0"/>
          </a:p>
          <a:p>
            <a:r>
              <a:rPr lang="en-US" sz="3600" dirty="0">
                <a:sym typeface="Helvetica"/>
              </a:rPr>
              <a:t>Nearly one in four people at age 55 years will go on to develop AF (24% of men and 22% of women) </a:t>
            </a:r>
            <a:r>
              <a:rPr lang="en-US" sz="3600" baseline="30000" dirty="0">
                <a:sym typeface="Helvetica"/>
              </a:rPr>
              <a:t>2</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sz="3600" dirty="0"/>
              <a:t>“Valvular AF” generally refers to AF in the setting of: </a:t>
            </a:r>
            <a:endParaRPr lang="en-US" sz="3600" dirty="0"/>
          </a:p>
          <a:p>
            <a:pPr marL="571500" indent="-571500">
              <a:buFont typeface="Arial" panose="020B0604020202020204" pitchFamily="34" charset="0"/>
              <a:buChar char="•"/>
            </a:pPr>
            <a:endParaRPr sz="3600" dirty="0"/>
          </a:p>
          <a:p>
            <a:pPr>
              <a:buSzPct val="50000"/>
            </a:pPr>
            <a:r>
              <a:rPr lang="en-US" sz="3600" dirty="0"/>
              <a:t>	- </a:t>
            </a:r>
            <a:r>
              <a:rPr sz="3600" dirty="0"/>
              <a:t>Moderate-to-severe mitral stenosis </a:t>
            </a:r>
            <a:endParaRPr lang="en-US" sz="3600" dirty="0"/>
          </a:p>
          <a:p>
            <a:pPr marL="571500" indent="-571500">
              <a:buSzPct val="50000"/>
              <a:buFont typeface="Arial" panose="020B0604020202020204" pitchFamily="34" charset="0"/>
              <a:buChar char="•"/>
            </a:pPr>
            <a:endParaRPr lang="en-US" sz="3600" dirty="0"/>
          </a:p>
          <a:p>
            <a:pPr>
              <a:buSzPct val="50000"/>
            </a:pPr>
            <a:r>
              <a:rPr lang="en-US" sz="3600" dirty="0"/>
              <a:t>	- </a:t>
            </a:r>
            <a:r>
              <a:rPr sz="3600" dirty="0"/>
              <a:t>Mechanical heart valve </a:t>
            </a:r>
            <a:endParaRPr lang="en-US" sz="3600" dirty="0"/>
          </a:p>
          <a:p>
            <a:endParaRPr lang="en-US" sz="3200"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t>Direct acting oral anticoagulants (DOACs) overcome some of the limitations of warfarin which include monitoring, slow onset of action, bridging, and multiple drug interactions</a:t>
            </a:r>
          </a:p>
        </p:txBody>
      </p:sp>
      <p:sp>
        <p:nvSpPr>
          <p:cNvPr id="2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6" name="TextBox 5">
            <a:extLst>
              <a:ext uri="{FF2B5EF4-FFF2-40B4-BE49-F238E27FC236}">
                <a16:creationId xmlns:a16="http://schemas.microsoft.com/office/drawing/2014/main" id="{33076FBA-8B07-4B02-9D68-3993E4A8CDF9}"/>
              </a:ext>
            </a:extLst>
          </p:cNvPr>
          <p:cNvSpPr txBox="1"/>
          <p:nvPr/>
        </p:nvSpPr>
        <p:spPr>
          <a:xfrm>
            <a:off x="1283647" y="13173675"/>
            <a:ext cx="18423175" cy="1127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164" dirty="0"/>
              <a:t>2019 AHA/ACC/HRS Focused Update of the 2014 AHA/ACC/HRS Guideline for the Management of Patients With Atrial Fibrillation: A Report of the American College of Cardiology/American Heart Association Task Force on Clinical Practice Guidelines and the Heart Rhythm Society in Collaboration With the Society of Thoracic Surgeons. Circulation. 2019;140:e125–e151. 2. </a:t>
            </a:r>
            <a:r>
              <a:rPr lang="en-US" altLang="en-US" sz="2400" dirty="0" err="1"/>
              <a:t>Heeringa</a:t>
            </a:r>
            <a:r>
              <a:rPr lang="en-US" altLang="en-US" sz="2400" dirty="0"/>
              <a:t> J et al. Eur Heart J 2006;27:949–53</a:t>
            </a:r>
            <a:endParaRPr lang="en-US" sz="2164" dirty="0"/>
          </a:p>
        </p:txBody>
      </p:sp>
      <p:sp>
        <p:nvSpPr>
          <p:cNvPr id="5" name="TextBox 4">
            <a:extLst>
              <a:ext uri="{FF2B5EF4-FFF2-40B4-BE49-F238E27FC236}">
                <a16:creationId xmlns:a16="http://schemas.microsoft.com/office/drawing/2014/main" id="{31D9F9D4-9E5A-4143-8A04-017D2DE62802}"/>
              </a:ext>
            </a:extLst>
          </p:cNvPr>
          <p:cNvSpPr txBox="1"/>
          <p:nvPr/>
        </p:nvSpPr>
        <p:spPr>
          <a:xfrm>
            <a:off x="1283646" y="11884025"/>
            <a:ext cx="7549203"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dirty="0">
                <a:solidFill>
                  <a:srgbClr val="000000"/>
                </a:solidFill>
                <a:latin typeface="+mj-lt"/>
                <a:ea typeface="+mj-ea"/>
                <a:cs typeface="+mj-cs"/>
                <a:sym typeface="Helvetica"/>
              </a:rPr>
              <a:t>AF = Atrial Fibrillation</a:t>
            </a:r>
          </a:p>
          <a:p>
            <a:pPr marL="0" marR="0" indent="0" algn="l" defTabSz="914400" rtl="0" fontAlgn="auto" latinLnBrk="0" hangingPunct="0">
              <a:lnSpc>
                <a:spcPct val="100000"/>
              </a:lnSpc>
              <a:spcBef>
                <a:spcPts val="0"/>
              </a:spcBef>
              <a:spcAft>
                <a:spcPts val="0"/>
              </a:spcAft>
              <a:buClrTx/>
              <a:buSzTx/>
              <a:buFontTx/>
              <a:buNone/>
              <a:tabLst/>
            </a:pPr>
            <a:r>
              <a:rPr lang="en-US" sz="2800" dirty="0">
                <a:solidFill>
                  <a:srgbClr val="000000"/>
                </a:solidFill>
                <a:latin typeface="+mj-lt"/>
                <a:ea typeface="+mj-ea"/>
                <a:cs typeface="+mj-cs"/>
                <a:sym typeface="Helvetica"/>
              </a:rPr>
              <a:t>DOAC</a:t>
            </a:r>
            <a:r>
              <a:rPr kumimoji="0" lang="en-US" sz="2800" b="0" i="0" u="none" strike="noStrike" cap="none" spc="0" normalizeH="0" baseline="0" dirty="0">
                <a:ln>
                  <a:noFill/>
                </a:ln>
                <a:solidFill>
                  <a:srgbClr val="000000"/>
                </a:solidFill>
                <a:effectLst/>
                <a:uFillTx/>
                <a:latin typeface="+mj-lt"/>
                <a:ea typeface="+mj-ea"/>
                <a:cs typeface="+mj-cs"/>
                <a:sym typeface="Helvetica"/>
              </a:rPr>
              <a:t> = Direct Acting Oral Anti-Coagulants</a:t>
            </a:r>
          </a:p>
        </p:txBody>
      </p:sp>
      <p:sp>
        <p:nvSpPr>
          <p:cNvPr id="9" name="Title 1">
            <a:extLst>
              <a:ext uri="{FF2B5EF4-FFF2-40B4-BE49-F238E27FC236}">
                <a16:creationId xmlns:a16="http://schemas.microsoft.com/office/drawing/2014/main" id="{4DB81AB4-5990-4275-A296-961775BE4FE3}"/>
              </a:ext>
            </a:extLst>
          </p:cNvPr>
          <p:cNvSpPr txBox="1">
            <a:spLocks/>
          </p:cNvSpPr>
          <p:nvPr/>
        </p:nvSpPr>
        <p:spPr>
          <a:xfrm>
            <a:off x="527050" y="964037"/>
            <a:ext cx="19050000" cy="738664"/>
          </a:xfrm>
          <a:prstGeom prst="rect">
            <a:avLst/>
          </a:prstGeom>
        </p:spPr>
        <p:txBody>
          <a:bodyPr/>
          <a:lstStyle>
            <a:lvl1pPr>
              <a:defRPr>
                <a:latin typeface="+mj-lt"/>
                <a:ea typeface="+mj-ea"/>
                <a:cs typeface="+mj-cs"/>
              </a:defRPr>
            </a:lvl1pPr>
          </a:lstStyle>
          <a:p>
            <a:r>
              <a:rPr lang="en-US" sz="4800" b="1" dirty="0">
                <a:solidFill>
                  <a:srgbClr val="76004B"/>
                </a:solidFill>
                <a:latin typeface="Arial"/>
                <a:cs typeface="Arial"/>
              </a:rPr>
              <a:t>High unmet need for stroke prevention in Atrial Fibrillation (AF)</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Slide Number Placeholder 15"/>
          <p:cNvSpPr>
            <a:spLocks noGrp="1"/>
          </p:cNvSpPr>
          <p:nvPr>
            <p:ph type="sldNum" sz="quarter" idx="10"/>
          </p:nvPr>
        </p:nvSpPr>
        <p:spPr/>
        <p:txBody>
          <a:bodyPr/>
          <a:lstStyle/>
          <a:p>
            <a:pPr>
              <a:defRPr/>
            </a:pPr>
            <a:fld id="{105CF3E3-C899-44ED-A763-719EC2141EE2}" type="slidenum">
              <a:rPr lang="en-US" smtClean="0"/>
              <a:pPr>
                <a:defRPr/>
              </a:pPr>
              <a:t>40</a:t>
            </a:fld>
            <a:endParaRPr lang="en-US" dirty="0"/>
          </a:p>
        </p:txBody>
      </p:sp>
      <p:sp>
        <p:nvSpPr>
          <p:cNvPr id="90114" name="Rectangle 69"/>
          <p:cNvSpPr>
            <a:spLocks noGrp="1"/>
          </p:cNvSpPr>
          <p:nvPr>
            <p:ph type="title" idx="4294967295"/>
          </p:nvPr>
        </p:nvSpPr>
        <p:spPr>
          <a:xfrm>
            <a:off x="1" y="469288"/>
            <a:ext cx="19050031" cy="1239056"/>
          </a:xfrm>
        </p:spPr>
        <p:txBody>
          <a:bodyPr/>
          <a:lstStyle/>
          <a:p>
            <a:pPr eaLnBrk="1" hangingPunct="1"/>
            <a:r>
              <a:rPr lang="en-US">
                <a:ea typeface="ＭＳ Ｐゴシック"/>
              </a:rPr>
              <a:t>Drug–drug interactions for apixaban</a:t>
            </a:r>
          </a:p>
        </p:txBody>
      </p:sp>
      <p:graphicFrame>
        <p:nvGraphicFramePr>
          <p:cNvPr id="105537" name="Group 65"/>
          <p:cNvGraphicFramePr>
            <a:graphicFrameLocks noGrp="1"/>
          </p:cNvGraphicFramePr>
          <p:nvPr>
            <p:ph idx="4294967295"/>
          </p:nvPr>
        </p:nvGraphicFramePr>
        <p:xfrm>
          <a:off x="1200662" y="3537258"/>
          <a:ext cx="18903438" cy="8956105"/>
        </p:xfrm>
        <a:graphic>
          <a:graphicData uri="http://schemas.openxmlformats.org/drawingml/2006/table">
            <a:tbl>
              <a:tblPr/>
              <a:tblGrid>
                <a:gridCol w="3999878">
                  <a:extLst>
                    <a:ext uri="{9D8B030D-6E8A-4147-A177-3AD203B41FA5}">
                      <a16:colId xmlns:a16="http://schemas.microsoft.com/office/drawing/2014/main" val="20000"/>
                    </a:ext>
                  </a:extLst>
                </a:gridCol>
                <a:gridCol w="2900436">
                  <a:extLst>
                    <a:ext uri="{9D8B030D-6E8A-4147-A177-3AD203B41FA5}">
                      <a16:colId xmlns:a16="http://schemas.microsoft.com/office/drawing/2014/main" val="20001"/>
                    </a:ext>
                  </a:extLst>
                </a:gridCol>
                <a:gridCol w="2931848">
                  <a:extLst>
                    <a:ext uri="{9D8B030D-6E8A-4147-A177-3AD203B41FA5}">
                      <a16:colId xmlns:a16="http://schemas.microsoft.com/office/drawing/2014/main" val="20002"/>
                    </a:ext>
                  </a:extLst>
                </a:gridCol>
                <a:gridCol w="4122037">
                  <a:extLst>
                    <a:ext uri="{9D8B030D-6E8A-4147-A177-3AD203B41FA5}">
                      <a16:colId xmlns:a16="http://schemas.microsoft.com/office/drawing/2014/main" val="20003"/>
                    </a:ext>
                  </a:extLst>
                </a:gridCol>
                <a:gridCol w="4949239">
                  <a:extLst>
                    <a:ext uri="{9D8B030D-6E8A-4147-A177-3AD203B41FA5}">
                      <a16:colId xmlns:a16="http://schemas.microsoft.com/office/drawing/2014/main" val="20004"/>
                    </a:ext>
                  </a:extLst>
                </a:gridCol>
              </a:tblGrid>
              <a:tr h="1556672">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1" i="0" u="none" strike="noStrike" cap="none" normalizeH="0" baseline="0" dirty="0">
                          <a:ln>
                            <a:noFill/>
                          </a:ln>
                          <a:solidFill>
                            <a:schemeClr val="bg1"/>
                          </a:solidFill>
                          <a:effectLst/>
                          <a:latin typeface="Arial" pitchFamily="34" charset="0"/>
                          <a:ea typeface="ヒラギノ角ゴ Pro W3"/>
                          <a:cs typeface="ヒラギノ角ゴ Pro W3"/>
                        </a:rPr>
                        <a:t>Medication</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1" i="0" u="none" strike="noStrike" cap="none" normalizeH="0" baseline="0" dirty="0">
                          <a:ln>
                            <a:noFill/>
                          </a:ln>
                          <a:solidFill>
                            <a:schemeClr val="bg1"/>
                          </a:solidFill>
                          <a:effectLst/>
                          <a:latin typeface="Arial" pitchFamily="34" charset="0"/>
                          <a:ea typeface="ヒラギノ角ゴ Pro W3"/>
                          <a:cs typeface="ヒラギノ角ゴ Pro W3"/>
                        </a:rPr>
                        <a:t>Effect on CYP3A4</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1" i="0" u="none" strike="noStrike" cap="none" normalizeH="0" baseline="0" dirty="0">
                          <a:ln>
                            <a:noFill/>
                          </a:ln>
                          <a:solidFill>
                            <a:schemeClr val="bg1"/>
                          </a:solidFill>
                          <a:effectLst/>
                          <a:latin typeface="Arial" pitchFamily="34" charset="0"/>
                          <a:ea typeface="ヒラギノ角ゴ Pro W3"/>
                          <a:cs typeface="ヒラギノ角ゴ Pro W3"/>
                        </a:rPr>
                        <a:t>Effect on </a:t>
                      </a:r>
                      <a:br>
                        <a:rPr kumimoji="0" lang="en-GB" sz="3500" b="1" i="0" u="none" strike="noStrike" cap="none" normalizeH="0" baseline="0" dirty="0">
                          <a:ln>
                            <a:noFill/>
                          </a:ln>
                          <a:solidFill>
                            <a:schemeClr val="bg1"/>
                          </a:solidFill>
                          <a:effectLst/>
                          <a:latin typeface="Arial" pitchFamily="34" charset="0"/>
                          <a:ea typeface="ヒラギノ角ゴ Pro W3"/>
                          <a:cs typeface="ヒラギノ角ゴ Pro W3"/>
                        </a:rPr>
                      </a:br>
                      <a:r>
                        <a:rPr kumimoji="0" lang="en-GB" sz="3500" b="1" i="0" u="none" strike="noStrike" cap="none" normalizeH="0" baseline="0" dirty="0">
                          <a:ln>
                            <a:noFill/>
                          </a:ln>
                          <a:solidFill>
                            <a:schemeClr val="bg1"/>
                          </a:solidFill>
                          <a:effectLst/>
                          <a:latin typeface="Arial" pitchFamily="34" charset="0"/>
                          <a:ea typeface="ヒラギノ角ゴ Pro W3"/>
                          <a:cs typeface="ヒラギノ角ゴ Pro W3"/>
                        </a:rPr>
                        <a:t>P-</a:t>
                      </a:r>
                      <a:r>
                        <a:rPr kumimoji="0" lang="en-GB" sz="3500" b="1" i="0" u="none" strike="noStrike" cap="none" normalizeH="0" baseline="0" dirty="0" err="1">
                          <a:ln>
                            <a:noFill/>
                          </a:ln>
                          <a:solidFill>
                            <a:schemeClr val="bg1"/>
                          </a:solidFill>
                          <a:effectLst/>
                          <a:latin typeface="Arial" pitchFamily="34" charset="0"/>
                          <a:ea typeface="ヒラギノ角ゴ Pro W3"/>
                          <a:cs typeface="ヒラギノ角ゴ Pro W3"/>
                        </a:rPr>
                        <a:t>gp</a:t>
                      </a:r>
                      <a:endParaRPr kumimoji="0" lang="en-GB" sz="3500" b="1" i="0" u="none" strike="noStrike" cap="none" normalizeH="0" baseline="0" dirty="0">
                        <a:ln>
                          <a:noFill/>
                        </a:ln>
                        <a:solidFill>
                          <a:schemeClr val="bg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3500" b="1" i="0" u="none" strike="noStrike" cap="none" normalizeH="0" baseline="0" dirty="0">
                          <a:ln>
                            <a:noFill/>
                          </a:ln>
                          <a:solidFill>
                            <a:schemeClr val="bg1"/>
                          </a:solidFill>
                          <a:effectLst/>
                          <a:latin typeface="Arial" pitchFamily="34" charset="0"/>
                          <a:ea typeface="ヒラギノ角ゴ Pro W3"/>
                          <a:cs typeface="ヒラギノ角ゴ Pro W3"/>
                        </a:rPr>
                        <a:t>Impact on </a:t>
                      </a:r>
                      <a:r>
                        <a:rPr kumimoji="0" lang="en-US" sz="3500" b="1" i="0" u="none" strike="noStrike" cap="none" normalizeH="0" baseline="0" dirty="0" err="1">
                          <a:ln>
                            <a:noFill/>
                          </a:ln>
                          <a:solidFill>
                            <a:schemeClr val="bg1"/>
                          </a:solidFill>
                          <a:effectLst/>
                          <a:latin typeface="Arial" pitchFamily="34" charset="0"/>
                          <a:ea typeface="ヒラギノ角ゴ Pro W3"/>
                          <a:cs typeface="ヒラギノ角ゴ Pro W3"/>
                        </a:rPr>
                        <a:t>apixaban</a:t>
                      </a:r>
                      <a:r>
                        <a:rPr kumimoji="0" lang="en-US" sz="3500" b="1" i="0" u="none" strike="noStrike" cap="none" normalizeH="0" baseline="0" dirty="0">
                          <a:ln>
                            <a:noFill/>
                          </a:ln>
                          <a:solidFill>
                            <a:schemeClr val="bg1"/>
                          </a:solidFill>
                          <a:effectLst/>
                          <a:latin typeface="Arial" pitchFamily="34" charset="0"/>
                          <a:ea typeface="ヒラギノ角ゴ Pro W3"/>
                          <a:cs typeface="ヒラギノ角ゴ Pro W3"/>
                        </a:rPr>
                        <a:t> </a:t>
                      </a:r>
                      <a:r>
                        <a:rPr kumimoji="0" lang="en-US" sz="3500" b="1" i="0" u="none" strike="noStrike" cap="none" normalizeH="0" baseline="0" dirty="0" err="1">
                          <a:ln>
                            <a:noFill/>
                          </a:ln>
                          <a:solidFill>
                            <a:schemeClr val="bg1"/>
                          </a:solidFill>
                          <a:effectLst/>
                          <a:latin typeface="Arial" pitchFamily="34" charset="0"/>
                          <a:ea typeface="ヒラギノ角ゴ Pro W3"/>
                          <a:cs typeface="ヒラギノ角ゴ Pro W3"/>
                        </a:rPr>
                        <a:t>C</a:t>
                      </a:r>
                      <a:r>
                        <a:rPr kumimoji="0" lang="en-US" sz="3500" b="1" i="0" u="none" strike="noStrike" cap="none" normalizeH="0" baseline="-25000" dirty="0" err="1">
                          <a:ln>
                            <a:noFill/>
                          </a:ln>
                          <a:solidFill>
                            <a:schemeClr val="bg1"/>
                          </a:solidFill>
                          <a:effectLst/>
                          <a:latin typeface="Arial" pitchFamily="34" charset="0"/>
                          <a:ea typeface="ヒラギノ角ゴ Pro W3"/>
                          <a:cs typeface="ヒラギノ角ゴ Pro W3"/>
                        </a:rPr>
                        <a:t>max</a:t>
                      </a:r>
                      <a:r>
                        <a:rPr kumimoji="0" lang="en-US" sz="3500" b="1" i="0" u="none" strike="noStrike" cap="none" normalizeH="0" baseline="-25000" dirty="0">
                          <a:ln>
                            <a:noFill/>
                          </a:ln>
                          <a:solidFill>
                            <a:schemeClr val="bg1"/>
                          </a:solidFill>
                          <a:effectLst/>
                          <a:latin typeface="Arial" pitchFamily="34" charset="0"/>
                          <a:ea typeface="ヒラギノ角ゴ Pro W3"/>
                          <a:cs typeface="ヒラギノ角ゴ Pro W3"/>
                        </a:rPr>
                        <a:t> </a:t>
                      </a:r>
                      <a:endParaRPr kumimoji="0" lang="en-GB" sz="3500" b="1" i="0" u="none" strike="noStrike" cap="none" normalizeH="0" baseline="0" dirty="0">
                        <a:ln>
                          <a:noFill/>
                        </a:ln>
                        <a:solidFill>
                          <a:schemeClr val="bg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3500" b="1" i="0" u="none" strike="noStrike" cap="none" normalizeH="0" baseline="0" dirty="0">
                          <a:ln>
                            <a:noFill/>
                          </a:ln>
                          <a:solidFill>
                            <a:schemeClr val="bg1"/>
                          </a:solidFill>
                          <a:effectLst/>
                          <a:latin typeface="Arial" pitchFamily="34" charset="0"/>
                          <a:ea typeface="ヒラギノ角ゴ Pro W3"/>
                          <a:cs typeface="ヒラギノ角ゴ Pro W3"/>
                        </a:rPr>
                        <a:t>Impact on </a:t>
                      </a:r>
                      <a:r>
                        <a:rPr kumimoji="0" lang="en-US" sz="3500" b="1" i="0" u="none" strike="noStrike" cap="none" normalizeH="0" baseline="0" dirty="0" err="1">
                          <a:ln>
                            <a:noFill/>
                          </a:ln>
                          <a:solidFill>
                            <a:schemeClr val="bg1"/>
                          </a:solidFill>
                          <a:effectLst/>
                          <a:latin typeface="Arial" pitchFamily="34" charset="0"/>
                          <a:ea typeface="ヒラギノ角ゴ Pro W3"/>
                          <a:cs typeface="ヒラギノ角ゴ Pro W3"/>
                        </a:rPr>
                        <a:t>apixaban</a:t>
                      </a:r>
                      <a:r>
                        <a:rPr kumimoji="0" lang="en-US" sz="3500" b="1" i="0" u="none" strike="noStrike" cap="none" normalizeH="0" baseline="0" dirty="0">
                          <a:ln>
                            <a:noFill/>
                          </a:ln>
                          <a:solidFill>
                            <a:schemeClr val="bg1"/>
                          </a:solidFill>
                          <a:effectLst/>
                          <a:latin typeface="Arial" pitchFamily="34" charset="0"/>
                          <a:ea typeface="ヒラギノ角ゴ Pro W3"/>
                          <a:cs typeface="ヒラギノ角ゴ Pro W3"/>
                        </a:rPr>
                        <a:t> AUC</a:t>
                      </a:r>
                      <a:endParaRPr kumimoji="0" lang="en-GB" sz="3500" b="1" i="0" u="none" strike="noStrike" cap="none" normalizeH="0" baseline="0" dirty="0">
                        <a:ln>
                          <a:noFill/>
                        </a:ln>
                        <a:solidFill>
                          <a:schemeClr val="bg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87920">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3500" b="0" i="0" u="none" strike="noStrike" cap="none" normalizeH="0" baseline="0">
                          <a:ln>
                            <a:noFill/>
                          </a:ln>
                          <a:solidFill>
                            <a:schemeClr val="tx1"/>
                          </a:solidFill>
                          <a:effectLst/>
                          <a:latin typeface="Arial" pitchFamily="34" charset="0"/>
                          <a:ea typeface="ヒラギノ角ゴ Pro W3"/>
                          <a:cs typeface="ヒラギノ角ゴ Pro W3"/>
                        </a:rPr>
                        <a:t>Rifampicin</a:t>
                      </a:r>
                      <a:endParaRPr kumimoji="0" lang="en-GB" sz="3500" b="0" i="0" u="none" strike="noStrike" cap="none" normalizeH="0" baseline="0">
                        <a:ln>
                          <a:noFill/>
                        </a:ln>
                        <a:solidFill>
                          <a:schemeClr val="tx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a:ln>
                            <a:noFill/>
                          </a:ln>
                          <a:solidFill>
                            <a:schemeClr val="tx1"/>
                          </a:solidFill>
                          <a:effectLst/>
                          <a:latin typeface="Arial" pitchFamily="34" charset="0"/>
                          <a:ea typeface="ヒラギノ角ゴ Pro W3"/>
                          <a:cs typeface="ヒラギノ角ゴ Pro W3"/>
                        </a:rPr>
                        <a:t>Strong inducer</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a:ln>
                            <a:noFill/>
                          </a:ln>
                          <a:solidFill>
                            <a:schemeClr val="tx1"/>
                          </a:solidFill>
                          <a:effectLst/>
                          <a:latin typeface="Arial" pitchFamily="34" charset="0"/>
                          <a:ea typeface="ヒラギノ角ゴ Pro W3"/>
                          <a:cs typeface="ヒラギノ角ゴ Pro W3"/>
                        </a:rPr>
                        <a:t>Strong inducer</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3500" b="0" i="0" u="none" strike="noStrike" cap="none" normalizeH="0" baseline="0">
                          <a:ln>
                            <a:noFill/>
                          </a:ln>
                          <a:solidFill>
                            <a:schemeClr val="tx1"/>
                          </a:solidFill>
                          <a:effectLst/>
                          <a:latin typeface="Arial" pitchFamily="34" charset="0"/>
                          <a:ea typeface="ヒラギノ角ゴ Pro W3"/>
                          <a:cs typeface="ヒラギノ角ゴ Pro W3"/>
                        </a:rPr>
                        <a:t>42%</a:t>
                      </a:r>
                      <a:endParaRPr kumimoji="0" lang="en-GB" sz="3500" b="0" i="0" u="none" strike="noStrike" cap="none" normalizeH="0" baseline="0">
                        <a:ln>
                          <a:noFill/>
                        </a:ln>
                        <a:solidFill>
                          <a:schemeClr val="tx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3500" b="0" i="0" u="none" strike="noStrike" cap="none" normalizeH="0" baseline="0" dirty="0">
                          <a:ln>
                            <a:noFill/>
                          </a:ln>
                          <a:solidFill>
                            <a:schemeClr val="tx1"/>
                          </a:solidFill>
                          <a:effectLst/>
                          <a:latin typeface="Arial" pitchFamily="34" charset="0"/>
                          <a:ea typeface="ヒラギノ角ゴ Pro W3"/>
                          <a:cs typeface="ヒラギノ角ゴ Pro W3"/>
                        </a:rPr>
                        <a:t>54%</a:t>
                      </a:r>
                      <a:endPar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1280939">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a:ln>
                            <a:noFill/>
                          </a:ln>
                          <a:solidFill>
                            <a:schemeClr val="tx1"/>
                          </a:solidFill>
                          <a:effectLst/>
                          <a:latin typeface="Arial" pitchFamily="34" charset="0"/>
                          <a:ea typeface="ヒラギノ角ゴ Pro W3"/>
                          <a:cs typeface="ヒラギノ角ゴ Pro W3"/>
                        </a:rPr>
                        <a:t>Ketoconazole</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a:ln>
                            <a:noFill/>
                          </a:ln>
                          <a:solidFill>
                            <a:schemeClr val="tx1"/>
                          </a:solidFill>
                          <a:effectLst/>
                          <a:latin typeface="Arial" pitchFamily="34" charset="0"/>
                          <a:ea typeface="ヒラギノ角ゴ Pro W3"/>
                          <a:cs typeface="ヒラギノ角ゴ Pro W3"/>
                        </a:rPr>
                        <a:t>Strong inhibitor</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a:ln>
                            <a:noFill/>
                          </a:ln>
                          <a:solidFill>
                            <a:schemeClr val="tx1"/>
                          </a:solidFill>
                          <a:effectLst/>
                          <a:latin typeface="Arial" pitchFamily="34" charset="0"/>
                          <a:ea typeface="ヒラギノ角ゴ Pro W3"/>
                          <a:cs typeface="ヒラギノ角ゴ Pro W3"/>
                        </a:rPr>
                        <a:t>Strong inhibitor</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3500" b="0" i="0" u="none" strike="noStrike" cap="none" normalizeH="0" baseline="0">
                          <a:ln>
                            <a:noFill/>
                          </a:ln>
                          <a:solidFill>
                            <a:schemeClr val="tx1"/>
                          </a:solidFill>
                          <a:effectLst/>
                          <a:latin typeface="Arial" pitchFamily="34" charset="0"/>
                          <a:ea typeface="ヒラギノ角ゴ Pro W3"/>
                          <a:cs typeface="ヒラギノ角ゴ Pro W3"/>
                        </a:rPr>
                        <a:t>1.6-fold</a:t>
                      </a:r>
                      <a:endParaRPr kumimoji="0" lang="en-GB" sz="3500" b="0" i="0" u="none" strike="noStrike" cap="none" normalizeH="0" baseline="0">
                        <a:ln>
                          <a:noFill/>
                        </a:ln>
                        <a:solidFill>
                          <a:schemeClr val="tx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3500" b="0" i="0" u="none" strike="noStrike" cap="none" normalizeH="0" baseline="0" dirty="0">
                          <a:ln>
                            <a:noFill/>
                          </a:ln>
                          <a:solidFill>
                            <a:schemeClr val="tx1"/>
                          </a:solidFill>
                          <a:effectLst/>
                          <a:latin typeface="Arial" pitchFamily="34" charset="0"/>
                          <a:ea typeface="ヒラギノ角ゴ Pro W3"/>
                          <a:cs typeface="ヒラギノ角ゴ Pro W3"/>
                        </a:rPr>
                        <a:t>2-fold</a:t>
                      </a:r>
                      <a:endPar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1406590">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a:ln>
                            <a:noFill/>
                          </a:ln>
                          <a:solidFill>
                            <a:schemeClr val="tx1"/>
                          </a:solidFill>
                          <a:effectLst/>
                          <a:latin typeface="Arial" pitchFamily="34" charset="0"/>
                          <a:ea typeface="ヒラギノ角ゴ Pro W3"/>
                          <a:cs typeface="ヒラギノ角ゴ Pro W3"/>
                        </a:rPr>
                        <a:t>Diltiazem</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a:ln>
                            <a:noFill/>
                          </a:ln>
                          <a:solidFill>
                            <a:schemeClr val="tx1"/>
                          </a:solidFill>
                          <a:effectLst/>
                          <a:latin typeface="Arial" pitchFamily="34" charset="0"/>
                          <a:ea typeface="ヒラギノ角ゴ Pro W3"/>
                          <a:cs typeface="ヒラギノ角ゴ Pro W3"/>
                        </a:rPr>
                        <a:t>Moderate inhibitor</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a:ln>
                            <a:noFill/>
                          </a:ln>
                          <a:solidFill>
                            <a:schemeClr val="tx1"/>
                          </a:solidFill>
                          <a:effectLst/>
                          <a:latin typeface="Arial" pitchFamily="34" charset="0"/>
                          <a:ea typeface="ヒラギノ角ゴ Pro W3"/>
                          <a:cs typeface="ヒラギノ角ゴ Pro W3"/>
                        </a:rPr>
                        <a:t>Weak inhibitor</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3500" b="0" i="0" u="none" strike="noStrike" cap="none" normalizeH="0" baseline="0">
                          <a:ln>
                            <a:noFill/>
                          </a:ln>
                          <a:solidFill>
                            <a:schemeClr val="tx1"/>
                          </a:solidFill>
                          <a:effectLst/>
                          <a:latin typeface="Arial" pitchFamily="34" charset="0"/>
                          <a:ea typeface="ヒラギノ角ゴ Pro W3"/>
                          <a:cs typeface="ヒラギノ角ゴ Pro W3"/>
                        </a:rPr>
                        <a:t>1.3-fold</a:t>
                      </a:r>
                      <a:endParaRPr kumimoji="0" lang="en-GB" sz="3500" b="0" i="0" u="none" strike="noStrike" cap="none" normalizeH="0" baseline="0">
                        <a:ln>
                          <a:noFill/>
                        </a:ln>
                        <a:solidFill>
                          <a:schemeClr val="tx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3500" b="0" i="0" u="none" strike="noStrike" cap="none" normalizeH="0" baseline="0" dirty="0">
                          <a:ln>
                            <a:noFill/>
                          </a:ln>
                          <a:solidFill>
                            <a:schemeClr val="tx1"/>
                          </a:solidFill>
                          <a:effectLst/>
                          <a:latin typeface="Arial" pitchFamily="34" charset="0"/>
                          <a:ea typeface="ヒラギノ角ゴ Pro W3"/>
                          <a:cs typeface="ヒラギノ角ゴ Pro W3"/>
                        </a:rPr>
                        <a:t>1.4-fold</a:t>
                      </a:r>
                      <a:endPar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1141328">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a:ln>
                            <a:noFill/>
                          </a:ln>
                          <a:solidFill>
                            <a:schemeClr val="tx1"/>
                          </a:solidFill>
                          <a:effectLst/>
                          <a:latin typeface="Arial" pitchFamily="34" charset="0"/>
                          <a:ea typeface="ヒラギノ角ゴ Pro W3"/>
                          <a:cs typeface="ヒラギノ角ゴ Pro W3"/>
                        </a:rPr>
                        <a:t>Naproxen</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rPr>
                        <a:t>No effect</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a:ln>
                            <a:noFill/>
                          </a:ln>
                          <a:solidFill>
                            <a:schemeClr val="tx1"/>
                          </a:solidFill>
                          <a:effectLst/>
                          <a:latin typeface="Arial" pitchFamily="34" charset="0"/>
                          <a:ea typeface="ヒラギノ角ゴ Pro W3"/>
                          <a:cs typeface="ヒラギノ角ゴ Pro W3"/>
                        </a:rPr>
                        <a:t>Inhibitor</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3500" b="0" i="0" u="none" strike="noStrike" cap="none" normalizeH="0" baseline="0">
                          <a:ln>
                            <a:noFill/>
                          </a:ln>
                          <a:solidFill>
                            <a:schemeClr val="tx1"/>
                          </a:solidFill>
                          <a:effectLst/>
                          <a:latin typeface="Arial" pitchFamily="34" charset="0"/>
                          <a:ea typeface="ヒラギノ角ゴ Pro W3"/>
                          <a:cs typeface="ヒラギノ角ゴ Pro W3"/>
                        </a:rPr>
                        <a:t>1.6-fold</a:t>
                      </a:r>
                      <a:endParaRPr kumimoji="0" lang="en-GB" sz="3500" b="0" i="0" u="none" strike="noStrike" cap="none" normalizeH="0" baseline="0">
                        <a:ln>
                          <a:noFill/>
                        </a:ln>
                        <a:solidFill>
                          <a:schemeClr val="tx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3500" b="0" i="0" u="none" strike="noStrike" cap="none" normalizeH="0" baseline="0" dirty="0">
                          <a:ln>
                            <a:noFill/>
                          </a:ln>
                          <a:solidFill>
                            <a:schemeClr val="tx1"/>
                          </a:solidFill>
                          <a:effectLst/>
                          <a:latin typeface="Arial" pitchFamily="34" charset="0"/>
                          <a:ea typeface="ヒラギノ角ゴ Pro W3"/>
                          <a:cs typeface="ヒラギノ角ゴ Pro W3"/>
                        </a:rPr>
                        <a:t>1.5-fold</a:t>
                      </a:r>
                      <a:endPar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1141328">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dirty="0" err="1">
                          <a:ln>
                            <a:noFill/>
                          </a:ln>
                          <a:solidFill>
                            <a:schemeClr val="tx1"/>
                          </a:solidFill>
                          <a:effectLst/>
                          <a:latin typeface="Arial" pitchFamily="34" charset="0"/>
                          <a:ea typeface="ヒラギノ角ゴ Pro W3"/>
                          <a:cs typeface="ヒラギノ角ゴ Pro W3"/>
                        </a:rPr>
                        <a:t>Atenolol</a:t>
                      </a:r>
                      <a:endPar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defRPr/>
                      </a:pPr>
                      <a:r>
                        <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rPr>
                        <a:t>No effect</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defRPr/>
                      </a:pPr>
                      <a:r>
                        <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rPr>
                        <a:t>No effect</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rPr>
                        <a:t>18%</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rPr>
                        <a:t>15%</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1141328">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GB" sz="3500" b="0" i="0" u="none" strike="noStrike" cap="none" normalizeH="0" baseline="0" dirty="0" err="1">
                          <a:ln>
                            <a:noFill/>
                          </a:ln>
                          <a:solidFill>
                            <a:schemeClr val="tx1"/>
                          </a:solidFill>
                          <a:effectLst/>
                          <a:latin typeface="Arial" pitchFamily="34" charset="0"/>
                          <a:ea typeface="ヒラギノ角ゴ Pro W3"/>
                          <a:cs typeface="ヒラギノ角ゴ Pro W3"/>
                        </a:rPr>
                        <a:t>Famotidine</a:t>
                      </a:r>
                      <a:endPar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endParaRP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defRPr/>
                      </a:pPr>
                      <a:r>
                        <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rPr>
                        <a:t>No effect</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defRPr/>
                      </a:pPr>
                      <a:r>
                        <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rPr>
                        <a:t>No effect</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defRPr/>
                      </a:pPr>
                      <a:r>
                        <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rPr>
                        <a:t>No effect</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defRPr/>
                      </a:pPr>
                      <a:r>
                        <a:rPr kumimoji="0" lang="en-GB" sz="3500" b="0" i="0" u="none" strike="noStrike" cap="none" normalizeH="0" baseline="0" dirty="0">
                          <a:ln>
                            <a:noFill/>
                          </a:ln>
                          <a:solidFill>
                            <a:schemeClr val="tx1"/>
                          </a:solidFill>
                          <a:effectLst/>
                          <a:latin typeface="Arial" pitchFamily="34" charset="0"/>
                          <a:ea typeface="ヒラギノ角ゴ Pro W3"/>
                          <a:cs typeface="ヒラギノ角ゴ Pro W3"/>
                        </a:rPr>
                        <a:t>No effect</a:t>
                      </a:r>
                    </a:p>
                  </a:txBody>
                  <a:tcPr marL="201041" marR="201041" marT="100521" marB="1005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6"/>
                  </a:ext>
                </a:extLst>
              </a:tr>
            </a:tbl>
          </a:graphicData>
        </a:graphic>
      </p:graphicFrame>
      <p:sp>
        <p:nvSpPr>
          <p:cNvPr id="17" name="Footer Placeholder 16"/>
          <p:cNvSpPr>
            <a:spLocks noGrp="1"/>
          </p:cNvSpPr>
          <p:nvPr>
            <p:ph type="ftr" sz="quarter" idx="4294967295"/>
          </p:nvPr>
        </p:nvSpPr>
        <p:spPr>
          <a:xfrm>
            <a:off x="0" y="14542158"/>
            <a:ext cx="13825060" cy="537505"/>
          </a:xfrm>
          <a:prstGeom prst="rect">
            <a:avLst/>
          </a:prstGeom>
        </p:spPr>
        <p:txBody>
          <a:bodyPr/>
          <a:lstStyle/>
          <a:p>
            <a:pPr>
              <a:defRPr/>
            </a:pPr>
            <a:r>
              <a:rPr lang="en-US" sz="1759" dirty="0"/>
              <a:t>Pfizer Confidential.  For internal Use Only. Not for Further Distribution.</a:t>
            </a:r>
          </a:p>
        </p:txBody>
      </p:sp>
      <p:sp>
        <p:nvSpPr>
          <p:cNvPr id="90165" name="Line 74"/>
          <p:cNvSpPr>
            <a:spLocks noChangeShapeType="1"/>
          </p:cNvSpPr>
          <p:nvPr/>
        </p:nvSpPr>
        <p:spPr bwMode="auto">
          <a:xfrm>
            <a:off x="11179416" y="5327778"/>
            <a:ext cx="0" cy="837671"/>
          </a:xfrm>
          <a:prstGeom prst="line">
            <a:avLst/>
          </a:prstGeom>
          <a:noFill/>
          <a:ln w="38100">
            <a:solidFill>
              <a:schemeClr val="tx1"/>
            </a:solidFill>
            <a:round/>
            <a:headEnd/>
            <a:tailEnd type="arrow" w="lg" len="med"/>
          </a:ln>
        </p:spPr>
        <p:txBody>
          <a:bodyPr/>
          <a:lstStyle/>
          <a:p>
            <a:endParaRPr lang="en-GB" sz="3957"/>
          </a:p>
        </p:txBody>
      </p:sp>
      <p:sp>
        <p:nvSpPr>
          <p:cNvPr id="90166" name="Line 76"/>
          <p:cNvSpPr>
            <a:spLocks noChangeShapeType="1"/>
          </p:cNvSpPr>
          <p:nvPr/>
        </p:nvSpPr>
        <p:spPr bwMode="auto">
          <a:xfrm>
            <a:off x="15629542" y="5327778"/>
            <a:ext cx="0" cy="837671"/>
          </a:xfrm>
          <a:prstGeom prst="line">
            <a:avLst/>
          </a:prstGeom>
          <a:noFill/>
          <a:ln w="38100">
            <a:solidFill>
              <a:schemeClr val="tx1"/>
            </a:solidFill>
            <a:round/>
            <a:headEnd/>
            <a:tailEnd type="arrow" w="lg" len="med"/>
          </a:ln>
        </p:spPr>
        <p:txBody>
          <a:bodyPr/>
          <a:lstStyle/>
          <a:p>
            <a:endParaRPr lang="en-GB" sz="3957"/>
          </a:p>
        </p:txBody>
      </p:sp>
      <p:sp>
        <p:nvSpPr>
          <p:cNvPr id="90167" name="Line 77"/>
          <p:cNvSpPr>
            <a:spLocks noChangeShapeType="1"/>
          </p:cNvSpPr>
          <p:nvPr/>
        </p:nvSpPr>
        <p:spPr bwMode="auto">
          <a:xfrm rot="10800000">
            <a:off x="15629542" y="6713426"/>
            <a:ext cx="0" cy="837671"/>
          </a:xfrm>
          <a:prstGeom prst="line">
            <a:avLst/>
          </a:prstGeom>
          <a:noFill/>
          <a:ln w="38100">
            <a:solidFill>
              <a:schemeClr val="tx1"/>
            </a:solidFill>
            <a:round/>
            <a:headEnd/>
            <a:tailEnd type="arrow" w="lg" len="med"/>
          </a:ln>
        </p:spPr>
        <p:txBody>
          <a:bodyPr/>
          <a:lstStyle/>
          <a:p>
            <a:endParaRPr lang="en-GB" sz="3957"/>
          </a:p>
        </p:txBody>
      </p:sp>
      <p:sp>
        <p:nvSpPr>
          <p:cNvPr id="90168" name="Line 78"/>
          <p:cNvSpPr>
            <a:spLocks noChangeShapeType="1"/>
          </p:cNvSpPr>
          <p:nvPr/>
        </p:nvSpPr>
        <p:spPr bwMode="auto">
          <a:xfrm rot="10800000">
            <a:off x="15629542" y="7983893"/>
            <a:ext cx="0" cy="837671"/>
          </a:xfrm>
          <a:prstGeom prst="line">
            <a:avLst/>
          </a:prstGeom>
          <a:noFill/>
          <a:ln w="38100">
            <a:solidFill>
              <a:schemeClr val="tx1"/>
            </a:solidFill>
            <a:round/>
            <a:headEnd/>
            <a:tailEnd type="arrow" w="lg" len="med"/>
          </a:ln>
        </p:spPr>
        <p:txBody>
          <a:bodyPr/>
          <a:lstStyle/>
          <a:p>
            <a:endParaRPr lang="en-GB" sz="3957"/>
          </a:p>
        </p:txBody>
      </p:sp>
      <p:sp>
        <p:nvSpPr>
          <p:cNvPr id="90169" name="Line 79"/>
          <p:cNvSpPr>
            <a:spLocks noChangeShapeType="1"/>
          </p:cNvSpPr>
          <p:nvPr/>
        </p:nvSpPr>
        <p:spPr bwMode="auto">
          <a:xfrm rot="10800000">
            <a:off x="15629542" y="9229928"/>
            <a:ext cx="0" cy="837671"/>
          </a:xfrm>
          <a:prstGeom prst="line">
            <a:avLst/>
          </a:prstGeom>
          <a:noFill/>
          <a:ln w="38100">
            <a:solidFill>
              <a:schemeClr val="tx1"/>
            </a:solidFill>
            <a:round/>
            <a:headEnd/>
            <a:tailEnd type="arrow" w="lg" len="med"/>
          </a:ln>
        </p:spPr>
        <p:txBody>
          <a:bodyPr/>
          <a:lstStyle/>
          <a:p>
            <a:endParaRPr lang="en-GB" sz="3957"/>
          </a:p>
        </p:txBody>
      </p:sp>
      <p:sp>
        <p:nvSpPr>
          <p:cNvPr id="90170" name="Line 80"/>
          <p:cNvSpPr>
            <a:spLocks noChangeShapeType="1"/>
          </p:cNvSpPr>
          <p:nvPr/>
        </p:nvSpPr>
        <p:spPr bwMode="auto">
          <a:xfrm rot="10800000">
            <a:off x="11175925" y="7983893"/>
            <a:ext cx="0" cy="837671"/>
          </a:xfrm>
          <a:prstGeom prst="line">
            <a:avLst/>
          </a:prstGeom>
          <a:noFill/>
          <a:ln w="38100">
            <a:solidFill>
              <a:schemeClr val="tx1"/>
            </a:solidFill>
            <a:round/>
            <a:headEnd/>
            <a:tailEnd type="arrow" w="lg" len="med"/>
          </a:ln>
        </p:spPr>
        <p:txBody>
          <a:bodyPr/>
          <a:lstStyle/>
          <a:p>
            <a:endParaRPr lang="en-GB" sz="3957"/>
          </a:p>
        </p:txBody>
      </p:sp>
      <p:sp>
        <p:nvSpPr>
          <p:cNvPr id="90171" name="Line 81"/>
          <p:cNvSpPr>
            <a:spLocks noChangeShapeType="1"/>
          </p:cNvSpPr>
          <p:nvPr/>
        </p:nvSpPr>
        <p:spPr bwMode="auto">
          <a:xfrm rot="10800000">
            <a:off x="11175925" y="9229928"/>
            <a:ext cx="0" cy="837671"/>
          </a:xfrm>
          <a:prstGeom prst="line">
            <a:avLst/>
          </a:prstGeom>
          <a:noFill/>
          <a:ln w="38100">
            <a:solidFill>
              <a:schemeClr val="tx1"/>
            </a:solidFill>
            <a:round/>
            <a:headEnd/>
            <a:tailEnd type="arrow" w="lg" len="med"/>
          </a:ln>
        </p:spPr>
        <p:txBody>
          <a:bodyPr/>
          <a:lstStyle/>
          <a:p>
            <a:endParaRPr lang="en-GB" sz="3957"/>
          </a:p>
        </p:txBody>
      </p:sp>
      <p:sp>
        <p:nvSpPr>
          <p:cNvPr id="90172" name="Line 82"/>
          <p:cNvSpPr>
            <a:spLocks noChangeShapeType="1"/>
          </p:cNvSpPr>
          <p:nvPr/>
        </p:nvSpPr>
        <p:spPr bwMode="auto">
          <a:xfrm rot="10800000">
            <a:off x="11175925" y="6713426"/>
            <a:ext cx="0" cy="837671"/>
          </a:xfrm>
          <a:prstGeom prst="line">
            <a:avLst/>
          </a:prstGeom>
          <a:noFill/>
          <a:ln w="38100">
            <a:solidFill>
              <a:schemeClr val="tx1"/>
            </a:solidFill>
            <a:round/>
            <a:headEnd/>
            <a:tailEnd type="arrow" w="lg" len="med"/>
          </a:ln>
        </p:spPr>
        <p:txBody>
          <a:bodyPr/>
          <a:lstStyle/>
          <a:p>
            <a:endParaRPr lang="en-GB" sz="3957"/>
          </a:p>
        </p:txBody>
      </p:sp>
      <p:sp>
        <p:nvSpPr>
          <p:cNvPr id="90173" name="Text Box 88"/>
          <p:cNvSpPr txBox="1">
            <a:spLocks noChangeArrowheads="1"/>
          </p:cNvSpPr>
          <p:nvPr/>
        </p:nvSpPr>
        <p:spPr bwMode="auto">
          <a:xfrm>
            <a:off x="10533711" y="13111863"/>
            <a:ext cx="9046845" cy="518604"/>
          </a:xfrm>
          <a:prstGeom prst="rect">
            <a:avLst/>
          </a:prstGeom>
          <a:noFill/>
          <a:ln w="25400">
            <a:noFill/>
            <a:miter lim="800000"/>
            <a:headEnd/>
            <a:tailEnd/>
          </a:ln>
          <a:effectLst>
            <a:prstShdw prst="shdw17">
              <a:srgbClr val="1F5C99"/>
            </a:prstShdw>
          </a:effectLst>
        </p:spPr>
        <p:txBody>
          <a:bodyPr anchor="ctr">
            <a:spAutoFit/>
          </a:bodyPr>
          <a:lstStyle/>
          <a:p>
            <a:pPr algn="ctr">
              <a:lnSpc>
                <a:spcPct val="90000"/>
              </a:lnSpc>
              <a:spcBef>
                <a:spcPct val="30000"/>
              </a:spcBef>
              <a:buClr>
                <a:srgbClr val="FF9900"/>
              </a:buClr>
              <a:buFont typeface="Wingdings" pitchFamily="2" charset="2"/>
              <a:buNone/>
            </a:pPr>
            <a:r>
              <a:rPr lang="en-US" sz="3078" b="1">
                <a:solidFill>
                  <a:srgbClr val="3A76AD"/>
                </a:solidFill>
              </a:rPr>
              <a:t>See SmPC for full list of drug interactions</a:t>
            </a:r>
            <a:endParaRPr lang="en-US" sz="2638" b="1">
              <a:solidFill>
                <a:srgbClr val="3A76AD"/>
              </a:solidFill>
            </a:endParaRPr>
          </a:p>
        </p:txBody>
      </p:sp>
      <p:sp>
        <p:nvSpPr>
          <p:cNvPr id="90174" name="Rectangle 15"/>
          <p:cNvSpPr>
            <a:spLocks noChangeArrowheads="1"/>
          </p:cNvSpPr>
          <p:nvPr/>
        </p:nvSpPr>
        <p:spPr bwMode="auto">
          <a:xfrm>
            <a:off x="338560" y="13568367"/>
            <a:ext cx="3448380" cy="427233"/>
          </a:xfrm>
          <a:prstGeom prst="rect">
            <a:avLst/>
          </a:prstGeom>
          <a:noFill/>
          <a:ln w="9525">
            <a:noFill/>
            <a:miter lim="800000"/>
            <a:headEnd/>
            <a:tailEnd/>
          </a:ln>
        </p:spPr>
        <p:txBody>
          <a:bodyPr wrap="none">
            <a:spAutoFit/>
          </a:bodyPr>
          <a:lstStyle/>
          <a:p>
            <a:pPr>
              <a:lnSpc>
                <a:spcPct val="90000"/>
              </a:lnSpc>
              <a:spcBef>
                <a:spcPct val="30000"/>
              </a:spcBef>
              <a:buClr>
                <a:srgbClr val="FF9900"/>
              </a:buClr>
              <a:buFont typeface="Wingdings" pitchFamily="2" charset="2"/>
              <a:buNone/>
            </a:pPr>
            <a:r>
              <a:rPr lang="en-US" sz="2418" b="1" i="1">
                <a:solidFill>
                  <a:srgbClr val="515151"/>
                </a:solidFill>
              </a:rPr>
              <a:t>Apixaban SmPC 2012.</a:t>
            </a:r>
            <a:endParaRPr lang="fr-FR" sz="2418" b="1">
              <a:solidFill>
                <a:srgbClr val="515151"/>
              </a:solidFill>
            </a:endParaRPr>
          </a:p>
        </p:txBody>
      </p:sp>
      <p:sp>
        <p:nvSpPr>
          <p:cNvPr id="90175" name="Line 74"/>
          <p:cNvSpPr>
            <a:spLocks noChangeShapeType="1"/>
          </p:cNvSpPr>
          <p:nvPr/>
        </p:nvSpPr>
        <p:spPr bwMode="auto">
          <a:xfrm>
            <a:off x="11193378" y="10367764"/>
            <a:ext cx="0" cy="837671"/>
          </a:xfrm>
          <a:prstGeom prst="line">
            <a:avLst/>
          </a:prstGeom>
          <a:noFill/>
          <a:ln w="38100">
            <a:solidFill>
              <a:schemeClr val="tx1"/>
            </a:solidFill>
            <a:round/>
            <a:headEnd/>
            <a:tailEnd type="arrow" w="lg" len="med"/>
          </a:ln>
        </p:spPr>
        <p:txBody>
          <a:bodyPr/>
          <a:lstStyle/>
          <a:p>
            <a:endParaRPr lang="en-GB" sz="3957"/>
          </a:p>
        </p:txBody>
      </p:sp>
      <p:sp>
        <p:nvSpPr>
          <p:cNvPr id="90176" name="Line 74"/>
          <p:cNvSpPr>
            <a:spLocks noChangeShapeType="1"/>
          </p:cNvSpPr>
          <p:nvPr/>
        </p:nvSpPr>
        <p:spPr bwMode="auto">
          <a:xfrm>
            <a:off x="15660955" y="10381725"/>
            <a:ext cx="0" cy="837671"/>
          </a:xfrm>
          <a:prstGeom prst="line">
            <a:avLst/>
          </a:prstGeom>
          <a:noFill/>
          <a:ln w="38100">
            <a:solidFill>
              <a:schemeClr val="tx1"/>
            </a:solidFill>
            <a:round/>
            <a:headEnd/>
            <a:tailEnd type="arrow" w="lg" len="med"/>
          </a:ln>
        </p:spPr>
        <p:txBody>
          <a:bodyPr/>
          <a:lstStyle/>
          <a:p>
            <a:endParaRPr lang="en-GB" sz="3957"/>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Titre 1"/>
          <p:cNvSpPr>
            <a:spLocks noGrp="1"/>
          </p:cNvSpPr>
          <p:nvPr>
            <p:ph type="title"/>
          </p:nvPr>
        </p:nvSpPr>
        <p:spPr>
          <a:xfrm>
            <a:off x="680609" y="1588"/>
            <a:ext cx="18973244" cy="1624163"/>
          </a:xfrm>
        </p:spPr>
        <p:txBody>
          <a:bodyPr/>
          <a:lstStyle/>
          <a:p>
            <a:r>
              <a:rPr lang="en-US" sz="5277" dirty="0">
                <a:ea typeface="ＭＳ Ｐゴシック"/>
              </a:rPr>
              <a:t>ARISTOTLE: </a:t>
            </a:r>
            <a:r>
              <a:rPr lang="en-US" sz="5277" dirty="0" err="1">
                <a:ea typeface="ＭＳ Ｐゴシック"/>
              </a:rPr>
              <a:t>Apixaban</a:t>
            </a:r>
            <a:r>
              <a:rPr lang="en-US" sz="5277" dirty="0">
                <a:ea typeface="ＭＳ Ｐゴシック"/>
              </a:rPr>
              <a:t> significantly reduced the rate </a:t>
            </a:r>
            <a:br>
              <a:rPr lang="en-US" sz="5277" dirty="0">
                <a:ea typeface="ＭＳ Ｐゴシック"/>
              </a:rPr>
            </a:br>
            <a:r>
              <a:rPr lang="en-US" sz="5277" dirty="0">
                <a:ea typeface="ＭＳ Ｐゴシック"/>
              </a:rPr>
              <a:t>of bleeding </a:t>
            </a:r>
            <a:r>
              <a:rPr lang="en-US" sz="5277" dirty="0">
                <a:solidFill>
                  <a:srgbClr val="FF0000"/>
                </a:solidFill>
                <a:ea typeface="ＭＳ Ｐゴシック"/>
              </a:rPr>
              <a:t>irrespective of the bleeding definition </a:t>
            </a:r>
            <a:r>
              <a:rPr lang="en-US" sz="5277" dirty="0">
                <a:ea typeface="ＭＳ Ｐゴシック"/>
              </a:rPr>
              <a:t>used</a:t>
            </a:r>
          </a:p>
        </p:txBody>
      </p:sp>
      <p:graphicFrame>
        <p:nvGraphicFramePr>
          <p:cNvPr id="5" name="Espace réservé du contenu 4"/>
          <p:cNvGraphicFramePr>
            <a:graphicFrameLocks noGrp="1"/>
          </p:cNvGraphicFramePr>
          <p:nvPr>
            <p:ph idx="1"/>
          </p:nvPr>
        </p:nvGraphicFramePr>
        <p:xfrm>
          <a:off x="1493846" y="3373212"/>
          <a:ext cx="17333850" cy="9589235"/>
        </p:xfrm>
        <a:graphic>
          <a:graphicData uri="http://schemas.openxmlformats.org/drawingml/2006/table">
            <a:tbl>
              <a:tblPr firstRow="1" bandRow="1">
                <a:tableStyleId>{5C22544A-7EE6-4342-B048-85BDC9FD1C3A}</a:tableStyleId>
              </a:tblPr>
              <a:tblGrid>
                <a:gridCol w="5698800">
                  <a:extLst>
                    <a:ext uri="{9D8B030D-6E8A-4147-A177-3AD203B41FA5}">
                      <a16:colId xmlns:a16="http://schemas.microsoft.com/office/drawing/2014/main" val="20000"/>
                    </a:ext>
                  </a:extLst>
                </a:gridCol>
                <a:gridCol w="3086850">
                  <a:extLst>
                    <a:ext uri="{9D8B030D-6E8A-4147-A177-3AD203B41FA5}">
                      <a16:colId xmlns:a16="http://schemas.microsoft.com/office/drawing/2014/main" val="20001"/>
                    </a:ext>
                  </a:extLst>
                </a:gridCol>
                <a:gridCol w="3086850">
                  <a:extLst>
                    <a:ext uri="{9D8B030D-6E8A-4147-A177-3AD203B41FA5}">
                      <a16:colId xmlns:a16="http://schemas.microsoft.com/office/drawing/2014/main" val="20002"/>
                    </a:ext>
                  </a:extLst>
                </a:gridCol>
                <a:gridCol w="3561750">
                  <a:extLst>
                    <a:ext uri="{9D8B030D-6E8A-4147-A177-3AD203B41FA5}">
                      <a16:colId xmlns:a16="http://schemas.microsoft.com/office/drawing/2014/main" val="20003"/>
                    </a:ext>
                  </a:extLst>
                </a:gridCol>
                <a:gridCol w="1899600">
                  <a:extLst>
                    <a:ext uri="{9D8B030D-6E8A-4147-A177-3AD203B41FA5}">
                      <a16:colId xmlns:a16="http://schemas.microsoft.com/office/drawing/2014/main" val="20004"/>
                    </a:ext>
                  </a:extLst>
                </a:gridCol>
              </a:tblGrid>
              <a:tr h="2057900">
                <a:tc>
                  <a:txBody>
                    <a:bodyPr/>
                    <a:lstStyle/>
                    <a:p>
                      <a:pPr marL="85725" indent="-85725"/>
                      <a:r>
                        <a:rPr lang="en-GB" sz="3500" b="1" noProof="0" dirty="0">
                          <a:solidFill>
                            <a:schemeClr val="bg1"/>
                          </a:solidFill>
                          <a:latin typeface="+mj-lt"/>
                        </a:rPr>
                        <a:t>Outcome</a:t>
                      </a:r>
                    </a:p>
                  </a:txBody>
                  <a:tcPr marL="201041" marR="201041" marT="100521" marB="100521" anchor="ctr"/>
                </a:tc>
                <a:tc>
                  <a:txBody>
                    <a:bodyPr/>
                    <a:lstStyle/>
                    <a:p>
                      <a:pPr marL="0" marR="0" algn="ctr">
                        <a:lnSpc>
                          <a:spcPct val="100000"/>
                        </a:lnSpc>
                        <a:spcBef>
                          <a:spcPts val="300"/>
                        </a:spcBef>
                        <a:spcAft>
                          <a:spcPts val="0"/>
                        </a:spcAft>
                      </a:pPr>
                      <a:r>
                        <a:rPr lang="en-GB" sz="3500" b="1" noProof="0" dirty="0" err="1">
                          <a:solidFill>
                            <a:schemeClr val="bg1"/>
                          </a:solidFill>
                          <a:effectLst/>
                          <a:latin typeface="+mj-lt"/>
                        </a:rPr>
                        <a:t>Apixaban</a:t>
                      </a:r>
                      <a:endParaRPr lang="en-GB" sz="3500" b="1" noProof="0" dirty="0">
                        <a:solidFill>
                          <a:schemeClr val="bg1"/>
                        </a:solidFill>
                        <a:effectLst/>
                        <a:latin typeface="+mj-lt"/>
                      </a:endParaRPr>
                    </a:p>
                    <a:p>
                      <a:pPr marL="0" marR="0" algn="ctr">
                        <a:lnSpc>
                          <a:spcPct val="100000"/>
                        </a:lnSpc>
                        <a:spcBef>
                          <a:spcPts val="300"/>
                        </a:spcBef>
                        <a:spcAft>
                          <a:spcPts val="0"/>
                        </a:spcAft>
                      </a:pPr>
                      <a:r>
                        <a:rPr lang="en-GB" sz="3100" b="1" noProof="0" dirty="0">
                          <a:solidFill>
                            <a:schemeClr val="bg1"/>
                          </a:solidFill>
                          <a:effectLst/>
                          <a:latin typeface="+mj-lt"/>
                        </a:rPr>
                        <a:t>(N=9,088)</a:t>
                      </a:r>
                    </a:p>
                    <a:p>
                      <a:pPr marL="0" marR="0" indent="0" algn="ctr" defTabSz="914400" rtl="0" eaLnBrk="1" fontAlgn="auto" latinLnBrk="0" hangingPunct="1">
                        <a:lnSpc>
                          <a:spcPct val="100000"/>
                        </a:lnSpc>
                        <a:spcBef>
                          <a:spcPts val="300"/>
                        </a:spcBef>
                        <a:spcAft>
                          <a:spcPts val="0"/>
                        </a:spcAft>
                        <a:buClrTx/>
                        <a:buSzTx/>
                        <a:buFontTx/>
                        <a:buNone/>
                        <a:tabLst/>
                        <a:defRPr/>
                      </a:pPr>
                      <a:r>
                        <a:rPr lang="en-GB" sz="2600" b="1" noProof="0" dirty="0">
                          <a:solidFill>
                            <a:schemeClr val="bg1"/>
                          </a:solidFill>
                          <a:effectLst/>
                          <a:latin typeface="+mj-lt"/>
                        </a:rPr>
                        <a:t>Event Rate</a:t>
                      </a:r>
                      <a:r>
                        <a:rPr lang="en-GB" sz="2600" b="1" baseline="0" noProof="0" dirty="0">
                          <a:solidFill>
                            <a:schemeClr val="bg1"/>
                          </a:solidFill>
                          <a:effectLst/>
                          <a:latin typeface="+mj-lt"/>
                        </a:rPr>
                        <a:t> </a:t>
                      </a:r>
                      <a:r>
                        <a:rPr lang="en-GB" sz="2600" b="1" noProof="0" dirty="0">
                          <a:solidFill>
                            <a:schemeClr val="bg1"/>
                          </a:solidFill>
                          <a:effectLst/>
                          <a:latin typeface="+mj-lt"/>
                        </a:rPr>
                        <a:t>(%/yr)</a:t>
                      </a:r>
                      <a:endParaRPr lang="en-GB" sz="2600" b="1" noProof="0" dirty="0">
                        <a:solidFill>
                          <a:schemeClr val="bg1"/>
                        </a:solidFill>
                        <a:effectLst/>
                        <a:latin typeface="+mj-lt"/>
                        <a:ea typeface="Calibri"/>
                        <a:cs typeface="Times New Roman"/>
                      </a:endParaRPr>
                    </a:p>
                  </a:txBody>
                  <a:tcPr marL="129536" marR="129536" marT="0" marB="0" anchor="ctr"/>
                </a:tc>
                <a:tc>
                  <a:txBody>
                    <a:bodyPr/>
                    <a:lstStyle/>
                    <a:p>
                      <a:pPr marL="0" marR="0" algn="ctr">
                        <a:lnSpc>
                          <a:spcPct val="100000"/>
                        </a:lnSpc>
                        <a:spcBef>
                          <a:spcPts val="300"/>
                        </a:spcBef>
                        <a:spcAft>
                          <a:spcPts val="0"/>
                        </a:spcAft>
                      </a:pPr>
                      <a:r>
                        <a:rPr lang="en-GB" sz="3500" b="1" noProof="0" dirty="0" err="1">
                          <a:solidFill>
                            <a:schemeClr val="bg1"/>
                          </a:solidFill>
                          <a:effectLst/>
                          <a:latin typeface="+mj-lt"/>
                        </a:rPr>
                        <a:t>Warfarin</a:t>
                      </a:r>
                      <a:endParaRPr lang="en-GB" sz="3500" b="1" noProof="0" dirty="0">
                        <a:solidFill>
                          <a:schemeClr val="bg1"/>
                        </a:solidFill>
                        <a:effectLst/>
                        <a:latin typeface="+mj-lt"/>
                      </a:endParaRPr>
                    </a:p>
                    <a:p>
                      <a:pPr marL="0" marR="0" indent="0" algn="ctr" defTabSz="914400" rtl="0" eaLnBrk="1" fontAlgn="auto" latinLnBrk="0" hangingPunct="1">
                        <a:lnSpc>
                          <a:spcPct val="100000"/>
                        </a:lnSpc>
                        <a:spcBef>
                          <a:spcPts val="300"/>
                        </a:spcBef>
                        <a:spcAft>
                          <a:spcPts val="0"/>
                        </a:spcAft>
                        <a:buClrTx/>
                        <a:buSzTx/>
                        <a:buFontTx/>
                        <a:buNone/>
                        <a:tabLst/>
                        <a:defRPr/>
                      </a:pPr>
                      <a:r>
                        <a:rPr lang="en-GB" sz="3100" b="1" noProof="0" dirty="0">
                          <a:solidFill>
                            <a:schemeClr val="bg1"/>
                          </a:solidFill>
                          <a:effectLst/>
                          <a:latin typeface="+mj-lt"/>
                        </a:rPr>
                        <a:t>(N=9,052) </a:t>
                      </a:r>
                    </a:p>
                    <a:p>
                      <a:pPr marL="0" marR="0" indent="0" algn="ctr" defTabSz="914400" rtl="0" eaLnBrk="1" fontAlgn="auto" latinLnBrk="0" hangingPunct="1">
                        <a:lnSpc>
                          <a:spcPct val="100000"/>
                        </a:lnSpc>
                        <a:spcBef>
                          <a:spcPts val="300"/>
                        </a:spcBef>
                        <a:spcAft>
                          <a:spcPts val="0"/>
                        </a:spcAft>
                        <a:buClrTx/>
                        <a:buSzTx/>
                        <a:buFontTx/>
                        <a:buNone/>
                        <a:tabLst/>
                        <a:defRPr/>
                      </a:pPr>
                      <a:r>
                        <a:rPr lang="en-GB" sz="2600" b="1" noProof="0" dirty="0">
                          <a:solidFill>
                            <a:schemeClr val="bg1"/>
                          </a:solidFill>
                          <a:effectLst/>
                          <a:latin typeface="+mj-lt"/>
                        </a:rPr>
                        <a:t>Event Rate</a:t>
                      </a:r>
                      <a:r>
                        <a:rPr lang="en-GB" sz="2600" b="1" baseline="0" noProof="0" dirty="0">
                          <a:solidFill>
                            <a:schemeClr val="bg1"/>
                          </a:solidFill>
                          <a:effectLst/>
                          <a:latin typeface="+mj-lt"/>
                        </a:rPr>
                        <a:t> </a:t>
                      </a:r>
                      <a:r>
                        <a:rPr lang="en-GB" sz="2600" b="1" noProof="0" dirty="0">
                          <a:solidFill>
                            <a:schemeClr val="bg1"/>
                          </a:solidFill>
                          <a:effectLst/>
                          <a:latin typeface="+mj-lt"/>
                        </a:rPr>
                        <a:t>(%/yr)</a:t>
                      </a:r>
                      <a:endParaRPr lang="en-GB" sz="2600" b="1" noProof="0" dirty="0">
                        <a:solidFill>
                          <a:schemeClr val="bg1"/>
                        </a:solidFill>
                        <a:effectLst/>
                        <a:latin typeface="+mj-lt"/>
                        <a:ea typeface="Calibri"/>
                        <a:cs typeface="Times New Roman"/>
                      </a:endParaRPr>
                    </a:p>
                  </a:txBody>
                  <a:tcPr marL="129536" marR="12953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500" b="1" noProof="0" dirty="0">
                          <a:solidFill>
                            <a:schemeClr val="bg1"/>
                          </a:solidFill>
                          <a:effectLst/>
                          <a:latin typeface="+mj-lt"/>
                        </a:rPr>
                        <a:t>HR (95% CI)</a:t>
                      </a:r>
                      <a:endParaRPr lang="en-GB" sz="3500" b="1" noProof="0" dirty="0">
                        <a:solidFill>
                          <a:schemeClr val="bg1"/>
                        </a:solidFill>
                        <a:effectLst/>
                        <a:latin typeface="+mj-lt"/>
                        <a:ea typeface="Calibri"/>
                        <a:cs typeface="Times New Roman"/>
                      </a:endParaRPr>
                    </a:p>
                  </a:txBody>
                  <a:tcPr marL="129536" marR="129536" marT="0" marB="0" anchor="ctr"/>
                </a:tc>
                <a:tc>
                  <a:txBody>
                    <a:bodyPr/>
                    <a:lstStyle/>
                    <a:p>
                      <a:pPr marL="0" marR="0" algn="ctr">
                        <a:lnSpc>
                          <a:spcPct val="100000"/>
                        </a:lnSpc>
                        <a:spcBef>
                          <a:spcPts val="0"/>
                        </a:spcBef>
                        <a:spcAft>
                          <a:spcPts val="0"/>
                        </a:spcAft>
                      </a:pPr>
                      <a:r>
                        <a:rPr lang="en-GB" sz="3500" b="1" noProof="0" dirty="0">
                          <a:solidFill>
                            <a:schemeClr val="bg1"/>
                          </a:solidFill>
                          <a:effectLst/>
                          <a:latin typeface="+mj-lt"/>
                          <a:ea typeface="Calibri"/>
                          <a:cs typeface="Times New Roman"/>
                        </a:rPr>
                        <a:t>P value</a:t>
                      </a:r>
                    </a:p>
                  </a:txBody>
                  <a:tcPr marL="129536" marR="129536" marT="0" marB="0" anchor="ctr"/>
                </a:tc>
                <a:extLst>
                  <a:ext uri="{0D108BD9-81ED-4DB2-BD59-A6C34878D82A}">
                    <a16:rowId xmlns:a16="http://schemas.microsoft.com/office/drawing/2014/main" val="10000"/>
                  </a:ext>
                </a:extLst>
              </a:tr>
              <a:tr h="1345550">
                <a:tc>
                  <a:txBody>
                    <a:bodyPr/>
                    <a:lstStyle/>
                    <a:p>
                      <a:pPr marL="85725" marR="0" indent="0">
                        <a:lnSpc>
                          <a:spcPct val="100000"/>
                        </a:lnSpc>
                        <a:spcBef>
                          <a:spcPts val="0"/>
                        </a:spcBef>
                        <a:spcAft>
                          <a:spcPts val="0"/>
                        </a:spcAft>
                      </a:pPr>
                      <a:r>
                        <a:rPr lang="en-GB" sz="3100" b="1" noProof="0" dirty="0">
                          <a:solidFill>
                            <a:schemeClr val="tx1"/>
                          </a:solidFill>
                          <a:effectLst/>
                          <a:latin typeface="+mj-lt"/>
                        </a:rPr>
                        <a:t>Primary safety outcome: </a:t>
                      </a:r>
                      <a:br>
                        <a:rPr lang="en-GB" sz="3100" b="1" noProof="0" dirty="0">
                          <a:solidFill>
                            <a:schemeClr val="tx1"/>
                          </a:solidFill>
                          <a:effectLst/>
                          <a:latin typeface="+mj-lt"/>
                        </a:rPr>
                      </a:br>
                      <a:r>
                        <a:rPr lang="en-GB" sz="3100" b="1" noProof="0" dirty="0">
                          <a:solidFill>
                            <a:schemeClr val="tx1"/>
                          </a:solidFill>
                          <a:effectLst/>
                          <a:latin typeface="+mj-lt"/>
                        </a:rPr>
                        <a:t>ISTH major bleeding</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2.13</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3.09</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0.69</a:t>
                      </a:r>
                      <a:r>
                        <a:rPr lang="en-GB" sz="3100" b="0" noProof="0" dirty="0">
                          <a:solidFill>
                            <a:schemeClr val="tx1"/>
                          </a:solidFill>
                          <a:effectLst/>
                          <a:latin typeface="+mj-lt"/>
                        </a:rPr>
                        <a:t> (0.60, 0.80)</a:t>
                      </a:r>
                      <a:endParaRPr lang="en-GB" sz="3100" b="0"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&lt;0.001</a:t>
                      </a:r>
                      <a:endParaRPr lang="en-GB" sz="3100" b="1" noProof="0" dirty="0">
                        <a:solidFill>
                          <a:schemeClr val="tx1"/>
                        </a:solidFill>
                        <a:effectLst/>
                        <a:latin typeface="+mj-lt"/>
                        <a:ea typeface="Calibri"/>
                        <a:cs typeface="Times New Roman"/>
                      </a:endParaRPr>
                    </a:p>
                  </a:txBody>
                  <a:tcPr marL="82039" marR="82039" marT="0" marB="0" anchor="ctr"/>
                </a:tc>
                <a:extLst>
                  <a:ext uri="{0D108BD9-81ED-4DB2-BD59-A6C34878D82A}">
                    <a16:rowId xmlns:a16="http://schemas.microsoft.com/office/drawing/2014/main" val="10001"/>
                  </a:ext>
                </a:extLst>
              </a:tr>
              <a:tr h="773210">
                <a:tc>
                  <a:txBody>
                    <a:bodyPr/>
                    <a:lstStyle/>
                    <a:p>
                      <a:pPr marL="361950" marR="0" indent="0">
                        <a:lnSpc>
                          <a:spcPct val="100000"/>
                        </a:lnSpc>
                        <a:spcBef>
                          <a:spcPts val="0"/>
                        </a:spcBef>
                        <a:spcAft>
                          <a:spcPts val="0"/>
                        </a:spcAft>
                      </a:pPr>
                      <a:r>
                        <a:rPr lang="en-GB" sz="3100" b="1" noProof="0" dirty="0">
                          <a:solidFill>
                            <a:schemeClr val="tx1"/>
                          </a:solidFill>
                          <a:effectLst/>
                          <a:latin typeface="+mj-lt"/>
                        </a:rPr>
                        <a:t>Intracranial</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a:solidFill>
                            <a:schemeClr val="tx1"/>
                          </a:solidFill>
                          <a:effectLst/>
                          <a:latin typeface="+mj-lt"/>
                        </a:rPr>
                        <a:t>0.33</a:t>
                      </a:r>
                      <a:endParaRPr lang="en-GB" sz="3100" b="1" noProof="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0.80</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0.42</a:t>
                      </a:r>
                      <a:r>
                        <a:rPr lang="en-GB" sz="3100" b="0" noProof="0" dirty="0">
                          <a:solidFill>
                            <a:schemeClr val="tx1"/>
                          </a:solidFill>
                          <a:effectLst/>
                          <a:latin typeface="+mj-lt"/>
                        </a:rPr>
                        <a:t> (0.30, 0.58)</a:t>
                      </a:r>
                      <a:endParaRPr lang="en-GB" sz="3100" b="0"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&lt;0.001</a:t>
                      </a:r>
                      <a:endParaRPr lang="en-GB" sz="3100" b="1" noProof="0" dirty="0">
                        <a:solidFill>
                          <a:schemeClr val="tx1"/>
                        </a:solidFill>
                        <a:effectLst/>
                        <a:latin typeface="+mj-lt"/>
                        <a:ea typeface="Calibri"/>
                        <a:cs typeface="Times New Roman"/>
                      </a:endParaRPr>
                    </a:p>
                  </a:txBody>
                  <a:tcPr marL="82039" marR="82039" marT="0" marB="0" anchor="ctr"/>
                </a:tc>
                <a:extLst>
                  <a:ext uri="{0D108BD9-81ED-4DB2-BD59-A6C34878D82A}">
                    <a16:rowId xmlns:a16="http://schemas.microsoft.com/office/drawing/2014/main" val="10002"/>
                  </a:ext>
                </a:extLst>
              </a:tr>
              <a:tr h="773210">
                <a:tc>
                  <a:txBody>
                    <a:bodyPr/>
                    <a:lstStyle/>
                    <a:p>
                      <a:pPr marL="361950" marR="0" indent="0">
                        <a:lnSpc>
                          <a:spcPct val="100000"/>
                        </a:lnSpc>
                        <a:spcBef>
                          <a:spcPts val="0"/>
                        </a:spcBef>
                        <a:spcAft>
                          <a:spcPts val="0"/>
                        </a:spcAft>
                      </a:pPr>
                      <a:r>
                        <a:rPr lang="en-GB" sz="3100" b="1" noProof="0" dirty="0">
                          <a:solidFill>
                            <a:schemeClr val="tx1"/>
                          </a:solidFill>
                          <a:effectLst/>
                          <a:latin typeface="+mj-lt"/>
                          <a:ea typeface="Calibri"/>
                          <a:cs typeface="Times New Roman"/>
                        </a:rPr>
                        <a:t>Other</a:t>
                      </a:r>
                      <a:r>
                        <a:rPr lang="en-GB" sz="3100" b="1" baseline="0" noProof="0" dirty="0">
                          <a:solidFill>
                            <a:schemeClr val="tx1"/>
                          </a:solidFill>
                          <a:effectLst/>
                          <a:latin typeface="+mj-lt"/>
                          <a:ea typeface="Calibri"/>
                          <a:cs typeface="Times New Roman"/>
                        </a:rPr>
                        <a:t> location</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ea typeface="Calibri"/>
                          <a:cs typeface="Times New Roman"/>
                        </a:rPr>
                        <a:t>1.79</a:t>
                      </a: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ea typeface="Calibri"/>
                          <a:cs typeface="Times New Roman"/>
                        </a:rPr>
                        <a:t>2.27</a:t>
                      </a:r>
                    </a:p>
                  </a:txBody>
                  <a:tcPr marL="82039" marR="8203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100" b="1" noProof="0" dirty="0">
                          <a:solidFill>
                            <a:schemeClr val="tx1"/>
                          </a:solidFill>
                          <a:effectLst/>
                          <a:latin typeface="+mj-lt"/>
                        </a:rPr>
                        <a:t>0.79</a:t>
                      </a:r>
                      <a:r>
                        <a:rPr lang="en-GB" sz="3100" b="0" noProof="0" dirty="0">
                          <a:solidFill>
                            <a:schemeClr val="tx1"/>
                          </a:solidFill>
                          <a:effectLst/>
                          <a:latin typeface="+mj-lt"/>
                        </a:rPr>
                        <a:t> (0.68, 0.93)</a:t>
                      </a:r>
                      <a:endParaRPr lang="en-GB" sz="3100" b="0"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ea typeface="Calibri"/>
                          <a:cs typeface="Times New Roman"/>
                        </a:rPr>
                        <a:t>0.004</a:t>
                      </a:r>
                    </a:p>
                  </a:txBody>
                  <a:tcPr marL="82039" marR="82039" marT="0" marB="0" anchor="ctr"/>
                </a:tc>
                <a:extLst>
                  <a:ext uri="{0D108BD9-81ED-4DB2-BD59-A6C34878D82A}">
                    <a16:rowId xmlns:a16="http://schemas.microsoft.com/office/drawing/2014/main" val="10003"/>
                  </a:ext>
                </a:extLst>
              </a:tr>
              <a:tr h="773210">
                <a:tc>
                  <a:txBody>
                    <a:bodyPr/>
                    <a:lstStyle/>
                    <a:p>
                      <a:pPr marL="361950" marR="0" indent="0">
                        <a:lnSpc>
                          <a:spcPct val="100000"/>
                        </a:lnSpc>
                        <a:spcBef>
                          <a:spcPts val="0"/>
                        </a:spcBef>
                        <a:spcAft>
                          <a:spcPts val="0"/>
                        </a:spcAft>
                      </a:pPr>
                      <a:r>
                        <a:rPr lang="en-GB" sz="3100" b="1" noProof="0" dirty="0">
                          <a:solidFill>
                            <a:schemeClr val="tx1"/>
                          </a:solidFill>
                          <a:effectLst/>
                          <a:latin typeface="+mj-lt"/>
                        </a:rPr>
                        <a:t>Gastrointestinal</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0.76</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0.86</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0" noProof="0" dirty="0">
                          <a:solidFill>
                            <a:schemeClr val="tx1"/>
                          </a:solidFill>
                          <a:effectLst/>
                          <a:latin typeface="+mj-lt"/>
                        </a:rPr>
                        <a:t>0.89 (0.70, 1.15)</a:t>
                      </a:r>
                      <a:endParaRPr lang="en-GB" sz="3100" b="0"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0" noProof="0" dirty="0">
                          <a:solidFill>
                            <a:schemeClr val="tx1"/>
                          </a:solidFill>
                          <a:effectLst/>
                          <a:latin typeface="+mj-lt"/>
                        </a:rPr>
                        <a:t>0.37</a:t>
                      </a:r>
                      <a:endParaRPr lang="en-GB" sz="3100" b="0" noProof="0" dirty="0">
                        <a:solidFill>
                          <a:schemeClr val="tx1"/>
                        </a:solidFill>
                        <a:effectLst/>
                        <a:latin typeface="+mj-lt"/>
                        <a:ea typeface="Calibri"/>
                        <a:cs typeface="Times New Roman"/>
                      </a:endParaRPr>
                    </a:p>
                  </a:txBody>
                  <a:tcPr marL="82039" marR="82039" marT="0" marB="0" anchor="ctr"/>
                </a:tc>
                <a:extLst>
                  <a:ext uri="{0D108BD9-81ED-4DB2-BD59-A6C34878D82A}">
                    <a16:rowId xmlns:a16="http://schemas.microsoft.com/office/drawing/2014/main" val="10004"/>
                  </a:ext>
                </a:extLst>
              </a:tr>
              <a:tr h="1546525">
                <a:tc>
                  <a:txBody>
                    <a:bodyPr/>
                    <a:lstStyle/>
                    <a:p>
                      <a:pPr marL="85725" marR="0" indent="0">
                        <a:lnSpc>
                          <a:spcPct val="100000"/>
                        </a:lnSpc>
                        <a:spcBef>
                          <a:spcPts val="0"/>
                        </a:spcBef>
                        <a:spcAft>
                          <a:spcPts val="0"/>
                        </a:spcAft>
                      </a:pPr>
                      <a:r>
                        <a:rPr lang="en-GB" sz="3100" b="1" noProof="0" dirty="0">
                          <a:solidFill>
                            <a:schemeClr val="tx1"/>
                          </a:solidFill>
                          <a:effectLst/>
                          <a:latin typeface="+mj-lt"/>
                        </a:rPr>
                        <a:t>Major or clinically relevant </a:t>
                      </a:r>
                      <a:br>
                        <a:rPr lang="en-GB" sz="3100" b="1" noProof="0" dirty="0">
                          <a:solidFill>
                            <a:schemeClr val="tx1"/>
                          </a:solidFill>
                          <a:effectLst/>
                          <a:latin typeface="+mj-lt"/>
                        </a:rPr>
                      </a:br>
                      <a:r>
                        <a:rPr lang="en-GB" sz="3100" b="1" noProof="0" dirty="0">
                          <a:solidFill>
                            <a:schemeClr val="tx1"/>
                          </a:solidFill>
                          <a:effectLst/>
                          <a:latin typeface="+mj-lt"/>
                        </a:rPr>
                        <a:t>non-major bleeding</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a:solidFill>
                            <a:schemeClr val="tx1"/>
                          </a:solidFill>
                          <a:effectLst/>
                          <a:latin typeface="+mj-lt"/>
                        </a:rPr>
                        <a:t>4.07</a:t>
                      </a:r>
                      <a:endParaRPr lang="en-GB" sz="3100" b="1" noProof="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6.01</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0.68</a:t>
                      </a:r>
                      <a:r>
                        <a:rPr lang="en-GB" sz="3100" b="0" noProof="0" dirty="0">
                          <a:solidFill>
                            <a:schemeClr val="tx1"/>
                          </a:solidFill>
                          <a:effectLst/>
                          <a:latin typeface="+mj-lt"/>
                        </a:rPr>
                        <a:t> (0.61, 0.75)</a:t>
                      </a:r>
                      <a:endParaRPr lang="en-GB" sz="3100" b="0"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&lt;0.001</a:t>
                      </a:r>
                      <a:endParaRPr lang="en-GB" sz="3100" b="1" noProof="0" dirty="0">
                        <a:solidFill>
                          <a:schemeClr val="tx1"/>
                        </a:solidFill>
                        <a:effectLst/>
                        <a:latin typeface="+mj-lt"/>
                        <a:ea typeface="Calibri"/>
                        <a:cs typeface="Times New Roman"/>
                      </a:endParaRPr>
                    </a:p>
                  </a:txBody>
                  <a:tcPr marL="82039" marR="82039" marT="0" marB="0" anchor="ctr"/>
                </a:tc>
                <a:extLst>
                  <a:ext uri="{0D108BD9-81ED-4DB2-BD59-A6C34878D82A}">
                    <a16:rowId xmlns:a16="http://schemas.microsoft.com/office/drawing/2014/main" val="10005"/>
                  </a:ext>
                </a:extLst>
              </a:tr>
              <a:tr h="773210">
                <a:tc>
                  <a:txBody>
                    <a:bodyPr/>
                    <a:lstStyle/>
                    <a:p>
                      <a:pPr marL="85725" marR="0" indent="0">
                        <a:lnSpc>
                          <a:spcPct val="100000"/>
                        </a:lnSpc>
                        <a:spcBef>
                          <a:spcPts val="0"/>
                        </a:spcBef>
                        <a:spcAft>
                          <a:spcPts val="0"/>
                        </a:spcAft>
                      </a:pPr>
                      <a:r>
                        <a:rPr lang="en-GB" sz="3100" b="1" noProof="0" dirty="0">
                          <a:solidFill>
                            <a:schemeClr val="tx1"/>
                          </a:solidFill>
                          <a:effectLst/>
                          <a:latin typeface="+mj-lt"/>
                        </a:rPr>
                        <a:t>GUSTO severe bleeding</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a:solidFill>
                            <a:schemeClr val="tx1"/>
                          </a:solidFill>
                          <a:effectLst/>
                          <a:latin typeface="+mj-lt"/>
                        </a:rPr>
                        <a:t>0.52</a:t>
                      </a:r>
                      <a:endParaRPr lang="en-GB" sz="3100" b="1" noProof="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1.13</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0.46</a:t>
                      </a:r>
                      <a:r>
                        <a:rPr lang="en-GB" sz="3100" b="0" noProof="0" dirty="0">
                          <a:solidFill>
                            <a:schemeClr val="tx1"/>
                          </a:solidFill>
                          <a:effectLst/>
                          <a:latin typeface="+mj-lt"/>
                        </a:rPr>
                        <a:t> (0.35, 0.60)</a:t>
                      </a:r>
                      <a:endParaRPr lang="en-GB" sz="3100" b="0"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&lt;0.001</a:t>
                      </a:r>
                      <a:endParaRPr lang="en-GB" sz="3100" b="1" noProof="0" dirty="0">
                        <a:solidFill>
                          <a:schemeClr val="tx1"/>
                        </a:solidFill>
                        <a:effectLst/>
                        <a:latin typeface="+mj-lt"/>
                        <a:ea typeface="Calibri"/>
                        <a:cs typeface="Times New Roman"/>
                      </a:endParaRPr>
                    </a:p>
                  </a:txBody>
                  <a:tcPr marL="82039" marR="82039" marT="0" marB="0" anchor="ctr"/>
                </a:tc>
                <a:extLst>
                  <a:ext uri="{0D108BD9-81ED-4DB2-BD59-A6C34878D82A}">
                    <a16:rowId xmlns:a16="http://schemas.microsoft.com/office/drawing/2014/main" val="10006"/>
                  </a:ext>
                </a:extLst>
              </a:tr>
              <a:tr h="773210">
                <a:tc>
                  <a:txBody>
                    <a:bodyPr/>
                    <a:lstStyle/>
                    <a:p>
                      <a:pPr marL="85725" marR="0" indent="0">
                        <a:lnSpc>
                          <a:spcPct val="100000"/>
                        </a:lnSpc>
                        <a:spcBef>
                          <a:spcPts val="0"/>
                        </a:spcBef>
                        <a:spcAft>
                          <a:spcPts val="0"/>
                        </a:spcAft>
                      </a:pPr>
                      <a:r>
                        <a:rPr lang="en-GB" sz="3100" b="1" noProof="0" dirty="0">
                          <a:solidFill>
                            <a:schemeClr val="tx1"/>
                          </a:solidFill>
                          <a:effectLst/>
                          <a:latin typeface="+mj-lt"/>
                        </a:rPr>
                        <a:t>TIMI major bleeding</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a:solidFill>
                            <a:schemeClr val="tx1"/>
                          </a:solidFill>
                          <a:effectLst/>
                          <a:latin typeface="+mj-lt"/>
                        </a:rPr>
                        <a:t>0.96</a:t>
                      </a:r>
                      <a:endParaRPr lang="en-GB" sz="3100" b="1" noProof="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1.69</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0.57</a:t>
                      </a:r>
                      <a:r>
                        <a:rPr lang="en-GB" sz="3100" b="0" noProof="0" dirty="0">
                          <a:solidFill>
                            <a:schemeClr val="tx1"/>
                          </a:solidFill>
                          <a:effectLst/>
                          <a:latin typeface="+mj-lt"/>
                        </a:rPr>
                        <a:t> (0.46, 0.70)</a:t>
                      </a:r>
                      <a:endParaRPr lang="en-GB" sz="3100" b="0"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&lt;0.001</a:t>
                      </a:r>
                      <a:endParaRPr lang="en-GB" sz="3100" b="1" noProof="0" dirty="0">
                        <a:solidFill>
                          <a:schemeClr val="tx1"/>
                        </a:solidFill>
                        <a:effectLst/>
                        <a:latin typeface="+mj-lt"/>
                        <a:ea typeface="Calibri"/>
                        <a:cs typeface="Times New Roman"/>
                      </a:endParaRPr>
                    </a:p>
                  </a:txBody>
                  <a:tcPr marL="82039" marR="82039" marT="0" marB="0" anchor="ctr"/>
                </a:tc>
                <a:extLst>
                  <a:ext uri="{0D108BD9-81ED-4DB2-BD59-A6C34878D82A}">
                    <a16:rowId xmlns:a16="http://schemas.microsoft.com/office/drawing/2014/main" val="10007"/>
                  </a:ext>
                </a:extLst>
              </a:tr>
              <a:tr h="773210">
                <a:tc>
                  <a:txBody>
                    <a:bodyPr/>
                    <a:lstStyle/>
                    <a:p>
                      <a:pPr marL="85725" marR="0" indent="0">
                        <a:lnSpc>
                          <a:spcPct val="100000"/>
                        </a:lnSpc>
                        <a:spcBef>
                          <a:spcPts val="0"/>
                        </a:spcBef>
                        <a:spcAft>
                          <a:spcPts val="0"/>
                        </a:spcAft>
                      </a:pPr>
                      <a:r>
                        <a:rPr lang="en-GB" sz="3100" b="1" noProof="0" dirty="0">
                          <a:solidFill>
                            <a:schemeClr val="tx1"/>
                          </a:solidFill>
                          <a:effectLst/>
                          <a:latin typeface="+mj-lt"/>
                        </a:rPr>
                        <a:t>Any bleeding</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18.1</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25.8</a:t>
                      </a:r>
                      <a:endParaRPr lang="en-GB" sz="3100" b="1"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0.71</a:t>
                      </a:r>
                      <a:r>
                        <a:rPr lang="en-GB" sz="3100" b="0" noProof="0" dirty="0">
                          <a:solidFill>
                            <a:schemeClr val="tx1"/>
                          </a:solidFill>
                          <a:effectLst/>
                          <a:latin typeface="+mj-lt"/>
                        </a:rPr>
                        <a:t> (0.68, 0.75)</a:t>
                      </a:r>
                      <a:endParaRPr lang="en-GB" sz="3100" b="0" noProof="0" dirty="0">
                        <a:solidFill>
                          <a:schemeClr val="tx1"/>
                        </a:solidFill>
                        <a:effectLst/>
                        <a:latin typeface="+mj-lt"/>
                        <a:ea typeface="Calibri"/>
                        <a:cs typeface="Times New Roman"/>
                      </a:endParaRPr>
                    </a:p>
                  </a:txBody>
                  <a:tcPr marL="82039" marR="82039" marT="0" marB="0" anchor="ctr"/>
                </a:tc>
                <a:tc>
                  <a:txBody>
                    <a:bodyPr/>
                    <a:lstStyle/>
                    <a:p>
                      <a:pPr marL="0" marR="0" algn="ctr">
                        <a:lnSpc>
                          <a:spcPct val="100000"/>
                        </a:lnSpc>
                        <a:spcBef>
                          <a:spcPts val="0"/>
                        </a:spcBef>
                        <a:spcAft>
                          <a:spcPts val="0"/>
                        </a:spcAft>
                      </a:pPr>
                      <a:r>
                        <a:rPr lang="en-GB" sz="3100" b="1" noProof="0" dirty="0">
                          <a:solidFill>
                            <a:schemeClr val="tx1"/>
                          </a:solidFill>
                          <a:effectLst/>
                          <a:latin typeface="+mj-lt"/>
                        </a:rPr>
                        <a:t>&lt;0.001</a:t>
                      </a:r>
                      <a:endParaRPr lang="en-GB" sz="3100" b="1" noProof="0" dirty="0">
                        <a:solidFill>
                          <a:schemeClr val="tx1"/>
                        </a:solidFill>
                        <a:effectLst/>
                        <a:latin typeface="+mj-lt"/>
                        <a:ea typeface="Calibri"/>
                        <a:cs typeface="Times New Roman"/>
                      </a:endParaRPr>
                    </a:p>
                  </a:txBody>
                  <a:tcPr marL="82039" marR="82039" marT="0" marB="0" anchor="ctr"/>
                </a:tc>
                <a:extLst>
                  <a:ext uri="{0D108BD9-81ED-4DB2-BD59-A6C34878D82A}">
                    <a16:rowId xmlns:a16="http://schemas.microsoft.com/office/drawing/2014/main" val="10008"/>
                  </a:ext>
                </a:extLst>
              </a:tr>
            </a:tbl>
          </a:graphicData>
        </a:graphic>
      </p:graphicFrame>
      <p:sp>
        <p:nvSpPr>
          <p:cNvPr id="6" name="Slide Number Placeholder 5"/>
          <p:cNvSpPr>
            <a:spLocks noGrp="1"/>
          </p:cNvSpPr>
          <p:nvPr>
            <p:ph type="sldNum" sz="quarter" idx="10"/>
          </p:nvPr>
        </p:nvSpPr>
        <p:spPr>
          <a:xfrm>
            <a:off x="7315200" y="6356350"/>
            <a:ext cx="1371600" cy="365125"/>
          </a:xfrm>
          <a:prstGeom prst="rect">
            <a:avLst/>
          </a:prstGeom>
        </p:spPr>
        <p:txBody>
          <a:bodyPr vert="horz" lIns="91440" tIns="45720" rIns="91440" bIns="45720" rtlCol="0" anchor="ctr"/>
          <a:lstStyle>
            <a:defPPr>
              <a:defRPr lang="fr-FR"/>
            </a:defPPr>
            <a:lvl1pPr algn="r" rtl="0" fontAlgn="auto">
              <a:spcBef>
                <a:spcPts val="0"/>
              </a:spcBef>
              <a:spcAft>
                <a:spcPts val="0"/>
              </a:spcAft>
              <a:defRPr sz="8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4A29EF6-E9D1-48C1-8E3D-102893BDEFA2}" type="slidenum">
              <a:rPr lang="en-US" smtClean="0"/>
              <a:pPr>
                <a:defRPr/>
              </a:pPr>
              <a:t>41</a:t>
            </a:fld>
            <a:endParaRPr lang="en-US" dirty="0"/>
          </a:p>
        </p:txBody>
      </p:sp>
      <p:sp>
        <p:nvSpPr>
          <p:cNvPr id="7" name="Footer Placeholder 6"/>
          <p:cNvSpPr>
            <a:spLocks noGrp="1"/>
          </p:cNvSpPr>
          <p:nvPr>
            <p:ph type="ftr" sz="quarter" idx="4294967295"/>
          </p:nvPr>
        </p:nvSpPr>
        <p:spPr>
          <a:xfrm>
            <a:off x="0" y="14542158"/>
            <a:ext cx="13825060" cy="276999"/>
          </a:xfrm>
          <a:prstGeom prst="rect">
            <a:avLst/>
          </a:prstGeom>
        </p:spPr>
        <p:txBody>
          <a:bodyPr/>
          <a:lstStyle/>
          <a:p>
            <a:pPr>
              <a:defRPr/>
            </a:pPr>
            <a:r>
              <a:rPr lang="en-US"/>
              <a:t>BMS/Pfizer Confidential.  For internal Use Only. Not for Further Distribution.</a:t>
            </a:r>
            <a:endParaRPr lang="en-US" dirty="0"/>
          </a:p>
        </p:txBody>
      </p:sp>
      <p:sp>
        <p:nvSpPr>
          <p:cNvPr id="107585" name="Rectangle 134"/>
          <p:cNvSpPr>
            <a:spLocks noChangeArrowheads="1"/>
          </p:cNvSpPr>
          <p:nvPr/>
        </p:nvSpPr>
        <p:spPr bwMode="auto">
          <a:xfrm>
            <a:off x="607313" y="13606759"/>
            <a:ext cx="7853817" cy="427233"/>
          </a:xfrm>
          <a:prstGeom prst="rect">
            <a:avLst/>
          </a:prstGeom>
          <a:noFill/>
          <a:ln w="9525">
            <a:noFill/>
            <a:miter lim="800000"/>
            <a:headEnd/>
            <a:tailEnd/>
          </a:ln>
        </p:spPr>
        <p:txBody>
          <a:bodyPr wrap="none">
            <a:spAutoFit/>
          </a:bodyPr>
          <a:lstStyle/>
          <a:p>
            <a:pPr marL="502600" indent="-502600">
              <a:lnSpc>
                <a:spcPct val="90000"/>
              </a:lnSpc>
              <a:spcBef>
                <a:spcPct val="30000"/>
              </a:spcBef>
              <a:buClr>
                <a:srgbClr val="FF9900"/>
              </a:buClr>
            </a:pPr>
            <a:r>
              <a:rPr lang="fr-FR" sz="2418" b="1" i="1">
                <a:solidFill>
                  <a:srgbClr val="515151"/>
                </a:solidFill>
              </a:rPr>
              <a:t>Adapted from Granger et al. N Engl J Med 2011;365:981-92</a:t>
            </a:r>
            <a:r>
              <a:rPr lang="da-DK" sz="2418" b="1" i="1">
                <a:solidFill>
                  <a:srgbClr val="515151"/>
                </a:solidFill>
              </a:rPr>
              <a:t>.</a:t>
            </a:r>
            <a:endParaRPr lang="fr-FR" sz="2418" b="1" i="1">
              <a:solidFill>
                <a:srgbClr val="515151"/>
              </a:solidFill>
            </a:endParaRPr>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Title 1"/>
          <p:cNvSpPr>
            <a:spLocks noGrp="1"/>
          </p:cNvSpPr>
          <p:nvPr>
            <p:ph type="title"/>
          </p:nvPr>
        </p:nvSpPr>
        <p:spPr>
          <a:xfrm>
            <a:off x="680610" y="214498"/>
            <a:ext cx="18488092" cy="1634199"/>
          </a:xfrm>
        </p:spPr>
        <p:txBody>
          <a:bodyPr/>
          <a:lstStyle/>
          <a:p>
            <a:r>
              <a:rPr lang="en-US" sz="4397" dirty="0">
                <a:ea typeface="ＭＳ Ｐゴシック"/>
              </a:rPr>
              <a:t>Apixaban is the only oral anticoagulant to demonstrate  </a:t>
            </a:r>
            <a:br>
              <a:rPr lang="en-US" sz="4397" dirty="0">
                <a:ea typeface="ＭＳ Ｐゴシック"/>
              </a:rPr>
            </a:br>
            <a:r>
              <a:rPr lang="en-US" sz="4397" dirty="0">
                <a:ea typeface="ＭＳ Ｐゴシック"/>
              </a:rPr>
              <a:t>superiority </a:t>
            </a:r>
            <a:r>
              <a:rPr lang="en-US" sz="4397" i="1" dirty="0">
                <a:ea typeface="ＭＳ Ｐゴシック"/>
              </a:rPr>
              <a:t>vs</a:t>
            </a:r>
            <a:r>
              <a:rPr lang="en-US" sz="4397" dirty="0">
                <a:ea typeface="ＭＳ Ｐゴシック"/>
              </a:rPr>
              <a:t>. </a:t>
            </a:r>
            <a:r>
              <a:rPr lang="en-US" sz="4397" dirty="0" err="1">
                <a:ea typeface="ＭＳ Ｐゴシック"/>
              </a:rPr>
              <a:t>warfarin</a:t>
            </a:r>
            <a:r>
              <a:rPr lang="en-US" sz="4397" dirty="0">
                <a:ea typeface="ＭＳ Ｐゴシック"/>
              </a:rPr>
              <a:t> in all of the following 3 outcomes </a:t>
            </a:r>
            <a:endParaRPr lang="en-US" sz="4397" dirty="0">
              <a:latin typeface="TradeGothic"/>
              <a:ea typeface="ＭＳ Ｐゴシック"/>
            </a:endParaRPr>
          </a:p>
        </p:txBody>
      </p:sp>
      <p:sp>
        <p:nvSpPr>
          <p:cNvPr id="40964" name="Content Placeholder 2"/>
          <p:cNvSpPr>
            <a:spLocks noGrp="1"/>
          </p:cNvSpPr>
          <p:nvPr>
            <p:ph idx="1"/>
          </p:nvPr>
        </p:nvSpPr>
        <p:spPr>
          <a:xfrm>
            <a:off x="3502511" y="2784746"/>
            <a:ext cx="5832282" cy="1385648"/>
          </a:xfrm>
        </p:spPr>
        <p:txBody>
          <a:bodyPr anchor="ctr">
            <a:noAutofit/>
          </a:bodyPr>
          <a:lstStyle/>
          <a:p>
            <a:pPr algn="ctr">
              <a:spcBef>
                <a:spcPts val="0"/>
              </a:spcBef>
              <a:buNone/>
              <a:defRPr/>
            </a:pPr>
            <a:r>
              <a:rPr lang="en-US" sz="3518" b="1" dirty="0">
                <a:latin typeface="+mj-lt"/>
              </a:rPr>
              <a:t>Superior</a:t>
            </a:r>
          </a:p>
          <a:p>
            <a:pPr algn="ctr">
              <a:spcBef>
                <a:spcPts val="0"/>
              </a:spcBef>
              <a:buNone/>
              <a:defRPr/>
            </a:pPr>
            <a:r>
              <a:rPr lang="en-US" sz="3518" b="1" dirty="0">
                <a:latin typeface="+mj-lt"/>
              </a:rPr>
              <a:t>stroke/systemic embolism</a:t>
            </a:r>
          </a:p>
          <a:p>
            <a:pPr algn="ctr">
              <a:spcBef>
                <a:spcPts val="0"/>
              </a:spcBef>
              <a:buNone/>
              <a:defRPr/>
            </a:pPr>
            <a:r>
              <a:rPr lang="en-US" sz="3518" b="1" dirty="0">
                <a:solidFill>
                  <a:schemeClr val="bg2">
                    <a:lumMod val="75000"/>
                    <a:lumOff val="25000"/>
                  </a:schemeClr>
                </a:solidFill>
                <a:latin typeface="+mj-lt"/>
              </a:rPr>
              <a:t>prevention</a:t>
            </a:r>
            <a:endParaRPr lang="en-US" sz="3518" dirty="0">
              <a:solidFill>
                <a:schemeClr val="bg2">
                  <a:lumMod val="75000"/>
                  <a:lumOff val="25000"/>
                </a:schemeClr>
              </a:solidFill>
              <a:latin typeface="+mj-lt"/>
            </a:endParaRPr>
          </a:p>
        </p:txBody>
      </p:sp>
      <p:sp>
        <p:nvSpPr>
          <p:cNvPr id="33" name="Slide Number Placeholder 32"/>
          <p:cNvSpPr>
            <a:spLocks noGrp="1"/>
          </p:cNvSpPr>
          <p:nvPr>
            <p:ph type="sldNum" sz="quarter" idx="10"/>
          </p:nvPr>
        </p:nvSpPr>
        <p:spPr/>
        <p:txBody>
          <a:bodyPr/>
          <a:lstStyle/>
          <a:p>
            <a:pPr defTabSz="2010400">
              <a:defRPr/>
            </a:pPr>
            <a:fld id="{BB39AB83-D7EE-45EA-8110-0213D9E8C6EF}" type="slidenum">
              <a:rPr lang="en-US">
                <a:solidFill>
                  <a:prstClr val="black">
                    <a:tint val="75000"/>
                  </a:prstClr>
                </a:solidFill>
              </a:rPr>
              <a:pPr defTabSz="2010400">
                <a:defRPr/>
              </a:pPr>
              <a:t>42</a:t>
            </a:fld>
            <a:endParaRPr lang="en-US" dirty="0">
              <a:solidFill>
                <a:prstClr val="black">
                  <a:tint val="75000"/>
                </a:prstClr>
              </a:solidFill>
            </a:endParaRPr>
          </a:p>
        </p:txBody>
      </p:sp>
      <p:sp>
        <p:nvSpPr>
          <p:cNvPr id="34" name="Footer Placeholder 33"/>
          <p:cNvSpPr>
            <a:spLocks noGrp="1"/>
          </p:cNvSpPr>
          <p:nvPr>
            <p:ph type="ftr" sz="quarter" idx="4294967295"/>
          </p:nvPr>
        </p:nvSpPr>
        <p:spPr>
          <a:xfrm>
            <a:off x="0" y="14542158"/>
            <a:ext cx="13825060" cy="537505"/>
          </a:xfrm>
          <a:prstGeom prst="rect">
            <a:avLst/>
          </a:prstGeom>
        </p:spPr>
        <p:txBody>
          <a:bodyPr/>
          <a:lstStyle/>
          <a:p>
            <a:pPr defTabSz="2010400" fontAlgn="base">
              <a:spcBef>
                <a:spcPct val="0"/>
              </a:spcBef>
              <a:spcAft>
                <a:spcPct val="0"/>
              </a:spcAft>
              <a:defRPr/>
            </a:pPr>
            <a:r>
              <a:rPr lang="en-US" sz="2638" dirty="0">
                <a:solidFill>
                  <a:prstClr val="black"/>
                </a:solidFill>
                <a:latin typeface="Arial" charset="0"/>
              </a:rPr>
              <a:t>BMS/Pfizer Confidential.  For internal Use Only. Not for Further Distribution.</a:t>
            </a:r>
          </a:p>
        </p:txBody>
      </p:sp>
      <p:sp>
        <p:nvSpPr>
          <p:cNvPr id="58374" name="Content Placeholder 2"/>
          <p:cNvSpPr txBox="1">
            <a:spLocks/>
          </p:cNvSpPr>
          <p:nvPr/>
        </p:nvSpPr>
        <p:spPr bwMode="auto">
          <a:xfrm>
            <a:off x="9116651" y="2407797"/>
            <a:ext cx="5026025" cy="1420551"/>
          </a:xfrm>
          <a:prstGeom prst="rect">
            <a:avLst/>
          </a:prstGeom>
          <a:noFill/>
          <a:ln w="9525">
            <a:noFill/>
            <a:miter lim="800000"/>
            <a:headEnd/>
            <a:tailEnd/>
          </a:ln>
        </p:spPr>
        <p:txBody>
          <a:bodyPr anchor="ctr"/>
          <a:lstStyle/>
          <a:p>
            <a:pPr marL="492130" indent="-492130" algn="ctr" defTabSz="2010400" eaLnBrk="0" fontAlgn="base" hangingPunct="0">
              <a:spcAft>
                <a:spcPct val="0"/>
              </a:spcAft>
              <a:buClr>
                <a:srgbClr val="F26937"/>
              </a:buClr>
              <a:buSzPct val="80000"/>
              <a:defRPr/>
            </a:pPr>
            <a:r>
              <a:rPr lang="en-US" sz="3518" b="1" dirty="0">
                <a:solidFill>
                  <a:prstClr val="black"/>
                </a:solidFill>
                <a:latin typeface="Arial"/>
                <a:ea typeface="ＭＳ Ｐゴシック" pitchFamily="34" charset="-128"/>
              </a:rPr>
              <a:t>Superior </a:t>
            </a:r>
          </a:p>
          <a:p>
            <a:pPr marL="492130" indent="-492130" algn="ctr" defTabSz="2010400" eaLnBrk="0" fontAlgn="base" hangingPunct="0">
              <a:spcAft>
                <a:spcPct val="0"/>
              </a:spcAft>
              <a:buClr>
                <a:srgbClr val="F26937"/>
              </a:buClr>
              <a:buSzPct val="80000"/>
              <a:defRPr/>
            </a:pPr>
            <a:r>
              <a:rPr lang="en-US" sz="3518" b="1" dirty="0">
                <a:solidFill>
                  <a:prstClr val="black"/>
                </a:solidFill>
                <a:latin typeface="Arial"/>
                <a:ea typeface="ＭＳ Ｐゴシック" pitchFamily="34" charset="-128"/>
              </a:rPr>
              <a:t>profile in reducing</a:t>
            </a:r>
          </a:p>
          <a:p>
            <a:pPr marL="492130" indent="-492130" algn="ctr" defTabSz="2010400" eaLnBrk="0" fontAlgn="base" hangingPunct="0">
              <a:spcAft>
                <a:spcPct val="0"/>
              </a:spcAft>
              <a:buClr>
                <a:srgbClr val="F26937"/>
              </a:buClr>
              <a:buSzPct val="80000"/>
              <a:defRPr/>
            </a:pPr>
            <a:r>
              <a:rPr lang="en-US" sz="3518" b="1" dirty="0">
                <a:solidFill>
                  <a:prstClr val="black"/>
                </a:solidFill>
                <a:latin typeface="Arial"/>
                <a:ea typeface="ＭＳ Ｐゴシック" pitchFamily="34" charset="-128"/>
              </a:rPr>
              <a:t>major bleeding </a:t>
            </a:r>
          </a:p>
        </p:txBody>
      </p:sp>
      <p:sp>
        <p:nvSpPr>
          <p:cNvPr id="58375" name="Content Placeholder 2"/>
          <p:cNvSpPr txBox="1">
            <a:spLocks/>
          </p:cNvSpPr>
          <p:nvPr/>
        </p:nvSpPr>
        <p:spPr bwMode="auto">
          <a:xfrm>
            <a:off x="14017025" y="2426763"/>
            <a:ext cx="5026025" cy="1525260"/>
          </a:xfrm>
          <a:prstGeom prst="rect">
            <a:avLst/>
          </a:prstGeom>
          <a:noFill/>
          <a:ln w="9525">
            <a:noFill/>
            <a:miter lim="800000"/>
            <a:headEnd/>
            <a:tailEnd/>
          </a:ln>
        </p:spPr>
        <p:txBody>
          <a:bodyPr anchor="ctr"/>
          <a:lstStyle/>
          <a:p>
            <a:pPr marL="492130" indent="-492130" algn="ctr" defTabSz="2010400" eaLnBrk="0" fontAlgn="base" hangingPunct="0">
              <a:spcAft>
                <a:spcPct val="0"/>
              </a:spcAft>
              <a:buClr>
                <a:srgbClr val="F26937"/>
              </a:buClr>
              <a:buSzPct val="80000"/>
              <a:defRPr/>
            </a:pPr>
            <a:r>
              <a:rPr lang="en-US" sz="3518" b="1" dirty="0">
                <a:solidFill>
                  <a:prstClr val="black"/>
                </a:solidFill>
                <a:latin typeface="Arial"/>
                <a:ea typeface="ＭＳ Ｐゴシック" pitchFamily="34" charset="-128"/>
              </a:rPr>
              <a:t>Superior</a:t>
            </a:r>
          </a:p>
          <a:p>
            <a:pPr marL="492130" indent="-492130" algn="ctr" defTabSz="2010400" eaLnBrk="0" fontAlgn="base" hangingPunct="0">
              <a:spcAft>
                <a:spcPct val="0"/>
              </a:spcAft>
              <a:buClr>
                <a:srgbClr val="F26937"/>
              </a:buClr>
              <a:buSzPct val="80000"/>
              <a:defRPr/>
            </a:pPr>
            <a:r>
              <a:rPr lang="en-US" sz="3518" b="1" dirty="0">
                <a:solidFill>
                  <a:prstClr val="black"/>
                </a:solidFill>
                <a:latin typeface="Arial"/>
                <a:ea typeface="ＭＳ Ｐゴシック" pitchFamily="34" charset="-128"/>
              </a:rPr>
              <a:t> reduction in </a:t>
            </a:r>
          </a:p>
          <a:p>
            <a:pPr marL="492130" indent="-492130" algn="ctr" defTabSz="2010400" eaLnBrk="0" fontAlgn="base" hangingPunct="0">
              <a:spcAft>
                <a:spcPct val="0"/>
              </a:spcAft>
              <a:buClr>
                <a:srgbClr val="F26937"/>
              </a:buClr>
              <a:buSzPct val="80000"/>
              <a:defRPr/>
            </a:pPr>
            <a:r>
              <a:rPr lang="en-US" sz="3518" b="1" dirty="0">
                <a:solidFill>
                  <a:prstClr val="black"/>
                </a:solidFill>
                <a:latin typeface="Arial"/>
                <a:ea typeface="ＭＳ Ｐゴシック" pitchFamily="34" charset="-128"/>
              </a:rPr>
              <a:t>all-cause mortality </a:t>
            </a:r>
          </a:p>
        </p:txBody>
      </p:sp>
      <p:sp>
        <p:nvSpPr>
          <p:cNvPr id="58376" name="Content Placeholder 2"/>
          <p:cNvSpPr txBox="1">
            <a:spLocks/>
          </p:cNvSpPr>
          <p:nvPr/>
        </p:nvSpPr>
        <p:spPr bwMode="auto">
          <a:xfrm>
            <a:off x="4872452" y="4619249"/>
            <a:ext cx="3183149" cy="1172739"/>
          </a:xfrm>
          <a:prstGeom prst="rect">
            <a:avLst/>
          </a:prstGeom>
          <a:noFill/>
          <a:ln w="9525">
            <a:noFill/>
            <a:miter lim="800000"/>
            <a:headEnd/>
            <a:tailEnd/>
          </a:ln>
        </p:spPr>
        <p:txBody>
          <a:bodyPr/>
          <a:lstStyle/>
          <a:p>
            <a:pPr marL="492130" indent="-492130" algn="ctr" defTabSz="2010400" eaLnBrk="0" fontAlgn="base" hangingPunct="0">
              <a:spcBef>
                <a:spcPct val="20000"/>
              </a:spcBef>
              <a:spcAft>
                <a:spcPct val="0"/>
              </a:spcAft>
              <a:buClr>
                <a:srgbClr val="F26937"/>
              </a:buClr>
              <a:buSzPct val="80000"/>
              <a:defRPr/>
            </a:pPr>
            <a:r>
              <a:rPr lang="en-US" sz="3518" dirty="0">
                <a:solidFill>
                  <a:srgbClr val="293E6B"/>
                </a:solidFill>
                <a:latin typeface="Arial"/>
                <a:ea typeface="ＭＳ Ｐゴシック" pitchFamily="34" charset="-128"/>
              </a:rPr>
              <a:t>21% RRR</a:t>
            </a:r>
            <a:endParaRPr lang="en-US" sz="3518" baseline="30000" dirty="0">
              <a:solidFill>
                <a:srgbClr val="293E6B"/>
              </a:solidFill>
              <a:latin typeface="Arial"/>
              <a:ea typeface="ＭＳ Ｐゴシック" pitchFamily="34" charset="-128"/>
            </a:endParaRPr>
          </a:p>
          <a:p>
            <a:pPr marL="492130" indent="-492130" algn="ctr" defTabSz="2010400" eaLnBrk="0" fontAlgn="base" hangingPunct="0">
              <a:spcBef>
                <a:spcPct val="20000"/>
              </a:spcBef>
              <a:spcAft>
                <a:spcPct val="0"/>
              </a:spcAft>
              <a:buClr>
                <a:srgbClr val="F26937"/>
              </a:buClr>
              <a:buSzPct val="80000"/>
              <a:defRPr/>
            </a:pPr>
            <a:r>
              <a:rPr lang="en-US" sz="2638" dirty="0">
                <a:solidFill>
                  <a:srgbClr val="293E6B"/>
                </a:solidFill>
                <a:latin typeface="Arial"/>
                <a:ea typeface="ＭＳ Ｐゴシック" pitchFamily="34" charset="-128"/>
              </a:rPr>
              <a:t>p=0.01  </a:t>
            </a:r>
          </a:p>
          <a:p>
            <a:pPr marL="492130" indent="-492130" algn="ctr" defTabSz="2010400" eaLnBrk="0" fontAlgn="base" hangingPunct="0">
              <a:spcBef>
                <a:spcPct val="20000"/>
              </a:spcBef>
              <a:spcAft>
                <a:spcPct val="0"/>
              </a:spcAft>
              <a:buClr>
                <a:srgbClr val="F26937"/>
              </a:buClr>
              <a:buSzPct val="80000"/>
              <a:defRPr/>
            </a:pPr>
            <a:endParaRPr lang="en-US" sz="2309" dirty="0">
              <a:solidFill>
                <a:srgbClr val="64004B"/>
              </a:solidFill>
              <a:latin typeface="Arial"/>
              <a:ea typeface="ＭＳ Ｐゴシック" pitchFamily="34" charset="-128"/>
            </a:endParaRPr>
          </a:p>
          <a:p>
            <a:pPr marL="492130" indent="-492130" algn="ctr" defTabSz="2010400" eaLnBrk="0" fontAlgn="base" hangingPunct="0">
              <a:spcBef>
                <a:spcPct val="20000"/>
              </a:spcBef>
              <a:spcAft>
                <a:spcPct val="0"/>
              </a:spcAft>
              <a:buClr>
                <a:srgbClr val="F26937"/>
              </a:buClr>
              <a:buSzPct val="80000"/>
              <a:defRPr/>
            </a:pPr>
            <a:endParaRPr lang="en-US" sz="2309" dirty="0">
              <a:solidFill>
                <a:srgbClr val="64004B"/>
              </a:solidFill>
              <a:latin typeface="Arial"/>
              <a:ea typeface="ＭＳ Ｐゴシック" pitchFamily="34" charset="-128"/>
            </a:endParaRPr>
          </a:p>
          <a:p>
            <a:pPr marL="492130" indent="-492130" algn="ctr" defTabSz="2010400" eaLnBrk="0" fontAlgn="base" hangingPunct="0">
              <a:spcBef>
                <a:spcPct val="20000"/>
              </a:spcBef>
              <a:spcAft>
                <a:spcPct val="0"/>
              </a:spcAft>
              <a:buClr>
                <a:srgbClr val="F26937"/>
              </a:buClr>
              <a:buSzPct val="80000"/>
              <a:defRPr/>
            </a:pPr>
            <a:endParaRPr lang="en-US" sz="2309" dirty="0">
              <a:solidFill>
                <a:srgbClr val="64004B"/>
              </a:solidFill>
              <a:latin typeface="Arial"/>
              <a:ea typeface="ＭＳ Ｐゴシック" pitchFamily="34" charset="-128"/>
            </a:endParaRPr>
          </a:p>
          <a:p>
            <a:pPr marL="492130" indent="-492130" algn="ctr" defTabSz="2010400" eaLnBrk="0" fontAlgn="base" hangingPunct="0">
              <a:spcBef>
                <a:spcPct val="20000"/>
              </a:spcBef>
              <a:spcAft>
                <a:spcPct val="0"/>
              </a:spcAft>
              <a:buClr>
                <a:srgbClr val="F26937"/>
              </a:buClr>
              <a:buSzPct val="80000"/>
              <a:defRPr/>
            </a:pPr>
            <a:endParaRPr lang="en-US" sz="3078" dirty="0">
              <a:solidFill>
                <a:srgbClr val="293E6B"/>
              </a:solidFill>
              <a:latin typeface="Arial"/>
              <a:ea typeface="ＭＳ Ｐゴシック" pitchFamily="34" charset="-128"/>
            </a:endParaRPr>
          </a:p>
        </p:txBody>
      </p:sp>
      <p:sp>
        <p:nvSpPr>
          <p:cNvPr id="58377" name="Content Placeholder 2"/>
          <p:cNvSpPr txBox="1">
            <a:spLocks/>
          </p:cNvSpPr>
          <p:nvPr/>
        </p:nvSpPr>
        <p:spPr bwMode="auto">
          <a:xfrm>
            <a:off x="10038089" y="4615758"/>
            <a:ext cx="3183149" cy="1172739"/>
          </a:xfrm>
          <a:prstGeom prst="rect">
            <a:avLst/>
          </a:prstGeom>
          <a:noFill/>
          <a:ln w="9525">
            <a:noFill/>
            <a:miter lim="800000"/>
            <a:headEnd/>
            <a:tailEnd/>
          </a:ln>
        </p:spPr>
        <p:txBody>
          <a:bodyPr/>
          <a:lstStyle/>
          <a:p>
            <a:pPr marL="492130" indent="-492130" algn="ctr" defTabSz="2010400" eaLnBrk="0" fontAlgn="base" hangingPunct="0">
              <a:spcBef>
                <a:spcPct val="20000"/>
              </a:spcBef>
              <a:spcAft>
                <a:spcPct val="0"/>
              </a:spcAft>
              <a:buClr>
                <a:srgbClr val="F26937"/>
              </a:buClr>
              <a:buSzPct val="80000"/>
              <a:defRPr/>
            </a:pPr>
            <a:r>
              <a:rPr lang="en-US" sz="3518" dirty="0">
                <a:solidFill>
                  <a:srgbClr val="293E6B"/>
                </a:solidFill>
                <a:latin typeface="Arial"/>
                <a:ea typeface="ＭＳ Ｐゴシック" pitchFamily="34" charset="-128"/>
              </a:rPr>
              <a:t>31% RRR </a:t>
            </a:r>
          </a:p>
          <a:p>
            <a:pPr marL="492130" indent="-492130" algn="ctr" defTabSz="2010400" eaLnBrk="0" fontAlgn="base" hangingPunct="0">
              <a:spcBef>
                <a:spcPct val="20000"/>
              </a:spcBef>
              <a:spcAft>
                <a:spcPct val="0"/>
              </a:spcAft>
              <a:buClr>
                <a:srgbClr val="F26937"/>
              </a:buClr>
              <a:buSzPct val="80000"/>
              <a:defRPr/>
            </a:pPr>
            <a:r>
              <a:rPr lang="en-US" sz="2638" dirty="0">
                <a:solidFill>
                  <a:srgbClr val="293E6B"/>
                </a:solidFill>
                <a:latin typeface="Arial"/>
                <a:ea typeface="ＭＳ Ｐゴシック" pitchFamily="34" charset="-128"/>
              </a:rPr>
              <a:t>p&lt;0.001 </a:t>
            </a:r>
          </a:p>
          <a:p>
            <a:pPr marL="492130" indent="-492130" algn="ctr" defTabSz="2010400" eaLnBrk="0" fontAlgn="base" hangingPunct="0">
              <a:spcBef>
                <a:spcPct val="20000"/>
              </a:spcBef>
              <a:spcAft>
                <a:spcPct val="0"/>
              </a:spcAft>
              <a:buClr>
                <a:srgbClr val="F26937"/>
              </a:buClr>
              <a:buSzPct val="80000"/>
              <a:defRPr/>
            </a:pPr>
            <a:endParaRPr lang="en-US" sz="2309" dirty="0">
              <a:solidFill>
                <a:srgbClr val="64004B"/>
              </a:solidFill>
              <a:latin typeface="Arial"/>
              <a:ea typeface="ＭＳ Ｐゴシック" pitchFamily="34" charset="-128"/>
            </a:endParaRPr>
          </a:p>
          <a:p>
            <a:pPr marL="492130" indent="-492130" algn="ctr" defTabSz="2010400" eaLnBrk="0" fontAlgn="base" hangingPunct="0">
              <a:spcBef>
                <a:spcPct val="20000"/>
              </a:spcBef>
              <a:spcAft>
                <a:spcPct val="0"/>
              </a:spcAft>
              <a:buClr>
                <a:srgbClr val="F26937"/>
              </a:buClr>
              <a:buSzPct val="80000"/>
              <a:defRPr/>
            </a:pPr>
            <a:endParaRPr lang="en-US" sz="2309" dirty="0">
              <a:solidFill>
                <a:srgbClr val="64004B"/>
              </a:solidFill>
              <a:latin typeface="Arial"/>
              <a:ea typeface="ＭＳ Ｐゴシック" pitchFamily="34" charset="-128"/>
            </a:endParaRPr>
          </a:p>
          <a:p>
            <a:pPr marL="492130" indent="-492130" algn="ctr" defTabSz="2010400" eaLnBrk="0" fontAlgn="base" hangingPunct="0">
              <a:spcBef>
                <a:spcPct val="20000"/>
              </a:spcBef>
              <a:spcAft>
                <a:spcPct val="0"/>
              </a:spcAft>
              <a:buClr>
                <a:srgbClr val="F26937"/>
              </a:buClr>
              <a:buSzPct val="80000"/>
              <a:defRPr/>
            </a:pPr>
            <a:endParaRPr lang="en-US" sz="2309" dirty="0">
              <a:solidFill>
                <a:srgbClr val="64004B"/>
              </a:solidFill>
              <a:latin typeface="Arial"/>
              <a:ea typeface="ＭＳ Ｐゴシック" pitchFamily="34" charset="-128"/>
            </a:endParaRPr>
          </a:p>
          <a:p>
            <a:pPr marL="492130" indent="-492130" algn="ctr" defTabSz="2010400" eaLnBrk="0" fontAlgn="base" hangingPunct="0">
              <a:spcBef>
                <a:spcPct val="20000"/>
              </a:spcBef>
              <a:spcAft>
                <a:spcPct val="0"/>
              </a:spcAft>
              <a:buClr>
                <a:srgbClr val="F26937"/>
              </a:buClr>
              <a:buSzPct val="80000"/>
              <a:defRPr/>
            </a:pPr>
            <a:endParaRPr lang="en-US" sz="3078" dirty="0">
              <a:solidFill>
                <a:srgbClr val="293E6B"/>
              </a:solidFill>
              <a:latin typeface="Arial"/>
              <a:ea typeface="ＭＳ Ｐゴシック" pitchFamily="34" charset="-128"/>
            </a:endParaRPr>
          </a:p>
        </p:txBody>
      </p:sp>
      <p:pic>
        <p:nvPicPr>
          <p:cNvPr id="4105" name="Picture 12" descr="arrow.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479764" y="5816419"/>
            <a:ext cx="1877779" cy="1176231"/>
          </a:xfrm>
          <a:prstGeom prst="rect">
            <a:avLst/>
          </a:prstGeom>
          <a:noFill/>
          <a:ln w="9525">
            <a:noFill/>
            <a:miter lim="800000"/>
            <a:headEnd/>
            <a:tailEnd/>
          </a:ln>
        </p:spPr>
      </p:pic>
      <p:pic>
        <p:nvPicPr>
          <p:cNvPr id="4106" name="Picture 13" descr="arrow.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0715207" y="5816419"/>
            <a:ext cx="1877779" cy="1176231"/>
          </a:xfrm>
          <a:prstGeom prst="rect">
            <a:avLst/>
          </a:prstGeom>
          <a:noFill/>
          <a:ln w="9525">
            <a:noFill/>
            <a:miter lim="800000"/>
            <a:headEnd/>
            <a:tailEnd/>
          </a:ln>
        </p:spPr>
      </p:pic>
      <p:grpSp>
        <p:nvGrpSpPr>
          <p:cNvPr id="2" name="Group 31"/>
          <p:cNvGrpSpPr>
            <a:grpSpLocks/>
          </p:cNvGrpSpPr>
          <p:nvPr/>
        </p:nvGrpSpPr>
        <p:grpSpPr bwMode="auto">
          <a:xfrm>
            <a:off x="15008269" y="4615758"/>
            <a:ext cx="3183149" cy="2307086"/>
            <a:chOff x="6826141" y="2083074"/>
            <a:chExt cx="1447800" cy="1049665"/>
          </a:xfrm>
        </p:grpSpPr>
        <p:sp>
          <p:nvSpPr>
            <p:cNvPr id="58378" name="Content Placeholder 2"/>
            <p:cNvSpPr txBox="1">
              <a:spLocks/>
            </p:cNvSpPr>
            <p:nvPr/>
          </p:nvSpPr>
          <p:spPr bwMode="auto">
            <a:xfrm>
              <a:off x="6826141" y="2083074"/>
              <a:ext cx="1447800" cy="533566"/>
            </a:xfrm>
            <a:prstGeom prst="rect">
              <a:avLst/>
            </a:prstGeom>
            <a:noFill/>
            <a:ln w="9525">
              <a:noFill/>
              <a:miter lim="800000"/>
              <a:headEnd/>
              <a:tailEnd/>
            </a:ln>
          </p:spPr>
          <p:txBody>
            <a:bodyPr/>
            <a:lstStyle/>
            <a:p>
              <a:pPr marL="492130" indent="-492130" algn="ctr" defTabSz="2010400" eaLnBrk="0" fontAlgn="base" hangingPunct="0">
                <a:spcBef>
                  <a:spcPct val="20000"/>
                </a:spcBef>
                <a:spcAft>
                  <a:spcPct val="0"/>
                </a:spcAft>
                <a:buClr>
                  <a:srgbClr val="F26937"/>
                </a:buClr>
                <a:buSzPct val="80000"/>
                <a:defRPr/>
              </a:pPr>
              <a:r>
                <a:rPr lang="en-US" sz="3518" dirty="0">
                  <a:solidFill>
                    <a:srgbClr val="293E6B"/>
                  </a:solidFill>
                  <a:latin typeface="Arial"/>
                  <a:ea typeface="ＭＳ Ｐゴシック" pitchFamily="34" charset="-128"/>
                </a:rPr>
                <a:t>11% RRR</a:t>
              </a:r>
            </a:p>
            <a:p>
              <a:pPr marL="492130" indent="-492130" algn="ctr" defTabSz="2010400" eaLnBrk="0" fontAlgn="base" hangingPunct="0">
                <a:spcBef>
                  <a:spcPct val="20000"/>
                </a:spcBef>
                <a:spcAft>
                  <a:spcPct val="0"/>
                </a:spcAft>
                <a:buClr>
                  <a:srgbClr val="F26937"/>
                </a:buClr>
                <a:buSzPct val="80000"/>
                <a:defRPr/>
              </a:pPr>
              <a:r>
                <a:rPr lang="en-US" sz="2638" dirty="0">
                  <a:solidFill>
                    <a:srgbClr val="293E6B"/>
                  </a:solidFill>
                  <a:latin typeface="Arial"/>
                  <a:ea typeface="ＭＳ Ｐゴシック" pitchFamily="34" charset="-128"/>
                </a:rPr>
                <a:t>p=0.047 </a:t>
              </a:r>
            </a:p>
            <a:p>
              <a:pPr marL="492130" indent="-492130" algn="ctr" defTabSz="2010400" eaLnBrk="0" fontAlgn="base" hangingPunct="0">
                <a:spcBef>
                  <a:spcPct val="20000"/>
                </a:spcBef>
                <a:spcAft>
                  <a:spcPct val="0"/>
                </a:spcAft>
                <a:buClr>
                  <a:srgbClr val="F26937"/>
                </a:buClr>
                <a:buSzPct val="80000"/>
                <a:defRPr/>
              </a:pPr>
              <a:endParaRPr lang="en-US" sz="2309" dirty="0">
                <a:solidFill>
                  <a:srgbClr val="64004B"/>
                </a:solidFill>
                <a:latin typeface="Arial"/>
                <a:ea typeface="ＭＳ Ｐゴシック" pitchFamily="34" charset="-128"/>
              </a:endParaRPr>
            </a:p>
            <a:p>
              <a:pPr marL="492130" indent="-492130" algn="ctr" defTabSz="2010400" eaLnBrk="0" fontAlgn="base" hangingPunct="0">
                <a:spcBef>
                  <a:spcPct val="20000"/>
                </a:spcBef>
                <a:spcAft>
                  <a:spcPct val="0"/>
                </a:spcAft>
                <a:buClr>
                  <a:srgbClr val="F26937"/>
                </a:buClr>
                <a:buSzPct val="80000"/>
                <a:defRPr/>
              </a:pPr>
              <a:endParaRPr lang="en-US" sz="2309" dirty="0">
                <a:solidFill>
                  <a:srgbClr val="64004B"/>
                </a:solidFill>
                <a:latin typeface="Arial"/>
                <a:ea typeface="ＭＳ Ｐゴシック" pitchFamily="34" charset="-128"/>
              </a:endParaRPr>
            </a:p>
            <a:p>
              <a:pPr marL="492130" indent="-492130" algn="ctr" defTabSz="2010400" eaLnBrk="0" fontAlgn="base" hangingPunct="0">
                <a:spcBef>
                  <a:spcPct val="20000"/>
                </a:spcBef>
                <a:spcAft>
                  <a:spcPct val="0"/>
                </a:spcAft>
                <a:buClr>
                  <a:srgbClr val="F26937"/>
                </a:buClr>
                <a:buSzPct val="80000"/>
                <a:defRPr/>
              </a:pPr>
              <a:endParaRPr lang="en-US" sz="2309" dirty="0">
                <a:solidFill>
                  <a:srgbClr val="64004B"/>
                </a:solidFill>
                <a:latin typeface="Arial"/>
                <a:ea typeface="ＭＳ Ｐゴシック" pitchFamily="34" charset="-128"/>
              </a:endParaRPr>
            </a:p>
            <a:p>
              <a:pPr marL="492130" indent="-492130" algn="ctr" defTabSz="2010400" eaLnBrk="0" fontAlgn="base" hangingPunct="0">
                <a:spcBef>
                  <a:spcPct val="20000"/>
                </a:spcBef>
                <a:spcAft>
                  <a:spcPct val="0"/>
                </a:spcAft>
                <a:buClr>
                  <a:srgbClr val="F26937"/>
                </a:buClr>
                <a:buSzPct val="80000"/>
                <a:defRPr/>
              </a:pPr>
              <a:endParaRPr lang="en-US" sz="3078" dirty="0">
                <a:solidFill>
                  <a:srgbClr val="293E6B"/>
                </a:solidFill>
                <a:latin typeface="Arial"/>
                <a:ea typeface="ＭＳ Ｐゴシック" pitchFamily="34" charset="-128"/>
              </a:endParaRPr>
            </a:p>
          </p:txBody>
        </p:sp>
        <p:pic>
          <p:nvPicPr>
            <p:cNvPr id="4128" name="Picture 14" descr="arrow.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088298" y="2597752"/>
              <a:ext cx="854075" cy="534987"/>
            </a:xfrm>
            <a:prstGeom prst="rect">
              <a:avLst/>
            </a:prstGeom>
            <a:noFill/>
            <a:ln w="9525">
              <a:noFill/>
              <a:miter lim="800000"/>
              <a:headEnd/>
              <a:tailEnd/>
            </a:ln>
          </p:spPr>
        </p:pic>
      </p:grpSp>
      <p:sp>
        <p:nvSpPr>
          <p:cNvPr id="58382" name="Content Placeholder 2"/>
          <p:cNvSpPr txBox="1">
            <a:spLocks/>
          </p:cNvSpPr>
          <p:nvPr/>
        </p:nvSpPr>
        <p:spPr bwMode="auto">
          <a:xfrm>
            <a:off x="3647361" y="11306656"/>
            <a:ext cx="3717163" cy="841160"/>
          </a:xfrm>
          <a:prstGeom prst="rect">
            <a:avLst/>
          </a:prstGeom>
          <a:noFill/>
          <a:ln w="9525">
            <a:noFill/>
            <a:miter lim="800000"/>
            <a:headEnd/>
            <a:tailEnd/>
          </a:ln>
        </p:spPr>
        <p:txBody>
          <a:bodyPr/>
          <a:lstStyle/>
          <a:p>
            <a:pPr algn="ctr" defTabSz="2010400" eaLnBrk="0" fontAlgn="base" hangingPunct="0">
              <a:spcBef>
                <a:spcPct val="20000"/>
              </a:spcBef>
              <a:spcAft>
                <a:spcPct val="0"/>
              </a:spcAft>
              <a:buClr>
                <a:srgbClr val="F26937"/>
              </a:buClr>
              <a:buSzPct val="80000"/>
              <a:defRPr/>
            </a:pPr>
            <a:r>
              <a:rPr lang="en-US" sz="3078" b="1" dirty="0">
                <a:solidFill>
                  <a:prstClr val="black"/>
                </a:solidFill>
                <a:latin typeface="Arial"/>
                <a:ea typeface="ＭＳ Ｐゴシック" pitchFamily="34" charset="-128"/>
              </a:rPr>
              <a:t>Primary efficacy endpoint</a:t>
            </a:r>
            <a:endParaRPr lang="en-US" sz="3957" b="1" dirty="0">
              <a:solidFill>
                <a:prstClr val="black"/>
              </a:solidFill>
              <a:latin typeface="Arial"/>
              <a:ea typeface="ＭＳ Ｐゴシック" pitchFamily="34" charset="-128"/>
            </a:endParaRPr>
          </a:p>
        </p:txBody>
      </p:sp>
      <p:sp>
        <p:nvSpPr>
          <p:cNvPr id="58383" name="Content Placeholder 2"/>
          <p:cNvSpPr txBox="1">
            <a:spLocks/>
          </p:cNvSpPr>
          <p:nvPr/>
        </p:nvSpPr>
        <p:spPr bwMode="auto">
          <a:xfrm>
            <a:off x="8935156" y="11306654"/>
            <a:ext cx="3322761" cy="778335"/>
          </a:xfrm>
          <a:prstGeom prst="rect">
            <a:avLst/>
          </a:prstGeom>
          <a:noFill/>
          <a:ln w="9525">
            <a:noFill/>
            <a:miter lim="800000"/>
            <a:headEnd/>
            <a:tailEnd/>
          </a:ln>
        </p:spPr>
        <p:txBody>
          <a:bodyPr/>
          <a:lstStyle/>
          <a:p>
            <a:pPr algn="ctr" defTabSz="2010400" eaLnBrk="0" fontAlgn="base" hangingPunct="0">
              <a:spcBef>
                <a:spcPct val="20000"/>
              </a:spcBef>
              <a:spcAft>
                <a:spcPct val="0"/>
              </a:spcAft>
              <a:buClr>
                <a:srgbClr val="F26937"/>
              </a:buClr>
              <a:buSzPct val="80000"/>
              <a:tabLst>
                <a:tab pos="0" algn="l"/>
              </a:tabLst>
              <a:defRPr/>
            </a:pPr>
            <a:r>
              <a:rPr lang="en-US" sz="3078" b="1" dirty="0">
                <a:solidFill>
                  <a:prstClr val="black"/>
                </a:solidFill>
                <a:latin typeface="Arial"/>
                <a:ea typeface="ＭＳ Ｐゴシック" pitchFamily="34" charset="-128"/>
              </a:rPr>
              <a:t>Primary</a:t>
            </a:r>
            <a:r>
              <a:rPr lang="en-US" sz="3078" b="1" dirty="0">
                <a:solidFill>
                  <a:srgbClr val="616365">
                    <a:lumMod val="75000"/>
                    <a:lumOff val="25000"/>
                  </a:srgbClr>
                </a:solidFill>
                <a:latin typeface="Arial"/>
                <a:ea typeface="ＭＳ Ｐゴシック" pitchFamily="34" charset="-128"/>
              </a:rPr>
              <a:t> safety </a:t>
            </a:r>
            <a:r>
              <a:rPr lang="en-US" sz="3078" b="1" dirty="0">
                <a:solidFill>
                  <a:prstClr val="black"/>
                </a:solidFill>
                <a:latin typeface="Arial"/>
                <a:ea typeface="ＭＳ Ｐゴシック" pitchFamily="34" charset="-128"/>
              </a:rPr>
              <a:t>endpoint</a:t>
            </a:r>
            <a:endParaRPr lang="en-US" sz="3957" b="1" dirty="0">
              <a:solidFill>
                <a:prstClr val="black"/>
              </a:solidFill>
              <a:latin typeface="Arial"/>
              <a:ea typeface="ＭＳ Ｐゴシック" pitchFamily="34" charset="-128"/>
            </a:endParaRPr>
          </a:p>
        </p:txBody>
      </p:sp>
      <p:sp>
        <p:nvSpPr>
          <p:cNvPr id="58384" name="Content Placeholder 2"/>
          <p:cNvSpPr txBox="1">
            <a:spLocks/>
          </p:cNvSpPr>
          <p:nvPr/>
        </p:nvSpPr>
        <p:spPr bwMode="auto">
          <a:xfrm>
            <a:off x="14017025" y="11306656"/>
            <a:ext cx="3322761" cy="841160"/>
          </a:xfrm>
          <a:prstGeom prst="rect">
            <a:avLst/>
          </a:prstGeom>
          <a:noFill/>
          <a:ln w="9525">
            <a:noFill/>
            <a:miter lim="800000"/>
            <a:headEnd/>
            <a:tailEnd/>
          </a:ln>
        </p:spPr>
        <p:txBody>
          <a:bodyPr/>
          <a:lstStyle/>
          <a:p>
            <a:pPr algn="ctr" defTabSz="2010400" eaLnBrk="0" fontAlgn="base" hangingPunct="0">
              <a:spcBef>
                <a:spcPct val="20000"/>
              </a:spcBef>
              <a:spcAft>
                <a:spcPct val="0"/>
              </a:spcAft>
              <a:buClr>
                <a:srgbClr val="F26937"/>
              </a:buClr>
              <a:buSzPct val="80000"/>
              <a:defRPr/>
            </a:pPr>
            <a:r>
              <a:rPr lang="en-US" sz="3078" b="1" dirty="0">
                <a:solidFill>
                  <a:prstClr val="black"/>
                </a:solidFill>
                <a:latin typeface="Arial"/>
                <a:ea typeface="ＭＳ Ｐゴシック" pitchFamily="34" charset="-128"/>
              </a:rPr>
              <a:t>Key secondary endpoint</a:t>
            </a:r>
            <a:endParaRPr lang="en-US" sz="3957" b="1" dirty="0">
              <a:solidFill>
                <a:prstClr val="black"/>
              </a:solidFill>
              <a:latin typeface="Arial"/>
              <a:ea typeface="ＭＳ Ｐゴシック" pitchFamily="34" charset="-128"/>
            </a:endParaRPr>
          </a:p>
        </p:txBody>
      </p:sp>
      <p:sp>
        <p:nvSpPr>
          <p:cNvPr id="58385" name="Content Placeholder 2"/>
          <p:cNvSpPr txBox="1">
            <a:spLocks/>
          </p:cNvSpPr>
          <p:nvPr/>
        </p:nvSpPr>
        <p:spPr bwMode="auto">
          <a:xfrm rot="16200000">
            <a:off x="-814981" y="8355610"/>
            <a:ext cx="4868961" cy="523544"/>
          </a:xfrm>
          <a:prstGeom prst="rect">
            <a:avLst/>
          </a:prstGeom>
          <a:noFill/>
          <a:ln w="9525">
            <a:noFill/>
            <a:miter lim="800000"/>
            <a:headEnd/>
            <a:tailEnd/>
          </a:ln>
        </p:spPr>
        <p:txBody>
          <a:bodyPr/>
          <a:lstStyle/>
          <a:p>
            <a:pPr marL="492130" indent="-492130" algn="ctr" defTabSz="2010400" eaLnBrk="0" fontAlgn="base" hangingPunct="0">
              <a:spcBef>
                <a:spcPct val="20000"/>
              </a:spcBef>
              <a:spcAft>
                <a:spcPct val="0"/>
              </a:spcAft>
              <a:buClr>
                <a:srgbClr val="F26937"/>
              </a:buClr>
              <a:buSzPct val="80000"/>
              <a:defRPr/>
            </a:pPr>
            <a:r>
              <a:rPr lang="en-GB" sz="3518" b="1" dirty="0">
                <a:solidFill>
                  <a:srgbClr val="616365">
                    <a:lumMod val="90000"/>
                    <a:lumOff val="10000"/>
                  </a:srgbClr>
                </a:solidFill>
                <a:latin typeface="Arial"/>
                <a:ea typeface="ＭＳ Ｐゴシック" pitchFamily="34" charset="-128"/>
              </a:rPr>
              <a:t>Event rate (% / year)</a:t>
            </a:r>
            <a:endParaRPr lang="en-US" sz="7036" b="1" dirty="0">
              <a:solidFill>
                <a:srgbClr val="616365">
                  <a:lumMod val="90000"/>
                  <a:lumOff val="10000"/>
                </a:srgbClr>
              </a:solidFill>
              <a:latin typeface="Arial"/>
              <a:ea typeface="ＭＳ Ｐゴシック" pitchFamily="34" charset="-128"/>
            </a:endParaRPr>
          </a:p>
        </p:txBody>
      </p:sp>
      <p:sp>
        <p:nvSpPr>
          <p:cNvPr id="4112" name="Content Placeholder 2"/>
          <p:cNvSpPr txBox="1">
            <a:spLocks/>
          </p:cNvSpPr>
          <p:nvPr/>
        </p:nvSpPr>
        <p:spPr bwMode="auto">
          <a:xfrm>
            <a:off x="753905" y="12828424"/>
            <a:ext cx="8481417" cy="534014"/>
          </a:xfrm>
          <a:prstGeom prst="rect">
            <a:avLst/>
          </a:prstGeom>
          <a:noFill/>
          <a:ln w="9525">
            <a:noFill/>
            <a:miter lim="800000"/>
            <a:headEnd/>
            <a:tailEnd/>
          </a:ln>
        </p:spPr>
        <p:txBody>
          <a:bodyPr/>
          <a:lstStyle/>
          <a:p>
            <a:pPr marL="492130" indent="-492130" defTabSz="2010400" eaLnBrk="0" fontAlgn="base" hangingPunct="0">
              <a:spcBef>
                <a:spcPct val="20000"/>
              </a:spcBef>
              <a:spcAft>
                <a:spcPct val="0"/>
              </a:spcAft>
              <a:buClr>
                <a:srgbClr val="F26937"/>
              </a:buClr>
              <a:buSzPct val="80000"/>
              <a:buFont typeface="ZapfChancery"/>
              <a:buChar char="►"/>
            </a:pPr>
            <a:r>
              <a:rPr lang="en-US" sz="2638" b="1">
                <a:solidFill>
                  <a:prstClr val="black"/>
                </a:solidFill>
                <a:latin typeface="Arial" charset="0"/>
              </a:rPr>
              <a:t>Median duration of follow-up 1.8 years</a:t>
            </a:r>
            <a:endParaRPr lang="en-US" sz="2638" b="1" baseline="30000">
              <a:solidFill>
                <a:prstClr val="black"/>
              </a:solidFill>
              <a:latin typeface="Arial" charset="0"/>
            </a:endParaRPr>
          </a:p>
        </p:txBody>
      </p:sp>
      <p:sp>
        <p:nvSpPr>
          <p:cNvPr id="4113" name="Rectangle 134"/>
          <p:cNvSpPr>
            <a:spLocks noChangeArrowheads="1"/>
          </p:cNvSpPr>
          <p:nvPr/>
        </p:nvSpPr>
        <p:spPr bwMode="auto">
          <a:xfrm>
            <a:off x="8048622" y="13977438"/>
            <a:ext cx="10929017" cy="464423"/>
          </a:xfrm>
          <a:prstGeom prst="rect">
            <a:avLst/>
          </a:prstGeom>
          <a:noFill/>
          <a:ln w="9525">
            <a:noFill/>
            <a:miter lim="800000"/>
            <a:headEnd/>
            <a:tailEnd/>
          </a:ln>
        </p:spPr>
        <p:txBody>
          <a:bodyPr wrap="none">
            <a:spAutoFit/>
          </a:bodyPr>
          <a:lstStyle/>
          <a:p>
            <a:pPr marL="502600" indent="-502600" defTabSz="2010400" fontAlgn="base">
              <a:spcBef>
                <a:spcPct val="0"/>
              </a:spcBef>
              <a:spcAft>
                <a:spcPct val="0"/>
              </a:spcAft>
            </a:pPr>
            <a:r>
              <a:rPr lang="en-GB" sz="2418" b="1" i="1" dirty="0">
                <a:solidFill>
                  <a:srgbClr val="515151"/>
                </a:solidFill>
                <a:latin typeface="Arial" charset="0"/>
              </a:rPr>
              <a:t>Figure created from data in</a:t>
            </a:r>
            <a:r>
              <a:rPr lang="da-DK" sz="2418" b="1" i="1" dirty="0">
                <a:solidFill>
                  <a:srgbClr val="515151"/>
                </a:solidFill>
                <a:latin typeface="Arial" charset="0"/>
              </a:rPr>
              <a:t> </a:t>
            </a:r>
            <a:r>
              <a:rPr lang="fr-FR" sz="2418" b="1" i="1" dirty="0">
                <a:solidFill>
                  <a:srgbClr val="515151"/>
                </a:solidFill>
                <a:latin typeface="Arial" charset="0"/>
              </a:rPr>
              <a:t> Granger et al. N </a:t>
            </a:r>
            <a:r>
              <a:rPr lang="fr-FR" sz="2418" b="1" i="1" dirty="0" err="1">
                <a:solidFill>
                  <a:srgbClr val="515151"/>
                </a:solidFill>
                <a:latin typeface="Arial" charset="0"/>
              </a:rPr>
              <a:t>Engl</a:t>
            </a:r>
            <a:r>
              <a:rPr lang="fr-FR" sz="2418" b="1" i="1" dirty="0">
                <a:solidFill>
                  <a:srgbClr val="515151"/>
                </a:solidFill>
                <a:latin typeface="Arial" charset="0"/>
              </a:rPr>
              <a:t> J Med 2011;365:981-92</a:t>
            </a:r>
            <a:r>
              <a:rPr lang="da-DK" sz="2418" b="1" i="1" dirty="0">
                <a:solidFill>
                  <a:srgbClr val="515151"/>
                </a:solidFill>
                <a:latin typeface="Arial" charset="0"/>
              </a:rPr>
              <a:t>.</a:t>
            </a:r>
            <a:endParaRPr lang="fr-FR" sz="2418" b="1" i="1" dirty="0">
              <a:solidFill>
                <a:srgbClr val="515151"/>
              </a:solidFill>
              <a:latin typeface="Arial" charset="0"/>
            </a:endParaRPr>
          </a:p>
        </p:txBody>
      </p:sp>
      <p:grpSp>
        <p:nvGrpSpPr>
          <p:cNvPr id="3" name="Group 30"/>
          <p:cNvGrpSpPr>
            <a:grpSpLocks/>
          </p:cNvGrpSpPr>
          <p:nvPr/>
        </p:nvGrpSpPr>
        <p:grpSpPr bwMode="auto">
          <a:xfrm>
            <a:off x="2129080" y="6115767"/>
            <a:ext cx="16390426" cy="5402976"/>
            <a:chOff x="968375" y="2625725"/>
            <a:chExt cx="7454900" cy="2686050"/>
          </a:xfrm>
        </p:grpSpPr>
        <p:graphicFrame>
          <p:nvGraphicFramePr>
            <p:cNvPr id="4098" name="Graphique 28"/>
            <p:cNvGraphicFramePr>
              <a:graphicFrameLocks/>
            </p:cNvGraphicFramePr>
            <p:nvPr/>
          </p:nvGraphicFramePr>
          <p:xfrm>
            <a:off x="968375" y="2625725"/>
            <a:ext cx="7454900" cy="2686050"/>
          </p:xfrm>
          <a:graphic>
            <a:graphicData uri="http://schemas.openxmlformats.org/presentationml/2006/ole">
              <mc:AlternateContent xmlns:mc="http://schemas.openxmlformats.org/markup-compatibility/2006">
                <mc:Choice xmlns:v="urn:schemas-microsoft-com:vml" Requires="v">
                  <p:oleObj name="Worksheet" r:id="rId4" imgW="7456054" imgH="2682472" progId="Excel.Sheet.8">
                    <p:embed/>
                  </p:oleObj>
                </mc:Choice>
                <mc:Fallback>
                  <p:oleObj name="Worksheet" r:id="rId4" imgW="7456054" imgH="2682472" progId="Excel.Sheet.8">
                    <p:embed/>
                    <p:pic>
                      <p:nvPicPr>
                        <p:cNvPr id="4098" name="Graphiqu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75" y="2625725"/>
                          <a:ext cx="7454900"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0" name="ZoneTexte 23"/>
            <p:cNvSpPr txBox="1">
              <a:spLocks noChangeArrowheads="1"/>
            </p:cNvSpPr>
            <p:nvPr/>
          </p:nvSpPr>
          <p:spPr bwMode="auto">
            <a:xfrm>
              <a:off x="6268917" y="3019425"/>
              <a:ext cx="724140" cy="516851"/>
            </a:xfrm>
            <a:prstGeom prst="rect">
              <a:avLst/>
            </a:prstGeom>
            <a:noFill/>
            <a:ln w="9525">
              <a:noFill/>
              <a:miter lim="800000"/>
              <a:headEnd/>
              <a:tailEnd/>
            </a:ln>
          </p:spPr>
          <p:txBody>
            <a:bodyPr wrap="none">
              <a:spAutoFit/>
            </a:bodyPr>
            <a:lstStyle/>
            <a:p>
              <a:pPr algn="ctr" defTabSz="2010400" fontAlgn="base">
                <a:spcBef>
                  <a:spcPct val="0"/>
                </a:spcBef>
                <a:spcAft>
                  <a:spcPct val="0"/>
                </a:spcAft>
              </a:pPr>
              <a:r>
                <a:rPr lang="fr-FR" sz="3518" b="1">
                  <a:solidFill>
                    <a:prstClr val="white"/>
                  </a:solidFill>
                  <a:latin typeface="Arial" charset="0"/>
                </a:rPr>
                <a:t>3.94%</a:t>
              </a:r>
            </a:p>
            <a:p>
              <a:pPr algn="ctr" defTabSz="2010400" fontAlgn="base">
                <a:spcBef>
                  <a:spcPct val="0"/>
                </a:spcBef>
                <a:spcAft>
                  <a:spcPct val="0"/>
                </a:spcAft>
              </a:pPr>
              <a:r>
                <a:rPr lang="fr-FR" sz="2638" b="1">
                  <a:solidFill>
                    <a:prstClr val="white"/>
                  </a:solidFill>
                  <a:latin typeface="Arial" charset="0"/>
                </a:rPr>
                <a:t>669/9081</a:t>
              </a:r>
            </a:p>
          </p:txBody>
        </p:sp>
        <p:sp>
          <p:nvSpPr>
            <p:cNvPr id="4121" name="ZoneTexte 23"/>
            <p:cNvSpPr txBox="1">
              <a:spLocks noChangeArrowheads="1"/>
            </p:cNvSpPr>
            <p:nvPr/>
          </p:nvSpPr>
          <p:spPr bwMode="auto">
            <a:xfrm>
              <a:off x="7176967" y="3248025"/>
              <a:ext cx="724140" cy="516851"/>
            </a:xfrm>
            <a:prstGeom prst="rect">
              <a:avLst/>
            </a:prstGeom>
            <a:noFill/>
            <a:ln w="9525">
              <a:noFill/>
              <a:miter lim="800000"/>
              <a:headEnd/>
              <a:tailEnd/>
            </a:ln>
          </p:spPr>
          <p:txBody>
            <a:bodyPr wrap="none">
              <a:spAutoFit/>
            </a:bodyPr>
            <a:lstStyle/>
            <a:p>
              <a:pPr algn="ctr" defTabSz="2010400" fontAlgn="base">
                <a:spcBef>
                  <a:spcPct val="0"/>
                </a:spcBef>
                <a:spcAft>
                  <a:spcPct val="0"/>
                </a:spcAft>
              </a:pPr>
              <a:r>
                <a:rPr lang="fr-FR" sz="3518" b="1">
                  <a:solidFill>
                    <a:prstClr val="white"/>
                  </a:solidFill>
                  <a:latin typeface="Arial" charset="0"/>
                </a:rPr>
                <a:t>3.52%</a:t>
              </a:r>
            </a:p>
            <a:p>
              <a:pPr algn="ctr" defTabSz="2010400" fontAlgn="base">
                <a:spcBef>
                  <a:spcPct val="0"/>
                </a:spcBef>
                <a:spcAft>
                  <a:spcPct val="0"/>
                </a:spcAft>
              </a:pPr>
              <a:r>
                <a:rPr lang="fr-FR" sz="2638" b="1">
                  <a:solidFill>
                    <a:prstClr val="white"/>
                  </a:solidFill>
                  <a:latin typeface="Arial" charset="0"/>
                </a:rPr>
                <a:t>603/9120</a:t>
              </a:r>
            </a:p>
          </p:txBody>
        </p:sp>
        <p:grpSp>
          <p:nvGrpSpPr>
            <p:cNvPr id="5" name="Group 29"/>
            <p:cNvGrpSpPr>
              <a:grpSpLocks/>
            </p:cNvGrpSpPr>
            <p:nvPr/>
          </p:nvGrpSpPr>
          <p:grpSpPr bwMode="auto">
            <a:xfrm>
              <a:off x="1714380" y="3487738"/>
              <a:ext cx="3907077" cy="1496338"/>
              <a:chOff x="1714380" y="3487738"/>
              <a:chExt cx="3907077" cy="1496338"/>
            </a:xfrm>
          </p:grpSpPr>
          <p:sp>
            <p:nvSpPr>
              <p:cNvPr id="4123" name="ZoneTexte 23"/>
              <p:cNvSpPr txBox="1">
                <a:spLocks noChangeArrowheads="1"/>
              </p:cNvSpPr>
              <p:nvPr/>
            </p:nvSpPr>
            <p:spPr bwMode="auto">
              <a:xfrm>
                <a:off x="3994030" y="3487738"/>
                <a:ext cx="724140" cy="516851"/>
              </a:xfrm>
              <a:prstGeom prst="rect">
                <a:avLst/>
              </a:prstGeom>
              <a:noFill/>
              <a:ln w="9525">
                <a:noFill/>
                <a:miter lim="800000"/>
                <a:headEnd/>
                <a:tailEnd/>
              </a:ln>
            </p:spPr>
            <p:txBody>
              <a:bodyPr wrap="none">
                <a:spAutoFit/>
              </a:bodyPr>
              <a:lstStyle/>
              <a:p>
                <a:pPr algn="ctr" defTabSz="2010400" fontAlgn="base">
                  <a:spcBef>
                    <a:spcPct val="0"/>
                  </a:spcBef>
                  <a:spcAft>
                    <a:spcPct val="0"/>
                  </a:spcAft>
                </a:pPr>
                <a:r>
                  <a:rPr lang="fr-FR" sz="3518" b="1">
                    <a:solidFill>
                      <a:prstClr val="white"/>
                    </a:solidFill>
                    <a:latin typeface="Arial" charset="0"/>
                  </a:rPr>
                  <a:t>3.09%</a:t>
                </a:r>
              </a:p>
              <a:p>
                <a:pPr algn="ctr" defTabSz="2010400" fontAlgn="base">
                  <a:spcBef>
                    <a:spcPct val="0"/>
                  </a:spcBef>
                  <a:spcAft>
                    <a:spcPct val="0"/>
                  </a:spcAft>
                </a:pPr>
                <a:r>
                  <a:rPr lang="fr-FR" sz="2638" b="1">
                    <a:solidFill>
                      <a:prstClr val="white"/>
                    </a:solidFill>
                    <a:latin typeface="Arial" charset="0"/>
                  </a:rPr>
                  <a:t>462/9052</a:t>
                </a:r>
              </a:p>
            </p:txBody>
          </p:sp>
          <p:sp>
            <p:nvSpPr>
              <p:cNvPr id="4124" name="ZoneTexte 23"/>
              <p:cNvSpPr txBox="1">
                <a:spLocks noChangeArrowheads="1"/>
              </p:cNvSpPr>
              <p:nvPr/>
            </p:nvSpPr>
            <p:spPr bwMode="auto">
              <a:xfrm>
                <a:off x="4897317" y="4003675"/>
                <a:ext cx="724140" cy="516851"/>
              </a:xfrm>
              <a:prstGeom prst="rect">
                <a:avLst/>
              </a:prstGeom>
              <a:noFill/>
              <a:ln w="9525">
                <a:noFill/>
                <a:miter lim="800000"/>
                <a:headEnd/>
                <a:tailEnd/>
              </a:ln>
            </p:spPr>
            <p:txBody>
              <a:bodyPr wrap="none">
                <a:spAutoFit/>
              </a:bodyPr>
              <a:lstStyle/>
              <a:p>
                <a:pPr algn="ctr" defTabSz="2010400" fontAlgn="base">
                  <a:spcBef>
                    <a:spcPct val="0"/>
                  </a:spcBef>
                  <a:spcAft>
                    <a:spcPct val="0"/>
                  </a:spcAft>
                </a:pPr>
                <a:r>
                  <a:rPr lang="fr-FR" sz="3518" b="1">
                    <a:solidFill>
                      <a:prstClr val="white"/>
                    </a:solidFill>
                    <a:latin typeface="Arial" charset="0"/>
                  </a:rPr>
                  <a:t>2.13%</a:t>
                </a:r>
              </a:p>
              <a:p>
                <a:pPr algn="ctr" defTabSz="2010400" fontAlgn="base">
                  <a:spcBef>
                    <a:spcPct val="0"/>
                  </a:spcBef>
                  <a:spcAft>
                    <a:spcPct val="0"/>
                  </a:spcAft>
                </a:pPr>
                <a:r>
                  <a:rPr lang="fr-FR" sz="2638" b="1">
                    <a:solidFill>
                      <a:prstClr val="white"/>
                    </a:solidFill>
                    <a:latin typeface="Arial" charset="0"/>
                  </a:rPr>
                  <a:t>327/9088</a:t>
                </a:r>
              </a:p>
            </p:txBody>
          </p:sp>
          <p:sp>
            <p:nvSpPr>
              <p:cNvPr id="4125" name="ZoneTexte 23"/>
              <p:cNvSpPr txBox="1">
                <a:spLocks noChangeArrowheads="1"/>
              </p:cNvSpPr>
              <p:nvPr/>
            </p:nvSpPr>
            <p:spPr bwMode="auto">
              <a:xfrm>
                <a:off x="1714380" y="4291013"/>
                <a:ext cx="724140" cy="516851"/>
              </a:xfrm>
              <a:prstGeom prst="rect">
                <a:avLst/>
              </a:prstGeom>
              <a:noFill/>
              <a:ln w="9525">
                <a:noFill/>
                <a:miter lim="800000"/>
                <a:headEnd/>
                <a:tailEnd/>
              </a:ln>
            </p:spPr>
            <p:txBody>
              <a:bodyPr wrap="none">
                <a:spAutoFit/>
              </a:bodyPr>
              <a:lstStyle/>
              <a:p>
                <a:pPr algn="ctr" defTabSz="2010400" fontAlgn="base">
                  <a:spcBef>
                    <a:spcPct val="0"/>
                  </a:spcBef>
                  <a:spcAft>
                    <a:spcPct val="0"/>
                  </a:spcAft>
                </a:pPr>
                <a:r>
                  <a:rPr lang="fr-FR" sz="3518" b="1">
                    <a:solidFill>
                      <a:prstClr val="white"/>
                    </a:solidFill>
                    <a:latin typeface="Arial" charset="0"/>
                  </a:rPr>
                  <a:t>1.60%</a:t>
                </a:r>
              </a:p>
              <a:p>
                <a:pPr algn="ctr" defTabSz="2010400" fontAlgn="base">
                  <a:spcBef>
                    <a:spcPct val="0"/>
                  </a:spcBef>
                  <a:spcAft>
                    <a:spcPct val="0"/>
                  </a:spcAft>
                </a:pPr>
                <a:r>
                  <a:rPr lang="fr-FR" sz="2638" b="1">
                    <a:solidFill>
                      <a:prstClr val="white"/>
                    </a:solidFill>
                    <a:latin typeface="Arial" charset="0"/>
                  </a:rPr>
                  <a:t>265/9081</a:t>
                </a:r>
              </a:p>
            </p:txBody>
          </p:sp>
          <p:sp>
            <p:nvSpPr>
              <p:cNvPr id="4126" name="ZoneTexte 23"/>
              <p:cNvSpPr txBox="1">
                <a:spLocks noChangeArrowheads="1"/>
              </p:cNvSpPr>
              <p:nvPr/>
            </p:nvSpPr>
            <p:spPr bwMode="auto">
              <a:xfrm>
                <a:off x="2617667" y="4467225"/>
                <a:ext cx="724140" cy="516851"/>
              </a:xfrm>
              <a:prstGeom prst="rect">
                <a:avLst/>
              </a:prstGeom>
              <a:noFill/>
              <a:ln w="9525">
                <a:noFill/>
                <a:miter lim="800000"/>
                <a:headEnd/>
                <a:tailEnd/>
              </a:ln>
            </p:spPr>
            <p:txBody>
              <a:bodyPr wrap="none">
                <a:spAutoFit/>
              </a:bodyPr>
              <a:lstStyle/>
              <a:p>
                <a:pPr algn="ctr" defTabSz="2010400" fontAlgn="base">
                  <a:spcBef>
                    <a:spcPct val="0"/>
                  </a:spcBef>
                  <a:spcAft>
                    <a:spcPct val="0"/>
                  </a:spcAft>
                </a:pPr>
                <a:r>
                  <a:rPr lang="fr-FR" sz="3518" b="1">
                    <a:solidFill>
                      <a:prstClr val="white"/>
                    </a:solidFill>
                    <a:latin typeface="Arial" charset="0"/>
                  </a:rPr>
                  <a:t>1.27%</a:t>
                </a:r>
              </a:p>
              <a:p>
                <a:pPr algn="ctr" defTabSz="2010400" fontAlgn="base">
                  <a:spcBef>
                    <a:spcPct val="0"/>
                  </a:spcBef>
                  <a:spcAft>
                    <a:spcPct val="0"/>
                  </a:spcAft>
                </a:pPr>
                <a:r>
                  <a:rPr lang="fr-FR" sz="2638" b="1">
                    <a:solidFill>
                      <a:prstClr val="white"/>
                    </a:solidFill>
                    <a:latin typeface="Arial" charset="0"/>
                  </a:rPr>
                  <a:t>212/9120</a:t>
                </a:r>
              </a:p>
            </p:txBody>
          </p:sp>
        </p:grpSp>
      </p:grpSp>
      <p:grpSp>
        <p:nvGrpSpPr>
          <p:cNvPr id="6" name="Groupe 37"/>
          <p:cNvGrpSpPr>
            <a:grpSpLocks/>
          </p:cNvGrpSpPr>
          <p:nvPr/>
        </p:nvGrpSpPr>
        <p:grpSpPr bwMode="auto">
          <a:xfrm>
            <a:off x="13252652" y="12608534"/>
            <a:ext cx="6366298" cy="1078502"/>
            <a:chOff x="6028262" y="5819242"/>
            <a:chExt cx="2895607" cy="490628"/>
          </a:xfrm>
        </p:grpSpPr>
        <p:sp>
          <p:nvSpPr>
            <p:cNvPr id="4" name="Content Placeholder 2"/>
            <p:cNvSpPr txBox="1">
              <a:spLocks/>
            </p:cNvSpPr>
            <p:nvPr/>
          </p:nvSpPr>
          <p:spPr bwMode="auto">
            <a:xfrm>
              <a:off x="6231462" y="5819242"/>
              <a:ext cx="2692407" cy="214352"/>
            </a:xfrm>
            <a:prstGeom prst="rect">
              <a:avLst/>
            </a:prstGeom>
            <a:noFill/>
            <a:ln w="9525">
              <a:noFill/>
              <a:miter lim="800000"/>
              <a:headEnd/>
              <a:tailEnd/>
            </a:ln>
          </p:spPr>
          <p:txBody>
            <a:bodyPr/>
            <a:lstStyle/>
            <a:p>
              <a:pPr defTabSz="2010400" eaLnBrk="0" fontAlgn="base" hangingPunct="0">
                <a:spcBef>
                  <a:spcPct val="20000"/>
                </a:spcBef>
                <a:spcAft>
                  <a:spcPct val="0"/>
                </a:spcAft>
                <a:buClr>
                  <a:srgbClr val="F26937"/>
                </a:buClr>
                <a:buSzPct val="80000"/>
                <a:defRPr/>
              </a:pPr>
              <a:r>
                <a:rPr lang="en-US" sz="3078" b="1" dirty="0">
                  <a:solidFill>
                    <a:srgbClr val="CC292B">
                      <a:lumMod val="50000"/>
                    </a:srgbClr>
                  </a:solidFill>
                  <a:latin typeface="Arial" charset="0"/>
                  <a:ea typeface="ＭＳ Ｐゴシック" pitchFamily="34" charset="-128"/>
                </a:rPr>
                <a:t>Apixaban</a:t>
              </a:r>
              <a:endParaRPr lang="en-US" sz="3078" b="1" baseline="30000" dirty="0">
                <a:solidFill>
                  <a:srgbClr val="CC292B">
                    <a:lumMod val="50000"/>
                  </a:srgbClr>
                </a:solidFill>
                <a:latin typeface="Arial" charset="0"/>
                <a:ea typeface="ＭＳ Ｐゴシック" pitchFamily="34" charset="-128"/>
              </a:endParaRPr>
            </a:p>
          </p:txBody>
        </p:sp>
        <p:sp>
          <p:nvSpPr>
            <p:cNvPr id="4117" name="Content Placeholder 2"/>
            <p:cNvSpPr txBox="1">
              <a:spLocks/>
            </p:cNvSpPr>
            <p:nvPr/>
          </p:nvSpPr>
          <p:spPr bwMode="auto">
            <a:xfrm>
              <a:off x="6231469" y="6075892"/>
              <a:ext cx="2692400" cy="214843"/>
            </a:xfrm>
            <a:prstGeom prst="rect">
              <a:avLst/>
            </a:prstGeom>
            <a:noFill/>
            <a:ln w="9525">
              <a:noFill/>
              <a:miter lim="800000"/>
              <a:headEnd/>
              <a:tailEnd/>
            </a:ln>
          </p:spPr>
          <p:txBody>
            <a:bodyPr/>
            <a:lstStyle/>
            <a:p>
              <a:pPr marL="492130" indent="-492130" defTabSz="2010400" eaLnBrk="0" fontAlgn="base" hangingPunct="0">
                <a:spcBef>
                  <a:spcPct val="20000"/>
                </a:spcBef>
                <a:spcAft>
                  <a:spcPct val="0"/>
                </a:spcAft>
                <a:buClr>
                  <a:srgbClr val="F26937"/>
                </a:buClr>
                <a:buSzPct val="80000"/>
              </a:pPr>
              <a:r>
                <a:rPr lang="en-GB" sz="3078" b="1">
                  <a:solidFill>
                    <a:prstClr val="black"/>
                  </a:solidFill>
                  <a:latin typeface="Arial" charset="0"/>
                </a:rPr>
                <a:t>Warfarin (target INR 2.0-3.0)</a:t>
              </a:r>
              <a:endParaRPr lang="en-US" sz="3078" b="1">
                <a:solidFill>
                  <a:prstClr val="black"/>
                </a:solidFill>
                <a:latin typeface="Arial" charset="0"/>
              </a:endParaRPr>
            </a:p>
          </p:txBody>
        </p:sp>
        <p:sp>
          <p:nvSpPr>
            <p:cNvPr id="4118" name="Rectangle 35"/>
            <p:cNvSpPr>
              <a:spLocks noChangeArrowheads="1"/>
            </p:cNvSpPr>
            <p:nvPr/>
          </p:nvSpPr>
          <p:spPr bwMode="auto">
            <a:xfrm>
              <a:off x="6028268" y="6129870"/>
              <a:ext cx="180000" cy="180000"/>
            </a:xfrm>
            <a:prstGeom prst="rect">
              <a:avLst/>
            </a:prstGeom>
            <a:solidFill>
              <a:schemeClr val="tx1"/>
            </a:solidFill>
            <a:ln w="9525" algn="ctr">
              <a:noFill/>
              <a:round/>
              <a:headEnd/>
              <a:tailEnd/>
            </a:ln>
          </p:spPr>
          <p:txBody>
            <a:bodyPr lIns="0" tIns="0" rIns="0" bIns="0"/>
            <a:lstStyle/>
            <a:p>
              <a:pPr defTabSz="2010400" fontAlgn="base">
                <a:spcBef>
                  <a:spcPct val="0"/>
                </a:spcBef>
                <a:spcAft>
                  <a:spcPct val="0"/>
                </a:spcAft>
              </a:pPr>
              <a:endParaRPr lang="fr-FR" sz="3957">
                <a:solidFill>
                  <a:prstClr val="black"/>
                </a:solidFill>
                <a:latin typeface="Arial" charset="0"/>
                <a:ea typeface="Arial Unicode MS" pitchFamily="34" charset="-128"/>
                <a:cs typeface="Arial Unicode MS" pitchFamily="34" charset="-128"/>
              </a:endParaRPr>
            </a:p>
          </p:txBody>
        </p:sp>
        <p:sp>
          <p:nvSpPr>
            <p:cNvPr id="4119" name="Rectangle 36"/>
            <p:cNvSpPr>
              <a:spLocks noChangeArrowheads="1"/>
            </p:cNvSpPr>
            <p:nvPr/>
          </p:nvSpPr>
          <p:spPr bwMode="auto">
            <a:xfrm>
              <a:off x="6028262" y="5884321"/>
              <a:ext cx="180000" cy="180000"/>
            </a:xfrm>
            <a:prstGeom prst="rect">
              <a:avLst/>
            </a:prstGeom>
            <a:solidFill>
              <a:srgbClr val="B5C221"/>
            </a:solidFill>
            <a:ln w="9525" algn="ctr">
              <a:noFill/>
              <a:round/>
              <a:headEnd/>
              <a:tailEnd/>
            </a:ln>
          </p:spPr>
          <p:txBody>
            <a:bodyPr lIns="0" tIns="0" rIns="0" bIns="0"/>
            <a:lstStyle/>
            <a:p>
              <a:pPr defTabSz="2010400" fontAlgn="base">
                <a:spcBef>
                  <a:spcPct val="0"/>
                </a:spcBef>
                <a:spcAft>
                  <a:spcPct val="0"/>
                </a:spcAft>
              </a:pPr>
              <a:endParaRPr lang="fr-FR" sz="3957">
                <a:solidFill>
                  <a:prstClr val="black"/>
                </a:solidFill>
                <a:latin typeface="Arial" charset="0"/>
                <a:ea typeface="Arial Unicode MS" pitchFamily="34" charset="-128"/>
                <a:cs typeface="Arial Unicode MS" pitchFamily="34" charset="-128"/>
              </a:endParaRPr>
            </a:p>
          </p:txBody>
        </p:sp>
      </p:gr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Rectangle 3"/>
          <p:cNvSpPr>
            <a:spLocks noChangeArrowheads="1"/>
          </p:cNvSpPr>
          <p:nvPr/>
        </p:nvSpPr>
        <p:spPr bwMode="auto">
          <a:xfrm>
            <a:off x="1800993" y="3666398"/>
            <a:ext cx="16816242" cy="1716496"/>
          </a:xfrm>
          <a:prstGeom prst="rect">
            <a:avLst/>
          </a:prstGeom>
          <a:noFill/>
          <a:ln w="25400">
            <a:solidFill>
              <a:schemeClr val="tx2"/>
            </a:solidFill>
            <a:miter lim="800000"/>
            <a:headEnd/>
            <a:tailEnd/>
          </a:ln>
        </p:spPr>
        <p:txBody>
          <a:bodyPr>
            <a:spAutoFit/>
          </a:bodyPr>
          <a:lstStyle/>
          <a:p>
            <a:pPr marL="195456" lvl="1" algn="ctr">
              <a:spcBef>
                <a:spcPct val="25000"/>
              </a:spcBef>
              <a:spcAft>
                <a:spcPct val="20000"/>
              </a:spcAft>
              <a:buClr>
                <a:srgbClr val="FFC000"/>
              </a:buClr>
            </a:pPr>
            <a:r>
              <a:rPr lang="en-GB" sz="5277" b="1"/>
              <a:t>For every 1000 AF patients treated for 1.8 years, apixaban, as compared with warfarin, prevented:</a:t>
            </a:r>
            <a:endParaRPr lang="en-GB" sz="5277" b="1">
              <a:solidFill>
                <a:schemeClr val="tx2"/>
              </a:solidFill>
            </a:endParaRPr>
          </a:p>
        </p:txBody>
      </p:sp>
      <p:sp>
        <p:nvSpPr>
          <p:cNvPr id="110595" name="Rectangle 134"/>
          <p:cNvSpPr>
            <a:spLocks noChangeArrowheads="1"/>
          </p:cNvSpPr>
          <p:nvPr/>
        </p:nvSpPr>
        <p:spPr bwMode="auto">
          <a:xfrm>
            <a:off x="12188112" y="14542158"/>
            <a:ext cx="6756401" cy="464423"/>
          </a:xfrm>
          <a:prstGeom prst="rect">
            <a:avLst/>
          </a:prstGeom>
          <a:noFill/>
          <a:ln w="9525">
            <a:noFill/>
            <a:miter lim="800000"/>
            <a:headEnd/>
            <a:tailEnd/>
          </a:ln>
        </p:spPr>
        <p:txBody>
          <a:bodyPr wrap="none">
            <a:spAutoFit/>
          </a:bodyPr>
          <a:lstStyle/>
          <a:p>
            <a:pPr marL="502600" indent="-502600"/>
            <a:r>
              <a:rPr lang="fr-FR" sz="2418" b="1" i="1" dirty="0">
                <a:solidFill>
                  <a:srgbClr val="515151"/>
                </a:solidFill>
              </a:rPr>
              <a:t>Granger et al. N </a:t>
            </a:r>
            <a:r>
              <a:rPr lang="fr-FR" sz="2418" b="1" i="1" dirty="0" err="1">
                <a:solidFill>
                  <a:srgbClr val="515151"/>
                </a:solidFill>
              </a:rPr>
              <a:t>Engl</a:t>
            </a:r>
            <a:r>
              <a:rPr lang="fr-FR" sz="2418" b="1" i="1" dirty="0">
                <a:solidFill>
                  <a:srgbClr val="515151"/>
                </a:solidFill>
              </a:rPr>
              <a:t> J Med 2011;365:981-92</a:t>
            </a:r>
            <a:r>
              <a:rPr lang="da-DK" sz="2418" b="1" i="1" dirty="0">
                <a:solidFill>
                  <a:srgbClr val="515151"/>
                </a:solidFill>
              </a:rPr>
              <a:t>.</a:t>
            </a:r>
            <a:endParaRPr lang="fr-FR" sz="2418" b="1" i="1" dirty="0">
              <a:solidFill>
                <a:srgbClr val="515151"/>
              </a:solidFill>
            </a:endParaRPr>
          </a:p>
        </p:txBody>
      </p:sp>
      <p:sp>
        <p:nvSpPr>
          <p:cNvPr id="9" name="Rectangle à coins arrondis 8"/>
          <p:cNvSpPr/>
          <p:nvPr/>
        </p:nvSpPr>
        <p:spPr bwMode="auto">
          <a:xfrm>
            <a:off x="1926643" y="6263175"/>
            <a:ext cx="4669850" cy="4669850"/>
          </a:xfrm>
          <a:prstGeom prst="roundRect">
            <a:avLst/>
          </a:prstGeom>
          <a:solidFill>
            <a:schemeClr val="accent2">
              <a:alpha val="69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lIns="0" tIns="0" rIns="0" bIns="0" anchor="ctr"/>
          <a:lstStyle/>
          <a:p>
            <a:pPr algn="ctr">
              <a:defRPr/>
            </a:pPr>
            <a:r>
              <a:rPr lang="fr-FR" sz="11872" b="1" dirty="0">
                <a:solidFill>
                  <a:schemeClr val="tx2"/>
                </a:solidFill>
                <a:ea typeface="Arial Unicode MS" pitchFamily="34" charset="-128"/>
              </a:rPr>
              <a:t>6 </a:t>
            </a:r>
            <a:br>
              <a:rPr lang="fr-FR" sz="8794" b="1" dirty="0">
                <a:solidFill>
                  <a:schemeClr val="tx2"/>
                </a:solidFill>
                <a:ea typeface="Arial Unicode MS" pitchFamily="34" charset="-128"/>
              </a:rPr>
            </a:br>
            <a:r>
              <a:rPr lang="fr-FR" sz="5277" b="1" dirty="0" err="1">
                <a:solidFill>
                  <a:schemeClr val="tx2"/>
                </a:solidFill>
                <a:ea typeface="Arial Unicode MS" pitchFamily="34" charset="-128"/>
              </a:rPr>
              <a:t>strokes</a:t>
            </a:r>
            <a:endParaRPr lang="fr-FR" sz="8794" b="1" dirty="0">
              <a:solidFill>
                <a:schemeClr val="tx2"/>
              </a:solidFill>
              <a:ea typeface="Arial Unicode MS" pitchFamily="34" charset="-128"/>
            </a:endParaRPr>
          </a:p>
        </p:txBody>
      </p:sp>
      <p:sp>
        <p:nvSpPr>
          <p:cNvPr id="11" name="Rectangle à coins arrondis 10"/>
          <p:cNvSpPr/>
          <p:nvPr/>
        </p:nvSpPr>
        <p:spPr bwMode="auto">
          <a:xfrm>
            <a:off x="7895048" y="6284117"/>
            <a:ext cx="4669850" cy="4669850"/>
          </a:xfrm>
          <a:prstGeom prst="roundRect">
            <a:avLst/>
          </a:prstGeom>
          <a:solidFill>
            <a:schemeClr val="accent2">
              <a:alpha val="69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lIns="0" tIns="0" rIns="0" bIns="0" anchor="ctr"/>
          <a:lstStyle/>
          <a:p>
            <a:pPr algn="ctr">
              <a:defRPr/>
            </a:pPr>
            <a:r>
              <a:rPr lang="fr-FR" sz="11872" b="1" dirty="0">
                <a:solidFill>
                  <a:schemeClr val="tx2"/>
                </a:solidFill>
                <a:ea typeface="Arial Unicode MS" pitchFamily="34" charset="-128"/>
              </a:rPr>
              <a:t>15</a:t>
            </a:r>
            <a:br>
              <a:rPr lang="fr-FR" sz="8794" b="1" dirty="0">
                <a:solidFill>
                  <a:schemeClr val="tx2"/>
                </a:solidFill>
                <a:ea typeface="Arial Unicode MS" pitchFamily="34" charset="-128"/>
              </a:rPr>
            </a:br>
            <a:r>
              <a:rPr lang="fr-FR" sz="5277" b="1" dirty="0">
                <a:solidFill>
                  <a:schemeClr val="tx2"/>
                </a:solidFill>
                <a:ea typeface="Arial Unicode MS" pitchFamily="34" charset="-128"/>
              </a:rPr>
              <a:t>major </a:t>
            </a:r>
            <a:r>
              <a:rPr lang="fr-FR" sz="5277" b="1" dirty="0" err="1">
                <a:solidFill>
                  <a:schemeClr val="tx2"/>
                </a:solidFill>
                <a:ea typeface="Arial Unicode MS" pitchFamily="34" charset="-128"/>
              </a:rPr>
              <a:t>bleeds</a:t>
            </a:r>
            <a:endParaRPr lang="fr-FR" sz="7915" b="1" dirty="0">
              <a:solidFill>
                <a:schemeClr val="tx2"/>
              </a:solidFill>
              <a:ea typeface="Arial Unicode MS" pitchFamily="34" charset="-128"/>
            </a:endParaRPr>
          </a:p>
        </p:txBody>
      </p:sp>
      <p:sp>
        <p:nvSpPr>
          <p:cNvPr id="12" name="Rectangle à coins arrondis 11"/>
          <p:cNvSpPr/>
          <p:nvPr/>
        </p:nvSpPr>
        <p:spPr bwMode="auto">
          <a:xfrm>
            <a:off x="13905336" y="6305058"/>
            <a:ext cx="4669850" cy="4669850"/>
          </a:xfrm>
          <a:prstGeom prst="roundRect">
            <a:avLst/>
          </a:prstGeom>
          <a:solidFill>
            <a:schemeClr val="accent2">
              <a:alpha val="69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lIns="0" tIns="0" rIns="0" bIns="0" anchor="ctr"/>
          <a:lstStyle/>
          <a:p>
            <a:pPr algn="ctr">
              <a:defRPr/>
            </a:pPr>
            <a:r>
              <a:rPr lang="fr-FR" sz="11872" b="1" dirty="0">
                <a:solidFill>
                  <a:schemeClr val="tx2"/>
                </a:solidFill>
                <a:ea typeface="Arial Unicode MS" pitchFamily="34" charset="-128"/>
              </a:rPr>
              <a:t>8</a:t>
            </a:r>
            <a:br>
              <a:rPr lang="fr-FR" sz="8794" b="1" dirty="0">
                <a:solidFill>
                  <a:schemeClr val="tx2"/>
                </a:solidFill>
                <a:ea typeface="Arial Unicode MS" pitchFamily="34" charset="-128"/>
              </a:rPr>
            </a:br>
            <a:r>
              <a:rPr lang="fr-FR" sz="5277" b="1" dirty="0" err="1">
                <a:solidFill>
                  <a:schemeClr val="tx2"/>
                </a:solidFill>
                <a:ea typeface="Arial Unicode MS" pitchFamily="34" charset="-128"/>
              </a:rPr>
              <a:t>deaths</a:t>
            </a:r>
            <a:endParaRPr lang="fr-FR" sz="7915" b="1" dirty="0">
              <a:solidFill>
                <a:schemeClr val="tx2"/>
              </a:solidFill>
              <a:ea typeface="Arial Unicode MS" pitchFamily="34" charset="-128"/>
            </a:endParaRPr>
          </a:p>
        </p:txBody>
      </p:sp>
      <p:sp>
        <p:nvSpPr>
          <p:cNvPr id="7" name="Slide Number Placeholder 6"/>
          <p:cNvSpPr>
            <a:spLocks noGrp="1"/>
          </p:cNvSpPr>
          <p:nvPr>
            <p:ph type="sldNum" sz="quarter" idx="10"/>
          </p:nvPr>
        </p:nvSpPr>
        <p:spPr/>
        <p:txBody>
          <a:bodyPr/>
          <a:lstStyle/>
          <a:p>
            <a:pPr>
              <a:defRPr/>
            </a:pPr>
            <a:fld id="{921C1519-70BD-4302-90EA-1A2AD0447CA6}" type="slidenum">
              <a:rPr lang="en-US" smtClean="0"/>
              <a:pPr>
                <a:defRPr/>
              </a:pPr>
              <a:t>43</a:t>
            </a:fld>
            <a:endParaRPr lang="en-US" dirty="0"/>
          </a:p>
        </p:txBody>
      </p:sp>
      <p:sp>
        <p:nvSpPr>
          <p:cNvPr id="8" name="Footer Placeholder 7"/>
          <p:cNvSpPr>
            <a:spLocks noGrp="1"/>
          </p:cNvSpPr>
          <p:nvPr>
            <p:ph type="ftr" sz="quarter" idx="4294967295"/>
          </p:nvPr>
        </p:nvSpPr>
        <p:spPr>
          <a:xfrm>
            <a:off x="0" y="14542158"/>
            <a:ext cx="13825060" cy="537505"/>
          </a:xfrm>
          <a:prstGeom prst="rect">
            <a:avLst/>
          </a:prstGeom>
        </p:spPr>
        <p:txBody>
          <a:bodyPr/>
          <a:lstStyle/>
          <a:p>
            <a:pPr>
              <a:defRPr/>
            </a:pPr>
            <a:r>
              <a:rPr lang="en-US" sz="2638" dirty="0"/>
              <a:t>BMS/Pfizer Confidential.  For internal Use Only. Not for Further Distribution.</a:t>
            </a:r>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B00737F3-99B3-47C3-807C-DCEC549C9C89}"/>
              </a:ext>
            </a:extLst>
          </p:cNvPr>
          <p:cNvGrpSpPr/>
          <p:nvPr/>
        </p:nvGrpSpPr>
        <p:grpSpPr>
          <a:xfrm>
            <a:off x="17190327" y="12780824"/>
            <a:ext cx="1706852" cy="922052"/>
            <a:chOff x="12072260" y="13212948"/>
            <a:chExt cx="1706852" cy="922052"/>
          </a:xfrm>
        </p:grpSpPr>
        <p:sp>
          <p:nvSpPr>
            <p:cNvPr id="2" name="object 2"/>
            <p:cNvSpPr/>
            <p:nvPr/>
          </p:nvSpPr>
          <p:spPr>
            <a:xfrm>
              <a:off x="13700945" y="13659708"/>
              <a:ext cx="76835" cy="37465"/>
            </a:xfrm>
            <a:custGeom>
              <a:avLst/>
              <a:gdLst/>
              <a:ahLst/>
              <a:cxnLst/>
              <a:rect l="l" t="t" r="r" b="b"/>
              <a:pathLst>
                <a:path w="76834" h="37465">
                  <a:moveTo>
                    <a:pt x="18317" y="6213"/>
                  </a:moveTo>
                  <a:lnTo>
                    <a:pt x="11210" y="6213"/>
                  </a:lnTo>
                  <a:lnTo>
                    <a:pt x="11210" y="36919"/>
                  </a:lnTo>
                  <a:lnTo>
                    <a:pt x="18317" y="36919"/>
                  </a:lnTo>
                  <a:lnTo>
                    <a:pt x="18317" y="6213"/>
                  </a:lnTo>
                  <a:close/>
                </a:path>
                <a:path w="76834" h="37465">
                  <a:moveTo>
                    <a:pt x="29586" y="0"/>
                  </a:moveTo>
                  <a:lnTo>
                    <a:pt x="0" y="0"/>
                  </a:lnTo>
                  <a:lnTo>
                    <a:pt x="0" y="6213"/>
                  </a:lnTo>
                  <a:lnTo>
                    <a:pt x="29586" y="6213"/>
                  </a:lnTo>
                  <a:lnTo>
                    <a:pt x="29586" y="0"/>
                  </a:lnTo>
                  <a:close/>
                </a:path>
                <a:path w="76834" h="37465">
                  <a:moveTo>
                    <a:pt x="46471" y="0"/>
                  </a:moveTo>
                  <a:lnTo>
                    <a:pt x="35005" y="0"/>
                  </a:lnTo>
                  <a:lnTo>
                    <a:pt x="35005" y="36919"/>
                  </a:lnTo>
                  <a:lnTo>
                    <a:pt x="42102" y="36919"/>
                  </a:lnTo>
                  <a:lnTo>
                    <a:pt x="42102" y="7872"/>
                  </a:lnTo>
                  <a:lnTo>
                    <a:pt x="49344" y="7872"/>
                  </a:lnTo>
                  <a:lnTo>
                    <a:pt x="46471" y="0"/>
                  </a:lnTo>
                  <a:close/>
                </a:path>
                <a:path w="76834" h="37465">
                  <a:moveTo>
                    <a:pt x="49344" y="7872"/>
                  </a:moveTo>
                  <a:lnTo>
                    <a:pt x="42259" y="7872"/>
                  </a:lnTo>
                  <a:lnTo>
                    <a:pt x="52891" y="36919"/>
                  </a:lnTo>
                  <a:lnTo>
                    <a:pt x="58407" y="36919"/>
                  </a:lnTo>
                  <a:lnTo>
                    <a:pt x="62719" y="25149"/>
                  </a:lnTo>
                  <a:lnTo>
                    <a:pt x="55649" y="25149"/>
                  </a:lnTo>
                  <a:lnTo>
                    <a:pt x="49344" y="7872"/>
                  </a:lnTo>
                  <a:close/>
                </a:path>
                <a:path w="76834" h="37465">
                  <a:moveTo>
                    <a:pt x="76244" y="7872"/>
                  </a:moveTo>
                  <a:lnTo>
                    <a:pt x="69156" y="7872"/>
                  </a:lnTo>
                  <a:lnTo>
                    <a:pt x="69156" y="36919"/>
                  </a:lnTo>
                  <a:lnTo>
                    <a:pt x="76244" y="36919"/>
                  </a:lnTo>
                  <a:lnTo>
                    <a:pt x="76244" y="7872"/>
                  </a:lnTo>
                  <a:close/>
                </a:path>
                <a:path w="76834" h="37465">
                  <a:moveTo>
                    <a:pt x="76244" y="0"/>
                  </a:moveTo>
                  <a:lnTo>
                    <a:pt x="64808" y="0"/>
                  </a:lnTo>
                  <a:lnTo>
                    <a:pt x="55649" y="25149"/>
                  </a:lnTo>
                  <a:lnTo>
                    <a:pt x="62719" y="25149"/>
                  </a:lnTo>
                  <a:lnTo>
                    <a:pt x="69048" y="7872"/>
                  </a:lnTo>
                  <a:lnTo>
                    <a:pt x="76244" y="7872"/>
                  </a:lnTo>
                  <a:lnTo>
                    <a:pt x="76244" y="0"/>
                  </a:lnTo>
                  <a:close/>
                </a:path>
              </a:pathLst>
            </a:custGeom>
            <a:solidFill>
              <a:srgbClr val="76004B"/>
            </a:solidFill>
          </p:spPr>
          <p:txBody>
            <a:bodyPr wrap="square" lIns="0" tIns="0" rIns="0" bIns="0" rtlCol="0"/>
            <a:lstStyle/>
            <a:p>
              <a:endParaRPr/>
            </a:p>
          </p:txBody>
        </p:sp>
        <p:grpSp>
          <p:nvGrpSpPr>
            <p:cNvPr id="3" name="object 3"/>
            <p:cNvGrpSpPr/>
            <p:nvPr/>
          </p:nvGrpSpPr>
          <p:grpSpPr>
            <a:xfrm>
              <a:off x="12072260" y="13212948"/>
              <a:ext cx="1614805" cy="606425"/>
              <a:chOff x="12072260" y="13212948"/>
              <a:chExt cx="1614805" cy="606425"/>
            </a:xfrm>
          </p:grpSpPr>
          <p:sp>
            <p:nvSpPr>
              <p:cNvPr id="4" name="object 4"/>
              <p:cNvSpPr/>
              <p:nvPr/>
            </p:nvSpPr>
            <p:spPr>
              <a:xfrm>
                <a:off x="12072252" y="13325297"/>
                <a:ext cx="1614805" cy="494030"/>
              </a:xfrm>
              <a:custGeom>
                <a:avLst/>
                <a:gdLst/>
                <a:ahLst/>
                <a:cxnLst/>
                <a:rect l="l" t="t" r="r" b="b"/>
                <a:pathLst>
                  <a:path w="1614805" h="494030">
                    <a:moveTo>
                      <a:pt x="311556" y="0"/>
                    </a:moveTo>
                    <a:lnTo>
                      <a:pt x="79197" y="647"/>
                    </a:lnTo>
                    <a:lnTo>
                      <a:pt x="50393" y="103403"/>
                    </a:lnTo>
                    <a:lnTo>
                      <a:pt x="27406" y="189191"/>
                    </a:lnTo>
                    <a:lnTo>
                      <a:pt x="10274" y="259969"/>
                    </a:lnTo>
                    <a:lnTo>
                      <a:pt x="838" y="312521"/>
                    </a:lnTo>
                    <a:lnTo>
                      <a:pt x="0" y="325996"/>
                    </a:lnTo>
                    <a:lnTo>
                      <a:pt x="3606" y="348081"/>
                    </a:lnTo>
                    <a:lnTo>
                      <a:pt x="15278" y="362000"/>
                    </a:lnTo>
                    <a:lnTo>
                      <a:pt x="36271" y="369252"/>
                    </a:lnTo>
                    <a:lnTo>
                      <a:pt x="67868" y="371335"/>
                    </a:lnTo>
                    <a:lnTo>
                      <a:pt x="236372" y="371335"/>
                    </a:lnTo>
                    <a:lnTo>
                      <a:pt x="238594" y="362712"/>
                    </a:lnTo>
                    <a:lnTo>
                      <a:pt x="243738" y="337489"/>
                    </a:lnTo>
                    <a:lnTo>
                      <a:pt x="78854" y="337489"/>
                    </a:lnTo>
                    <a:lnTo>
                      <a:pt x="65151" y="336499"/>
                    </a:lnTo>
                    <a:lnTo>
                      <a:pt x="55702" y="333463"/>
                    </a:lnTo>
                    <a:lnTo>
                      <a:pt x="50114" y="328269"/>
                    </a:lnTo>
                    <a:lnTo>
                      <a:pt x="47993" y="320840"/>
                    </a:lnTo>
                    <a:lnTo>
                      <a:pt x="47993" y="315074"/>
                    </a:lnTo>
                    <a:lnTo>
                      <a:pt x="57670" y="259194"/>
                    </a:lnTo>
                    <a:lnTo>
                      <a:pt x="71970" y="196265"/>
                    </a:lnTo>
                    <a:lnTo>
                      <a:pt x="249732" y="196265"/>
                    </a:lnTo>
                    <a:lnTo>
                      <a:pt x="249936" y="194170"/>
                    </a:lnTo>
                    <a:lnTo>
                      <a:pt x="255727" y="171018"/>
                    </a:lnTo>
                    <a:lnTo>
                      <a:pt x="257238" y="164033"/>
                    </a:lnTo>
                    <a:lnTo>
                      <a:pt x="257911" y="162407"/>
                    </a:lnTo>
                    <a:lnTo>
                      <a:pt x="80187" y="162407"/>
                    </a:lnTo>
                    <a:lnTo>
                      <a:pt x="87312" y="133616"/>
                    </a:lnTo>
                    <a:lnTo>
                      <a:pt x="93408" y="110629"/>
                    </a:lnTo>
                    <a:lnTo>
                      <a:pt x="101803" y="81432"/>
                    </a:lnTo>
                    <a:lnTo>
                      <a:pt x="115862" y="33959"/>
                    </a:lnTo>
                    <a:lnTo>
                      <a:pt x="303212" y="33858"/>
                    </a:lnTo>
                    <a:lnTo>
                      <a:pt x="305752" y="25247"/>
                    </a:lnTo>
                    <a:lnTo>
                      <a:pt x="309867" y="8585"/>
                    </a:lnTo>
                    <a:lnTo>
                      <a:pt x="311391" y="1612"/>
                    </a:lnTo>
                    <a:lnTo>
                      <a:pt x="311556" y="0"/>
                    </a:lnTo>
                    <a:close/>
                  </a:path>
                  <a:path w="1614805" h="494030">
                    <a:moveTo>
                      <a:pt x="428637" y="1130"/>
                    </a:moveTo>
                    <a:lnTo>
                      <a:pt x="428548" y="0"/>
                    </a:lnTo>
                    <a:lnTo>
                      <a:pt x="385013" y="0"/>
                    </a:lnTo>
                    <a:lnTo>
                      <a:pt x="383933" y="1905"/>
                    </a:lnTo>
                    <a:lnTo>
                      <a:pt x="382905" y="6883"/>
                    </a:lnTo>
                    <a:lnTo>
                      <a:pt x="315404" y="301879"/>
                    </a:lnTo>
                    <a:lnTo>
                      <a:pt x="311950" y="321830"/>
                    </a:lnTo>
                    <a:lnTo>
                      <a:pt x="311899" y="337959"/>
                    </a:lnTo>
                    <a:lnTo>
                      <a:pt x="315328" y="350545"/>
                    </a:lnTo>
                    <a:lnTo>
                      <a:pt x="355828" y="370751"/>
                    </a:lnTo>
                    <a:lnTo>
                      <a:pt x="373684" y="371335"/>
                    </a:lnTo>
                    <a:lnTo>
                      <a:pt x="408660" y="371335"/>
                    </a:lnTo>
                    <a:lnTo>
                      <a:pt x="409333" y="369633"/>
                    </a:lnTo>
                    <a:lnTo>
                      <a:pt x="410718" y="364451"/>
                    </a:lnTo>
                    <a:lnTo>
                      <a:pt x="414134" y="347827"/>
                    </a:lnTo>
                    <a:lnTo>
                      <a:pt x="415505" y="342125"/>
                    </a:lnTo>
                    <a:lnTo>
                      <a:pt x="413334" y="341477"/>
                    </a:lnTo>
                    <a:lnTo>
                      <a:pt x="407289" y="341477"/>
                    </a:lnTo>
                    <a:lnTo>
                      <a:pt x="385356" y="341477"/>
                    </a:lnTo>
                    <a:lnTo>
                      <a:pt x="356730" y="323481"/>
                    </a:lnTo>
                    <a:lnTo>
                      <a:pt x="357860" y="313397"/>
                    </a:lnTo>
                    <a:lnTo>
                      <a:pt x="360667" y="299580"/>
                    </a:lnTo>
                    <a:lnTo>
                      <a:pt x="427494" y="6883"/>
                    </a:lnTo>
                    <a:lnTo>
                      <a:pt x="428637" y="1130"/>
                    </a:lnTo>
                    <a:close/>
                  </a:path>
                  <a:path w="1614805" h="494030">
                    <a:moveTo>
                      <a:pt x="579450" y="91719"/>
                    </a:moveTo>
                    <a:lnTo>
                      <a:pt x="578358" y="90106"/>
                    </a:lnTo>
                    <a:lnTo>
                      <a:pt x="535787" y="90106"/>
                    </a:lnTo>
                    <a:lnTo>
                      <a:pt x="534835" y="91059"/>
                    </a:lnTo>
                    <a:lnTo>
                      <a:pt x="533933" y="96405"/>
                    </a:lnTo>
                    <a:lnTo>
                      <a:pt x="470877" y="369697"/>
                    </a:lnTo>
                    <a:lnTo>
                      <a:pt x="471182" y="371335"/>
                    </a:lnTo>
                    <a:lnTo>
                      <a:pt x="514692" y="371335"/>
                    </a:lnTo>
                    <a:lnTo>
                      <a:pt x="515429" y="369633"/>
                    </a:lnTo>
                    <a:lnTo>
                      <a:pt x="516128" y="366737"/>
                    </a:lnTo>
                    <a:lnTo>
                      <a:pt x="578523" y="96405"/>
                    </a:lnTo>
                    <a:lnTo>
                      <a:pt x="579450" y="91719"/>
                    </a:lnTo>
                    <a:close/>
                  </a:path>
                  <a:path w="1614805" h="494030">
                    <a:moveTo>
                      <a:pt x="595198" y="18669"/>
                    </a:moveTo>
                    <a:lnTo>
                      <a:pt x="553275" y="18669"/>
                    </a:lnTo>
                    <a:lnTo>
                      <a:pt x="546023" y="40424"/>
                    </a:lnTo>
                    <a:lnTo>
                      <a:pt x="543814" y="47879"/>
                    </a:lnTo>
                    <a:lnTo>
                      <a:pt x="545325" y="51892"/>
                    </a:lnTo>
                    <a:lnTo>
                      <a:pt x="554596" y="51892"/>
                    </a:lnTo>
                    <a:lnTo>
                      <a:pt x="585127" y="51892"/>
                    </a:lnTo>
                    <a:lnTo>
                      <a:pt x="595198" y="18669"/>
                    </a:lnTo>
                    <a:close/>
                  </a:path>
                  <a:path w="1614805" h="494030">
                    <a:moveTo>
                      <a:pt x="906729" y="92075"/>
                    </a:moveTo>
                    <a:lnTo>
                      <a:pt x="906043" y="90093"/>
                    </a:lnTo>
                    <a:lnTo>
                      <a:pt x="870775" y="90093"/>
                    </a:lnTo>
                    <a:lnTo>
                      <a:pt x="870356" y="90601"/>
                    </a:lnTo>
                    <a:lnTo>
                      <a:pt x="866889" y="98132"/>
                    </a:lnTo>
                    <a:lnTo>
                      <a:pt x="857288" y="122809"/>
                    </a:lnTo>
                    <a:lnTo>
                      <a:pt x="855916" y="122809"/>
                    </a:lnTo>
                    <a:lnTo>
                      <a:pt x="851547" y="116497"/>
                    </a:lnTo>
                    <a:lnTo>
                      <a:pt x="845464" y="107683"/>
                    </a:lnTo>
                    <a:lnTo>
                      <a:pt x="842886" y="105994"/>
                    </a:lnTo>
                    <a:lnTo>
                      <a:pt x="842886" y="167005"/>
                    </a:lnTo>
                    <a:lnTo>
                      <a:pt x="842530" y="173786"/>
                    </a:lnTo>
                    <a:lnTo>
                      <a:pt x="820940" y="272618"/>
                    </a:lnTo>
                    <a:lnTo>
                      <a:pt x="785812" y="327050"/>
                    </a:lnTo>
                    <a:lnTo>
                      <a:pt x="718769" y="344919"/>
                    </a:lnTo>
                    <a:lnTo>
                      <a:pt x="691819" y="342303"/>
                    </a:lnTo>
                    <a:lnTo>
                      <a:pt x="673277" y="333959"/>
                    </a:lnTo>
                    <a:lnTo>
                      <a:pt x="662584" y="319036"/>
                    </a:lnTo>
                    <a:lnTo>
                      <a:pt x="659142" y="296735"/>
                    </a:lnTo>
                    <a:lnTo>
                      <a:pt x="660336" y="277444"/>
                    </a:lnTo>
                    <a:lnTo>
                      <a:pt x="668134" y="233921"/>
                    </a:lnTo>
                    <a:lnTo>
                      <a:pt x="684517" y="169532"/>
                    </a:lnTo>
                    <a:lnTo>
                      <a:pt x="728027" y="122555"/>
                    </a:lnTo>
                    <a:lnTo>
                      <a:pt x="770216" y="116497"/>
                    </a:lnTo>
                    <a:lnTo>
                      <a:pt x="824293" y="130124"/>
                    </a:lnTo>
                    <a:lnTo>
                      <a:pt x="842886" y="167005"/>
                    </a:lnTo>
                    <a:lnTo>
                      <a:pt x="842886" y="105994"/>
                    </a:lnTo>
                    <a:lnTo>
                      <a:pt x="827290" y="95694"/>
                    </a:lnTo>
                    <a:lnTo>
                      <a:pt x="801141" y="87782"/>
                    </a:lnTo>
                    <a:lnTo>
                      <a:pt x="766787" y="84937"/>
                    </a:lnTo>
                    <a:lnTo>
                      <a:pt x="714717" y="89941"/>
                    </a:lnTo>
                    <a:lnTo>
                      <a:pt x="676211" y="108178"/>
                    </a:lnTo>
                    <a:lnTo>
                      <a:pt x="648881" y="144500"/>
                    </a:lnTo>
                    <a:lnTo>
                      <a:pt x="630364" y="203733"/>
                    </a:lnTo>
                    <a:lnTo>
                      <a:pt x="619620" y="256552"/>
                    </a:lnTo>
                    <a:lnTo>
                      <a:pt x="614578" y="299580"/>
                    </a:lnTo>
                    <a:lnTo>
                      <a:pt x="621258" y="335089"/>
                    </a:lnTo>
                    <a:lnTo>
                      <a:pt x="640727" y="358914"/>
                    </a:lnTo>
                    <a:lnTo>
                      <a:pt x="672147" y="372300"/>
                    </a:lnTo>
                    <a:lnTo>
                      <a:pt x="714692" y="376491"/>
                    </a:lnTo>
                    <a:lnTo>
                      <a:pt x="742886" y="374789"/>
                    </a:lnTo>
                    <a:lnTo>
                      <a:pt x="767041" y="369316"/>
                    </a:lnTo>
                    <a:lnTo>
                      <a:pt x="787476" y="359537"/>
                    </a:lnTo>
                    <a:lnTo>
                      <a:pt x="804494" y="344919"/>
                    </a:lnTo>
                    <a:lnTo>
                      <a:pt x="806538" y="344919"/>
                    </a:lnTo>
                    <a:lnTo>
                      <a:pt x="775017" y="486016"/>
                    </a:lnTo>
                    <a:lnTo>
                      <a:pt x="773645" y="491172"/>
                    </a:lnTo>
                    <a:lnTo>
                      <a:pt x="775322" y="493458"/>
                    </a:lnTo>
                    <a:lnTo>
                      <a:pt x="818070" y="493458"/>
                    </a:lnTo>
                    <a:lnTo>
                      <a:pt x="820280" y="491172"/>
                    </a:lnTo>
                    <a:lnTo>
                      <a:pt x="820940" y="487172"/>
                    </a:lnTo>
                    <a:lnTo>
                      <a:pt x="900176" y="122809"/>
                    </a:lnTo>
                    <a:lnTo>
                      <a:pt x="905281" y="99288"/>
                    </a:lnTo>
                    <a:lnTo>
                      <a:pt x="906729" y="92075"/>
                    </a:lnTo>
                    <a:close/>
                  </a:path>
                  <a:path w="1614805" h="494030">
                    <a:moveTo>
                      <a:pt x="1218272" y="92392"/>
                    </a:moveTo>
                    <a:lnTo>
                      <a:pt x="1217803" y="90093"/>
                    </a:lnTo>
                    <a:lnTo>
                      <a:pt x="1211478" y="90093"/>
                    </a:lnTo>
                    <a:lnTo>
                      <a:pt x="1177010" y="90093"/>
                    </a:lnTo>
                    <a:lnTo>
                      <a:pt x="1173708" y="92964"/>
                    </a:lnTo>
                    <a:lnTo>
                      <a:pt x="1173010" y="97561"/>
                    </a:lnTo>
                    <a:lnTo>
                      <a:pt x="1132573" y="269735"/>
                    </a:lnTo>
                    <a:lnTo>
                      <a:pt x="1113675" y="315836"/>
                    </a:lnTo>
                    <a:lnTo>
                      <a:pt x="1076185" y="339051"/>
                    </a:lnTo>
                    <a:lnTo>
                      <a:pt x="1037285" y="343230"/>
                    </a:lnTo>
                    <a:lnTo>
                      <a:pt x="1005878" y="340918"/>
                    </a:lnTo>
                    <a:lnTo>
                      <a:pt x="985608" y="333819"/>
                    </a:lnTo>
                    <a:lnTo>
                      <a:pt x="974712" y="321652"/>
                    </a:lnTo>
                    <a:lnTo>
                      <a:pt x="971473" y="304177"/>
                    </a:lnTo>
                    <a:lnTo>
                      <a:pt x="971740" y="297192"/>
                    </a:lnTo>
                    <a:lnTo>
                      <a:pt x="1016711" y="98132"/>
                    </a:lnTo>
                    <a:lnTo>
                      <a:pt x="1018070" y="92964"/>
                    </a:lnTo>
                    <a:lnTo>
                      <a:pt x="1018476" y="90093"/>
                    </a:lnTo>
                    <a:lnTo>
                      <a:pt x="974471" y="90093"/>
                    </a:lnTo>
                    <a:lnTo>
                      <a:pt x="973518" y="92964"/>
                    </a:lnTo>
                    <a:lnTo>
                      <a:pt x="931011" y="276059"/>
                    </a:lnTo>
                    <a:lnTo>
                      <a:pt x="926185" y="309905"/>
                    </a:lnTo>
                    <a:lnTo>
                      <a:pt x="933030" y="339928"/>
                    </a:lnTo>
                    <a:lnTo>
                      <a:pt x="953109" y="360641"/>
                    </a:lnTo>
                    <a:lnTo>
                      <a:pt x="985786" y="372630"/>
                    </a:lnTo>
                    <a:lnTo>
                      <a:pt x="1030427" y="376491"/>
                    </a:lnTo>
                    <a:lnTo>
                      <a:pt x="1064920" y="375056"/>
                    </a:lnTo>
                    <a:lnTo>
                      <a:pt x="1114869" y="362940"/>
                    </a:lnTo>
                    <a:lnTo>
                      <a:pt x="1148473" y="338683"/>
                    </a:lnTo>
                    <a:lnTo>
                      <a:pt x="1168539" y="301853"/>
                    </a:lnTo>
                    <a:lnTo>
                      <a:pt x="1216888" y="97561"/>
                    </a:lnTo>
                    <a:lnTo>
                      <a:pt x="1218272" y="92392"/>
                    </a:lnTo>
                    <a:close/>
                  </a:path>
                  <a:path w="1614805" h="494030">
                    <a:moveTo>
                      <a:pt x="1346504" y="92405"/>
                    </a:moveTo>
                    <a:lnTo>
                      <a:pt x="1346111" y="90106"/>
                    </a:lnTo>
                    <a:lnTo>
                      <a:pt x="1303083" y="90106"/>
                    </a:lnTo>
                    <a:lnTo>
                      <a:pt x="1301927" y="92405"/>
                    </a:lnTo>
                    <a:lnTo>
                      <a:pt x="1301242" y="96405"/>
                    </a:lnTo>
                    <a:lnTo>
                      <a:pt x="1238173" y="370192"/>
                    </a:lnTo>
                    <a:lnTo>
                      <a:pt x="1239139" y="371335"/>
                    </a:lnTo>
                    <a:lnTo>
                      <a:pt x="1281480" y="371335"/>
                    </a:lnTo>
                    <a:lnTo>
                      <a:pt x="1282750" y="369633"/>
                    </a:lnTo>
                    <a:lnTo>
                      <a:pt x="1283423" y="366737"/>
                    </a:lnTo>
                    <a:lnTo>
                      <a:pt x="1345806" y="96405"/>
                    </a:lnTo>
                    <a:lnTo>
                      <a:pt x="1346504" y="92405"/>
                    </a:lnTo>
                    <a:close/>
                  </a:path>
                  <a:path w="1614805" h="494030">
                    <a:moveTo>
                      <a:pt x="1359001" y="18669"/>
                    </a:moveTo>
                    <a:lnTo>
                      <a:pt x="1317053" y="18669"/>
                    </a:lnTo>
                    <a:lnTo>
                      <a:pt x="1309814" y="40424"/>
                    </a:lnTo>
                    <a:lnTo>
                      <a:pt x="1307782" y="47078"/>
                    </a:lnTo>
                    <a:lnTo>
                      <a:pt x="1313764" y="51892"/>
                    </a:lnTo>
                    <a:lnTo>
                      <a:pt x="1321676" y="51892"/>
                    </a:lnTo>
                    <a:lnTo>
                      <a:pt x="1348930" y="51892"/>
                    </a:lnTo>
                    <a:lnTo>
                      <a:pt x="1359001" y="18669"/>
                    </a:lnTo>
                    <a:close/>
                  </a:path>
                  <a:path w="1614805" h="494030">
                    <a:moveTo>
                      <a:pt x="1614512" y="98996"/>
                    </a:moveTo>
                    <a:lnTo>
                      <a:pt x="1565376" y="87820"/>
                    </a:lnTo>
                    <a:lnTo>
                      <a:pt x="1523619" y="84924"/>
                    </a:lnTo>
                    <a:lnTo>
                      <a:pt x="1479181" y="88188"/>
                    </a:lnTo>
                    <a:lnTo>
                      <a:pt x="1422171" y="116649"/>
                    </a:lnTo>
                    <a:lnTo>
                      <a:pt x="1403959" y="152742"/>
                    </a:lnTo>
                    <a:lnTo>
                      <a:pt x="1400200" y="179070"/>
                    </a:lnTo>
                    <a:lnTo>
                      <a:pt x="1403985" y="197878"/>
                    </a:lnTo>
                    <a:lnTo>
                      <a:pt x="1415542" y="213779"/>
                    </a:lnTo>
                    <a:lnTo>
                      <a:pt x="1435188" y="226669"/>
                    </a:lnTo>
                    <a:lnTo>
                      <a:pt x="1463243" y="236461"/>
                    </a:lnTo>
                    <a:lnTo>
                      <a:pt x="1505788" y="247345"/>
                    </a:lnTo>
                    <a:lnTo>
                      <a:pt x="1525320" y="253746"/>
                    </a:lnTo>
                    <a:lnTo>
                      <a:pt x="1538249" y="260629"/>
                    </a:lnTo>
                    <a:lnTo>
                      <a:pt x="1545399" y="268922"/>
                    </a:lnTo>
                    <a:lnTo>
                      <a:pt x="1547596" y="279514"/>
                    </a:lnTo>
                    <a:lnTo>
                      <a:pt x="1546961" y="289674"/>
                    </a:lnTo>
                    <a:lnTo>
                      <a:pt x="1525816" y="329107"/>
                    </a:lnTo>
                    <a:lnTo>
                      <a:pt x="1487855" y="342938"/>
                    </a:lnTo>
                    <a:lnTo>
                      <a:pt x="1462595" y="344360"/>
                    </a:lnTo>
                    <a:lnTo>
                      <a:pt x="1443329" y="343395"/>
                    </a:lnTo>
                    <a:lnTo>
                      <a:pt x="1422742" y="340499"/>
                    </a:lnTo>
                    <a:lnTo>
                      <a:pt x="1401114" y="335686"/>
                    </a:lnTo>
                    <a:lnTo>
                      <a:pt x="1378762" y="328955"/>
                    </a:lnTo>
                    <a:lnTo>
                      <a:pt x="1370088" y="326021"/>
                    </a:lnTo>
                    <a:lnTo>
                      <a:pt x="1366596" y="333451"/>
                    </a:lnTo>
                    <a:lnTo>
                      <a:pt x="1357439" y="357301"/>
                    </a:lnTo>
                    <a:lnTo>
                      <a:pt x="1365338" y="359981"/>
                    </a:lnTo>
                    <a:lnTo>
                      <a:pt x="1389138" y="366941"/>
                    </a:lnTo>
                    <a:lnTo>
                      <a:pt x="1413598" y="372135"/>
                    </a:lnTo>
                    <a:lnTo>
                      <a:pt x="1437551" y="375373"/>
                    </a:lnTo>
                    <a:lnTo>
                      <a:pt x="1459839" y="376491"/>
                    </a:lnTo>
                    <a:lnTo>
                      <a:pt x="1500276" y="373697"/>
                    </a:lnTo>
                    <a:lnTo>
                      <a:pt x="1560588" y="347433"/>
                    </a:lnTo>
                    <a:lnTo>
                      <a:pt x="1584134" y="310769"/>
                    </a:lnTo>
                    <a:lnTo>
                      <a:pt x="1590776" y="277202"/>
                    </a:lnTo>
                    <a:lnTo>
                      <a:pt x="1587119" y="254698"/>
                    </a:lnTo>
                    <a:lnTo>
                      <a:pt x="1575435" y="238391"/>
                    </a:lnTo>
                    <a:lnTo>
                      <a:pt x="1554632" y="226275"/>
                    </a:lnTo>
                    <a:lnTo>
                      <a:pt x="1523619" y="216369"/>
                    </a:lnTo>
                    <a:lnTo>
                      <a:pt x="1478368" y="204889"/>
                    </a:lnTo>
                    <a:lnTo>
                      <a:pt x="1461719" y="199250"/>
                    </a:lnTo>
                    <a:lnTo>
                      <a:pt x="1451178" y="192544"/>
                    </a:lnTo>
                    <a:lnTo>
                      <a:pt x="1445666" y="184543"/>
                    </a:lnTo>
                    <a:lnTo>
                      <a:pt x="1444066" y="175031"/>
                    </a:lnTo>
                    <a:lnTo>
                      <a:pt x="1444358" y="169621"/>
                    </a:lnTo>
                    <a:lnTo>
                      <a:pt x="1472438" y="125171"/>
                    </a:lnTo>
                    <a:lnTo>
                      <a:pt x="1520837" y="117068"/>
                    </a:lnTo>
                    <a:lnTo>
                      <a:pt x="1538579" y="117779"/>
                    </a:lnTo>
                    <a:lnTo>
                      <a:pt x="1557172" y="119862"/>
                    </a:lnTo>
                    <a:lnTo>
                      <a:pt x="1575625" y="123240"/>
                    </a:lnTo>
                    <a:lnTo>
                      <a:pt x="1592948" y="127812"/>
                    </a:lnTo>
                    <a:lnTo>
                      <a:pt x="1600504" y="130124"/>
                    </a:lnTo>
                    <a:lnTo>
                      <a:pt x="1603273" y="128968"/>
                    </a:lnTo>
                    <a:lnTo>
                      <a:pt x="1605864" y="122809"/>
                    </a:lnTo>
                    <a:lnTo>
                      <a:pt x="1614081" y="101003"/>
                    </a:lnTo>
                    <a:lnTo>
                      <a:pt x="1614512" y="98996"/>
                    </a:lnTo>
                    <a:close/>
                  </a:path>
                </a:pathLst>
              </a:custGeom>
              <a:solidFill>
                <a:srgbClr val="76004B"/>
              </a:solidFill>
            </p:spPr>
            <p:txBody>
              <a:bodyPr wrap="square" lIns="0" tIns="0" rIns="0" bIns="0" rtlCol="0"/>
              <a:lstStyle/>
              <a:p>
                <a:endParaRPr/>
              </a:p>
            </p:txBody>
          </p:sp>
          <p:pic>
            <p:nvPicPr>
              <p:cNvPr id="5" name="object 5"/>
              <p:cNvPicPr/>
              <p:nvPr/>
            </p:nvPicPr>
            <p:blipFill>
              <a:blip r:embed="rId2" cstate="print"/>
              <a:stretch>
                <a:fillRect/>
              </a:stretch>
            </p:blipFill>
            <p:spPr>
              <a:xfrm>
                <a:off x="12696739" y="13212948"/>
                <a:ext cx="655120" cy="104768"/>
              </a:xfrm>
              <a:prstGeom prst="rect">
                <a:avLst/>
              </a:prstGeom>
            </p:spPr>
          </p:pic>
        </p:grpSp>
        <p:grpSp>
          <p:nvGrpSpPr>
            <p:cNvPr id="6" name="object 6"/>
            <p:cNvGrpSpPr/>
            <p:nvPr/>
          </p:nvGrpSpPr>
          <p:grpSpPr>
            <a:xfrm>
              <a:off x="12671672" y="13815595"/>
              <a:ext cx="1107440" cy="319405"/>
              <a:chOff x="12671672" y="13815595"/>
              <a:chExt cx="1107440" cy="319405"/>
            </a:xfrm>
          </p:grpSpPr>
          <p:pic>
            <p:nvPicPr>
              <p:cNvPr id="7" name="object 7"/>
              <p:cNvPicPr/>
              <p:nvPr/>
            </p:nvPicPr>
            <p:blipFill>
              <a:blip r:embed="rId3" cstate="print"/>
              <a:stretch>
                <a:fillRect/>
              </a:stretch>
            </p:blipFill>
            <p:spPr>
              <a:xfrm>
                <a:off x="12671672" y="13882064"/>
                <a:ext cx="134416" cy="189683"/>
              </a:xfrm>
              <a:prstGeom prst="rect">
                <a:avLst/>
              </a:prstGeom>
            </p:spPr>
          </p:pic>
          <p:pic>
            <p:nvPicPr>
              <p:cNvPr id="8" name="object 8"/>
              <p:cNvPicPr/>
              <p:nvPr/>
            </p:nvPicPr>
            <p:blipFill>
              <a:blip r:embed="rId4" cstate="print"/>
              <a:stretch>
                <a:fillRect/>
              </a:stretch>
            </p:blipFill>
            <p:spPr>
              <a:xfrm>
                <a:off x="12825511" y="13818592"/>
                <a:ext cx="485825" cy="315882"/>
              </a:xfrm>
              <a:prstGeom prst="rect">
                <a:avLst/>
              </a:prstGeom>
            </p:spPr>
          </p:pic>
          <p:sp>
            <p:nvSpPr>
              <p:cNvPr id="9" name="object 9"/>
              <p:cNvSpPr/>
              <p:nvPr/>
            </p:nvSpPr>
            <p:spPr>
              <a:xfrm>
                <a:off x="13330018" y="13815595"/>
                <a:ext cx="144780" cy="256540"/>
              </a:xfrm>
              <a:custGeom>
                <a:avLst/>
                <a:gdLst/>
                <a:ahLst/>
                <a:cxnLst/>
                <a:rect l="l" t="t" r="r" b="b"/>
                <a:pathLst>
                  <a:path w="144780" h="256540">
                    <a:moveTo>
                      <a:pt x="22401" y="0"/>
                    </a:moveTo>
                    <a:lnTo>
                      <a:pt x="1874" y="0"/>
                    </a:lnTo>
                    <a:lnTo>
                      <a:pt x="0" y="1119"/>
                    </a:lnTo>
                    <a:lnTo>
                      <a:pt x="0" y="190812"/>
                    </a:lnTo>
                    <a:lnTo>
                      <a:pt x="846" y="205076"/>
                    </a:lnTo>
                    <a:lnTo>
                      <a:pt x="23255" y="244974"/>
                    </a:lnTo>
                    <a:lnTo>
                      <a:pt x="70197" y="256160"/>
                    </a:lnTo>
                    <a:lnTo>
                      <a:pt x="101657" y="251981"/>
                    </a:lnTo>
                    <a:lnTo>
                      <a:pt x="124996" y="237860"/>
                    </a:lnTo>
                    <a:lnTo>
                      <a:pt x="126434" y="235241"/>
                    </a:lnTo>
                    <a:lnTo>
                      <a:pt x="70570" y="235241"/>
                    </a:lnTo>
                    <a:lnTo>
                      <a:pt x="58049" y="234495"/>
                    </a:lnTo>
                    <a:lnTo>
                      <a:pt x="26086" y="207849"/>
                    </a:lnTo>
                    <a:lnTo>
                      <a:pt x="24313" y="135499"/>
                    </a:lnTo>
                    <a:lnTo>
                      <a:pt x="24687" y="123368"/>
                    </a:lnTo>
                    <a:lnTo>
                      <a:pt x="47984" y="90461"/>
                    </a:lnTo>
                    <a:lnTo>
                      <a:pt x="69451" y="87386"/>
                    </a:lnTo>
                    <a:lnTo>
                      <a:pt x="126859" y="87386"/>
                    </a:lnTo>
                    <a:lnTo>
                      <a:pt x="122602" y="84392"/>
                    </a:lnTo>
                    <a:lnTo>
                      <a:pt x="24266" y="84392"/>
                    </a:lnTo>
                    <a:lnTo>
                      <a:pt x="24266" y="1119"/>
                    </a:lnTo>
                    <a:lnTo>
                      <a:pt x="22401" y="0"/>
                    </a:lnTo>
                    <a:close/>
                  </a:path>
                  <a:path w="144780" h="256540">
                    <a:moveTo>
                      <a:pt x="126859" y="87386"/>
                    </a:moveTo>
                    <a:lnTo>
                      <a:pt x="69451" y="87386"/>
                    </a:lnTo>
                    <a:lnTo>
                      <a:pt x="80925" y="88037"/>
                    </a:lnTo>
                    <a:lnTo>
                      <a:pt x="90407" y="90086"/>
                    </a:lnTo>
                    <a:lnTo>
                      <a:pt x="116170" y="120051"/>
                    </a:lnTo>
                    <a:lnTo>
                      <a:pt x="119787" y="153097"/>
                    </a:lnTo>
                    <a:lnTo>
                      <a:pt x="119755" y="170276"/>
                    </a:lnTo>
                    <a:lnTo>
                      <a:pt x="113874" y="211812"/>
                    </a:lnTo>
                    <a:lnTo>
                      <a:pt x="83091" y="234437"/>
                    </a:lnTo>
                    <a:lnTo>
                      <a:pt x="70570" y="235241"/>
                    </a:lnTo>
                    <a:lnTo>
                      <a:pt x="126434" y="235241"/>
                    </a:lnTo>
                    <a:lnTo>
                      <a:pt x="139513" y="211417"/>
                    </a:lnTo>
                    <a:lnTo>
                      <a:pt x="144508" y="170276"/>
                    </a:lnTo>
                    <a:lnTo>
                      <a:pt x="144508" y="153097"/>
                    </a:lnTo>
                    <a:lnTo>
                      <a:pt x="140224" y="114514"/>
                    </a:lnTo>
                    <a:lnTo>
                      <a:pt x="127048" y="87518"/>
                    </a:lnTo>
                    <a:lnTo>
                      <a:pt x="126859" y="87386"/>
                    </a:lnTo>
                    <a:close/>
                  </a:path>
                  <a:path w="144780" h="256540">
                    <a:moveTo>
                      <a:pt x="72062" y="66467"/>
                    </a:moveTo>
                    <a:lnTo>
                      <a:pt x="56783" y="67745"/>
                    </a:lnTo>
                    <a:lnTo>
                      <a:pt x="43637" y="71369"/>
                    </a:lnTo>
                    <a:lnTo>
                      <a:pt x="32942" y="77023"/>
                    </a:lnTo>
                    <a:lnTo>
                      <a:pt x="25012" y="84392"/>
                    </a:lnTo>
                    <a:lnTo>
                      <a:pt x="122602" y="84392"/>
                    </a:lnTo>
                    <a:lnTo>
                      <a:pt x="104490" y="71654"/>
                    </a:lnTo>
                    <a:lnTo>
                      <a:pt x="72062" y="66467"/>
                    </a:lnTo>
                    <a:close/>
                  </a:path>
                </a:pathLst>
              </a:custGeom>
              <a:solidFill>
                <a:srgbClr val="76004B"/>
              </a:solidFill>
            </p:spPr>
            <p:txBody>
              <a:bodyPr wrap="square" lIns="0" tIns="0" rIns="0" bIns="0" rtlCol="0"/>
              <a:lstStyle/>
              <a:p>
                <a:endParaRPr/>
              </a:p>
            </p:txBody>
          </p:sp>
          <p:pic>
            <p:nvPicPr>
              <p:cNvPr id="10" name="object 10"/>
              <p:cNvPicPr/>
              <p:nvPr/>
            </p:nvPicPr>
            <p:blipFill>
              <a:blip r:embed="rId5" cstate="print"/>
              <a:stretch>
                <a:fillRect/>
              </a:stretch>
            </p:blipFill>
            <p:spPr>
              <a:xfrm>
                <a:off x="13484614" y="13882064"/>
                <a:ext cx="134426" cy="189683"/>
              </a:xfrm>
              <a:prstGeom prst="rect">
                <a:avLst/>
              </a:prstGeom>
            </p:spPr>
          </p:pic>
          <p:pic>
            <p:nvPicPr>
              <p:cNvPr id="11" name="object 11"/>
              <p:cNvPicPr/>
              <p:nvPr/>
            </p:nvPicPr>
            <p:blipFill>
              <a:blip r:embed="rId6" cstate="print"/>
              <a:stretch>
                <a:fillRect/>
              </a:stretch>
            </p:blipFill>
            <p:spPr>
              <a:xfrm>
                <a:off x="13639580" y="13882063"/>
                <a:ext cx="139275" cy="186326"/>
              </a:xfrm>
              <a:prstGeom prst="rect">
                <a:avLst/>
              </a:prstGeom>
            </p:spPr>
          </p:pic>
        </p:grpSp>
      </p:grpSp>
      <p:sp>
        <p:nvSpPr>
          <p:cNvPr id="26" name="object 26"/>
          <p:cNvSpPr/>
          <p:nvPr/>
        </p:nvSpPr>
        <p:spPr>
          <a:xfrm>
            <a:off x="0" y="0"/>
            <a:ext cx="20104100" cy="12329795"/>
          </a:xfrm>
          <a:custGeom>
            <a:avLst/>
            <a:gdLst/>
            <a:ahLst/>
            <a:cxnLst/>
            <a:rect l="l" t="t" r="r" b="b"/>
            <a:pathLst>
              <a:path w="20104100" h="12329795">
                <a:moveTo>
                  <a:pt x="20104100" y="0"/>
                </a:moveTo>
                <a:lnTo>
                  <a:pt x="0" y="0"/>
                </a:lnTo>
                <a:lnTo>
                  <a:pt x="0" y="12329467"/>
                </a:lnTo>
                <a:lnTo>
                  <a:pt x="20104100" y="12329467"/>
                </a:lnTo>
                <a:lnTo>
                  <a:pt x="20104100" y="0"/>
                </a:lnTo>
                <a:close/>
              </a:path>
            </a:pathLst>
          </a:custGeom>
          <a:solidFill>
            <a:srgbClr val="76004B"/>
          </a:solidFill>
        </p:spPr>
        <p:txBody>
          <a:bodyPr wrap="square" lIns="0" tIns="0" rIns="0" bIns="0" rtlCol="0"/>
          <a:lstStyle/>
          <a:p>
            <a:endParaRPr/>
          </a:p>
        </p:txBody>
      </p:sp>
      <p:sp>
        <p:nvSpPr>
          <p:cNvPr id="27" name="object 27"/>
          <p:cNvSpPr txBox="1"/>
          <p:nvPr/>
        </p:nvSpPr>
        <p:spPr>
          <a:xfrm>
            <a:off x="298450" y="174651"/>
            <a:ext cx="19583400" cy="12200776"/>
          </a:xfrm>
          <a:prstGeom prst="rect">
            <a:avLst/>
          </a:prstGeom>
        </p:spPr>
        <p:txBody>
          <a:bodyPr vert="horz" wrap="square" lIns="0" tIns="12700" rIns="0" bIns="0" rtlCol="0">
            <a:spAutoFit/>
          </a:bodyPr>
          <a:lstStyle/>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NewRoman,Bold"/>
              </a:rPr>
              <a:t>Eliquis ® abbreviated prescribing information</a:t>
            </a:r>
            <a:endParaRPr lang="en-US" dirty="0">
              <a:solidFill>
                <a:schemeClr val="bg1"/>
              </a:solidFill>
              <a:effectLst/>
              <a:latin typeface="Times New Roman" panose="02020603050405020304" pitchFamily="18" charset="0"/>
              <a:ea typeface="Times New Roman" panose="02020603050405020304" pitchFamily="18" charset="0"/>
            </a:endParaRP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NewRoman,Bold"/>
              </a:rPr>
              <a:t>PRESENTATION</a:t>
            </a:r>
            <a:r>
              <a:rPr lang="en-US" dirty="0">
                <a:solidFill>
                  <a:schemeClr val="bg1"/>
                </a:solidFill>
                <a:effectLst/>
                <a:latin typeface="Times New Roman" panose="02020603050405020304" pitchFamily="18" charset="0"/>
                <a:ea typeface="TimesNewRoman"/>
              </a:rPr>
              <a:t>: </a:t>
            </a:r>
            <a:r>
              <a:rPr lang="en-US" dirty="0">
                <a:solidFill>
                  <a:schemeClr val="bg1"/>
                </a:solidFill>
                <a:effectLst/>
                <a:latin typeface="Times New Roman" panose="02020603050405020304" pitchFamily="18" charset="0"/>
                <a:ea typeface="Times New Roman" panose="02020603050405020304" pitchFamily="18" charset="0"/>
              </a:rPr>
              <a:t>Each film-coated tablet contains either 2,5 mg or 5 mg apixaban</a:t>
            </a:r>
            <a:r>
              <a:rPr lang="en-US" i="1" dirty="0">
                <a:solidFill>
                  <a:schemeClr val="bg1"/>
                </a:solidFill>
                <a:effectLst/>
                <a:latin typeface="Times New Roman" panose="02020603050405020304" pitchFamily="18" charset="0"/>
                <a:ea typeface="Times New Roman" panose="02020603050405020304" pitchFamily="18" charset="0"/>
              </a:rPr>
              <a:t>.</a:t>
            </a:r>
            <a:endParaRPr lang="en-US" dirty="0">
              <a:solidFill>
                <a:schemeClr val="bg1"/>
              </a:solidFill>
              <a:effectLst/>
              <a:latin typeface="Times New Roman" panose="02020603050405020304" pitchFamily="18" charset="0"/>
              <a:ea typeface="Times New Roman" panose="02020603050405020304" pitchFamily="18" charset="0"/>
            </a:endParaRP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NewRoman,Bold"/>
              </a:rPr>
              <a:t>INDICATION(s)</a:t>
            </a:r>
            <a:r>
              <a:rPr lang="en-US" dirty="0">
                <a:solidFill>
                  <a:schemeClr val="bg1"/>
                </a:solidFill>
                <a:effectLst/>
                <a:latin typeface="Times New Roman" panose="02020603050405020304" pitchFamily="18" charset="0"/>
                <a:ea typeface="TimesNewRoman"/>
              </a:rPr>
              <a:t>: 1. </a:t>
            </a:r>
            <a:r>
              <a:rPr lang="en-US" dirty="0">
                <a:solidFill>
                  <a:schemeClr val="bg1"/>
                </a:solidFill>
                <a:effectLst/>
                <a:latin typeface="Times New Roman" panose="02020603050405020304" pitchFamily="18" charset="0"/>
                <a:ea typeface="Times New Roman" panose="02020603050405020304" pitchFamily="18" charset="0"/>
              </a:rPr>
              <a:t>Prevention of venous thromboembolic events (VTE): elective hip or knee replacement surgery: Prevention of VTE in adult patients who have undergone elective hip or knee replacement surgery. 2. Prevention of stroke and systemic embolism: nonvalvular atrial fibrillation (NVAF) Eliquis is indicated to reduce the risk of stroke, systemic embolism, and death in patients with nonvalvular atrial fibrillation with one or more risk factors, including patients unsuitable for warfarin. Compared to warfarin, Eliquis also results in less bleeding, including intracranial hemorrhage. 3. Treatment of VTE Eliquis is indicated for: </a:t>
            </a:r>
            <a:r>
              <a:rPr lang="en-US" dirty="0" err="1">
                <a:solidFill>
                  <a:schemeClr val="bg1"/>
                </a:solidFill>
                <a:effectLst/>
                <a:latin typeface="Times New Roman" panose="02020603050405020304" pitchFamily="18" charset="0"/>
                <a:ea typeface="Times New Roman" panose="02020603050405020304" pitchFamily="18" charset="0"/>
              </a:rPr>
              <a:t>i</a:t>
            </a:r>
            <a:r>
              <a:rPr lang="en-US" dirty="0">
                <a:solidFill>
                  <a:schemeClr val="bg1"/>
                </a:solidFill>
                <a:effectLst/>
                <a:latin typeface="Times New Roman" panose="02020603050405020304" pitchFamily="18" charset="0"/>
                <a:ea typeface="Times New Roman" panose="02020603050405020304" pitchFamily="18" charset="0"/>
              </a:rPr>
              <a:t>. treatment of deep vein thrombosis (DVT) and pulmonary embolism (PE) ii. prevention of recurrent DVT and PE.</a:t>
            </a: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NewRoman,Bold"/>
              </a:rPr>
              <a:t>DOSAGE AND ADMINISTRATION: </a:t>
            </a:r>
            <a:r>
              <a:rPr lang="en-US" dirty="0">
                <a:solidFill>
                  <a:schemeClr val="bg1"/>
                </a:solidFill>
                <a:effectLst/>
                <a:latin typeface="Times New Roman" panose="02020603050405020304" pitchFamily="18" charset="0"/>
                <a:ea typeface="Times New Roman" panose="02020603050405020304" pitchFamily="18" charset="0"/>
              </a:rPr>
              <a:t>Eliquis can be taken with or without food. If a dose is missed, the patient should take Eliquis immediately and then continue with twice daily administration as before. </a:t>
            </a: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 New Roman" panose="02020603050405020304" pitchFamily="18" charset="0"/>
              </a:rPr>
              <a:t>Recommended dosage</a:t>
            </a:r>
            <a:r>
              <a:rPr lang="en-US" dirty="0">
                <a:solidFill>
                  <a:schemeClr val="bg1"/>
                </a:solidFill>
                <a:effectLst/>
                <a:latin typeface="Times New Roman" panose="02020603050405020304" pitchFamily="18" charset="0"/>
                <a:ea typeface="Times New Roman" panose="02020603050405020304" pitchFamily="18" charset="0"/>
              </a:rPr>
              <a:t>: </a:t>
            </a:r>
            <a:r>
              <a:rPr lang="en-US" b="1" dirty="0">
                <a:solidFill>
                  <a:schemeClr val="bg1"/>
                </a:solidFill>
                <a:effectLst/>
                <a:latin typeface="Times New Roman" panose="02020603050405020304" pitchFamily="18" charset="0"/>
                <a:ea typeface="Times New Roman" panose="02020603050405020304" pitchFamily="18" charset="0"/>
              </a:rPr>
              <a:t>Prevention of VTE</a:t>
            </a:r>
            <a:r>
              <a:rPr lang="en-US" dirty="0">
                <a:solidFill>
                  <a:schemeClr val="bg1"/>
                </a:solidFill>
                <a:effectLst/>
                <a:latin typeface="Times New Roman" panose="02020603050405020304" pitchFamily="18" charset="0"/>
                <a:ea typeface="Times New Roman" panose="02020603050405020304" pitchFamily="18" charset="0"/>
              </a:rPr>
              <a:t>: elective hip or knee replacement surgery: the recommended dose of Eliquis is 2.5 mg taken orally twice daily. The initial dose should be taken 12 to 24 hours after surgery. In patients undergoing hip replacement surgery, the recommended duration of treatment is 32 to 38 days. In patients undergoing knee replacement surgery, the recommended duration of treatment is 10 to 14 days. </a:t>
            </a:r>
            <a:r>
              <a:rPr lang="en-US" b="1" dirty="0">
                <a:solidFill>
                  <a:schemeClr val="bg1"/>
                </a:solidFill>
                <a:effectLst/>
                <a:latin typeface="Times New Roman" panose="02020603050405020304" pitchFamily="18" charset="0"/>
                <a:ea typeface="Times New Roman" panose="02020603050405020304" pitchFamily="18" charset="0"/>
              </a:rPr>
              <a:t>Prevention of stroke and systemic embolism: NVAF</a:t>
            </a:r>
            <a:r>
              <a:rPr lang="en-US" dirty="0">
                <a:solidFill>
                  <a:schemeClr val="bg1"/>
                </a:solidFill>
                <a:effectLst/>
                <a:latin typeface="Times New Roman" panose="02020603050405020304" pitchFamily="18" charset="0"/>
                <a:ea typeface="Times New Roman" panose="02020603050405020304" pitchFamily="18" charset="0"/>
              </a:rPr>
              <a:t>: The recommended dose of Eliquis is 5 mg taken orally twice daily. </a:t>
            </a:r>
            <a:r>
              <a:rPr lang="en-US" b="1" dirty="0">
                <a:solidFill>
                  <a:schemeClr val="bg1"/>
                </a:solidFill>
                <a:effectLst/>
                <a:latin typeface="Times New Roman" panose="02020603050405020304" pitchFamily="18" charset="0"/>
                <a:ea typeface="Times New Roman" panose="02020603050405020304" pitchFamily="18" charset="0"/>
              </a:rPr>
              <a:t>Age, body weight, serum creatinine:</a:t>
            </a:r>
            <a:r>
              <a:rPr lang="en-US" dirty="0">
                <a:solidFill>
                  <a:schemeClr val="bg1"/>
                </a:solidFill>
                <a:effectLst/>
                <a:latin typeface="Times New Roman" panose="02020603050405020304" pitchFamily="18" charset="0"/>
                <a:ea typeface="Times New Roman" panose="02020603050405020304" pitchFamily="18" charset="0"/>
              </a:rPr>
              <a:t> In patients with at least 2 of the following characteristics, age ≥80 years, body weight ≤60 kg, or serum creatinine ≥1.5 mg/dL (133 micromole/L), the recommended dose of Eliquis is 2.5 mg twice daily. </a:t>
            </a:r>
            <a:r>
              <a:rPr lang="en-US" b="1" dirty="0">
                <a:solidFill>
                  <a:schemeClr val="bg1"/>
                </a:solidFill>
                <a:effectLst/>
                <a:latin typeface="Times New Roman" panose="02020603050405020304" pitchFamily="18" charset="0"/>
                <a:ea typeface="Times New Roman" panose="02020603050405020304" pitchFamily="18" charset="0"/>
              </a:rPr>
              <a:t>Treatment of DVT and PE</a:t>
            </a:r>
            <a:r>
              <a:rPr lang="en-US" dirty="0">
                <a:solidFill>
                  <a:schemeClr val="bg1"/>
                </a:solidFill>
                <a:effectLst/>
                <a:latin typeface="Times New Roman" panose="02020603050405020304" pitchFamily="18" charset="0"/>
                <a:ea typeface="Times New Roman" panose="02020603050405020304" pitchFamily="18" charset="0"/>
              </a:rPr>
              <a:t>: The recommended dose of Eliquis is 10 mg taken orally twice daily for 7 days, followed by 5 mg taken orally twice daily. </a:t>
            </a:r>
            <a:r>
              <a:rPr lang="en-US" b="1" dirty="0">
                <a:solidFill>
                  <a:schemeClr val="bg1"/>
                </a:solidFill>
                <a:effectLst/>
                <a:latin typeface="Times New Roman" panose="02020603050405020304" pitchFamily="18" charset="0"/>
                <a:ea typeface="Times New Roman" panose="02020603050405020304" pitchFamily="18" charset="0"/>
              </a:rPr>
              <a:t>Prevention of recurrent DVT and PE:</a:t>
            </a:r>
            <a:r>
              <a:rPr lang="en-US" dirty="0">
                <a:solidFill>
                  <a:schemeClr val="bg1"/>
                </a:solidFill>
                <a:effectLst/>
                <a:latin typeface="Times New Roman" panose="02020603050405020304" pitchFamily="18" charset="0"/>
                <a:ea typeface="Times New Roman" panose="02020603050405020304" pitchFamily="18" charset="0"/>
              </a:rPr>
              <a:t> The recommended dose of Eliquis is 2.5 mg taken orally twice daily after at least 6 months of treatment for DVT or PE. </a:t>
            </a:r>
            <a:r>
              <a:rPr lang="en-US" b="1" dirty="0">
                <a:solidFill>
                  <a:schemeClr val="bg1"/>
                </a:solidFill>
                <a:effectLst/>
                <a:latin typeface="Times New Roman" panose="02020603050405020304" pitchFamily="18" charset="0"/>
                <a:ea typeface="Times New Roman" panose="02020603050405020304" pitchFamily="18" charset="0"/>
              </a:rPr>
              <a:t>Renal impairment: </a:t>
            </a:r>
            <a:r>
              <a:rPr lang="en-US" dirty="0">
                <a:solidFill>
                  <a:schemeClr val="bg1"/>
                </a:solidFill>
                <a:effectLst/>
                <a:latin typeface="Times New Roman" panose="02020603050405020304" pitchFamily="18" charset="0"/>
                <a:ea typeface="Times New Roman" panose="02020603050405020304" pitchFamily="18" charset="0"/>
              </a:rPr>
              <a:t>P</a:t>
            </a:r>
            <a:r>
              <a:rPr lang="en-US" b="1" dirty="0">
                <a:solidFill>
                  <a:schemeClr val="bg1"/>
                </a:solidFill>
                <a:effectLst/>
                <a:latin typeface="Times New Roman" panose="02020603050405020304" pitchFamily="18" charset="0"/>
                <a:ea typeface="Times New Roman" panose="02020603050405020304" pitchFamily="18" charset="0"/>
              </a:rPr>
              <a:t>revention of VTE: elective hip or knee replacement surgery and Treatment of VTE: </a:t>
            </a:r>
            <a:r>
              <a:rPr lang="en-US" dirty="0">
                <a:solidFill>
                  <a:schemeClr val="bg1"/>
                </a:solidFill>
                <a:effectLst/>
                <a:latin typeface="Times New Roman" panose="02020603050405020304" pitchFamily="18" charset="0"/>
                <a:ea typeface="Times New Roman" panose="02020603050405020304" pitchFamily="18" charset="0"/>
              </a:rPr>
              <a:t>no dose adjustment in patients with renal clearance above 15ml/min., not recommended for patients with renal clearance below 15ml/min or undergoing dialysis. </a:t>
            </a:r>
            <a:r>
              <a:rPr lang="en-US" b="1" dirty="0">
                <a:solidFill>
                  <a:schemeClr val="bg1"/>
                </a:solidFill>
                <a:effectLst/>
                <a:latin typeface="Times New Roman" panose="02020603050405020304" pitchFamily="18" charset="0"/>
                <a:ea typeface="Times New Roman" panose="02020603050405020304" pitchFamily="18" charset="0"/>
              </a:rPr>
              <a:t>Prevention of stroke and systemic embolism: NVAF: </a:t>
            </a:r>
            <a:r>
              <a:rPr lang="en-US" dirty="0">
                <a:solidFill>
                  <a:schemeClr val="bg1"/>
                </a:solidFill>
                <a:effectLst/>
                <a:latin typeface="Times New Roman" panose="02020603050405020304" pitchFamily="18" charset="0"/>
                <a:ea typeface="Times New Roman" panose="02020603050405020304" pitchFamily="18" charset="0"/>
              </a:rPr>
              <a:t>No dose adjustment is recommended in patients with creatinine clearance 15 to 29 mL/min, except as described in dosage above. Dosing recommendation cannot be provided for patients with renal clearance below 15mL/min. Not recommended for patients undergoing dialysis. </a:t>
            </a:r>
            <a:r>
              <a:rPr lang="en-US" b="1" dirty="0">
                <a:solidFill>
                  <a:schemeClr val="bg1"/>
                </a:solidFill>
                <a:effectLst/>
                <a:latin typeface="Times New Roman" panose="02020603050405020304" pitchFamily="18" charset="0"/>
                <a:ea typeface="Times New Roman" panose="02020603050405020304" pitchFamily="18" charset="0"/>
              </a:rPr>
              <a:t>Hepatic impairment</a:t>
            </a:r>
            <a:r>
              <a:rPr lang="en-US" dirty="0">
                <a:solidFill>
                  <a:schemeClr val="bg1"/>
                </a:solidFill>
                <a:effectLst/>
                <a:latin typeface="Times New Roman" panose="02020603050405020304" pitchFamily="18" charset="0"/>
                <a:ea typeface="Times New Roman" panose="02020603050405020304" pitchFamily="18" charset="0"/>
              </a:rPr>
              <a:t>: ELIQUIS is not recommended in patients with severe hepatic impairment. ELIQUIS may be used with caution in patients with mild or moderate hepatic impairment (Child Pugh A or B). </a:t>
            </a:r>
            <a:r>
              <a:rPr lang="en-US" b="1" dirty="0">
                <a:solidFill>
                  <a:schemeClr val="bg1"/>
                </a:solidFill>
                <a:effectLst/>
                <a:latin typeface="Times New Roman" panose="02020603050405020304" pitchFamily="18" charset="0"/>
                <a:ea typeface="Times New Roman" panose="02020603050405020304" pitchFamily="18" charset="0"/>
              </a:rPr>
              <a:t>Body weight:</a:t>
            </a:r>
            <a:r>
              <a:rPr lang="en-US" dirty="0">
                <a:solidFill>
                  <a:schemeClr val="bg1"/>
                </a:solidFill>
                <a:effectLst/>
                <a:latin typeface="Times New Roman" panose="02020603050405020304" pitchFamily="18" charset="0"/>
                <a:ea typeface="Times New Roman" panose="02020603050405020304" pitchFamily="18" charset="0"/>
              </a:rPr>
              <a:t> No dose adjustment required, for Prevention of stroke and systemic embolism: NVAF, see under dosage.</a:t>
            </a: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 New Roman" panose="02020603050405020304" pitchFamily="18" charset="0"/>
              </a:rPr>
              <a:t>Gender</a:t>
            </a:r>
            <a:r>
              <a:rPr lang="en-US" dirty="0">
                <a:solidFill>
                  <a:schemeClr val="bg1"/>
                </a:solidFill>
                <a:effectLst/>
                <a:latin typeface="Times New Roman" panose="02020603050405020304" pitchFamily="18" charset="0"/>
                <a:ea typeface="Times New Roman" panose="02020603050405020304" pitchFamily="18" charset="0"/>
              </a:rPr>
              <a:t>: no dose adjustment. </a:t>
            </a:r>
            <a:r>
              <a:rPr lang="en-US" b="1" dirty="0">
                <a:solidFill>
                  <a:schemeClr val="bg1"/>
                </a:solidFill>
                <a:effectLst/>
                <a:latin typeface="Times New Roman" panose="02020603050405020304" pitchFamily="18" charset="0"/>
                <a:ea typeface="Times New Roman" panose="02020603050405020304" pitchFamily="18" charset="0"/>
              </a:rPr>
              <a:t>Children</a:t>
            </a:r>
            <a:r>
              <a:rPr lang="en-US" dirty="0">
                <a:solidFill>
                  <a:schemeClr val="bg1"/>
                </a:solidFill>
                <a:effectLst/>
                <a:latin typeface="Times New Roman" panose="02020603050405020304" pitchFamily="18" charset="0"/>
                <a:ea typeface="Times New Roman" panose="02020603050405020304" pitchFamily="18" charset="0"/>
              </a:rPr>
              <a:t>: safety and efficacy not studied for children below 18 years. Elderly: No dose adjustment required; for Prevention of stroke and systemic embolism: NVAF, see under dosage. </a:t>
            </a:r>
            <a:r>
              <a:rPr lang="en-US" b="1" dirty="0">
                <a:solidFill>
                  <a:schemeClr val="bg1"/>
                </a:solidFill>
                <a:effectLst/>
                <a:latin typeface="Times New Roman" panose="02020603050405020304" pitchFamily="18" charset="0"/>
                <a:ea typeface="Times New Roman" panose="02020603050405020304" pitchFamily="18" charset="0"/>
              </a:rPr>
              <a:t>Surgery and invasive procedures</a:t>
            </a:r>
            <a:r>
              <a:rPr lang="en-US" dirty="0">
                <a:solidFill>
                  <a:schemeClr val="bg1"/>
                </a:solidFill>
                <a:effectLst/>
                <a:latin typeface="Times New Roman" panose="02020603050405020304" pitchFamily="18" charset="0"/>
                <a:ea typeface="Times New Roman" panose="02020603050405020304" pitchFamily="18" charset="0"/>
              </a:rPr>
              <a:t>: Eliquis should be discontinued at least 48 hours prior to elective surgery or invasive procedures with a moderate or high risk of unacceptable or clinically significant bleeding, at least 24 hours prior to elective surgery or invasive procedures with a low risk of bleeding or where the bleeding would be non-critical in location and easily controlled.</a:t>
            </a: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NewRoman,Bold"/>
              </a:rPr>
              <a:t>CONTRAINDICATIONS: </a:t>
            </a:r>
            <a:r>
              <a:rPr lang="en-US" dirty="0">
                <a:solidFill>
                  <a:schemeClr val="bg1"/>
                </a:solidFill>
                <a:effectLst/>
                <a:latin typeface="Times New Roman" panose="02020603050405020304" pitchFamily="18" charset="0"/>
                <a:ea typeface="Times New Roman" panose="02020603050405020304" pitchFamily="18" charset="0"/>
              </a:rPr>
              <a:t>Hypersensitivity to the active substance or to any of the excipients. Clinically significant active bleeding.</a:t>
            </a: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 New Roman" panose="02020603050405020304" pitchFamily="18" charset="0"/>
              </a:rPr>
              <a:t>WARNING AND PRECAUTIONS:</a:t>
            </a:r>
            <a:r>
              <a:rPr lang="en-US" i="1"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Haemorrhagic</a:t>
            </a:r>
            <a:r>
              <a:rPr lang="en-US" dirty="0">
                <a:solidFill>
                  <a:schemeClr val="bg1"/>
                </a:solidFill>
                <a:effectLst/>
                <a:latin typeface="Times New Roman" panose="02020603050405020304" pitchFamily="18" charset="0"/>
                <a:ea typeface="Times New Roman" panose="02020603050405020304" pitchFamily="18" charset="0"/>
              </a:rPr>
              <a:t> risk: patients using</a:t>
            </a:r>
            <a:r>
              <a:rPr lang="en-US" i="1" dirty="0">
                <a:solidFill>
                  <a:schemeClr val="bg1"/>
                </a:solidFill>
                <a:effectLst/>
                <a:latin typeface="Times New Roman" panose="02020603050405020304" pitchFamily="18" charset="0"/>
                <a:ea typeface="Times New Roman" panose="02020603050405020304" pitchFamily="18" charset="0"/>
              </a:rPr>
              <a:t> ELIQUIS </a:t>
            </a:r>
            <a:r>
              <a:rPr lang="en-US" dirty="0">
                <a:solidFill>
                  <a:schemeClr val="bg1"/>
                </a:solidFill>
                <a:effectLst/>
                <a:latin typeface="Times New Roman" panose="02020603050405020304" pitchFamily="18" charset="0"/>
                <a:ea typeface="Times New Roman" panose="02020603050405020304" pitchFamily="18" charset="0"/>
              </a:rPr>
              <a:t>are to be carefully observed for signs of bleeding. ELIQUIS is recommended to be used with caution in conditions with increased risk of haemorrhage, such as: congenital or acquired bleeding disorders; active ulcerative gastrointestinal disease; bacterial endocarditis; thrombocytopenia; platelet disorders; history of </a:t>
            </a:r>
            <a:r>
              <a:rPr lang="en-US" dirty="0" err="1">
                <a:solidFill>
                  <a:schemeClr val="bg1"/>
                </a:solidFill>
                <a:effectLst/>
                <a:latin typeface="Times New Roman" panose="02020603050405020304" pitchFamily="18" charset="0"/>
                <a:ea typeface="Times New Roman" panose="02020603050405020304" pitchFamily="18" charset="0"/>
              </a:rPr>
              <a:t>haemorrhagic</a:t>
            </a:r>
            <a:r>
              <a:rPr lang="en-US" dirty="0">
                <a:solidFill>
                  <a:schemeClr val="bg1"/>
                </a:solidFill>
                <a:effectLst/>
                <a:latin typeface="Times New Roman" panose="02020603050405020304" pitchFamily="18" charset="0"/>
                <a:ea typeface="Times New Roman" panose="02020603050405020304" pitchFamily="18" charset="0"/>
              </a:rPr>
              <a:t> stroke; severe uncontrolled hypertension; and recent brain, spinal, or ophthalmological surgery. ELIQUIS administration should be discontinued if severe haemorrhage occurs; investigate and treat the bleeding. </a:t>
            </a:r>
            <a:r>
              <a:rPr lang="en-US" b="1" dirty="0">
                <a:solidFill>
                  <a:schemeClr val="bg1"/>
                </a:solidFill>
                <a:effectLst/>
                <a:latin typeface="Times New Roman" panose="02020603050405020304" pitchFamily="18" charset="0"/>
                <a:ea typeface="Times New Roman" panose="02020603050405020304" pitchFamily="18" charset="0"/>
              </a:rPr>
              <a:t>Temporary discontinuation of Eliquis:</a:t>
            </a:r>
            <a:r>
              <a:rPr lang="en-US" dirty="0">
                <a:solidFill>
                  <a:schemeClr val="bg1"/>
                </a:solidFill>
                <a:effectLst/>
                <a:latin typeface="Times New Roman" panose="02020603050405020304" pitchFamily="18" charset="0"/>
                <a:ea typeface="Times New Roman" panose="02020603050405020304" pitchFamily="18" charset="0"/>
              </a:rPr>
              <a:t> Discontinuing anticoagulants, including Eliquis, for active bleeding, elective surgery, or invasive procedures places patients at an increased risk of thrombosis. If discontinuation is necessary, restart ELIQUIS as soon as possible.</a:t>
            </a: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NewRoman,Bold"/>
              </a:rPr>
              <a:t>INTERACTIONS</a:t>
            </a:r>
            <a:r>
              <a:rPr lang="en-US" dirty="0">
                <a:solidFill>
                  <a:schemeClr val="bg1"/>
                </a:solidFill>
                <a:effectLst/>
                <a:latin typeface="Times New Roman" panose="02020603050405020304" pitchFamily="18" charset="0"/>
                <a:ea typeface="TimesNewRoman"/>
              </a:rPr>
              <a:t>: Use ELIQUIS with caution when co-administering </a:t>
            </a:r>
            <a:r>
              <a:rPr lang="en-US" dirty="0">
                <a:solidFill>
                  <a:schemeClr val="bg1"/>
                </a:solidFill>
                <a:effectLst/>
                <a:latin typeface="Times New Roman" panose="02020603050405020304" pitchFamily="18" charset="0"/>
                <a:ea typeface="Times New Roman" panose="02020603050405020304" pitchFamily="18" charset="0"/>
              </a:rPr>
              <a:t>with strong inducers of both CYP3A4 and P-</a:t>
            </a:r>
            <a:r>
              <a:rPr lang="en-US" dirty="0" err="1">
                <a:solidFill>
                  <a:schemeClr val="bg1"/>
                </a:solidFill>
                <a:effectLst/>
                <a:latin typeface="Times New Roman" panose="02020603050405020304" pitchFamily="18" charset="0"/>
                <a:ea typeface="Times New Roman" panose="02020603050405020304" pitchFamily="18" charset="0"/>
              </a:rPr>
              <a:t>gp</a:t>
            </a:r>
            <a:r>
              <a:rPr lang="en-US" dirty="0">
                <a:solidFill>
                  <a:schemeClr val="bg1"/>
                </a:solidFill>
                <a:effectLst/>
                <a:latin typeface="Times New Roman" panose="02020603050405020304" pitchFamily="18" charset="0"/>
                <a:ea typeface="Times New Roman" panose="02020603050405020304" pitchFamily="18" charset="0"/>
              </a:rPr>
              <a:t>, antiplatelet agents or during spinal/epidural </a:t>
            </a:r>
            <a:r>
              <a:rPr lang="en-US" dirty="0" err="1">
                <a:solidFill>
                  <a:schemeClr val="bg1"/>
                </a:solidFill>
                <a:effectLst/>
                <a:latin typeface="Times New Roman" panose="02020603050405020304" pitchFamily="18" charset="0"/>
                <a:ea typeface="Times New Roman" panose="02020603050405020304" pitchFamily="18" charset="0"/>
              </a:rPr>
              <a:t>anaesthesia</a:t>
            </a:r>
            <a:r>
              <a:rPr lang="en-US" dirty="0">
                <a:solidFill>
                  <a:schemeClr val="bg1"/>
                </a:solidFill>
                <a:effectLst/>
                <a:latin typeface="Times New Roman" panose="02020603050405020304" pitchFamily="18" charset="0"/>
                <a:ea typeface="Times New Roman" panose="02020603050405020304" pitchFamily="18" charset="0"/>
              </a:rPr>
              <a:t> or puncture.</a:t>
            </a: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 New Roman" panose="02020603050405020304" pitchFamily="18" charset="0"/>
              </a:rPr>
              <a:t>PREGNANCY AND LACTATION:</a:t>
            </a:r>
            <a:r>
              <a:rPr lang="en-US" dirty="0">
                <a:solidFill>
                  <a:schemeClr val="bg1"/>
                </a:solidFill>
                <a:effectLst/>
                <a:latin typeface="Times New Roman" panose="02020603050405020304" pitchFamily="18" charset="0"/>
                <a:ea typeface="Times New Roman" panose="02020603050405020304" pitchFamily="18" charset="0"/>
              </a:rPr>
              <a:t> Safety and efficacy has not been established and ELIQUIS is not recommended. </a:t>
            </a:r>
            <a:r>
              <a:rPr lang="en-US" b="1" dirty="0">
                <a:solidFill>
                  <a:schemeClr val="bg1"/>
                </a:solidFill>
                <a:effectLst/>
                <a:latin typeface="Times New Roman" panose="02020603050405020304" pitchFamily="18" charset="0"/>
                <a:ea typeface="Times New Roman" panose="02020603050405020304" pitchFamily="18" charset="0"/>
              </a:rPr>
              <a:t>Patients with prosthetic heart valves: </a:t>
            </a:r>
            <a:r>
              <a:rPr lang="en-US" dirty="0">
                <a:solidFill>
                  <a:schemeClr val="bg1"/>
                </a:solidFill>
                <a:effectLst/>
                <a:latin typeface="Times New Roman" panose="02020603050405020304" pitchFamily="18" charset="0"/>
                <a:ea typeface="Times New Roman" panose="02020603050405020304" pitchFamily="18" charset="0"/>
              </a:rPr>
              <a:t>ELIQUIS is not recommended. </a:t>
            </a:r>
            <a:r>
              <a:rPr lang="en-US" b="1" dirty="0">
                <a:solidFill>
                  <a:schemeClr val="bg1"/>
                </a:solidFill>
                <a:effectLst/>
                <a:latin typeface="Times New Roman" panose="02020603050405020304" pitchFamily="18" charset="0"/>
                <a:ea typeface="Times New Roman" panose="02020603050405020304" pitchFamily="18" charset="0"/>
              </a:rPr>
              <a:t>LABORATORY PARAMETERS:</a:t>
            </a:r>
            <a:r>
              <a:rPr lang="en-US" dirty="0">
                <a:solidFill>
                  <a:schemeClr val="bg1"/>
                </a:solidFill>
                <a:effectLst/>
                <a:latin typeface="Times New Roman" panose="02020603050405020304" pitchFamily="18" charset="0"/>
                <a:ea typeface="Times New Roman" panose="02020603050405020304" pitchFamily="18" charset="0"/>
              </a:rPr>
              <a:t> Clotting tests are affected as expected by the mechanism of action of apixaban. Changes observed in these clotting tests at the expected therapeutic dose are small and subject to a high degree of variability. </a:t>
            </a: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NewRoman,Bold"/>
              </a:rPr>
              <a:t>OVERDOSING</a:t>
            </a:r>
            <a:r>
              <a:rPr lang="en-US" dirty="0">
                <a:solidFill>
                  <a:schemeClr val="bg1"/>
                </a:solidFill>
                <a:effectLst/>
                <a:latin typeface="Times New Roman" panose="02020603050405020304" pitchFamily="18" charset="0"/>
                <a:ea typeface="TimesNewRoman"/>
              </a:rPr>
              <a:t>: </a:t>
            </a:r>
            <a:r>
              <a:rPr lang="en-US" dirty="0">
                <a:solidFill>
                  <a:schemeClr val="bg1"/>
                </a:solidFill>
                <a:effectLst/>
                <a:latin typeface="Times New Roman" panose="02020603050405020304" pitchFamily="18" charset="0"/>
                <a:ea typeface="Times New Roman" panose="02020603050405020304" pitchFamily="18" charset="0"/>
              </a:rPr>
              <a:t>There is no antidote to Eliquis. Overdose of Eliquis may result in a higher risk of bleeding. Activated charcoal may be helpful in managing an overdose. Dialysis is unlikely to be effective in managing overdose of ELIQUIS. </a:t>
            </a: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NewRoman,Bold"/>
              </a:rPr>
              <a:t>ADVERSE REACTION</a:t>
            </a:r>
            <a:r>
              <a:rPr lang="en-US" dirty="0">
                <a:solidFill>
                  <a:schemeClr val="bg1"/>
                </a:solidFill>
                <a:effectLst/>
                <a:latin typeface="Times New Roman" panose="02020603050405020304" pitchFamily="18" charset="0"/>
                <a:ea typeface="TimesNewRoman"/>
              </a:rPr>
              <a:t>: </a:t>
            </a:r>
            <a:r>
              <a:rPr lang="en-US" dirty="0">
                <a:solidFill>
                  <a:schemeClr val="bg1"/>
                </a:solidFill>
                <a:effectLst/>
                <a:latin typeface="Times New Roman" panose="02020603050405020304" pitchFamily="18" charset="0"/>
                <a:ea typeface="Times New Roman" panose="02020603050405020304" pitchFamily="18" charset="0"/>
              </a:rPr>
              <a:t>Clinical experience: Prevention of VTE: elective hip or knee replacement surgery: Common adverse reactions were </a:t>
            </a:r>
            <a:r>
              <a:rPr lang="en-US" dirty="0" err="1">
                <a:solidFill>
                  <a:schemeClr val="bg1"/>
                </a:solidFill>
                <a:effectLst/>
                <a:latin typeface="Times New Roman" panose="02020603050405020304" pitchFamily="18" charset="0"/>
                <a:ea typeface="Times New Roman" panose="02020603050405020304" pitchFamily="18" charset="0"/>
              </a:rPr>
              <a:t>anaemia</a:t>
            </a:r>
            <a:r>
              <a:rPr lang="en-US" dirty="0">
                <a:solidFill>
                  <a:schemeClr val="bg1"/>
                </a:solidFill>
                <a:effectLst/>
                <a:latin typeface="Times New Roman" panose="02020603050405020304" pitchFamily="18" charset="0"/>
                <a:ea typeface="Times New Roman" panose="02020603050405020304" pitchFamily="18" charset="0"/>
              </a:rPr>
              <a:t>, haemorrhage, contusion, and nausea. The use of ELIQUIS may be associated with an increased risk of occult or overt bleeding from any tissue or organ. Most common treatment-emergent adverse reactions in post-surgery </a:t>
            </a:r>
            <a:r>
              <a:rPr lang="en-US" dirty="0" err="1">
                <a:solidFill>
                  <a:schemeClr val="bg1"/>
                </a:solidFill>
                <a:effectLst/>
                <a:latin typeface="Times New Roman" panose="02020603050405020304" pitchFamily="18" charset="0"/>
                <a:ea typeface="Times New Roman" panose="02020603050405020304" pitchFamily="18" charset="0"/>
              </a:rPr>
              <a:t>orthopaedic</a:t>
            </a:r>
            <a:r>
              <a:rPr lang="en-US" dirty="0">
                <a:solidFill>
                  <a:schemeClr val="bg1"/>
                </a:solidFill>
                <a:effectLst/>
                <a:latin typeface="Times New Roman" panose="02020603050405020304" pitchFamily="18" charset="0"/>
                <a:ea typeface="Times New Roman" panose="02020603050405020304" pitchFamily="18" charset="0"/>
              </a:rPr>
              <a:t> patients: Blood and lymphatic system disorders: </a:t>
            </a:r>
            <a:r>
              <a:rPr lang="en-US" dirty="0" err="1">
                <a:solidFill>
                  <a:schemeClr val="bg1"/>
                </a:solidFill>
                <a:effectLst/>
                <a:latin typeface="Times New Roman" panose="02020603050405020304" pitchFamily="18" charset="0"/>
                <a:ea typeface="Times New Roman" panose="02020603050405020304" pitchFamily="18" charset="0"/>
              </a:rPr>
              <a:t>Anaemia</a:t>
            </a:r>
            <a:r>
              <a:rPr lang="en-US" dirty="0">
                <a:solidFill>
                  <a:schemeClr val="bg1"/>
                </a:solidFill>
                <a:effectLst/>
                <a:latin typeface="Times New Roman" panose="02020603050405020304" pitchFamily="18" charset="0"/>
                <a:ea typeface="Times New Roman" panose="02020603050405020304" pitchFamily="18" charset="0"/>
              </a:rPr>
              <a:t> (including postoperative and </a:t>
            </a:r>
            <a:r>
              <a:rPr lang="en-US" dirty="0" err="1">
                <a:solidFill>
                  <a:schemeClr val="bg1"/>
                </a:solidFill>
                <a:effectLst/>
                <a:latin typeface="Times New Roman" panose="02020603050405020304" pitchFamily="18" charset="0"/>
                <a:ea typeface="Times New Roman" panose="02020603050405020304" pitchFamily="18" charset="0"/>
              </a:rPr>
              <a:t>haemorrhagic</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anaemia</a:t>
            </a:r>
            <a:r>
              <a:rPr lang="en-US" dirty="0">
                <a:solidFill>
                  <a:schemeClr val="bg1"/>
                </a:solidFill>
                <a:effectLst/>
                <a:latin typeface="Times New Roman" panose="02020603050405020304" pitchFamily="18" charset="0"/>
                <a:ea typeface="Times New Roman" panose="02020603050405020304" pitchFamily="18" charset="0"/>
              </a:rPr>
              <a:t>, and respective laboratory parameters). Vascular disorders: Haemorrhage (including haematoma, and vaginal and urethral haemorrhage). Gastrointestinal disorders: Nausea. Injury, poisoning and procedural complications: Contusion. Most Common treatment-emergent adverse reactions in NVAF patients: Eye disorders: Eye haemorrhage (including conjunctival haemorrhage). Vascular disorders: Other haemorrhage, haematoma. Respiratory, thoracic and mediastinal disorders: Epistaxis. Gastrointestinal disorders: Gastrointestinal haemorrhage (including </a:t>
            </a:r>
            <a:r>
              <a:rPr lang="en-US" dirty="0" err="1">
                <a:solidFill>
                  <a:schemeClr val="bg1"/>
                </a:solidFill>
                <a:effectLst/>
                <a:latin typeface="Times New Roman" panose="02020603050405020304" pitchFamily="18" charset="0"/>
                <a:ea typeface="Times New Roman" panose="02020603050405020304" pitchFamily="18" charset="0"/>
              </a:rPr>
              <a:t>haematemesis</a:t>
            </a:r>
            <a:r>
              <a:rPr lang="en-US" dirty="0">
                <a:solidFill>
                  <a:schemeClr val="bg1"/>
                </a:solidFill>
                <a:effectLst/>
                <a:latin typeface="Times New Roman" panose="02020603050405020304" pitchFamily="18" charset="0"/>
                <a:ea typeface="Times New Roman" panose="02020603050405020304" pitchFamily="18" charset="0"/>
              </a:rPr>
              <a:t> and melaena), rectal haemorrhage, gingival bleeding. Renal and urinary disorders: Haematuria. Injury, poisoning and procedural complications: Contusion.</a:t>
            </a: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NewRoman,Bold"/>
              </a:rPr>
              <a:t>PHARMACEUTICAL PRECAUTIONS: </a:t>
            </a:r>
            <a:r>
              <a:rPr lang="en-US" dirty="0">
                <a:solidFill>
                  <a:schemeClr val="bg1"/>
                </a:solidFill>
                <a:effectLst/>
                <a:latin typeface="Times New Roman" panose="02020603050405020304" pitchFamily="18" charset="0"/>
                <a:ea typeface="Times New Roman" panose="02020603050405020304" pitchFamily="18" charset="0"/>
              </a:rPr>
              <a:t>Store below 30°C.</a:t>
            </a:r>
            <a:r>
              <a:rPr lang="en-US" b="1" dirty="0">
                <a:solidFill>
                  <a:schemeClr val="bg1"/>
                </a:solidFill>
                <a:effectLst/>
                <a:latin typeface="Times New Roman" panose="02020603050405020304" pitchFamily="18" charset="0"/>
                <a:ea typeface="TimesNewRoman,Bold"/>
              </a:rPr>
              <a:t> </a:t>
            </a:r>
            <a:endParaRPr lang="en-US" dirty="0">
              <a:solidFill>
                <a:schemeClr val="bg1"/>
              </a:solidFill>
              <a:effectLst/>
              <a:latin typeface="Times New Roman" panose="02020603050405020304" pitchFamily="18" charset="0"/>
              <a:ea typeface="Times New Roman" panose="02020603050405020304" pitchFamily="18" charset="0"/>
            </a:endParaRP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NewRoman,Bold"/>
              </a:rPr>
              <a:t>REFERENCE</a:t>
            </a:r>
            <a:r>
              <a:rPr lang="en-US" dirty="0">
                <a:solidFill>
                  <a:schemeClr val="bg1"/>
                </a:solidFill>
                <a:effectLst/>
                <a:latin typeface="Times New Roman" panose="02020603050405020304" pitchFamily="18" charset="0"/>
                <a:ea typeface="TimesNewRoman"/>
              </a:rPr>
              <a:t>: </a:t>
            </a:r>
            <a:r>
              <a:rPr lang="en-US" dirty="0">
                <a:solidFill>
                  <a:schemeClr val="bg1"/>
                </a:solidFill>
                <a:effectLst/>
                <a:latin typeface="Times New Roman" panose="02020603050405020304" pitchFamily="18" charset="0"/>
                <a:ea typeface="Times New Roman" panose="02020603050405020304" pitchFamily="18" charset="0"/>
              </a:rPr>
              <a:t>NEAR</a:t>
            </a:r>
            <a:r>
              <a:rPr lang="en-US">
                <a:solidFill>
                  <a:schemeClr val="bg1"/>
                </a:solidFill>
                <a:effectLst/>
                <a:latin typeface="Times New Roman" panose="02020603050405020304" pitchFamily="18" charset="0"/>
                <a:ea typeface="Times New Roman" panose="02020603050405020304" pitchFamily="18" charset="0"/>
              </a:rPr>
              <a:t>, January 2020, version 7. </a:t>
            </a:r>
            <a:endParaRPr lang="en-US" dirty="0">
              <a:solidFill>
                <a:schemeClr val="bg1"/>
              </a:solidFill>
              <a:effectLst/>
              <a:latin typeface="Times New Roman" panose="02020603050405020304" pitchFamily="18" charset="0"/>
              <a:ea typeface="Times New Roman" panose="02020603050405020304" pitchFamily="18" charset="0"/>
            </a:endParaRPr>
          </a:p>
          <a:p>
            <a:pPr marL="0" marR="0" algn="just" fontAlgn="auto" hangingPunct="1">
              <a:spcBef>
                <a:spcPts val="0"/>
              </a:spcBef>
              <a:spcAft>
                <a:spcPts val="0"/>
              </a:spcAft>
            </a:pPr>
            <a:r>
              <a:rPr lang="en-US" b="1" dirty="0">
                <a:solidFill>
                  <a:schemeClr val="bg1"/>
                </a:solidFill>
                <a:effectLst/>
                <a:latin typeface="Times New Roman" panose="02020603050405020304" pitchFamily="18" charset="0"/>
                <a:ea typeface="TimesNewRoman,Bold"/>
              </a:rPr>
              <a:t> </a:t>
            </a:r>
            <a:endParaRPr lang="en-US" dirty="0">
              <a:solidFill>
                <a:schemeClr val="bg1"/>
              </a:solidFill>
              <a:effectLst/>
              <a:latin typeface="Times New Roman" panose="02020603050405020304" pitchFamily="18" charset="0"/>
              <a:ea typeface="Times New Roman" panose="02020603050405020304" pitchFamily="18" charset="0"/>
            </a:endParaRPr>
          </a:p>
          <a:p>
            <a:pPr marL="0" marR="0" algn="just" hangingPunct="0">
              <a:spcBef>
                <a:spcPts val="0"/>
              </a:spcBef>
              <a:spcAft>
                <a:spcPts val="0"/>
              </a:spcAft>
            </a:pPr>
            <a:r>
              <a:rPr lang="en-US" b="1" dirty="0">
                <a:solidFill>
                  <a:schemeClr val="bg1"/>
                </a:solidFill>
                <a:effectLst/>
                <a:latin typeface="Times New Roman" panose="02020603050405020304" pitchFamily="18" charset="0"/>
                <a:ea typeface="TimesNewRoman,Bold"/>
              </a:rPr>
              <a:t>FULL PRESCRIBING INFORMATION IS AVAILABLE UPON REQUEST</a:t>
            </a:r>
            <a:endParaRPr lang="en-US" dirty="0">
              <a:solidFill>
                <a:schemeClr val="bg1"/>
              </a:solidFill>
              <a:effectLst/>
              <a:latin typeface="Times New Roman" panose="02020603050405020304" pitchFamily="18" charset="0"/>
              <a:ea typeface="Times New Roman" panose="02020603050405020304" pitchFamily="18" charset="0"/>
            </a:endParaRPr>
          </a:p>
          <a:p>
            <a:pPr marL="0" marR="0" algn="just" hangingPunct="0">
              <a:spcBef>
                <a:spcPts val="0"/>
              </a:spcBef>
              <a:spcAft>
                <a:spcPts val="0"/>
              </a:spcAft>
            </a:pPr>
            <a:endParaRPr lang="en-US" dirty="0">
              <a:solidFill>
                <a:schemeClr val="bg1"/>
              </a:solidFill>
              <a:effectLst/>
              <a:latin typeface="Times New Roman" panose="02020603050405020304" pitchFamily="18" charset="0"/>
              <a:ea typeface="Times New Roman" panose="02020603050405020304" pitchFamily="18" charset="0"/>
            </a:endParaRPr>
          </a:p>
        </p:txBody>
      </p:sp>
      <p:sp>
        <p:nvSpPr>
          <p:cNvPr id="28" name="object 28"/>
          <p:cNvSpPr txBox="1"/>
          <p:nvPr/>
        </p:nvSpPr>
        <p:spPr>
          <a:xfrm>
            <a:off x="2913773" y="12762025"/>
            <a:ext cx="5287645" cy="1591945"/>
          </a:xfrm>
          <a:prstGeom prst="rect">
            <a:avLst/>
          </a:prstGeom>
        </p:spPr>
        <p:txBody>
          <a:bodyPr vert="horz" wrap="square" lIns="0" tIns="13335" rIns="0" bIns="0" rtlCol="0">
            <a:spAutoFit/>
          </a:bodyPr>
          <a:lstStyle/>
          <a:p>
            <a:pPr marL="12700">
              <a:lnSpc>
                <a:spcPct val="100000"/>
              </a:lnSpc>
              <a:spcBef>
                <a:spcPts val="105"/>
              </a:spcBef>
            </a:pPr>
            <a:r>
              <a:rPr sz="1850" b="1" dirty="0">
                <a:solidFill>
                  <a:srgbClr val="231F20"/>
                </a:solidFill>
                <a:latin typeface="Arial"/>
                <a:cs typeface="Arial"/>
              </a:rPr>
              <a:t>Pfizer</a:t>
            </a:r>
            <a:r>
              <a:rPr sz="1850" b="1" spc="-20" dirty="0">
                <a:solidFill>
                  <a:srgbClr val="231F20"/>
                </a:solidFill>
                <a:latin typeface="Arial"/>
                <a:cs typeface="Arial"/>
              </a:rPr>
              <a:t> </a:t>
            </a:r>
            <a:r>
              <a:rPr sz="1850" b="1" dirty="0">
                <a:solidFill>
                  <a:srgbClr val="231F20"/>
                </a:solidFill>
                <a:latin typeface="Arial"/>
                <a:cs typeface="Arial"/>
              </a:rPr>
              <a:t>Specialties</a:t>
            </a:r>
            <a:r>
              <a:rPr sz="1850" b="1" spc="-15" dirty="0">
                <a:solidFill>
                  <a:srgbClr val="231F20"/>
                </a:solidFill>
                <a:latin typeface="Arial"/>
                <a:cs typeface="Arial"/>
              </a:rPr>
              <a:t> </a:t>
            </a:r>
            <a:r>
              <a:rPr sz="1850" b="1" dirty="0">
                <a:solidFill>
                  <a:srgbClr val="231F20"/>
                </a:solidFill>
                <a:latin typeface="Arial"/>
                <a:cs typeface="Arial"/>
              </a:rPr>
              <a:t>Ltd.</a:t>
            </a:r>
            <a:endParaRPr sz="1850" dirty="0">
              <a:latin typeface="Arial"/>
              <a:cs typeface="Arial"/>
            </a:endParaRPr>
          </a:p>
          <a:p>
            <a:pPr marL="12700">
              <a:lnSpc>
                <a:spcPct val="100000"/>
              </a:lnSpc>
              <a:spcBef>
                <a:spcPts val="5"/>
              </a:spcBef>
            </a:pPr>
            <a:r>
              <a:rPr sz="1850" spc="-5" dirty="0">
                <a:solidFill>
                  <a:srgbClr val="231F20"/>
                </a:solidFill>
                <a:latin typeface="Arial MT"/>
                <a:cs typeface="Arial MT"/>
              </a:rPr>
              <a:t>Heritage</a:t>
            </a:r>
            <a:r>
              <a:rPr sz="1850" spc="-20" dirty="0">
                <a:solidFill>
                  <a:srgbClr val="231F20"/>
                </a:solidFill>
                <a:latin typeface="Arial MT"/>
                <a:cs typeface="Arial MT"/>
              </a:rPr>
              <a:t> </a:t>
            </a:r>
            <a:r>
              <a:rPr sz="1850" dirty="0">
                <a:solidFill>
                  <a:srgbClr val="231F20"/>
                </a:solidFill>
                <a:latin typeface="Arial MT"/>
                <a:cs typeface="Arial MT"/>
              </a:rPr>
              <a:t>Place</a:t>
            </a:r>
            <a:r>
              <a:rPr sz="1850" spc="-20" dirty="0">
                <a:solidFill>
                  <a:srgbClr val="231F20"/>
                </a:solidFill>
                <a:latin typeface="Arial MT"/>
                <a:cs typeface="Arial MT"/>
              </a:rPr>
              <a:t> </a:t>
            </a:r>
            <a:r>
              <a:rPr sz="1850" spc="-5" dirty="0">
                <a:solidFill>
                  <a:srgbClr val="231F20"/>
                </a:solidFill>
                <a:latin typeface="Arial MT"/>
                <a:cs typeface="Arial MT"/>
              </a:rPr>
              <a:t>7th</a:t>
            </a:r>
            <a:r>
              <a:rPr sz="1850" spc="-15" dirty="0">
                <a:solidFill>
                  <a:srgbClr val="231F20"/>
                </a:solidFill>
                <a:latin typeface="Arial MT"/>
                <a:cs typeface="Arial MT"/>
              </a:rPr>
              <a:t> </a:t>
            </a:r>
            <a:r>
              <a:rPr sz="1850" dirty="0">
                <a:solidFill>
                  <a:srgbClr val="231F20"/>
                </a:solidFill>
                <a:latin typeface="Arial MT"/>
                <a:cs typeface="Arial MT"/>
              </a:rPr>
              <a:t>Floor,</a:t>
            </a:r>
            <a:r>
              <a:rPr sz="1850" spc="-20" dirty="0">
                <a:solidFill>
                  <a:srgbClr val="231F20"/>
                </a:solidFill>
                <a:latin typeface="Arial MT"/>
                <a:cs typeface="Arial MT"/>
              </a:rPr>
              <a:t> </a:t>
            </a:r>
            <a:r>
              <a:rPr sz="1850" dirty="0">
                <a:solidFill>
                  <a:srgbClr val="231F20"/>
                </a:solidFill>
                <a:latin typeface="Arial MT"/>
                <a:cs typeface="Arial MT"/>
              </a:rPr>
              <a:t>21</a:t>
            </a:r>
            <a:r>
              <a:rPr sz="1850" spc="-20" dirty="0">
                <a:solidFill>
                  <a:srgbClr val="231F20"/>
                </a:solidFill>
                <a:latin typeface="Arial MT"/>
                <a:cs typeface="Arial MT"/>
              </a:rPr>
              <a:t> </a:t>
            </a:r>
            <a:r>
              <a:rPr sz="1850" spc="-5" dirty="0">
                <a:solidFill>
                  <a:srgbClr val="231F20"/>
                </a:solidFill>
                <a:latin typeface="Arial MT"/>
                <a:cs typeface="Arial MT"/>
              </a:rPr>
              <a:t>Lugard</a:t>
            </a:r>
            <a:r>
              <a:rPr sz="1850" spc="-15" dirty="0">
                <a:solidFill>
                  <a:srgbClr val="231F20"/>
                </a:solidFill>
                <a:latin typeface="Arial MT"/>
                <a:cs typeface="Arial MT"/>
              </a:rPr>
              <a:t> </a:t>
            </a:r>
            <a:r>
              <a:rPr sz="1850" dirty="0">
                <a:solidFill>
                  <a:srgbClr val="231F20"/>
                </a:solidFill>
                <a:latin typeface="Arial MT"/>
                <a:cs typeface="Arial MT"/>
              </a:rPr>
              <a:t>Avenue,</a:t>
            </a:r>
            <a:r>
              <a:rPr sz="1850" spc="-20" dirty="0">
                <a:solidFill>
                  <a:srgbClr val="231F20"/>
                </a:solidFill>
                <a:latin typeface="Arial MT"/>
                <a:cs typeface="Arial MT"/>
              </a:rPr>
              <a:t> </a:t>
            </a:r>
            <a:r>
              <a:rPr sz="1850" dirty="0">
                <a:solidFill>
                  <a:srgbClr val="231F20"/>
                </a:solidFill>
                <a:latin typeface="Arial MT"/>
                <a:cs typeface="Arial MT"/>
              </a:rPr>
              <a:t>Ikoyi,</a:t>
            </a:r>
            <a:endParaRPr sz="1850" dirty="0">
              <a:latin typeface="Arial MT"/>
              <a:cs typeface="Arial MT"/>
            </a:endParaRPr>
          </a:p>
          <a:p>
            <a:pPr marL="12700">
              <a:lnSpc>
                <a:spcPct val="100000"/>
              </a:lnSpc>
              <a:spcBef>
                <a:spcPts val="305"/>
              </a:spcBef>
            </a:pPr>
            <a:r>
              <a:rPr sz="1850" spc="-5" dirty="0">
                <a:solidFill>
                  <a:srgbClr val="231F20"/>
                </a:solidFill>
                <a:latin typeface="Arial MT"/>
                <a:cs typeface="Arial MT"/>
              </a:rPr>
              <a:t>Lagos,</a:t>
            </a:r>
            <a:r>
              <a:rPr sz="1850" spc="-50" dirty="0">
                <a:solidFill>
                  <a:srgbClr val="231F20"/>
                </a:solidFill>
                <a:latin typeface="Arial MT"/>
                <a:cs typeface="Arial MT"/>
              </a:rPr>
              <a:t> </a:t>
            </a:r>
            <a:r>
              <a:rPr sz="1850" spc="-5" dirty="0">
                <a:solidFill>
                  <a:srgbClr val="231F20"/>
                </a:solidFill>
                <a:latin typeface="Arial MT"/>
                <a:cs typeface="Arial MT"/>
              </a:rPr>
              <a:t>Nigeria.</a:t>
            </a:r>
            <a:endParaRPr sz="1850" dirty="0">
              <a:latin typeface="Arial MT"/>
              <a:cs typeface="Arial MT"/>
            </a:endParaRPr>
          </a:p>
          <a:p>
            <a:pPr marL="12700">
              <a:lnSpc>
                <a:spcPct val="100000"/>
              </a:lnSpc>
              <a:spcBef>
                <a:spcPts val="309"/>
              </a:spcBef>
            </a:pPr>
            <a:r>
              <a:rPr sz="1850" dirty="0">
                <a:solidFill>
                  <a:srgbClr val="231F20"/>
                </a:solidFill>
                <a:latin typeface="Arial MT"/>
                <a:cs typeface="Arial MT"/>
              </a:rPr>
              <a:t>Telephone:</a:t>
            </a:r>
            <a:r>
              <a:rPr sz="1850" spc="-15" dirty="0">
                <a:solidFill>
                  <a:srgbClr val="231F20"/>
                </a:solidFill>
                <a:latin typeface="Arial MT"/>
                <a:cs typeface="Arial MT"/>
              </a:rPr>
              <a:t> </a:t>
            </a:r>
            <a:r>
              <a:rPr sz="1850" spc="-5" dirty="0">
                <a:solidFill>
                  <a:srgbClr val="231F20"/>
                </a:solidFill>
                <a:latin typeface="Arial MT"/>
                <a:cs typeface="Arial MT"/>
              </a:rPr>
              <a:t>234-1-270</a:t>
            </a:r>
            <a:r>
              <a:rPr sz="1850" spc="-20" dirty="0">
                <a:solidFill>
                  <a:srgbClr val="231F20"/>
                </a:solidFill>
                <a:latin typeface="Arial MT"/>
                <a:cs typeface="Arial MT"/>
              </a:rPr>
              <a:t> </a:t>
            </a:r>
            <a:r>
              <a:rPr sz="1850" spc="-5" dirty="0">
                <a:solidFill>
                  <a:srgbClr val="231F20"/>
                </a:solidFill>
                <a:latin typeface="Arial MT"/>
                <a:cs typeface="Arial MT"/>
              </a:rPr>
              <a:t>3921-3,</a:t>
            </a:r>
            <a:r>
              <a:rPr sz="1850" spc="-20" dirty="0">
                <a:solidFill>
                  <a:srgbClr val="231F20"/>
                </a:solidFill>
                <a:latin typeface="Arial MT"/>
                <a:cs typeface="Arial MT"/>
              </a:rPr>
              <a:t> </a:t>
            </a:r>
            <a:r>
              <a:rPr sz="1850" spc="-5" dirty="0">
                <a:solidFill>
                  <a:srgbClr val="231F20"/>
                </a:solidFill>
                <a:latin typeface="Arial MT"/>
                <a:cs typeface="Arial MT"/>
              </a:rPr>
              <a:t>774</a:t>
            </a:r>
            <a:r>
              <a:rPr sz="1850" spc="-20" dirty="0">
                <a:solidFill>
                  <a:srgbClr val="231F20"/>
                </a:solidFill>
                <a:latin typeface="Arial MT"/>
                <a:cs typeface="Arial MT"/>
              </a:rPr>
              <a:t> </a:t>
            </a:r>
            <a:r>
              <a:rPr sz="1850" spc="-5" dirty="0">
                <a:solidFill>
                  <a:srgbClr val="231F20"/>
                </a:solidFill>
                <a:latin typeface="Arial MT"/>
                <a:cs typeface="Arial MT"/>
              </a:rPr>
              <a:t>5304.</a:t>
            </a:r>
            <a:endParaRPr sz="1850" dirty="0">
              <a:latin typeface="Arial MT"/>
              <a:cs typeface="Arial MT"/>
            </a:endParaRPr>
          </a:p>
          <a:p>
            <a:pPr marL="12700">
              <a:lnSpc>
                <a:spcPct val="100000"/>
              </a:lnSpc>
              <a:spcBef>
                <a:spcPts val="605"/>
              </a:spcBef>
            </a:pPr>
            <a:r>
              <a:rPr sz="1850" dirty="0">
                <a:solidFill>
                  <a:srgbClr val="231F20"/>
                </a:solidFill>
                <a:latin typeface="Arial MT"/>
                <a:cs typeface="Arial MT"/>
              </a:rPr>
              <a:t>PP-ELI-NGA-</a:t>
            </a:r>
            <a:r>
              <a:rPr lang="en-US" sz="1850" dirty="0">
                <a:solidFill>
                  <a:srgbClr val="231F20"/>
                </a:solidFill>
                <a:latin typeface="Arial MT"/>
                <a:cs typeface="Arial MT"/>
              </a:rPr>
              <a:t>0011</a:t>
            </a:r>
            <a:endParaRPr sz="1850" dirty="0">
              <a:latin typeface="Arial MT"/>
              <a:cs typeface="Arial MT"/>
            </a:endParaRPr>
          </a:p>
        </p:txBody>
      </p:sp>
      <p:pic>
        <p:nvPicPr>
          <p:cNvPr id="29" name="object 29"/>
          <p:cNvPicPr/>
          <p:nvPr/>
        </p:nvPicPr>
        <p:blipFill>
          <a:blip r:embed="rId7" cstate="print"/>
          <a:stretch>
            <a:fillRect/>
          </a:stretch>
        </p:blipFill>
        <p:spPr>
          <a:xfrm>
            <a:off x="831850" y="12780824"/>
            <a:ext cx="1614805" cy="76503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Titre 1"/>
          <p:cNvSpPr>
            <a:spLocks noGrp="1"/>
          </p:cNvSpPr>
          <p:nvPr>
            <p:ph type="title"/>
          </p:nvPr>
        </p:nvSpPr>
        <p:spPr/>
        <p:txBody>
          <a:bodyPr/>
          <a:lstStyle/>
          <a:p>
            <a:r>
              <a:rPr lang="fr-FR">
                <a:ea typeface="ＭＳ Ｐゴシック"/>
              </a:rPr>
              <a:t>ARISTOTLE: Conclusion </a:t>
            </a:r>
          </a:p>
        </p:txBody>
      </p:sp>
      <p:sp>
        <p:nvSpPr>
          <p:cNvPr id="5" name="Slide Number Placeholder 4"/>
          <p:cNvSpPr>
            <a:spLocks noGrp="1"/>
          </p:cNvSpPr>
          <p:nvPr>
            <p:ph type="sldNum" sz="quarter" idx="10"/>
          </p:nvPr>
        </p:nvSpPr>
        <p:spPr/>
        <p:txBody>
          <a:bodyPr/>
          <a:lstStyle/>
          <a:p>
            <a:pPr defTabSz="2010400">
              <a:defRPr/>
            </a:pPr>
            <a:fld id="{921C1519-70BD-4302-90EA-1A2AD0447CA6}" type="slidenum">
              <a:rPr lang="en-US">
                <a:solidFill>
                  <a:prstClr val="black">
                    <a:tint val="75000"/>
                  </a:prstClr>
                </a:solidFill>
              </a:rPr>
              <a:pPr defTabSz="2010400">
                <a:defRPr/>
              </a:pPr>
              <a:t>45</a:t>
            </a:fld>
            <a:endParaRPr lang="en-US" dirty="0">
              <a:solidFill>
                <a:prstClr val="black">
                  <a:tint val="75000"/>
                </a:prstClr>
              </a:solidFill>
            </a:endParaRPr>
          </a:p>
        </p:txBody>
      </p:sp>
      <p:sp>
        <p:nvSpPr>
          <p:cNvPr id="6" name="Footer Placeholder 5"/>
          <p:cNvSpPr>
            <a:spLocks noGrp="1"/>
          </p:cNvSpPr>
          <p:nvPr>
            <p:ph type="ftr" sz="quarter" idx="4294967295"/>
          </p:nvPr>
        </p:nvSpPr>
        <p:spPr>
          <a:xfrm>
            <a:off x="0" y="14542158"/>
            <a:ext cx="13825060" cy="537505"/>
          </a:xfrm>
          <a:prstGeom prst="rect">
            <a:avLst/>
          </a:prstGeom>
        </p:spPr>
        <p:txBody>
          <a:bodyPr/>
          <a:lstStyle/>
          <a:p>
            <a:pPr defTabSz="2010400" fontAlgn="base">
              <a:spcBef>
                <a:spcPct val="0"/>
              </a:spcBef>
              <a:spcAft>
                <a:spcPct val="0"/>
              </a:spcAft>
              <a:defRPr/>
            </a:pPr>
            <a:r>
              <a:rPr lang="en-US" sz="2418" dirty="0">
                <a:solidFill>
                  <a:prstClr val="black"/>
                </a:solidFill>
                <a:latin typeface="Arial" charset="0"/>
              </a:rPr>
              <a:t>BMS/Pfizer Confidential.  For internal Use Only. Not for Further Distribution.</a:t>
            </a:r>
          </a:p>
        </p:txBody>
      </p:sp>
      <p:sp>
        <p:nvSpPr>
          <p:cNvPr id="111619" name="Rectangle 3"/>
          <p:cNvSpPr>
            <a:spLocks noChangeArrowheads="1"/>
          </p:cNvSpPr>
          <p:nvPr/>
        </p:nvSpPr>
        <p:spPr bwMode="auto">
          <a:xfrm>
            <a:off x="837671" y="3359251"/>
            <a:ext cx="18669590" cy="9408281"/>
          </a:xfrm>
          <a:prstGeom prst="rect">
            <a:avLst/>
          </a:prstGeom>
          <a:noFill/>
          <a:ln w="9525">
            <a:noFill/>
            <a:miter lim="800000"/>
            <a:headEnd/>
            <a:tailEnd/>
          </a:ln>
        </p:spPr>
        <p:txBody>
          <a:bodyPr>
            <a:spAutoFit/>
          </a:bodyPr>
          <a:lstStyle/>
          <a:p>
            <a:pPr marL="781822" lvl="1" indent="-586367" defTabSz="2010400" fontAlgn="base">
              <a:spcBef>
                <a:spcPts val="3957"/>
              </a:spcBef>
              <a:spcAft>
                <a:spcPct val="20000"/>
              </a:spcAft>
              <a:buClr>
                <a:srgbClr val="0093CF"/>
              </a:buClr>
              <a:buFont typeface="Wingdings" pitchFamily="2" charset="2"/>
              <a:buChar char="§"/>
            </a:pPr>
            <a:r>
              <a:rPr lang="en-GB" sz="3957">
                <a:solidFill>
                  <a:prstClr val="black"/>
                </a:solidFill>
                <a:latin typeface="Arial" charset="0"/>
              </a:rPr>
              <a:t>In patients with AF and at least one additional risk factor for stroke, </a:t>
            </a:r>
            <a:br>
              <a:rPr lang="en-GB" sz="3957">
                <a:solidFill>
                  <a:prstClr val="black"/>
                </a:solidFill>
                <a:latin typeface="Arial" charset="0"/>
              </a:rPr>
            </a:br>
            <a:r>
              <a:rPr lang="en-GB" sz="3957" b="1">
                <a:solidFill>
                  <a:prstClr val="black"/>
                </a:solidFill>
                <a:latin typeface="Arial" charset="0"/>
              </a:rPr>
              <a:t>the use of apixaban, as compared with warfarin, significantly </a:t>
            </a:r>
            <a:br>
              <a:rPr lang="en-GB" sz="3957" b="1">
                <a:solidFill>
                  <a:prstClr val="black"/>
                </a:solidFill>
                <a:latin typeface="Arial" charset="0"/>
              </a:rPr>
            </a:br>
            <a:r>
              <a:rPr lang="en-GB" sz="3957" b="1">
                <a:solidFill>
                  <a:prstClr val="black"/>
                </a:solidFill>
                <a:latin typeface="Arial" charset="0"/>
              </a:rPr>
              <a:t>reduced </a:t>
            </a:r>
            <a:r>
              <a:rPr lang="en-GB" sz="3957">
                <a:solidFill>
                  <a:prstClr val="black"/>
                </a:solidFill>
                <a:latin typeface="Arial" charset="0"/>
              </a:rPr>
              <a:t>the risk of:</a:t>
            </a:r>
            <a:r>
              <a:rPr lang="en-GB" sz="3957">
                <a:solidFill>
                  <a:srgbClr val="0093CF"/>
                </a:solidFill>
                <a:latin typeface="Arial" charset="0"/>
              </a:rPr>
              <a:t> </a:t>
            </a:r>
          </a:p>
          <a:p>
            <a:pPr marL="2177933" lvl="2" indent="-390911" defTabSz="2010400" fontAlgn="base">
              <a:spcBef>
                <a:spcPts val="1319"/>
              </a:spcBef>
              <a:spcAft>
                <a:spcPct val="0"/>
              </a:spcAft>
              <a:buClr>
                <a:srgbClr val="0093CF"/>
              </a:buClr>
              <a:buFont typeface="Wingdings" pitchFamily="2" charset="2"/>
              <a:buChar char="§"/>
            </a:pPr>
            <a:r>
              <a:rPr lang="en-GB" sz="3957">
                <a:solidFill>
                  <a:prstClr val="black"/>
                </a:solidFill>
                <a:latin typeface="Arial" charset="0"/>
              </a:rPr>
              <a:t> Stroke or systemic embolism by 21% (p=0.01)</a:t>
            </a:r>
          </a:p>
          <a:p>
            <a:pPr marL="2177933" lvl="2" indent="-390911" defTabSz="2010400" fontAlgn="base">
              <a:spcBef>
                <a:spcPts val="1319"/>
              </a:spcBef>
              <a:spcAft>
                <a:spcPct val="0"/>
              </a:spcAft>
              <a:buClr>
                <a:srgbClr val="0093CF"/>
              </a:buClr>
              <a:buFont typeface="Wingdings" pitchFamily="2" charset="2"/>
              <a:buChar char="§"/>
            </a:pPr>
            <a:r>
              <a:rPr lang="en-GB" sz="3957">
                <a:solidFill>
                  <a:prstClr val="black"/>
                </a:solidFill>
                <a:latin typeface="Arial" charset="0"/>
              </a:rPr>
              <a:t> Major bleeding by 31% (p&lt;0.001)</a:t>
            </a:r>
          </a:p>
          <a:p>
            <a:pPr marL="2177933" lvl="2" indent="-390911" defTabSz="2010400" fontAlgn="base">
              <a:spcBef>
                <a:spcPts val="1319"/>
              </a:spcBef>
              <a:spcAft>
                <a:spcPct val="0"/>
              </a:spcAft>
              <a:buClr>
                <a:srgbClr val="0093CF"/>
              </a:buClr>
              <a:buFont typeface="Wingdings" pitchFamily="2" charset="2"/>
              <a:buChar char="§"/>
            </a:pPr>
            <a:r>
              <a:rPr lang="en-GB" sz="3957">
                <a:solidFill>
                  <a:prstClr val="black"/>
                </a:solidFill>
                <a:latin typeface="Arial" charset="0"/>
              </a:rPr>
              <a:t> Death by 11% (p=0.047)</a:t>
            </a:r>
          </a:p>
          <a:p>
            <a:pPr marL="781822" lvl="1" indent="-586367" defTabSz="2010400" fontAlgn="base">
              <a:spcBef>
                <a:spcPts val="3957"/>
              </a:spcBef>
              <a:spcAft>
                <a:spcPct val="20000"/>
              </a:spcAft>
              <a:buClr>
                <a:srgbClr val="0093CF"/>
              </a:buClr>
              <a:buFont typeface="Wingdings" pitchFamily="2" charset="2"/>
              <a:buChar char="§"/>
            </a:pPr>
            <a:r>
              <a:rPr lang="en-GB" sz="3957">
                <a:solidFill>
                  <a:prstClr val="black"/>
                </a:solidFill>
                <a:latin typeface="Arial" charset="0"/>
              </a:rPr>
              <a:t>The results were </a:t>
            </a:r>
            <a:r>
              <a:rPr lang="en-GB" sz="3957" b="1">
                <a:solidFill>
                  <a:prstClr val="black"/>
                </a:solidFill>
                <a:latin typeface="Arial" charset="0"/>
              </a:rPr>
              <a:t>consistent in subgroups </a:t>
            </a:r>
            <a:r>
              <a:rPr lang="en-GB" sz="3957">
                <a:solidFill>
                  <a:prstClr val="black"/>
                </a:solidFill>
                <a:latin typeface="Arial" charset="0"/>
              </a:rPr>
              <a:t>according to geographic region, status with respect to previous warfarin exposure, age, sex, and risk factors </a:t>
            </a:r>
            <a:br>
              <a:rPr lang="en-GB" sz="3957">
                <a:solidFill>
                  <a:prstClr val="black"/>
                </a:solidFill>
                <a:latin typeface="Arial" charset="0"/>
              </a:rPr>
            </a:br>
            <a:r>
              <a:rPr lang="en-GB" sz="3957">
                <a:solidFill>
                  <a:prstClr val="black"/>
                </a:solidFill>
                <a:latin typeface="Arial" charset="0"/>
              </a:rPr>
              <a:t>for stroke, as well as in other predefined subgroups </a:t>
            </a:r>
          </a:p>
          <a:p>
            <a:pPr marL="781822" lvl="1" indent="-586367" defTabSz="2010400" fontAlgn="base">
              <a:spcBef>
                <a:spcPts val="3957"/>
              </a:spcBef>
              <a:spcAft>
                <a:spcPct val="20000"/>
              </a:spcAft>
              <a:buClr>
                <a:srgbClr val="0093CF"/>
              </a:buClr>
              <a:buFont typeface="Wingdings" pitchFamily="2" charset="2"/>
              <a:buChar char="§"/>
            </a:pPr>
            <a:r>
              <a:rPr lang="en-GB" sz="3957">
                <a:solidFill>
                  <a:prstClr val="black"/>
                </a:solidFill>
                <a:latin typeface="Arial" charset="0"/>
              </a:rPr>
              <a:t>Apixaban had an </a:t>
            </a:r>
            <a:r>
              <a:rPr lang="en-GB" sz="3957" b="1">
                <a:solidFill>
                  <a:prstClr val="black"/>
                </a:solidFill>
                <a:latin typeface="Arial" charset="0"/>
              </a:rPr>
              <a:t>acceptable side-effect profile</a:t>
            </a:r>
            <a:r>
              <a:rPr lang="en-GB" sz="3957">
                <a:solidFill>
                  <a:prstClr val="black"/>
                </a:solidFill>
                <a:latin typeface="Arial" charset="0"/>
              </a:rPr>
              <a:t> and a lower rate of study drug discontinuation than in the warfarin group</a:t>
            </a:r>
            <a:endParaRPr lang="en-GB" sz="3957">
              <a:solidFill>
                <a:srgbClr val="0093CF"/>
              </a:solidFill>
              <a:latin typeface="Arial" charset="0"/>
            </a:endParaRPr>
          </a:p>
          <a:p>
            <a:pPr marL="509581" indent="-509581" defTabSz="2010400" fontAlgn="base">
              <a:lnSpc>
                <a:spcPct val="90000"/>
              </a:lnSpc>
              <a:spcBef>
                <a:spcPts val="3957"/>
              </a:spcBef>
              <a:spcAft>
                <a:spcPct val="20000"/>
              </a:spcAft>
              <a:buClr>
                <a:srgbClr val="0093CF"/>
              </a:buClr>
              <a:buFont typeface="Wingdings" pitchFamily="2" charset="2"/>
              <a:buChar char="§"/>
            </a:pPr>
            <a:endParaRPr lang="en-GB" sz="1539">
              <a:solidFill>
                <a:srgbClr val="0093CF"/>
              </a:solidFill>
              <a:latin typeface="Arial" charset="0"/>
            </a:endParaRPr>
          </a:p>
        </p:txBody>
      </p:sp>
      <p:sp>
        <p:nvSpPr>
          <p:cNvPr id="111620" name="Rectangle 134"/>
          <p:cNvSpPr>
            <a:spLocks noChangeArrowheads="1"/>
          </p:cNvSpPr>
          <p:nvPr/>
        </p:nvSpPr>
        <p:spPr bwMode="auto">
          <a:xfrm>
            <a:off x="11498779" y="14495785"/>
            <a:ext cx="6756401" cy="427233"/>
          </a:xfrm>
          <a:prstGeom prst="rect">
            <a:avLst/>
          </a:prstGeom>
          <a:noFill/>
          <a:ln w="9525">
            <a:noFill/>
            <a:miter lim="800000"/>
            <a:headEnd/>
            <a:tailEnd/>
          </a:ln>
        </p:spPr>
        <p:txBody>
          <a:bodyPr wrap="none">
            <a:spAutoFit/>
          </a:bodyPr>
          <a:lstStyle/>
          <a:p>
            <a:pPr marL="502600" indent="-502600" defTabSz="2010400" fontAlgn="base">
              <a:lnSpc>
                <a:spcPct val="90000"/>
              </a:lnSpc>
              <a:spcBef>
                <a:spcPct val="30000"/>
              </a:spcBef>
              <a:spcAft>
                <a:spcPct val="0"/>
              </a:spcAft>
              <a:buClr>
                <a:srgbClr val="FF9900"/>
              </a:buClr>
            </a:pPr>
            <a:r>
              <a:rPr lang="fr-FR" sz="2418" b="1" i="1" dirty="0">
                <a:solidFill>
                  <a:srgbClr val="515151"/>
                </a:solidFill>
                <a:latin typeface="Arial" charset="0"/>
              </a:rPr>
              <a:t>Granger et al. N </a:t>
            </a:r>
            <a:r>
              <a:rPr lang="fr-FR" sz="2418" b="1" i="1" dirty="0" err="1">
                <a:solidFill>
                  <a:srgbClr val="515151"/>
                </a:solidFill>
                <a:latin typeface="Arial" charset="0"/>
              </a:rPr>
              <a:t>Engl</a:t>
            </a:r>
            <a:r>
              <a:rPr lang="fr-FR" sz="2418" b="1" i="1" dirty="0">
                <a:solidFill>
                  <a:srgbClr val="515151"/>
                </a:solidFill>
                <a:latin typeface="Arial" charset="0"/>
              </a:rPr>
              <a:t> J Med 2011;365:981-92</a:t>
            </a:r>
            <a:r>
              <a:rPr lang="da-DK" sz="2418" b="1" i="1" dirty="0">
                <a:solidFill>
                  <a:srgbClr val="515151"/>
                </a:solidFill>
                <a:latin typeface="Arial" charset="0"/>
              </a:rPr>
              <a:t>.</a:t>
            </a:r>
            <a:endParaRPr lang="fr-FR" sz="2418" b="1" i="1" dirty="0">
              <a:solidFill>
                <a:srgbClr val="515151"/>
              </a:solidFill>
              <a:latin typeface="Arial" charset="0"/>
            </a:endParaRPr>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6" name="Titre 1"/>
          <p:cNvSpPr>
            <a:spLocks noGrp="1"/>
          </p:cNvSpPr>
          <p:nvPr>
            <p:ph type="title"/>
          </p:nvPr>
        </p:nvSpPr>
        <p:spPr/>
        <p:txBody>
          <a:bodyPr/>
          <a:lstStyle/>
          <a:p>
            <a:r>
              <a:rPr lang="fr-FR">
                <a:ea typeface="ＭＳ Ｐゴシック"/>
              </a:rPr>
              <a:t>Therapeutic indication of apixaban in AF patients</a:t>
            </a:r>
          </a:p>
        </p:txBody>
      </p:sp>
      <p:sp>
        <p:nvSpPr>
          <p:cNvPr id="6" name="Slide Number Placeholder 5"/>
          <p:cNvSpPr>
            <a:spLocks noGrp="1"/>
          </p:cNvSpPr>
          <p:nvPr>
            <p:ph type="sldNum" sz="quarter" idx="10"/>
          </p:nvPr>
        </p:nvSpPr>
        <p:spPr/>
        <p:txBody>
          <a:bodyPr/>
          <a:lstStyle/>
          <a:p>
            <a:pPr>
              <a:defRPr/>
            </a:pPr>
            <a:fld id="{BB39AB83-D7EE-45EA-8110-0213D9E8C6EF}" type="slidenum">
              <a:rPr lang="en-US" smtClean="0"/>
              <a:pPr>
                <a:defRPr/>
              </a:pPr>
              <a:t>46</a:t>
            </a:fld>
            <a:endParaRPr lang="en-US" dirty="0"/>
          </a:p>
        </p:txBody>
      </p:sp>
      <p:sp>
        <p:nvSpPr>
          <p:cNvPr id="7" name="Footer Placeholder 6"/>
          <p:cNvSpPr>
            <a:spLocks noGrp="1"/>
          </p:cNvSpPr>
          <p:nvPr>
            <p:ph type="ftr" sz="quarter" idx="4294967295"/>
          </p:nvPr>
        </p:nvSpPr>
        <p:spPr>
          <a:xfrm>
            <a:off x="0" y="14542158"/>
            <a:ext cx="13825060" cy="537505"/>
          </a:xfrm>
          <a:prstGeom prst="rect">
            <a:avLst/>
          </a:prstGeom>
        </p:spPr>
        <p:txBody>
          <a:bodyPr/>
          <a:lstStyle/>
          <a:p>
            <a:pPr>
              <a:defRPr/>
            </a:pPr>
            <a:r>
              <a:rPr lang="en-US" sz="2638" dirty="0"/>
              <a:t>BMS/Pfizer Confidential.  For internal Use Only. Not for Further Distribution.</a:t>
            </a:r>
          </a:p>
        </p:txBody>
      </p:sp>
      <p:sp>
        <p:nvSpPr>
          <p:cNvPr id="5" name="Rectangle 3"/>
          <p:cNvSpPr txBox="1">
            <a:spLocks/>
          </p:cNvSpPr>
          <p:nvPr/>
        </p:nvSpPr>
        <p:spPr bwMode="auto">
          <a:xfrm>
            <a:off x="1122698" y="3830385"/>
            <a:ext cx="18046330" cy="9168736"/>
          </a:xfrm>
          <a:prstGeom prst="roundRect">
            <a:avLst/>
          </a:prstGeom>
          <a:solidFill>
            <a:schemeClr val="accent2">
              <a:lumMod val="40000"/>
              <a:lumOff val="60000"/>
            </a:schemeClr>
          </a:solidFill>
          <a:ln w="9525">
            <a:solidFill>
              <a:schemeClr val="bg2">
                <a:lumMod val="50000"/>
                <a:lumOff val="50000"/>
              </a:schemeClr>
            </a:solidFill>
            <a:miter lim="800000"/>
            <a:headEnd/>
            <a:tailEnd/>
          </a:ln>
          <a:scene3d>
            <a:camera prst="orthographicFront"/>
            <a:lightRig rig="threePt" dir="t"/>
          </a:scene3d>
          <a:sp3d>
            <a:bevelT/>
            <a:bevelB w="0" h="0"/>
          </a:sp3d>
        </p:spPr>
        <p:txBody>
          <a:bodyPr lIns="474900" tIns="395750" rIns="474900" bIns="395750" anchor="ctr"/>
          <a:lstStyle/>
          <a:p>
            <a:pPr>
              <a:spcBef>
                <a:spcPct val="30000"/>
              </a:spcBef>
              <a:buClr>
                <a:srgbClr val="FF9900"/>
              </a:buClr>
              <a:buFont typeface="Wingdings" pitchFamily="2" charset="2"/>
              <a:buNone/>
              <a:defRPr/>
            </a:pPr>
            <a:r>
              <a:rPr lang="en-GB" sz="5277" b="1" dirty="0">
                <a:ea typeface="ＭＳ Ｐゴシック" pitchFamily="34" charset="-128"/>
              </a:rPr>
              <a:t>Prevention of stroke and systemic embolism in adult patients with non-</a:t>
            </a:r>
            <a:r>
              <a:rPr lang="en-GB" sz="5277" b="1" dirty="0" err="1">
                <a:ea typeface="ＭＳ Ｐゴシック" pitchFamily="34" charset="-128"/>
              </a:rPr>
              <a:t>valvular</a:t>
            </a:r>
            <a:r>
              <a:rPr lang="en-GB" sz="5277" b="1" dirty="0">
                <a:ea typeface="ＭＳ Ｐゴシック" pitchFamily="34" charset="-128"/>
              </a:rPr>
              <a:t> atrial fibrillation (NVAF), with one or more risk factors, such as</a:t>
            </a:r>
          </a:p>
          <a:p>
            <a:pPr marL="788803" indent="-788803">
              <a:spcBef>
                <a:spcPts val="3957"/>
              </a:spcBef>
              <a:buClr>
                <a:schemeClr val="tx2"/>
              </a:buClr>
              <a:buFont typeface="Arial" pitchFamily="34" charset="0"/>
              <a:buChar char="•"/>
              <a:defRPr/>
            </a:pPr>
            <a:r>
              <a:rPr lang="en-GB" sz="5277" b="1" dirty="0">
                <a:ea typeface="ＭＳ Ｐゴシック" pitchFamily="34" charset="-128"/>
              </a:rPr>
              <a:t>Prior stroke or transient </a:t>
            </a:r>
            <a:r>
              <a:rPr lang="en-GB" sz="5277" b="1" dirty="0" err="1">
                <a:ea typeface="ＭＳ Ｐゴシック" pitchFamily="34" charset="-128"/>
              </a:rPr>
              <a:t>ischaemic</a:t>
            </a:r>
            <a:r>
              <a:rPr lang="en-GB" sz="5277" b="1" dirty="0">
                <a:ea typeface="ＭＳ Ｐゴシック" pitchFamily="34" charset="-128"/>
              </a:rPr>
              <a:t> attack (TIA); </a:t>
            </a:r>
          </a:p>
          <a:p>
            <a:pPr marL="788803" indent="-788803">
              <a:spcBef>
                <a:spcPts val="1979"/>
              </a:spcBef>
              <a:buClr>
                <a:schemeClr val="tx2"/>
              </a:buClr>
              <a:buFont typeface="Arial" pitchFamily="34" charset="0"/>
              <a:buChar char="•"/>
              <a:defRPr/>
            </a:pPr>
            <a:r>
              <a:rPr lang="en-GB" sz="5277" b="1" dirty="0">
                <a:ea typeface="ＭＳ Ｐゴシック" pitchFamily="34" charset="-128"/>
              </a:rPr>
              <a:t>Age≥ 75 years; </a:t>
            </a:r>
          </a:p>
          <a:p>
            <a:pPr marL="788803" indent="-788803">
              <a:spcBef>
                <a:spcPts val="1979"/>
              </a:spcBef>
              <a:buClr>
                <a:schemeClr val="tx2"/>
              </a:buClr>
              <a:buFont typeface="Arial" pitchFamily="34" charset="0"/>
              <a:buChar char="•"/>
              <a:defRPr/>
            </a:pPr>
            <a:r>
              <a:rPr lang="en-GB" sz="5277" b="1" dirty="0">
                <a:ea typeface="ＭＳ Ｐゴシック" pitchFamily="34" charset="-128"/>
              </a:rPr>
              <a:t>Hypertension; </a:t>
            </a:r>
          </a:p>
          <a:p>
            <a:pPr marL="788803" indent="-788803">
              <a:spcBef>
                <a:spcPts val="1979"/>
              </a:spcBef>
              <a:buClr>
                <a:schemeClr val="tx2"/>
              </a:buClr>
              <a:buFont typeface="Arial" pitchFamily="34" charset="0"/>
              <a:buChar char="•"/>
              <a:defRPr/>
            </a:pPr>
            <a:r>
              <a:rPr lang="en-GB" sz="5277" b="1" dirty="0">
                <a:ea typeface="ＭＳ Ｐゴシック" pitchFamily="34" charset="-128"/>
              </a:rPr>
              <a:t>Diabetes mellitus; </a:t>
            </a:r>
          </a:p>
          <a:p>
            <a:pPr marL="788803" indent="-788803">
              <a:spcBef>
                <a:spcPts val="1979"/>
              </a:spcBef>
              <a:buClr>
                <a:schemeClr val="tx2"/>
              </a:buClr>
              <a:buFont typeface="Arial" pitchFamily="34" charset="0"/>
              <a:buChar char="•"/>
              <a:defRPr/>
            </a:pPr>
            <a:r>
              <a:rPr lang="en-GB" sz="5277" b="1" dirty="0">
                <a:ea typeface="ＭＳ Ｐゴシック" pitchFamily="34" charset="-128"/>
              </a:rPr>
              <a:t>Symptomatic heart failure (NYHA Class ≥ II)</a:t>
            </a:r>
          </a:p>
        </p:txBody>
      </p:sp>
      <p:sp>
        <p:nvSpPr>
          <p:cNvPr id="129030" name="Rectangle 5"/>
          <p:cNvSpPr>
            <a:spLocks noChangeArrowheads="1"/>
          </p:cNvSpPr>
          <p:nvPr/>
        </p:nvSpPr>
        <p:spPr bwMode="auto">
          <a:xfrm>
            <a:off x="13692191" y="14545650"/>
            <a:ext cx="3448380" cy="427233"/>
          </a:xfrm>
          <a:prstGeom prst="rect">
            <a:avLst/>
          </a:prstGeom>
          <a:noFill/>
          <a:ln w="9525">
            <a:noFill/>
            <a:miter lim="800000"/>
            <a:headEnd/>
            <a:tailEnd/>
          </a:ln>
        </p:spPr>
        <p:txBody>
          <a:bodyPr wrap="none">
            <a:spAutoFit/>
          </a:bodyPr>
          <a:lstStyle/>
          <a:p>
            <a:pPr>
              <a:lnSpc>
                <a:spcPct val="90000"/>
              </a:lnSpc>
              <a:spcBef>
                <a:spcPct val="30000"/>
              </a:spcBef>
              <a:buClr>
                <a:srgbClr val="FF9900"/>
              </a:buClr>
              <a:buFont typeface="Wingdings" pitchFamily="2" charset="2"/>
              <a:buNone/>
            </a:pPr>
            <a:r>
              <a:rPr lang="fr-FR" sz="2418" b="1" i="1" dirty="0" err="1">
                <a:solidFill>
                  <a:srgbClr val="515151"/>
                </a:solidFill>
              </a:rPr>
              <a:t>Apixaban</a:t>
            </a:r>
            <a:r>
              <a:rPr lang="fr-FR" sz="2418" b="1" i="1" dirty="0">
                <a:solidFill>
                  <a:srgbClr val="515151"/>
                </a:solidFill>
              </a:rPr>
              <a:t> </a:t>
            </a:r>
            <a:r>
              <a:rPr lang="fr-FR" sz="2418" b="1" i="1" dirty="0" err="1">
                <a:solidFill>
                  <a:srgbClr val="515151"/>
                </a:solidFill>
              </a:rPr>
              <a:t>SmPC</a:t>
            </a:r>
            <a:r>
              <a:rPr lang="fr-FR" sz="2418" b="1" i="1" dirty="0">
                <a:solidFill>
                  <a:srgbClr val="515151"/>
                </a:solidFill>
              </a:rPr>
              <a:t> 2012.</a:t>
            </a:r>
            <a:endParaRPr lang="fr-FR" sz="2418" b="1" dirty="0">
              <a:solidFill>
                <a:srgbClr val="515151"/>
              </a:solidFill>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A183-4AB8-413F-BA22-BE38FD75250F}"/>
              </a:ext>
            </a:extLst>
          </p:cNvPr>
          <p:cNvSpPr>
            <a:spLocks noGrp="1"/>
          </p:cNvSpPr>
          <p:nvPr>
            <p:ph type="title"/>
          </p:nvPr>
        </p:nvSpPr>
        <p:spPr>
          <a:xfrm>
            <a:off x="527050" y="964037"/>
            <a:ext cx="18440400" cy="738664"/>
          </a:xfrm>
        </p:spPr>
        <p:txBody>
          <a:bodyPr/>
          <a:lstStyle/>
          <a:p>
            <a:r>
              <a:rPr lang="en-US" sz="4800" dirty="0"/>
              <a:t>ASSESSMENT OF STROKE RISK – CHA2DS2-VASc SCORE</a:t>
            </a:r>
          </a:p>
        </p:txBody>
      </p:sp>
      <p:sp>
        <p:nvSpPr>
          <p:cNvPr id="5" name="TextBox 4">
            <a:extLst>
              <a:ext uri="{FF2B5EF4-FFF2-40B4-BE49-F238E27FC236}">
                <a16:creationId xmlns:a16="http://schemas.microsoft.com/office/drawing/2014/main" id="{65DE7D1E-4F49-4A03-BAF3-B1EDC28D72A5}"/>
              </a:ext>
            </a:extLst>
          </p:cNvPr>
          <p:cNvSpPr txBox="1"/>
          <p:nvPr/>
        </p:nvSpPr>
        <p:spPr>
          <a:xfrm>
            <a:off x="548408" y="2663825"/>
            <a:ext cx="16361641" cy="954107"/>
          </a:xfrm>
          <a:prstGeom prst="rect">
            <a:avLst/>
          </a:prstGeom>
          <a:noFill/>
        </p:spPr>
        <p:txBody>
          <a:bodyPr wrap="square">
            <a:spAutoFit/>
          </a:bodyPr>
          <a:lstStyle/>
          <a:p>
            <a:r>
              <a:rPr lang="en-US" sz="2800" dirty="0"/>
              <a:t>The European Society of Cardiology guidelines recommended use of  the CHA2DS2-VASc score in newly diagnosed patients with non-valvular atrial fibrillation (NVAF).</a:t>
            </a:r>
            <a:r>
              <a:rPr lang="en-US" sz="2800" baseline="30000" dirty="0"/>
              <a:t>1</a:t>
            </a:r>
          </a:p>
        </p:txBody>
      </p:sp>
      <p:sp>
        <p:nvSpPr>
          <p:cNvPr id="7" name="TextBox 6">
            <a:extLst>
              <a:ext uri="{FF2B5EF4-FFF2-40B4-BE49-F238E27FC236}">
                <a16:creationId xmlns:a16="http://schemas.microsoft.com/office/drawing/2014/main" id="{CF2C60C3-42B4-4530-8182-0951BA3444E4}"/>
              </a:ext>
            </a:extLst>
          </p:cNvPr>
          <p:cNvSpPr txBox="1"/>
          <p:nvPr/>
        </p:nvSpPr>
        <p:spPr>
          <a:xfrm>
            <a:off x="673325" y="4035425"/>
            <a:ext cx="10048008" cy="584775"/>
          </a:xfrm>
          <a:prstGeom prst="rect">
            <a:avLst/>
          </a:prstGeom>
          <a:noFill/>
        </p:spPr>
        <p:txBody>
          <a:bodyPr wrap="square">
            <a:spAutoFit/>
          </a:bodyPr>
          <a:lstStyle/>
          <a:p>
            <a:pPr marR="2540">
              <a:spcBef>
                <a:spcPts val="100"/>
              </a:spcBef>
            </a:pPr>
            <a:r>
              <a:rPr lang="en-US" sz="3200" dirty="0">
                <a:solidFill>
                  <a:srgbClr val="76004B"/>
                </a:solidFill>
                <a:latin typeface="Trebuchet MS"/>
              </a:rPr>
              <a:t>STROKE RISK FACTORS </a:t>
            </a:r>
            <a:r>
              <a:rPr lang="en-US" sz="3200" baseline="30000" dirty="0">
                <a:solidFill>
                  <a:srgbClr val="76004B"/>
                </a:solidFill>
                <a:latin typeface="Trebuchet MS"/>
              </a:rPr>
              <a:t>2,3</a:t>
            </a:r>
          </a:p>
        </p:txBody>
      </p:sp>
      <p:cxnSp>
        <p:nvCxnSpPr>
          <p:cNvPr id="9" name="Straight Connector 8">
            <a:extLst>
              <a:ext uri="{FF2B5EF4-FFF2-40B4-BE49-F238E27FC236}">
                <a16:creationId xmlns:a16="http://schemas.microsoft.com/office/drawing/2014/main" id="{66184F4F-7D83-411A-BF71-CC7644E18279}"/>
              </a:ext>
            </a:extLst>
          </p:cNvPr>
          <p:cNvCxnSpPr/>
          <p:nvPr/>
        </p:nvCxnSpPr>
        <p:spPr>
          <a:xfrm>
            <a:off x="721239" y="4602593"/>
            <a:ext cx="16417411" cy="0"/>
          </a:xfrm>
          <a:prstGeom prst="line">
            <a:avLst/>
          </a:prstGeom>
          <a:ln w="57150">
            <a:solidFill>
              <a:srgbClr val="76004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01F1834-43F7-44D8-B83E-FDA7B9FCB6C3}"/>
              </a:ext>
            </a:extLst>
          </p:cNvPr>
          <p:cNvSpPr txBox="1"/>
          <p:nvPr/>
        </p:nvSpPr>
        <p:spPr>
          <a:xfrm>
            <a:off x="2397639" y="4907393"/>
            <a:ext cx="17331811" cy="6186309"/>
          </a:xfrm>
          <a:prstGeom prst="rect">
            <a:avLst/>
          </a:prstGeom>
          <a:noFill/>
        </p:spPr>
        <p:txBody>
          <a:bodyPr wrap="square" rtlCol="0">
            <a:spAutoFit/>
          </a:bodyPr>
          <a:lstStyle/>
          <a:p>
            <a:r>
              <a:rPr lang="en-US" sz="3600" b="1" dirty="0">
                <a:solidFill>
                  <a:schemeClr val="accent6">
                    <a:lumMod val="75000"/>
                  </a:schemeClr>
                </a:solidFill>
              </a:rPr>
              <a:t>C</a:t>
            </a:r>
            <a:r>
              <a:rPr lang="en-US" sz="3600" dirty="0"/>
              <a:t> 	</a:t>
            </a:r>
            <a:r>
              <a:rPr lang="en-US" sz="3600" b="1" dirty="0"/>
              <a:t>Congestive heart failure </a:t>
            </a:r>
            <a:r>
              <a:rPr lang="en-US" sz="3600" dirty="0"/>
              <a:t>(or LV systolic dysfunction)</a:t>
            </a:r>
          </a:p>
          <a:p>
            <a:r>
              <a:rPr lang="en-US" sz="3600" b="1" dirty="0">
                <a:solidFill>
                  <a:schemeClr val="accent6">
                    <a:lumMod val="75000"/>
                  </a:schemeClr>
                </a:solidFill>
              </a:rPr>
              <a:t>H</a:t>
            </a:r>
            <a:r>
              <a:rPr lang="en-US" sz="3600" dirty="0"/>
              <a:t>	</a:t>
            </a:r>
            <a:r>
              <a:rPr lang="en-US" sz="3600" b="1" dirty="0"/>
              <a:t>Hypertension</a:t>
            </a:r>
            <a:r>
              <a:rPr lang="en-US" sz="3600" dirty="0"/>
              <a:t>  (blood pressure consistently above 140/90 mmHg or treated    	hypertension on medication)</a:t>
            </a:r>
          </a:p>
          <a:p>
            <a:r>
              <a:rPr lang="en-US" sz="3600" b="1" dirty="0">
                <a:solidFill>
                  <a:schemeClr val="accent6">
                    <a:lumMod val="75000"/>
                  </a:schemeClr>
                </a:solidFill>
              </a:rPr>
              <a:t>A2</a:t>
            </a:r>
            <a:r>
              <a:rPr lang="en-US" sz="3600" dirty="0"/>
              <a:t>    </a:t>
            </a:r>
            <a:r>
              <a:rPr lang="en-US" sz="3600" b="1" dirty="0"/>
              <a:t>Age ≥75 years</a:t>
            </a:r>
          </a:p>
          <a:p>
            <a:r>
              <a:rPr lang="en-US" sz="3600" b="1" dirty="0">
                <a:solidFill>
                  <a:schemeClr val="accent6">
                    <a:lumMod val="75000"/>
                  </a:schemeClr>
                </a:solidFill>
              </a:rPr>
              <a:t>D</a:t>
            </a:r>
            <a:r>
              <a:rPr lang="en-US" sz="3600" b="1" dirty="0"/>
              <a:t> 	Diabetes mellitus</a:t>
            </a:r>
          </a:p>
          <a:p>
            <a:r>
              <a:rPr lang="en-US" sz="3600" b="1" dirty="0">
                <a:solidFill>
                  <a:schemeClr val="accent6">
                    <a:lumMod val="75000"/>
                  </a:schemeClr>
                </a:solidFill>
              </a:rPr>
              <a:t>S2</a:t>
            </a:r>
            <a:r>
              <a:rPr lang="en-US" sz="3600" b="1" dirty="0"/>
              <a:t>     Prior stroke or TIA or thromboembolism</a:t>
            </a:r>
          </a:p>
          <a:p>
            <a:r>
              <a:rPr lang="en-US" sz="3600" b="1" dirty="0">
                <a:solidFill>
                  <a:schemeClr val="accent6">
                    <a:lumMod val="75000"/>
                  </a:schemeClr>
                </a:solidFill>
              </a:rPr>
              <a:t>V</a:t>
            </a:r>
            <a:r>
              <a:rPr lang="en-US" sz="3600" b="1" dirty="0"/>
              <a:t> 	Vascular disease  (</a:t>
            </a:r>
            <a:r>
              <a:rPr lang="en-US" sz="3600" b="1" dirty="0" err="1"/>
              <a:t>ie</a:t>
            </a:r>
            <a:r>
              <a:rPr lang="en-US" sz="3600" b="1" dirty="0"/>
              <a:t> prior myocardial infarction,  peripheral artery disease or aortic 	plaque)</a:t>
            </a:r>
          </a:p>
          <a:p>
            <a:r>
              <a:rPr lang="en-US" sz="3600" b="1" dirty="0">
                <a:solidFill>
                  <a:schemeClr val="accent6">
                    <a:lumMod val="75000"/>
                  </a:schemeClr>
                </a:solidFill>
              </a:rPr>
              <a:t>A</a:t>
            </a:r>
            <a:r>
              <a:rPr lang="en-US" sz="3600" b="1" dirty="0"/>
              <a:t> 	Age 65 – 74 years</a:t>
            </a:r>
          </a:p>
          <a:p>
            <a:r>
              <a:rPr lang="en-US" sz="3600" b="1" dirty="0">
                <a:solidFill>
                  <a:schemeClr val="accent6">
                    <a:lumMod val="75000"/>
                  </a:schemeClr>
                </a:solidFill>
              </a:rPr>
              <a:t>Sc</a:t>
            </a:r>
            <a:r>
              <a:rPr lang="en-US" sz="3600" b="1" dirty="0"/>
              <a:t> 	Sex category (female)</a:t>
            </a:r>
          </a:p>
          <a:p>
            <a:endParaRPr lang="en-US" sz="3600" b="1" dirty="0"/>
          </a:p>
        </p:txBody>
      </p:sp>
      <p:sp>
        <p:nvSpPr>
          <p:cNvPr id="14" name="TextBox 13">
            <a:extLst>
              <a:ext uri="{FF2B5EF4-FFF2-40B4-BE49-F238E27FC236}">
                <a16:creationId xmlns:a16="http://schemas.microsoft.com/office/drawing/2014/main" id="{EAEE8CFC-8762-4825-9A56-076F10436C10}"/>
              </a:ext>
            </a:extLst>
          </p:cNvPr>
          <p:cNvSpPr txBox="1"/>
          <p:nvPr/>
        </p:nvSpPr>
        <p:spPr>
          <a:xfrm>
            <a:off x="735671" y="14117213"/>
            <a:ext cx="10048008" cy="461665"/>
          </a:xfrm>
          <a:prstGeom prst="rect">
            <a:avLst/>
          </a:prstGeom>
          <a:noFill/>
        </p:spPr>
        <p:txBody>
          <a:bodyPr wrap="square">
            <a:spAutoFit/>
          </a:bodyPr>
          <a:lstStyle/>
          <a:p>
            <a:r>
              <a:rPr lang="en-US" sz="2400" dirty="0"/>
              <a:t>Adapted from Lip 2010.2 LV, left ventricular; TIA, transient </a:t>
            </a:r>
            <a:r>
              <a:rPr lang="en-US" sz="2400" dirty="0" err="1"/>
              <a:t>ischaemic</a:t>
            </a:r>
            <a:r>
              <a:rPr lang="en-US" sz="2400" dirty="0"/>
              <a:t> attack.</a:t>
            </a:r>
          </a:p>
        </p:txBody>
      </p:sp>
      <p:sp>
        <p:nvSpPr>
          <p:cNvPr id="3" name="TextBox 2">
            <a:extLst>
              <a:ext uri="{FF2B5EF4-FFF2-40B4-BE49-F238E27FC236}">
                <a16:creationId xmlns:a16="http://schemas.microsoft.com/office/drawing/2014/main" id="{02EF71C0-CDC6-478D-A295-7C2755AD67BF}"/>
              </a:ext>
            </a:extLst>
          </p:cNvPr>
          <p:cNvSpPr txBox="1"/>
          <p:nvPr/>
        </p:nvSpPr>
        <p:spPr>
          <a:xfrm>
            <a:off x="1038739" y="5033461"/>
            <a:ext cx="1025011" cy="369332"/>
          </a:xfrm>
          <a:prstGeom prst="rect">
            <a:avLst/>
          </a:prstGeom>
          <a:noFill/>
          <a:ln>
            <a:solidFill>
              <a:srgbClr val="76004B"/>
            </a:solidFill>
          </a:ln>
        </p:spPr>
        <p:txBody>
          <a:bodyPr wrap="square" rtlCol="0">
            <a:spAutoFit/>
          </a:bodyPr>
          <a:lstStyle/>
          <a:p>
            <a:r>
              <a:rPr lang="en-US" dirty="0"/>
              <a:t>1 Point</a:t>
            </a:r>
          </a:p>
        </p:txBody>
      </p:sp>
      <p:sp>
        <p:nvSpPr>
          <p:cNvPr id="11" name="TextBox 10">
            <a:extLst>
              <a:ext uri="{FF2B5EF4-FFF2-40B4-BE49-F238E27FC236}">
                <a16:creationId xmlns:a16="http://schemas.microsoft.com/office/drawing/2014/main" id="{60DB6D5B-C6D6-4CDF-A44B-57F0FD129423}"/>
              </a:ext>
            </a:extLst>
          </p:cNvPr>
          <p:cNvSpPr txBox="1"/>
          <p:nvPr/>
        </p:nvSpPr>
        <p:spPr>
          <a:xfrm>
            <a:off x="1038739" y="5709782"/>
            <a:ext cx="1025011" cy="369332"/>
          </a:xfrm>
          <a:prstGeom prst="rect">
            <a:avLst/>
          </a:prstGeom>
          <a:noFill/>
          <a:ln>
            <a:solidFill>
              <a:srgbClr val="76004B"/>
            </a:solidFill>
          </a:ln>
        </p:spPr>
        <p:txBody>
          <a:bodyPr wrap="square" rtlCol="0">
            <a:spAutoFit/>
          </a:bodyPr>
          <a:lstStyle/>
          <a:p>
            <a:r>
              <a:rPr lang="en-US" dirty="0"/>
              <a:t>1 Point</a:t>
            </a:r>
          </a:p>
        </p:txBody>
      </p:sp>
      <p:sp>
        <p:nvSpPr>
          <p:cNvPr id="13" name="TextBox 12">
            <a:extLst>
              <a:ext uri="{FF2B5EF4-FFF2-40B4-BE49-F238E27FC236}">
                <a16:creationId xmlns:a16="http://schemas.microsoft.com/office/drawing/2014/main" id="{EC07A213-0F90-4455-A833-AC6CECF24B00}"/>
              </a:ext>
            </a:extLst>
          </p:cNvPr>
          <p:cNvSpPr txBox="1"/>
          <p:nvPr/>
        </p:nvSpPr>
        <p:spPr>
          <a:xfrm>
            <a:off x="1064139" y="6706588"/>
            <a:ext cx="1025011" cy="369332"/>
          </a:xfrm>
          <a:prstGeom prst="rect">
            <a:avLst/>
          </a:prstGeom>
          <a:noFill/>
          <a:ln>
            <a:solidFill>
              <a:srgbClr val="76004B"/>
            </a:solidFill>
          </a:ln>
        </p:spPr>
        <p:txBody>
          <a:bodyPr wrap="square" rtlCol="0">
            <a:spAutoFit/>
          </a:bodyPr>
          <a:lstStyle/>
          <a:p>
            <a:r>
              <a:rPr lang="en-US" dirty="0"/>
              <a:t>2 Points</a:t>
            </a:r>
          </a:p>
        </p:txBody>
      </p:sp>
      <p:sp>
        <p:nvSpPr>
          <p:cNvPr id="15" name="TextBox 14">
            <a:extLst>
              <a:ext uri="{FF2B5EF4-FFF2-40B4-BE49-F238E27FC236}">
                <a16:creationId xmlns:a16="http://schemas.microsoft.com/office/drawing/2014/main" id="{C0CDFE86-37CF-45ED-8732-2AA8C3104197}"/>
              </a:ext>
            </a:extLst>
          </p:cNvPr>
          <p:cNvSpPr txBox="1"/>
          <p:nvPr/>
        </p:nvSpPr>
        <p:spPr>
          <a:xfrm>
            <a:off x="1064139" y="10020997"/>
            <a:ext cx="1025011" cy="369332"/>
          </a:xfrm>
          <a:prstGeom prst="rect">
            <a:avLst/>
          </a:prstGeom>
          <a:noFill/>
          <a:ln>
            <a:solidFill>
              <a:srgbClr val="76004B"/>
            </a:solidFill>
          </a:ln>
        </p:spPr>
        <p:txBody>
          <a:bodyPr wrap="square" rtlCol="0">
            <a:spAutoFit/>
          </a:bodyPr>
          <a:lstStyle/>
          <a:p>
            <a:r>
              <a:rPr lang="en-US" dirty="0"/>
              <a:t>1 Point</a:t>
            </a:r>
          </a:p>
        </p:txBody>
      </p:sp>
      <p:sp>
        <p:nvSpPr>
          <p:cNvPr id="16" name="TextBox 15">
            <a:extLst>
              <a:ext uri="{FF2B5EF4-FFF2-40B4-BE49-F238E27FC236}">
                <a16:creationId xmlns:a16="http://schemas.microsoft.com/office/drawing/2014/main" id="{0548E520-D313-4002-9EFD-4AD89B7A6BDC}"/>
              </a:ext>
            </a:extLst>
          </p:cNvPr>
          <p:cNvSpPr txBox="1"/>
          <p:nvPr/>
        </p:nvSpPr>
        <p:spPr>
          <a:xfrm>
            <a:off x="1038738" y="9503728"/>
            <a:ext cx="1025011" cy="369332"/>
          </a:xfrm>
          <a:prstGeom prst="rect">
            <a:avLst/>
          </a:prstGeom>
          <a:noFill/>
          <a:ln>
            <a:solidFill>
              <a:srgbClr val="76004B"/>
            </a:solidFill>
          </a:ln>
        </p:spPr>
        <p:txBody>
          <a:bodyPr wrap="square" rtlCol="0">
            <a:spAutoFit/>
          </a:bodyPr>
          <a:lstStyle/>
          <a:p>
            <a:r>
              <a:rPr lang="en-US" dirty="0"/>
              <a:t>1 Point</a:t>
            </a:r>
          </a:p>
        </p:txBody>
      </p:sp>
      <p:sp>
        <p:nvSpPr>
          <p:cNvPr id="17" name="TextBox 16">
            <a:extLst>
              <a:ext uri="{FF2B5EF4-FFF2-40B4-BE49-F238E27FC236}">
                <a16:creationId xmlns:a16="http://schemas.microsoft.com/office/drawing/2014/main" id="{82ECD5A6-1BE4-4212-AE49-3A9F963D6142}"/>
              </a:ext>
            </a:extLst>
          </p:cNvPr>
          <p:cNvSpPr txBox="1"/>
          <p:nvPr/>
        </p:nvSpPr>
        <p:spPr>
          <a:xfrm>
            <a:off x="1064139" y="8347870"/>
            <a:ext cx="1025011" cy="369332"/>
          </a:xfrm>
          <a:prstGeom prst="rect">
            <a:avLst/>
          </a:prstGeom>
          <a:noFill/>
          <a:ln>
            <a:solidFill>
              <a:srgbClr val="76004B"/>
            </a:solidFill>
          </a:ln>
        </p:spPr>
        <p:txBody>
          <a:bodyPr wrap="square" rtlCol="0">
            <a:spAutoFit/>
          </a:bodyPr>
          <a:lstStyle/>
          <a:p>
            <a:r>
              <a:rPr lang="en-US" dirty="0"/>
              <a:t>1 Point</a:t>
            </a:r>
          </a:p>
        </p:txBody>
      </p:sp>
      <p:sp>
        <p:nvSpPr>
          <p:cNvPr id="18" name="TextBox 17">
            <a:extLst>
              <a:ext uri="{FF2B5EF4-FFF2-40B4-BE49-F238E27FC236}">
                <a16:creationId xmlns:a16="http://schemas.microsoft.com/office/drawing/2014/main" id="{CD35662B-6E94-4E1E-ABED-0F932D44CF3F}"/>
              </a:ext>
            </a:extLst>
          </p:cNvPr>
          <p:cNvSpPr txBox="1"/>
          <p:nvPr/>
        </p:nvSpPr>
        <p:spPr>
          <a:xfrm>
            <a:off x="1038737" y="7697046"/>
            <a:ext cx="1025011" cy="369332"/>
          </a:xfrm>
          <a:prstGeom prst="rect">
            <a:avLst/>
          </a:prstGeom>
          <a:noFill/>
          <a:ln>
            <a:solidFill>
              <a:srgbClr val="76004B"/>
            </a:solidFill>
          </a:ln>
        </p:spPr>
        <p:txBody>
          <a:bodyPr wrap="square" rtlCol="0">
            <a:spAutoFit/>
          </a:bodyPr>
          <a:lstStyle/>
          <a:p>
            <a:r>
              <a:rPr lang="en-US" dirty="0"/>
              <a:t>2 Points</a:t>
            </a:r>
          </a:p>
        </p:txBody>
      </p:sp>
      <p:sp>
        <p:nvSpPr>
          <p:cNvPr id="19" name="TextBox 18">
            <a:extLst>
              <a:ext uri="{FF2B5EF4-FFF2-40B4-BE49-F238E27FC236}">
                <a16:creationId xmlns:a16="http://schemas.microsoft.com/office/drawing/2014/main" id="{C828004F-81AB-45B9-B044-C0F2CFAFCCA4}"/>
              </a:ext>
            </a:extLst>
          </p:cNvPr>
          <p:cNvSpPr txBox="1"/>
          <p:nvPr/>
        </p:nvSpPr>
        <p:spPr>
          <a:xfrm>
            <a:off x="1038736" y="7234763"/>
            <a:ext cx="1025011" cy="369332"/>
          </a:xfrm>
          <a:prstGeom prst="rect">
            <a:avLst/>
          </a:prstGeom>
          <a:noFill/>
          <a:ln>
            <a:solidFill>
              <a:srgbClr val="76004B"/>
            </a:solidFill>
          </a:ln>
        </p:spPr>
        <p:txBody>
          <a:bodyPr wrap="square" rtlCol="0">
            <a:spAutoFit/>
          </a:bodyPr>
          <a:lstStyle/>
          <a:p>
            <a:r>
              <a:rPr lang="en-US" dirty="0"/>
              <a:t>1 Point</a:t>
            </a:r>
          </a:p>
        </p:txBody>
      </p:sp>
      <p:pic>
        <p:nvPicPr>
          <p:cNvPr id="6" name="Picture 5">
            <a:extLst>
              <a:ext uri="{FF2B5EF4-FFF2-40B4-BE49-F238E27FC236}">
                <a16:creationId xmlns:a16="http://schemas.microsoft.com/office/drawing/2014/main" id="{CAD61704-807C-4E5D-B798-139583F96B87}"/>
              </a:ext>
            </a:extLst>
          </p:cNvPr>
          <p:cNvPicPr>
            <a:picLocks noChangeAspect="1"/>
          </p:cNvPicPr>
          <p:nvPr/>
        </p:nvPicPr>
        <p:blipFill>
          <a:blip r:embed="rId2"/>
          <a:stretch>
            <a:fillRect/>
          </a:stretch>
        </p:blipFill>
        <p:spPr>
          <a:xfrm>
            <a:off x="3030794" y="10629380"/>
            <a:ext cx="13432911" cy="3248783"/>
          </a:xfrm>
          <a:prstGeom prst="rect">
            <a:avLst/>
          </a:prstGeom>
        </p:spPr>
      </p:pic>
    </p:spTree>
    <p:extLst>
      <p:ext uri="{BB962C8B-B14F-4D97-AF65-F5344CB8AC3E}">
        <p14:creationId xmlns:p14="http://schemas.microsoft.com/office/powerpoint/2010/main" val="33412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C99B026E-9A85-446E-9312-189368975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9825"/>
            <a:ext cx="19958050" cy="13411200"/>
          </a:xfrm>
          <a:prstGeom prst="rect">
            <a:avLst/>
          </a:prstGeom>
        </p:spPr>
      </p:pic>
    </p:spTree>
    <p:extLst>
      <p:ext uri="{BB962C8B-B14F-4D97-AF65-F5344CB8AC3E}">
        <p14:creationId xmlns:p14="http://schemas.microsoft.com/office/powerpoint/2010/main" val="395894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3256447" y="4863571"/>
            <a:ext cx="1095953" cy="6118486"/>
          </a:xfrm>
          <a:prstGeom prst="rect">
            <a:avLst/>
          </a:prstGeom>
          <a:solidFill>
            <a:schemeClr val="accent2">
              <a:lumMod val="40000"/>
              <a:lumOff val="60000"/>
              <a:alpha val="87000"/>
            </a:schemeClr>
          </a:solidFill>
          <a:ln w="19050">
            <a:noFill/>
            <a:prstDash val="dash"/>
            <a:miter lim="800000"/>
            <a:headEnd/>
            <a:tailEnd/>
          </a:ln>
        </p:spPr>
        <p:txBody>
          <a:bodyPr wrap="none" anchor="ctr"/>
          <a:lstStyle/>
          <a:p>
            <a:pPr defTabSz="2010400" fontAlgn="base">
              <a:spcBef>
                <a:spcPct val="0"/>
              </a:spcBef>
              <a:spcAft>
                <a:spcPct val="0"/>
              </a:spcAft>
              <a:defRPr/>
            </a:pPr>
            <a:endParaRPr lang="fr-FR" sz="3957">
              <a:solidFill>
                <a:srgbClr val="3A76AD"/>
              </a:solidFill>
              <a:latin typeface="Arial" charset="0"/>
              <a:ea typeface="ＭＳ Ｐゴシック" pitchFamily="34" charset="-128"/>
            </a:endParaRPr>
          </a:p>
        </p:txBody>
      </p:sp>
      <p:sp>
        <p:nvSpPr>
          <p:cNvPr id="83971" name="Line 4"/>
          <p:cNvSpPr>
            <a:spLocks noChangeShapeType="1"/>
          </p:cNvSpPr>
          <p:nvPr/>
        </p:nvSpPr>
        <p:spPr bwMode="auto">
          <a:xfrm flipV="1">
            <a:off x="3783480" y="10598124"/>
            <a:ext cx="17453" cy="2167474"/>
          </a:xfrm>
          <a:prstGeom prst="line">
            <a:avLst/>
          </a:prstGeom>
          <a:noFill/>
          <a:ln w="38100">
            <a:solidFill>
              <a:schemeClr val="tx1"/>
            </a:solidFill>
            <a:round/>
            <a:headEnd/>
            <a:tailEnd type="triangle" w="med" len="me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75780" name="Rectangle 6"/>
          <p:cNvSpPr>
            <a:spLocks noChangeArrowheads="1"/>
          </p:cNvSpPr>
          <p:nvPr/>
        </p:nvSpPr>
        <p:spPr bwMode="auto">
          <a:xfrm>
            <a:off x="12865229" y="4863571"/>
            <a:ext cx="1095953" cy="6118486"/>
          </a:xfrm>
          <a:prstGeom prst="rect">
            <a:avLst/>
          </a:prstGeom>
          <a:solidFill>
            <a:schemeClr val="accent2">
              <a:lumMod val="40000"/>
              <a:lumOff val="60000"/>
              <a:alpha val="87000"/>
            </a:schemeClr>
          </a:solidFill>
          <a:ln w="19050">
            <a:noFill/>
            <a:prstDash val="dash"/>
            <a:miter lim="800000"/>
            <a:headEnd/>
            <a:tailEnd/>
          </a:ln>
        </p:spPr>
        <p:txBody>
          <a:bodyPr wrap="none" anchor="ctr"/>
          <a:lstStyle/>
          <a:p>
            <a:pPr defTabSz="2010400" fontAlgn="base">
              <a:spcBef>
                <a:spcPct val="0"/>
              </a:spcBef>
              <a:spcAft>
                <a:spcPct val="0"/>
              </a:spcAft>
              <a:defRPr/>
            </a:pPr>
            <a:endParaRPr lang="fr-FR" sz="3957">
              <a:solidFill>
                <a:srgbClr val="3A76AD"/>
              </a:solidFill>
              <a:latin typeface="Arial" charset="0"/>
              <a:ea typeface="ＭＳ Ｐゴシック" pitchFamily="34" charset="-128"/>
            </a:endParaRPr>
          </a:p>
        </p:txBody>
      </p:sp>
      <p:sp>
        <p:nvSpPr>
          <p:cNvPr id="83973" name="Line 7"/>
          <p:cNvSpPr>
            <a:spLocks noChangeShapeType="1"/>
          </p:cNvSpPr>
          <p:nvPr/>
        </p:nvSpPr>
        <p:spPr bwMode="auto">
          <a:xfrm flipV="1">
            <a:off x="13392265" y="10646987"/>
            <a:ext cx="17450" cy="2136061"/>
          </a:xfrm>
          <a:prstGeom prst="line">
            <a:avLst/>
          </a:prstGeom>
          <a:noFill/>
          <a:ln w="38100">
            <a:solidFill>
              <a:schemeClr val="tx1"/>
            </a:solidFill>
            <a:round/>
            <a:headEnd/>
            <a:tailEnd type="triangle" w="med" len="me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74" name="Text Box 9"/>
          <p:cNvSpPr txBox="1">
            <a:spLocks noChangeArrowheads="1"/>
          </p:cNvSpPr>
          <p:nvPr/>
        </p:nvSpPr>
        <p:spPr bwMode="auto">
          <a:xfrm rot="-5400000">
            <a:off x="7949149" y="7565739"/>
            <a:ext cx="5601925" cy="958468"/>
          </a:xfrm>
          <a:prstGeom prst="rect">
            <a:avLst/>
          </a:prstGeom>
          <a:noFill/>
          <a:ln w="9525">
            <a:noFill/>
            <a:miter lim="800000"/>
            <a:headEnd/>
            <a:tailEnd/>
          </a:ln>
        </p:spPr>
        <p:txBody>
          <a:bodyPr>
            <a:spAutoFit/>
          </a:bodyPr>
          <a:lstStyle/>
          <a:p>
            <a:pPr algn="ctr" defTabSz="2010400" eaLnBrk="0" fontAlgn="base" hangingPunct="0">
              <a:lnSpc>
                <a:spcPct val="80000"/>
              </a:lnSpc>
              <a:spcBef>
                <a:spcPct val="0"/>
              </a:spcBef>
              <a:spcAft>
                <a:spcPct val="0"/>
              </a:spcAft>
            </a:pPr>
            <a:r>
              <a:rPr lang="en-US" sz="3518" b="1">
                <a:solidFill>
                  <a:srgbClr val="3A76AD"/>
                </a:solidFill>
                <a:latin typeface="Arial" charset="0"/>
              </a:rPr>
              <a:t>Subjects </a:t>
            </a:r>
            <a:r>
              <a:rPr lang="en-US" sz="3518" b="1">
                <a:solidFill>
                  <a:srgbClr val="FF0000"/>
                </a:solidFill>
                <a:latin typeface="Arial" charset="0"/>
              </a:rPr>
              <a:t>with </a:t>
            </a:r>
            <a:br>
              <a:rPr lang="en-US" sz="3518" b="1">
                <a:solidFill>
                  <a:srgbClr val="FF0000"/>
                </a:solidFill>
                <a:latin typeface="Arial" charset="0"/>
              </a:rPr>
            </a:br>
            <a:r>
              <a:rPr lang="en-US" sz="3518" b="1">
                <a:solidFill>
                  <a:srgbClr val="3A76AD"/>
                </a:solidFill>
                <a:latin typeface="Arial" charset="0"/>
              </a:rPr>
              <a:t>bleeding events (%) </a:t>
            </a:r>
          </a:p>
        </p:txBody>
      </p:sp>
      <p:sp>
        <p:nvSpPr>
          <p:cNvPr id="83975" name="Line 11"/>
          <p:cNvSpPr>
            <a:spLocks noChangeShapeType="1"/>
          </p:cNvSpPr>
          <p:nvPr/>
        </p:nvSpPr>
        <p:spPr bwMode="auto">
          <a:xfrm rot="-5400000">
            <a:off x="12149718" y="10671421"/>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76" name="Line 12"/>
          <p:cNvSpPr>
            <a:spLocks noChangeShapeType="1"/>
          </p:cNvSpPr>
          <p:nvPr/>
        </p:nvSpPr>
        <p:spPr bwMode="auto">
          <a:xfrm rot="-5400000">
            <a:off x="12149718" y="9718569"/>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77" name="Line 13"/>
          <p:cNvSpPr>
            <a:spLocks noChangeShapeType="1"/>
          </p:cNvSpPr>
          <p:nvPr/>
        </p:nvSpPr>
        <p:spPr bwMode="auto">
          <a:xfrm rot="-5400000">
            <a:off x="12149718" y="8779681"/>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78" name="Line 14"/>
          <p:cNvSpPr>
            <a:spLocks noChangeShapeType="1"/>
          </p:cNvSpPr>
          <p:nvPr/>
        </p:nvSpPr>
        <p:spPr bwMode="auto">
          <a:xfrm rot="-5400000">
            <a:off x="12149718" y="781286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79" name="Line 15"/>
          <p:cNvSpPr>
            <a:spLocks noChangeShapeType="1"/>
          </p:cNvSpPr>
          <p:nvPr/>
        </p:nvSpPr>
        <p:spPr bwMode="auto">
          <a:xfrm rot="-5400000">
            <a:off x="12149718" y="686001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80" name="Line 16"/>
          <p:cNvSpPr>
            <a:spLocks noChangeShapeType="1"/>
          </p:cNvSpPr>
          <p:nvPr/>
        </p:nvSpPr>
        <p:spPr bwMode="auto">
          <a:xfrm rot="-5400000">
            <a:off x="12149718" y="591065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81" name="Line 17"/>
          <p:cNvSpPr>
            <a:spLocks noChangeShapeType="1"/>
          </p:cNvSpPr>
          <p:nvPr/>
        </p:nvSpPr>
        <p:spPr bwMode="auto">
          <a:xfrm rot="-5400000">
            <a:off x="12149718" y="4968279"/>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82" name="Line 18"/>
          <p:cNvSpPr>
            <a:spLocks noChangeShapeType="1"/>
          </p:cNvSpPr>
          <p:nvPr/>
        </p:nvSpPr>
        <p:spPr bwMode="auto">
          <a:xfrm>
            <a:off x="12537140" y="10989037"/>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83" name="Line 19"/>
          <p:cNvSpPr>
            <a:spLocks noChangeShapeType="1"/>
          </p:cNvSpPr>
          <p:nvPr/>
        </p:nvSpPr>
        <p:spPr bwMode="auto">
          <a:xfrm>
            <a:off x="14599906" y="1100299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84" name="Line 20"/>
          <p:cNvSpPr>
            <a:spLocks noChangeShapeType="1"/>
          </p:cNvSpPr>
          <p:nvPr/>
        </p:nvSpPr>
        <p:spPr bwMode="auto">
          <a:xfrm>
            <a:off x="16659180" y="1100299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85" name="Line 21"/>
          <p:cNvSpPr>
            <a:spLocks noChangeShapeType="1"/>
          </p:cNvSpPr>
          <p:nvPr/>
        </p:nvSpPr>
        <p:spPr bwMode="auto">
          <a:xfrm>
            <a:off x="18714963" y="1100299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1939" name="Freeform 22"/>
          <p:cNvSpPr>
            <a:spLocks/>
          </p:cNvSpPr>
          <p:nvPr/>
        </p:nvSpPr>
        <p:spPr bwMode="auto">
          <a:xfrm>
            <a:off x="12673263" y="7592981"/>
            <a:ext cx="6743250" cy="2216336"/>
          </a:xfrm>
          <a:custGeom>
            <a:avLst/>
            <a:gdLst>
              <a:gd name="T0" fmla="*/ 0 w 2031"/>
              <a:gd name="T1" fmla="*/ 2147483647 h 675"/>
              <a:gd name="T2" fmla="*/ 2147483647 w 2031"/>
              <a:gd name="T3" fmla="*/ 2147483647 h 675"/>
              <a:gd name="T4" fmla="*/ 2147483647 w 2031"/>
              <a:gd name="T5" fmla="*/ 2147483647 h 675"/>
              <a:gd name="T6" fmla="*/ 2147483647 w 2031"/>
              <a:gd name="T7" fmla="*/ 2147483647 h 675"/>
              <a:gd name="T8" fmla="*/ 2147483647 w 2031"/>
              <a:gd name="T9" fmla="*/ 0 h 675"/>
              <a:gd name="T10" fmla="*/ 0 60000 65536"/>
              <a:gd name="T11" fmla="*/ 0 60000 65536"/>
              <a:gd name="T12" fmla="*/ 0 60000 65536"/>
              <a:gd name="T13" fmla="*/ 0 60000 65536"/>
              <a:gd name="T14" fmla="*/ 0 60000 65536"/>
              <a:gd name="T15" fmla="*/ 0 w 2031"/>
              <a:gd name="T16" fmla="*/ 0 h 675"/>
              <a:gd name="T17" fmla="*/ 2031 w 2031"/>
              <a:gd name="T18" fmla="*/ 675 h 675"/>
            </a:gdLst>
            <a:ahLst/>
            <a:cxnLst>
              <a:cxn ang="T10">
                <a:pos x="T0" y="T1"/>
              </a:cxn>
              <a:cxn ang="T11">
                <a:pos x="T2" y="T3"/>
              </a:cxn>
              <a:cxn ang="T12">
                <a:pos x="T4" y="T5"/>
              </a:cxn>
              <a:cxn ang="T13">
                <a:pos x="T6" y="T7"/>
              </a:cxn>
              <a:cxn ang="T14">
                <a:pos x="T8" y="T9"/>
              </a:cxn>
            </a:cxnLst>
            <a:rect l="T15" t="T16" r="T17" b="T18"/>
            <a:pathLst>
              <a:path w="2031" h="675">
                <a:moveTo>
                  <a:pt x="0" y="675"/>
                </a:moveTo>
                <a:cubicBezTo>
                  <a:pt x="118" y="655"/>
                  <a:pt x="236" y="636"/>
                  <a:pt x="408" y="594"/>
                </a:cubicBezTo>
                <a:cubicBezTo>
                  <a:pt x="580" y="552"/>
                  <a:pt x="827" y="488"/>
                  <a:pt x="1029" y="423"/>
                </a:cubicBezTo>
                <a:cubicBezTo>
                  <a:pt x="1231" y="358"/>
                  <a:pt x="1456" y="274"/>
                  <a:pt x="1623" y="204"/>
                </a:cubicBezTo>
                <a:cubicBezTo>
                  <a:pt x="1790" y="134"/>
                  <a:pt x="1910" y="67"/>
                  <a:pt x="2031" y="0"/>
                </a:cubicBezTo>
              </a:path>
            </a:pathLst>
          </a:custGeom>
          <a:noFill/>
          <a:ln w="38100">
            <a:solidFill>
              <a:schemeClr val="accent6">
                <a:lumMod val="75000"/>
              </a:schemeClr>
            </a:solidFill>
            <a:round/>
            <a:headEnd/>
            <a:tailEnd/>
          </a:ln>
        </p:spPr>
        <p:txBody>
          <a:bodyPr/>
          <a:lstStyle/>
          <a:p>
            <a:pPr defTabSz="2010400" fontAlgn="base">
              <a:spcBef>
                <a:spcPct val="0"/>
              </a:spcBef>
              <a:spcAft>
                <a:spcPct val="0"/>
              </a:spcAft>
              <a:defRPr/>
            </a:pPr>
            <a:endParaRPr lang="fr-FR" sz="3957">
              <a:solidFill>
                <a:srgbClr val="3A76AD"/>
              </a:solidFill>
              <a:latin typeface="Arial" charset="0"/>
              <a:ea typeface="ＭＳ Ｐゴシック" pitchFamily="34" charset="-128"/>
            </a:endParaRPr>
          </a:p>
        </p:txBody>
      </p:sp>
      <p:sp>
        <p:nvSpPr>
          <p:cNvPr id="83987" name="Freeform 23"/>
          <p:cNvSpPr>
            <a:spLocks/>
          </p:cNvSpPr>
          <p:nvPr/>
        </p:nvSpPr>
        <p:spPr bwMode="auto">
          <a:xfrm>
            <a:off x="12673263" y="6636641"/>
            <a:ext cx="6753720" cy="3312289"/>
          </a:xfrm>
          <a:custGeom>
            <a:avLst/>
            <a:gdLst>
              <a:gd name="T0" fmla="*/ 0 w 2034"/>
              <a:gd name="T1" fmla="*/ 2147483647 h 1008"/>
              <a:gd name="T2" fmla="*/ 2147483647 w 2034"/>
              <a:gd name="T3" fmla="*/ 2147483647 h 1008"/>
              <a:gd name="T4" fmla="*/ 2147483647 w 2034"/>
              <a:gd name="T5" fmla="*/ 2147483647 h 1008"/>
              <a:gd name="T6" fmla="*/ 2147483647 w 2034"/>
              <a:gd name="T7" fmla="*/ 2147483647 h 1008"/>
              <a:gd name="T8" fmla="*/ 2147483647 w 2034"/>
              <a:gd name="T9" fmla="*/ 2147483647 h 1008"/>
              <a:gd name="T10" fmla="*/ 2147483647 w 2034"/>
              <a:gd name="T11" fmla="*/ 0 h 1008"/>
              <a:gd name="T12" fmla="*/ 0 60000 65536"/>
              <a:gd name="T13" fmla="*/ 0 60000 65536"/>
              <a:gd name="T14" fmla="*/ 0 60000 65536"/>
              <a:gd name="T15" fmla="*/ 0 60000 65536"/>
              <a:gd name="T16" fmla="*/ 0 60000 65536"/>
              <a:gd name="T17" fmla="*/ 0 60000 65536"/>
              <a:gd name="T18" fmla="*/ 0 w 2034"/>
              <a:gd name="T19" fmla="*/ 0 h 1008"/>
              <a:gd name="T20" fmla="*/ 2034 w 2034"/>
              <a:gd name="T21" fmla="*/ 1008 h 1008"/>
            </a:gdLst>
            <a:ahLst/>
            <a:cxnLst>
              <a:cxn ang="T12">
                <a:pos x="T0" y="T1"/>
              </a:cxn>
              <a:cxn ang="T13">
                <a:pos x="T2" y="T3"/>
              </a:cxn>
              <a:cxn ang="T14">
                <a:pos x="T4" y="T5"/>
              </a:cxn>
              <a:cxn ang="T15">
                <a:pos x="T6" y="T7"/>
              </a:cxn>
              <a:cxn ang="T16">
                <a:pos x="T8" y="T9"/>
              </a:cxn>
              <a:cxn ang="T17">
                <a:pos x="T10" y="T11"/>
              </a:cxn>
            </a:cxnLst>
            <a:rect l="T18" t="T19" r="T20" b="T21"/>
            <a:pathLst>
              <a:path w="2034" h="1008">
                <a:moveTo>
                  <a:pt x="0" y="1008"/>
                </a:moveTo>
                <a:cubicBezTo>
                  <a:pt x="106" y="983"/>
                  <a:pt x="212" y="959"/>
                  <a:pt x="318" y="930"/>
                </a:cubicBezTo>
                <a:cubicBezTo>
                  <a:pt x="424" y="901"/>
                  <a:pt x="497" y="885"/>
                  <a:pt x="639" y="831"/>
                </a:cubicBezTo>
                <a:cubicBezTo>
                  <a:pt x="781" y="777"/>
                  <a:pt x="1010" y="685"/>
                  <a:pt x="1170" y="603"/>
                </a:cubicBezTo>
                <a:cubicBezTo>
                  <a:pt x="1330" y="521"/>
                  <a:pt x="1458" y="440"/>
                  <a:pt x="1602" y="339"/>
                </a:cubicBezTo>
                <a:cubicBezTo>
                  <a:pt x="1746" y="238"/>
                  <a:pt x="1890" y="119"/>
                  <a:pt x="2034" y="0"/>
                </a:cubicBezTo>
              </a:path>
            </a:pathLst>
          </a:custGeom>
          <a:noFill/>
          <a:ln w="38100">
            <a:solidFill>
              <a:schemeClr val="accent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3988" name="Text Box 24"/>
          <p:cNvSpPr txBox="1">
            <a:spLocks noChangeArrowheads="1"/>
          </p:cNvSpPr>
          <p:nvPr/>
        </p:nvSpPr>
        <p:spPr bwMode="auto">
          <a:xfrm>
            <a:off x="11266674" y="4772823"/>
            <a:ext cx="623889"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30</a:t>
            </a:r>
          </a:p>
        </p:txBody>
      </p:sp>
      <p:sp>
        <p:nvSpPr>
          <p:cNvPr id="83989" name="Text Box 25"/>
          <p:cNvSpPr txBox="1">
            <a:spLocks noChangeArrowheads="1"/>
          </p:cNvSpPr>
          <p:nvPr/>
        </p:nvSpPr>
        <p:spPr bwMode="auto">
          <a:xfrm>
            <a:off x="11266674" y="5718692"/>
            <a:ext cx="623889"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25</a:t>
            </a:r>
          </a:p>
        </p:txBody>
      </p:sp>
      <p:sp>
        <p:nvSpPr>
          <p:cNvPr id="83990" name="Text Box 26"/>
          <p:cNvSpPr txBox="1">
            <a:spLocks noChangeArrowheads="1"/>
          </p:cNvSpPr>
          <p:nvPr/>
        </p:nvSpPr>
        <p:spPr bwMode="auto">
          <a:xfrm>
            <a:off x="11266674" y="6678524"/>
            <a:ext cx="623889"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20</a:t>
            </a:r>
          </a:p>
        </p:txBody>
      </p:sp>
      <p:sp>
        <p:nvSpPr>
          <p:cNvPr id="83991" name="Text Box 27"/>
          <p:cNvSpPr txBox="1">
            <a:spLocks noChangeArrowheads="1"/>
          </p:cNvSpPr>
          <p:nvPr/>
        </p:nvSpPr>
        <p:spPr bwMode="auto">
          <a:xfrm>
            <a:off x="11266674" y="7634865"/>
            <a:ext cx="623889"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15</a:t>
            </a:r>
          </a:p>
        </p:txBody>
      </p:sp>
      <p:sp>
        <p:nvSpPr>
          <p:cNvPr id="83992" name="Text Box 28"/>
          <p:cNvSpPr txBox="1">
            <a:spLocks noChangeArrowheads="1"/>
          </p:cNvSpPr>
          <p:nvPr/>
        </p:nvSpPr>
        <p:spPr bwMode="auto">
          <a:xfrm>
            <a:off x="11266674" y="8580734"/>
            <a:ext cx="623889"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10</a:t>
            </a:r>
          </a:p>
        </p:txBody>
      </p:sp>
      <p:sp>
        <p:nvSpPr>
          <p:cNvPr id="83993" name="Text Box 29"/>
          <p:cNvSpPr txBox="1">
            <a:spLocks noChangeArrowheads="1"/>
          </p:cNvSpPr>
          <p:nvPr/>
        </p:nvSpPr>
        <p:spPr bwMode="auto">
          <a:xfrm>
            <a:off x="11531935" y="9526605"/>
            <a:ext cx="404278"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5</a:t>
            </a:r>
          </a:p>
        </p:txBody>
      </p:sp>
      <p:sp>
        <p:nvSpPr>
          <p:cNvPr id="83994" name="Text Box 30"/>
          <p:cNvSpPr txBox="1">
            <a:spLocks noChangeArrowheads="1"/>
          </p:cNvSpPr>
          <p:nvPr/>
        </p:nvSpPr>
        <p:spPr bwMode="auto">
          <a:xfrm>
            <a:off x="11531935" y="10486435"/>
            <a:ext cx="404278"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0</a:t>
            </a:r>
          </a:p>
        </p:txBody>
      </p:sp>
      <p:sp>
        <p:nvSpPr>
          <p:cNvPr id="83995" name="Text Box 31"/>
          <p:cNvSpPr txBox="1">
            <a:spLocks noChangeArrowheads="1"/>
          </p:cNvSpPr>
          <p:nvPr/>
        </p:nvSpPr>
        <p:spPr bwMode="auto">
          <a:xfrm>
            <a:off x="12247447" y="11254300"/>
            <a:ext cx="404278"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0</a:t>
            </a:r>
          </a:p>
        </p:txBody>
      </p:sp>
      <p:sp>
        <p:nvSpPr>
          <p:cNvPr id="83996" name="Text Box 32"/>
          <p:cNvSpPr txBox="1">
            <a:spLocks noChangeArrowheads="1"/>
          </p:cNvSpPr>
          <p:nvPr/>
        </p:nvSpPr>
        <p:spPr bwMode="auto">
          <a:xfrm>
            <a:off x="13894866" y="11254300"/>
            <a:ext cx="1063112"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5000</a:t>
            </a:r>
          </a:p>
        </p:txBody>
      </p:sp>
      <p:sp>
        <p:nvSpPr>
          <p:cNvPr id="83997" name="Text Box 33"/>
          <p:cNvSpPr txBox="1">
            <a:spLocks noChangeArrowheads="1"/>
          </p:cNvSpPr>
          <p:nvPr/>
        </p:nvSpPr>
        <p:spPr bwMode="auto">
          <a:xfrm>
            <a:off x="15831979" y="11254300"/>
            <a:ext cx="1391728"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10 000</a:t>
            </a:r>
          </a:p>
        </p:txBody>
      </p:sp>
      <p:sp>
        <p:nvSpPr>
          <p:cNvPr id="83998" name="Text Box 34"/>
          <p:cNvSpPr txBox="1">
            <a:spLocks noChangeArrowheads="1"/>
          </p:cNvSpPr>
          <p:nvPr/>
        </p:nvSpPr>
        <p:spPr bwMode="auto">
          <a:xfrm>
            <a:off x="17887764" y="11254300"/>
            <a:ext cx="1391728"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15 000</a:t>
            </a:r>
          </a:p>
        </p:txBody>
      </p:sp>
      <p:sp>
        <p:nvSpPr>
          <p:cNvPr id="83999" name="Text Box 35"/>
          <p:cNvSpPr txBox="1">
            <a:spLocks noChangeArrowheads="1"/>
          </p:cNvSpPr>
          <p:nvPr/>
        </p:nvSpPr>
        <p:spPr bwMode="auto">
          <a:xfrm>
            <a:off x="17936629" y="6472595"/>
            <a:ext cx="946093" cy="701282"/>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957">
                <a:solidFill>
                  <a:srgbClr val="3A76AD"/>
                </a:solidFill>
                <a:latin typeface="Arial" charset="0"/>
              </a:rPr>
              <a:t>OD</a:t>
            </a:r>
          </a:p>
        </p:txBody>
      </p:sp>
      <p:sp>
        <p:nvSpPr>
          <p:cNvPr id="84000" name="Text Box 36"/>
          <p:cNvSpPr txBox="1">
            <a:spLocks noChangeArrowheads="1"/>
          </p:cNvSpPr>
          <p:nvPr/>
        </p:nvSpPr>
        <p:spPr bwMode="auto">
          <a:xfrm>
            <a:off x="17936629" y="8266607"/>
            <a:ext cx="889987" cy="701282"/>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957">
                <a:solidFill>
                  <a:srgbClr val="3A76AD"/>
                </a:solidFill>
                <a:latin typeface="Arial" charset="0"/>
              </a:rPr>
              <a:t>BD</a:t>
            </a:r>
          </a:p>
        </p:txBody>
      </p:sp>
      <p:sp>
        <p:nvSpPr>
          <p:cNvPr id="84001" name="Text Box 37"/>
          <p:cNvSpPr txBox="1">
            <a:spLocks noChangeArrowheads="1"/>
          </p:cNvSpPr>
          <p:nvPr/>
        </p:nvSpPr>
        <p:spPr bwMode="auto">
          <a:xfrm>
            <a:off x="13804120" y="11823218"/>
            <a:ext cx="4071949" cy="633700"/>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518" b="1">
                <a:solidFill>
                  <a:srgbClr val="3A76AD"/>
                </a:solidFill>
                <a:latin typeface="Arial" charset="0"/>
              </a:rPr>
              <a:t>AUCss (ng*hr/mL)</a:t>
            </a:r>
          </a:p>
        </p:txBody>
      </p:sp>
      <p:sp>
        <p:nvSpPr>
          <p:cNvPr id="34850" name="Rectangle 38"/>
          <p:cNvSpPr>
            <a:spLocks noChangeArrowheads="1"/>
          </p:cNvSpPr>
          <p:nvPr/>
        </p:nvSpPr>
        <p:spPr bwMode="auto">
          <a:xfrm>
            <a:off x="3500768" y="12797009"/>
            <a:ext cx="13032762" cy="494944"/>
          </a:xfrm>
          <a:prstGeom prst="rect">
            <a:avLst/>
          </a:prstGeom>
          <a:noFill/>
          <a:ln w="28575">
            <a:solidFill>
              <a:schemeClr val="bg2">
                <a:lumMod val="75000"/>
                <a:lumOff val="25000"/>
              </a:schemeClr>
            </a:solidFill>
            <a:miter lim="800000"/>
            <a:headEnd/>
            <a:tailEnd/>
          </a:ln>
        </p:spPr>
        <p:txBody>
          <a:bodyPr>
            <a:spAutoFit/>
          </a:bodyPr>
          <a:lstStyle/>
          <a:p>
            <a:pPr algn="ctr" defTabSz="2010400" eaLnBrk="0" fontAlgn="base" hangingPunct="0">
              <a:lnSpc>
                <a:spcPct val="85000"/>
              </a:lnSpc>
              <a:spcBef>
                <a:spcPct val="0"/>
              </a:spcBef>
              <a:spcAft>
                <a:spcPct val="0"/>
              </a:spcAft>
              <a:defRPr/>
            </a:pPr>
            <a:r>
              <a:rPr lang="en-US" sz="3078">
                <a:solidFill>
                  <a:srgbClr val="3A76AD"/>
                </a:solidFill>
                <a:latin typeface="Arial" charset="0"/>
                <a:ea typeface="ＭＳ Ｐゴシック" pitchFamily="34" charset="-128"/>
              </a:rPr>
              <a:t>Exposure range (2.5</a:t>
            </a:r>
            <a:r>
              <a:rPr lang="en-US" sz="3078" baseline="30000">
                <a:solidFill>
                  <a:srgbClr val="3A76AD"/>
                </a:solidFill>
                <a:latin typeface="Arial" charset="0"/>
                <a:ea typeface="ＭＳ Ｐゴシック" pitchFamily="34" charset="-128"/>
              </a:rPr>
              <a:t>th</a:t>
            </a:r>
            <a:r>
              <a:rPr lang="en-US" sz="3078">
                <a:solidFill>
                  <a:srgbClr val="3A76AD"/>
                </a:solidFill>
                <a:latin typeface="Arial" charset="0"/>
                <a:ea typeface="ＭＳ Ｐゴシック" pitchFamily="34" charset="-128"/>
              </a:rPr>
              <a:t>-97.5</a:t>
            </a:r>
            <a:r>
              <a:rPr lang="en-US" sz="3078" baseline="30000">
                <a:solidFill>
                  <a:srgbClr val="3A76AD"/>
                </a:solidFill>
                <a:latin typeface="Arial" charset="0"/>
                <a:ea typeface="ＭＳ Ｐゴシック" pitchFamily="34" charset="-128"/>
              </a:rPr>
              <a:t>th</a:t>
            </a:r>
            <a:r>
              <a:rPr lang="en-US" sz="3078">
                <a:solidFill>
                  <a:srgbClr val="3A76AD"/>
                </a:solidFill>
                <a:latin typeface="Arial" charset="0"/>
                <a:ea typeface="ＭＳ Ｐゴシック" pitchFamily="34" charset="-128"/>
              </a:rPr>
              <a:t> percentile) for 2.5 mg BD dosing regimen</a:t>
            </a:r>
          </a:p>
        </p:txBody>
      </p:sp>
      <p:sp>
        <p:nvSpPr>
          <p:cNvPr id="84003" name="Text Box 39"/>
          <p:cNvSpPr txBox="1">
            <a:spLocks noChangeArrowheads="1"/>
          </p:cNvSpPr>
          <p:nvPr/>
        </p:nvSpPr>
        <p:spPr bwMode="auto">
          <a:xfrm>
            <a:off x="1333294" y="4835648"/>
            <a:ext cx="843501"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100</a:t>
            </a:r>
          </a:p>
        </p:txBody>
      </p:sp>
      <p:sp>
        <p:nvSpPr>
          <p:cNvPr id="84004" name="Text Box 40"/>
          <p:cNvSpPr txBox="1">
            <a:spLocks noChangeArrowheads="1"/>
          </p:cNvSpPr>
          <p:nvPr/>
        </p:nvSpPr>
        <p:spPr bwMode="auto">
          <a:xfrm rot="-5400000">
            <a:off x="-2102901" y="7488953"/>
            <a:ext cx="6265079" cy="958468"/>
          </a:xfrm>
          <a:prstGeom prst="rect">
            <a:avLst/>
          </a:prstGeom>
          <a:noFill/>
          <a:ln w="9525">
            <a:noFill/>
            <a:miter lim="800000"/>
            <a:headEnd/>
            <a:tailEnd/>
          </a:ln>
        </p:spPr>
        <p:txBody>
          <a:bodyPr>
            <a:spAutoFit/>
          </a:bodyPr>
          <a:lstStyle/>
          <a:p>
            <a:pPr algn="ctr" defTabSz="2010400" eaLnBrk="0" fontAlgn="base" hangingPunct="0">
              <a:lnSpc>
                <a:spcPct val="80000"/>
              </a:lnSpc>
              <a:spcBef>
                <a:spcPct val="0"/>
              </a:spcBef>
              <a:spcAft>
                <a:spcPct val="0"/>
              </a:spcAft>
            </a:pPr>
            <a:r>
              <a:rPr lang="en-US" sz="3518" b="1">
                <a:solidFill>
                  <a:srgbClr val="3A76AD"/>
                </a:solidFill>
                <a:latin typeface="Arial" charset="0"/>
              </a:rPr>
              <a:t>Subjects </a:t>
            </a:r>
            <a:r>
              <a:rPr lang="en-US" sz="3518" b="1">
                <a:solidFill>
                  <a:srgbClr val="FF0000"/>
                </a:solidFill>
                <a:latin typeface="Arial" charset="0"/>
              </a:rPr>
              <a:t>without </a:t>
            </a:r>
            <a:r>
              <a:rPr lang="en-US" sz="3518" b="1">
                <a:solidFill>
                  <a:srgbClr val="3A76AD"/>
                </a:solidFill>
                <a:latin typeface="Arial" charset="0"/>
              </a:rPr>
              <a:t>thrombotic events (%)</a:t>
            </a:r>
          </a:p>
        </p:txBody>
      </p:sp>
      <p:sp>
        <p:nvSpPr>
          <p:cNvPr id="84005" name="Text Box 41"/>
          <p:cNvSpPr txBox="1">
            <a:spLocks noChangeArrowheads="1"/>
          </p:cNvSpPr>
          <p:nvPr/>
        </p:nvSpPr>
        <p:spPr bwMode="auto">
          <a:xfrm>
            <a:off x="4066196" y="11795296"/>
            <a:ext cx="4071949" cy="633700"/>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518" b="1">
                <a:solidFill>
                  <a:srgbClr val="3A76AD"/>
                </a:solidFill>
                <a:latin typeface="Arial" charset="0"/>
              </a:rPr>
              <a:t>AUCss (ng*hr/mL)</a:t>
            </a:r>
          </a:p>
        </p:txBody>
      </p:sp>
      <p:sp>
        <p:nvSpPr>
          <p:cNvPr id="81959" name="Freeform 42"/>
          <p:cNvSpPr>
            <a:spLocks/>
          </p:cNvSpPr>
          <p:nvPr/>
        </p:nvSpPr>
        <p:spPr bwMode="auto">
          <a:xfrm>
            <a:off x="2949302" y="6036309"/>
            <a:ext cx="6694386" cy="471189"/>
          </a:xfrm>
          <a:custGeom>
            <a:avLst/>
            <a:gdLst>
              <a:gd name="T0" fmla="*/ 0 w 2024"/>
              <a:gd name="T1" fmla="*/ 2147483647 h 144"/>
              <a:gd name="T2" fmla="*/ 2147483647 w 2024"/>
              <a:gd name="T3" fmla="*/ 2147483647 h 144"/>
              <a:gd name="T4" fmla="*/ 2147483647 w 2024"/>
              <a:gd name="T5" fmla="*/ 0 h 144"/>
              <a:gd name="T6" fmla="*/ 0 60000 65536"/>
              <a:gd name="T7" fmla="*/ 0 60000 65536"/>
              <a:gd name="T8" fmla="*/ 0 60000 65536"/>
              <a:gd name="T9" fmla="*/ 0 w 2024"/>
              <a:gd name="T10" fmla="*/ 0 h 144"/>
              <a:gd name="T11" fmla="*/ 2024 w 2024"/>
              <a:gd name="T12" fmla="*/ 144 h 144"/>
            </a:gdLst>
            <a:ahLst/>
            <a:cxnLst>
              <a:cxn ang="T6">
                <a:pos x="T0" y="T1"/>
              </a:cxn>
              <a:cxn ang="T7">
                <a:pos x="T2" y="T3"/>
              </a:cxn>
              <a:cxn ang="T8">
                <a:pos x="T4" y="T5"/>
              </a:cxn>
            </a:cxnLst>
            <a:rect l="T9" t="T10" r="T11" b="T12"/>
            <a:pathLst>
              <a:path w="2024" h="144">
                <a:moveTo>
                  <a:pt x="0" y="144"/>
                </a:moveTo>
                <a:cubicBezTo>
                  <a:pt x="375" y="114"/>
                  <a:pt x="751" y="84"/>
                  <a:pt x="1088" y="60"/>
                </a:cubicBezTo>
                <a:cubicBezTo>
                  <a:pt x="1425" y="36"/>
                  <a:pt x="1724" y="18"/>
                  <a:pt x="2024" y="0"/>
                </a:cubicBezTo>
              </a:path>
            </a:pathLst>
          </a:custGeom>
          <a:noFill/>
          <a:ln w="38100">
            <a:solidFill>
              <a:schemeClr val="accent6">
                <a:lumMod val="75000"/>
              </a:schemeClr>
            </a:solidFill>
            <a:round/>
            <a:headEnd/>
            <a:tailEnd/>
          </a:ln>
        </p:spPr>
        <p:txBody>
          <a:bodyPr/>
          <a:lstStyle/>
          <a:p>
            <a:pPr defTabSz="2010400" fontAlgn="base">
              <a:spcBef>
                <a:spcPct val="0"/>
              </a:spcBef>
              <a:spcAft>
                <a:spcPct val="0"/>
              </a:spcAft>
              <a:defRPr/>
            </a:pPr>
            <a:endParaRPr lang="fr-FR" sz="3957">
              <a:solidFill>
                <a:srgbClr val="3A76AD"/>
              </a:solidFill>
              <a:latin typeface="Arial" charset="0"/>
              <a:ea typeface="ＭＳ Ｐゴシック" pitchFamily="34" charset="-128"/>
            </a:endParaRPr>
          </a:p>
        </p:txBody>
      </p:sp>
      <p:sp>
        <p:nvSpPr>
          <p:cNvPr id="84007" name="Freeform 43"/>
          <p:cNvSpPr>
            <a:spLocks/>
          </p:cNvSpPr>
          <p:nvPr/>
        </p:nvSpPr>
        <p:spPr bwMode="auto">
          <a:xfrm>
            <a:off x="2963263" y="6350436"/>
            <a:ext cx="6666464" cy="1033127"/>
          </a:xfrm>
          <a:custGeom>
            <a:avLst/>
            <a:gdLst>
              <a:gd name="T0" fmla="*/ 0 w 2016"/>
              <a:gd name="T1" fmla="*/ 2147483647 h 316"/>
              <a:gd name="T2" fmla="*/ 2147483647 w 2016"/>
              <a:gd name="T3" fmla="*/ 2147483647 h 316"/>
              <a:gd name="T4" fmla="*/ 2147483647 w 2016"/>
              <a:gd name="T5" fmla="*/ 2147483647 h 316"/>
              <a:gd name="T6" fmla="*/ 2147483647 w 2016"/>
              <a:gd name="T7" fmla="*/ 2147483647 h 316"/>
              <a:gd name="T8" fmla="*/ 2147483647 w 2016"/>
              <a:gd name="T9" fmla="*/ 0 h 316"/>
              <a:gd name="T10" fmla="*/ 0 60000 65536"/>
              <a:gd name="T11" fmla="*/ 0 60000 65536"/>
              <a:gd name="T12" fmla="*/ 0 60000 65536"/>
              <a:gd name="T13" fmla="*/ 0 60000 65536"/>
              <a:gd name="T14" fmla="*/ 0 60000 65536"/>
              <a:gd name="T15" fmla="*/ 0 w 2016"/>
              <a:gd name="T16" fmla="*/ 0 h 316"/>
              <a:gd name="T17" fmla="*/ 2016 w 2016"/>
              <a:gd name="T18" fmla="*/ 316 h 316"/>
            </a:gdLst>
            <a:ahLst/>
            <a:cxnLst>
              <a:cxn ang="T10">
                <a:pos x="T0" y="T1"/>
              </a:cxn>
              <a:cxn ang="T11">
                <a:pos x="T2" y="T3"/>
              </a:cxn>
              <a:cxn ang="T12">
                <a:pos x="T4" y="T5"/>
              </a:cxn>
              <a:cxn ang="T13">
                <a:pos x="T6" y="T7"/>
              </a:cxn>
              <a:cxn ang="T14">
                <a:pos x="T8" y="T9"/>
              </a:cxn>
            </a:cxnLst>
            <a:rect l="T15" t="T16" r="T17" b="T18"/>
            <a:pathLst>
              <a:path w="2016" h="316">
                <a:moveTo>
                  <a:pt x="0" y="316"/>
                </a:moveTo>
                <a:cubicBezTo>
                  <a:pt x="114" y="289"/>
                  <a:pt x="229" y="263"/>
                  <a:pt x="400" y="232"/>
                </a:cubicBezTo>
                <a:cubicBezTo>
                  <a:pt x="571" y="201"/>
                  <a:pt x="835" y="161"/>
                  <a:pt x="1024" y="132"/>
                </a:cubicBezTo>
                <a:cubicBezTo>
                  <a:pt x="1213" y="103"/>
                  <a:pt x="1367" y="78"/>
                  <a:pt x="1532" y="56"/>
                </a:cubicBezTo>
                <a:cubicBezTo>
                  <a:pt x="1697" y="34"/>
                  <a:pt x="1856" y="17"/>
                  <a:pt x="2016" y="0"/>
                </a:cubicBezTo>
              </a:path>
            </a:pathLst>
          </a:custGeom>
          <a:noFill/>
          <a:ln w="38100">
            <a:solidFill>
              <a:schemeClr val="accent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08" name="Text Box 44"/>
          <p:cNvSpPr txBox="1">
            <a:spLocks noChangeArrowheads="1"/>
          </p:cNvSpPr>
          <p:nvPr/>
        </p:nvSpPr>
        <p:spPr bwMode="auto">
          <a:xfrm>
            <a:off x="4446637" y="5613982"/>
            <a:ext cx="889987" cy="701282"/>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957">
                <a:solidFill>
                  <a:srgbClr val="3A76AD"/>
                </a:solidFill>
                <a:latin typeface="Arial" charset="0"/>
              </a:rPr>
              <a:t>BD</a:t>
            </a:r>
          </a:p>
        </p:txBody>
      </p:sp>
      <p:sp>
        <p:nvSpPr>
          <p:cNvPr id="84009" name="Text Box 45"/>
          <p:cNvSpPr txBox="1">
            <a:spLocks noChangeArrowheads="1"/>
          </p:cNvSpPr>
          <p:nvPr/>
        </p:nvSpPr>
        <p:spPr bwMode="auto">
          <a:xfrm>
            <a:off x="4516443" y="7038023"/>
            <a:ext cx="946093" cy="701282"/>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957">
                <a:solidFill>
                  <a:srgbClr val="3A76AD"/>
                </a:solidFill>
                <a:latin typeface="Arial" charset="0"/>
              </a:rPr>
              <a:t>OD</a:t>
            </a:r>
          </a:p>
        </p:txBody>
      </p:sp>
      <p:sp>
        <p:nvSpPr>
          <p:cNvPr id="84010" name="Line 46"/>
          <p:cNvSpPr>
            <a:spLocks noChangeShapeType="1"/>
          </p:cNvSpPr>
          <p:nvPr/>
        </p:nvSpPr>
        <p:spPr bwMode="auto">
          <a:xfrm>
            <a:off x="2820158" y="1100299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11" name="Line 47"/>
          <p:cNvSpPr>
            <a:spLocks noChangeShapeType="1"/>
          </p:cNvSpPr>
          <p:nvPr/>
        </p:nvSpPr>
        <p:spPr bwMode="auto">
          <a:xfrm>
            <a:off x="4868963" y="1100299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12" name="Line 48"/>
          <p:cNvSpPr>
            <a:spLocks noChangeShapeType="1"/>
          </p:cNvSpPr>
          <p:nvPr/>
        </p:nvSpPr>
        <p:spPr bwMode="auto">
          <a:xfrm>
            <a:off x="6917765" y="1100299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13" name="Line 49"/>
          <p:cNvSpPr>
            <a:spLocks noChangeShapeType="1"/>
          </p:cNvSpPr>
          <p:nvPr/>
        </p:nvSpPr>
        <p:spPr bwMode="auto">
          <a:xfrm>
            <a:off x="8970059" y="1100299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14" name="Line 50"/>
          <p:cNvSpPr>
            <a:spLocks noChangeShapeType="1"/>
          </p:cNvSpPr>
          <p:nvPr/>
        </p:nvSpPr>
        <p:spPr bwMode="auto">
          <a:xfrm rot="-5400000">
            <a:off x="2408304" y="10650479"/>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15" name="Line 51"/>
          <p:cNvSpPr>
            <a:spLocks noChangeShapeType="1"/>
          </p:cNvSpPr>
          <p:nvPr/>
        </p:nvSpPr>
        <p:spPr bwMode="auto">
          <a:xfrm rot="-5400000">
            <a:off x="2408304" y="9701119"/>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16" name="Line 52"/>
          <p:cNvSpPr>
            <a:spLocks noChangeShapeType="1"/>
          </p:cNvSpPr>
          <p:nvPr/>
        </p:nvSpPr>
        <p:spPr bwMode="auto">
          <a:xfrm rot="-5400000">
            <a:off x="2408304" y="8769209"/>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17" name="Line 53"/>
          <p:cNvSpPr>
            <a:spLocks noChangeShapeType="1"/>
          </p:cNvSpPr>
          <p:nvPr/>
        </p:nvSpPr>
        <p:spPr bwMode="auto">
          <a:xfrm rot="-5400000">
            <a:off x="2408304" y="7805887"/>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18" name="Line 54"/>
          <p:cNvSpPr>
            <a:spLocks noChangeShapeType="1"/>
          </p:cNvSpPr>
          <p:nvPr/>
        </p:nvSpPr>
        <p:spPr bwMode="auto">
          <a:xfrm rot="-5400000">
            <a:off x="2408304" y="686001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19" name="Line 55"/>
          <p:cNvSpPr>
            <a:spLocks noChangeShapeType="1"/>
          </p:cNvSpPr>
          <p:nvPr/>
        </p:nvSpPr>
        <p:spPr bwMode="auto">
          <a:xfrm rot="-5400000">
            <a:off x="2408304" y="5910658"/>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20" name="Line 56"/>
          <p:cNvSpPr>
            <a:spLocks noChangeShapeType="1"/>
          </p:cNvSpPr>
          <p:nvPr/>
        </p:nvSpPr>
        <p:spPr bwMode="auto">
          <a:xfrm rot="-5400000">
            <a:off x="2408304" y="4975259"/>
            <a:ext cx="0" cy="223379"/>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21" name="Text Box 57"/>
          <p:cNvSpPr txBox="1">
            <a:spLocks noChangeArrowheads="1"/>
          </p:cNvSpPr>
          <p:nvPr/>
        </p:nvSpPr>
        <p:spPr bwMode="auto">
          <a:xfrm>
            <a:off x="1490358" y="5722183"/>
            <a:ext cx="623889"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95</a:t>
            </a:r>
          </a:p>
        </p:txBody>
      </p:sp>
      <p:sp>
        <p:nvSpPr>
          <p:cNvPr id="84022" name="Text Box 58"/>
          <p:cNvSpPr txBox="1">
            <a:spLocks noChangeArrowheads="1"/>
          </p:cNvSpPr>
          <p:nvPr/>
        </p:nvSpPr>
        <p:spPr bwMode="auto">
          <a:xfrm>
            <a:off x="1490358" y="6675033"/>
            <a:ext cx="623889"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90</a:t>
            </a:r>
          </a:p>
        </p:txBody>
      </p:sp>
      <p:sp>
        <p:nvSpPr>
          <p:cNvPr id="84023" name="Text Box 59"/>
          <p:cNvSpPr txBox="1">
            <a:spLocks noChangeArrowheads="1"/>
          </p:cNvSpPr>
          <p:nvPr/>
        </p:nvSpPr>
        <p:spPr bwMode="auto">
          <a:xfrm>
            <a:off x="1490358" y="7631374"/>
            <a:ext cx="623889"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85</a:t>
            </a:r>
          </a:p>
        </p:txBody>
      </p:sp>
      <p:sp>
        <p:nvSpPr>
          <p:cNvPr id="84024" name="Text Box 60"/>
          <p:cNvSpPr txBox="1">
            <a:spLocks noChangeArrowheads="1"/>
          </p:cNvSpPr>
          <p:nvPr/>
        </p:nvSpPr>
        <p:spPr bwMode="auto">
          <a:xfrm>
            <a:off x="1490358" y="8570264"/>
            <a:ext cx="623889"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80</a:t>
            </a:r>
          </a:p>
        </p:txBody>
      </p:sp>
      <p:sp>
        <p:nvSpPr>
          <p:cNvPr id="84025" name="Text Box 61"/>
          <p:cNvSpPr txBox="1">
            <a:spLocks noChangeArrowheads="1"/>
          </p:cNvSpPr>
          <p:nvPr/>
        </p:nvSpPr>
        <p:spPr bwMode="auto">
          <a:xfrm>
            <a:off x="1490358" y="9509152"/>
            <a:ext cx="623889"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75</a:t>
            </a:r>
          </a:p>
        </p:txBody>
      </p:sp>
      <p:sp>
        <p:nvSpPr>
          <p:cNvPr id="84026" name="Text Box 62"/>
          <p:cNvSpPr txBox="1">
            <a:spLocks noChangeArrowheads="1"/>
          </p:cNvSpPr>
          <p:nvPr/>
        </p:nvSpPr>
        <p:spPr bwMode="auto">
          <a:xfrm>
            <a:off x="1490358" y="10468985"/>
            <a:ext cx="623889"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70</a:t>
            </a:r>
          </a:p>
        </p:txBody>
      </p:sp>
      <p:sp>
        <p:nvSpPr>
          <p:cNvPr id="84027" name="Text Box 63"/>
          <p:cNvSpPr txBox="1">
            <a:spLocks noChangeArrowheads="1"/>
          </p:cNvSpPr>
          <p:nvPr/>
        </p:nvSpPr>
        <p:spPr bwMode="auto">
          <a:xfrm>
            <a:off x="2492071" y="11229869"/>
            <a:ext cx="404278"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0</a:t>
            </a:r>
          </a:p>
        </p:txBody>
      </p:sp>
      <p:sp>
        <p:nvSpPr>
          <p:cNvPr id="84028" name="Text Box 64"/>
          <p:cNvSpPr txBox="1">
            <a:spLocks noChangeArrowheads="1"/>
          </p:cNvSpPr>
          <p:nvPr/>
        </p:nvSpPr>
        <p:spPr bwMode="auto">
          <a:xfrm>
            <a:off x="4136001" y="11229869"/>
            <a:ext cx="1063112"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5000</a:t>
            </a:r>
          </a:p>
        </p:txBody>
      </p:sp>
      <p:sp>
        <p:nvSpPr>
          <p:cNvPr id="84029" name="Text Box 65"/>
          <p:cNvSpPr txBox="1">
            <a:spLocks noChangeArrowheads="1"/>
          </p:cNvSpPr>
          <p:nvPr/>
        </p:nvSpPr>
        <p:spPr bwMode="auto">
          <a:xfrm>
            <a:off x="6062644" y="11229869"/>
            <a:ext cx="1391728"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10 000</a:t>
            </a:r>
          </a:p>
        </p:txBody>
      </p:sp>
      <p:sp>
        <p:nvSpPr>
          <p:cNvPr id="84030" name="Text Box 66"/>
          <p:cNvSpPr txBox="1">
            <a:spLocks noChangeArrowheads="1"/>
          </p:cNvSpPr>
          <p:nvPr/>
        </p:nvSpPr>
        <p:spPr bwMode="auto">
          <a:xfrm>
            <a:off x="8107957" y="11229869"/>
            <a:ext cx="1391728" cy="565989"/>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pPr>
            <a:r>
              <a:rPr lang="en-US" sz="3078">
                <a:solidFill>
                  <a:srgbClr val="1C1C1C"/>
                </a:solidFill>
                <a:latin typeface="Arial" charset="0"/>
              </a:rPr>
              <a:t>15 000</a:t>
            </a:r>
          </a:p>
        </p:txBody>
      </p:sp>
      <p:sp>
        <p:nvSpPr>
          <p:cNvPr id="34879" name="Text Box 67"/>
          <p:cNvSpPr txBox="1">
            <a:spLocks noChangeArrowheads="1"/>
          </p:cNvSpPr>
          <p:nvPr/>
        </p:nvSpPr>
        <p:spPr bwMode="auto">
          <a:xfrm>
            <a:off x="5574003" y="4465676"/>
            <a:ext cx="2270173" cy="701282"/>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defRPr/>
            </a:pPr>
            <a:r>
              <a:rPr lang="en-US" sz="3957" b="1" dirty="0">
                <a:solidFill>
                  <a:srgbClr val="616365">
                    <a:lumMod val="75000"/>
                    <a:lumOff val="25000"/>
                  </a:srgbClr>
                </a:solidFill>
                <a:latin typeface="Arial" charset="0"/>
                <a:ea typeface="ＭＳ Ｐゴシック" pitchFamily="34" charset="-128"/>
              </a:rPr>
              <a:t>Efficacy </a:t>
            </a:r>
          </a:p>
        </p:txBody>
      </p:sp>
      <p:sp>
        <p:nvSpPr>
          <p:cNvPr id="34880" name="Text Box 68"/>
          <p:cNvSpPr txBox="1">
            <a:spLocks noChangeArrowheads="1"/>
          </p:cNvSpPr>
          <p:nvPr/>
        </p:nvSpPr>
        <p:spPr bwMode="auto">
          <a:xfrm>
            <a:off x="15845940" y="4465676"/>
            <a:ext cx="1705916" cy="701282"/>
          </a:xfrm>
          <a:prstGeom prst="rect">
            <a:avLst/>
          </a:prstGeom>
          <a:noFill/>
          <a:ln w="9525">
            <a:noFill/>
            <a:miter lim="800000"/>
            <a:headEnd/>
            <a:tailEnd/>
          </a:ln>
        </p:spPr>
        <p:txBody>
          <a:bodyPr wrap="none">
            <a:spAutoFit/>
          </a:bodyPr>
          <a:lstStyle/>
          <a:p>
            <a:pPr defTabSz="2010400" eaLnBrk="0" fontAlgn="base" hangingPunct="0">
              <a:spcBef>
                <a:spcPct val="0"/>
              </a:spcBef>
              <a:spcAft>
                <a:spcPct val="0"/>
              </a:spcAft>
              <a:defRPr/>
            </a:pPr>
            <a:r>
              <a:rPr lang="en-US" sz="3957" b="1" dirty="0">
                <a:solidFill>
                  <a:srgbClr val="616365">
                    <a:lumMod val="75000"/>
                    <a:lumOff val="25000"/>
                  </a:srgbClr>
                </a:solidFill>
                <a:latin typeface="Arial" charset="0"/>
                <a:ea typeface="ＭＳ Ｐゴシック" pitchFamily="34" charset="-128"/>
              </a:rPr>
              <a:t>Safety</a:t>
            </a:r>
          </a:p>
        </p:txBody>
      </p:sp>
      <p:sp>
        <p:nvSpPr>
          <p:cNvPr id="84033" name="Rectangle 10"/>
          <p:cNvSpPr>
            <a:spLocks noChangeArrowheads="1"/>
          </p:cNvSpPr>
          <p:nvPr/>
        </p:nvSpPr>
        <p:spPr bwMode="auto">
          <a:xfrm>
            <a:off x="8728170" y="14199262"/>
            <a:ext cx="10503117" cy="836511"/>
          </a:xfrm>
          <a:prstGeom prst="rect">
            <a:avLst/>
          </a:prstGeom>
          <a:noFill/>
          <a:ln w="50800" algn="ctr">
            <a:noFill/>
            <a:miter lim="800000"/>
            <a:headEnd/>
            <a:tailEnd/>
          </a:ln>
        </p:spPr>
        <p:txBody>
          <a:bodyPr wrap="square" anchor="b">
            <a:spAutoFit/>
          </a:bodyPr>
          <a:lstStyle/>
          <a:p>
            <a:pPr defTabSz="2052283" fontAlgn="base">
              <a:spcBef>
                <a:spcPct val="0"/>
              </a:spcBef>
              <a:spcAft>
                <a:spcPct val="0"/>
              </a:spcAft>
            </a:pPr>
            <a:r>
              <a:rPr lang="nb-NO" sz="2418" b="1" i="1" dirty="0">
                <a:solidFill>
                  <a:srgbClr val="515151"/>
                </a:solidFill>
                <a:latin typeface="Arial" charset="0"/>
              </a:rPr>
              <a:t>Adapted from Feng Y et al. Poster presented at: 21st Congress of ISTH; July 2007; Geneva, Switzerland. Poster P-M-663.</a:t>
            </a:r>
            <a:endParaRPr lang="en-US" sz="2418" b="1" i="1" dirty="0">
              <a:solidFill>
                <a:srgbClr val="515151"/>
              </a:solidFill>
              <a:latin typeface="Arial" charset="0"/>
            </a:endParaRPr>
          </a:p>
        </p:txBody>
      </p:sp>
      <p:sp>
        <p:nvSpPr>
          <p:cNvPr id="84034" name="Line 70"/>
          <p:cNvSpPr>
            <a:spLocks noChangeShapeType="1"/>
          </p:cNvSpPr>
          <p:nvPr/>
        </p:nvSpPr>
        <p:spPr bwMode="auto">
          <a:xfrm>
            <a:off x="12261408" y="5048555"/>
            <a:ext cx="0" cy="5964915"/>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35" name="Line 71"/>
          <p:cNvSpPr>
            <a:spLocks noChangeShapeType="1"/>
          </p:cNvSpPr>
          <p:nvPr/>
        </p:nvSpPr>
        <p:spPr bwMode="auto">
          <a:xfrm>
            <a:off x="12250937" y="10982056"/>
            <a:ext cx="7183027" cy="0"/>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36" name="Line 72"/>
          <p:cNvSpPr>
            <a:spLocks noChangeShapeType="1"/>
          </p:cNvSpPr>
          <p:nvPr/>
        </p:nvSpPr>
        <p:spPr bwMode="auto">
          <a:xfrm>
            <a:off x="2519993" y="5048555"/>
            <a:ext cx="0" cy="5964915"/>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84037" name="Line 73"/>
          <p:cNvSpPr>
            <a:spLocks noChangeShapeType="1"/>
          </p:cNvSpPr>
          <p:nvPr/>
        </p:nvSpPr>
        <p:spPr bwMode="auto">
          <a:xfrm>
            <a:off x="2509525" y="10975075"/>
            <a:ext cx="7183027" cy="0"/>
          </a:xfrm>
          <a:prstGeom prst="line">
            <a:avLst/>
          </a:prstGeom>
          <a:noFill/>
          <a:ln w="28575">
            <a:solidFill>
              <a:schemeClr val="tx1"/>
            </a:solidFill>
            <a:round/>
            <a:headEnd/>
            <a:tailEnd/>
          </a:ln>
        </p:spPr>
        <p:txBody>
          <a:bodyPr/>
          <a:lstStyle/>
          <a:p>
            <a:pPr defTabSz="2010400" fontAlgn="base">
              <a:spcBef>
                <a:spcPct val="0"/>
              </a:spcBef>
              <a:spcAft>
                <a:spcPct val="0"/>
              </a:spcAft>
            </a:pPr>
            <a:endParaRPr lang="en-GB" sz="3957">
              <a:solidFill>
                <a:prstClr val="black"/>
              </a:solidFill>
              <a:latin typeface="Arial" charset="0"/>
            </a:endParaRPr>
          </a:p>
        </p:txBody>
      </p:sp>
      <p:sp>
        <p:nvSpPr>
          <p:cNvPr id="74" name="TextBox 7"/>
          <p:cNvSpPr txBox="1">
            <a:spLocks noChangeArrowheads="1"/>
          </p:cNvSpPr>
          <p:nvPr/>
        </p:nvSpPr>
        <p:spPr bwMode="auto">
          <a:xfrm>
            <a:off x="2743373" y="3087008"/>
            <a:ext cx="14669712" cy="768993"/>
          </a:xfrm>
          <a:prstGeom prst="rect">
            <a:avLst/>
          </a:prstGeom>
          <a:noFill/>
          <a:ln w="28575">
            <a:solidFill>
              <a:srgbClr val="FF0000"/>
            </a:solidFill>
            <a:miter lim="800000"/>
            <a:headEnd/>
            <a:tailEnd/>
          </a:ln>
        </p:spPr>
        <p:txBody>
          <a:bodyPr>
            <a:spAutoFit/>
          </a:bodyPr>
          <a:lstStyle/>
          <a:p>
            <a:pPr algn="ctr" defTabSz="2010400" fontAlgn="base">
              <a:spcBef>
                <a:spcPct val="0"/>
              </a:spcBef>
              <a:spcAft>
                <a:spcPct val="0"/>
              </a:spcAft>
              <a:defRPr/>
            </a:pPr>
            <a:r>
              <a:rPr lang="en-GB" sz="4397" b="1" kern="0" dirty="0">
                <a:solidFill>
                  <a:srgbClr val="0065A5"/>
                </a:solidFill>
                <a:latin typeface="Arial"/>
                <a:ea typeface="ＭＳ Ｐゴシック" pitchFamily="34" charset="-128"/>
              </a:rPr>
              <a:t>to maximise efficacy without increasing bleeding risk</a:t>
            </a:r>
            <a:endParaRPr lang="fr-FR" sz="4397" dirty="0">
              <a:solidFill>
                <a:srgbClr val="3A76AD"/>
              </a:solidFill>
              <a:latin typeface="Arial" charset="0"/>
              <a:ea typeface="ＭＳ Ｐゴシック" pitchFamily="34" charset="-128"/>
            </a:endParaRPr>
          </a:p>
        </p:txBody>
      </p:sp>
      <p:sp>
        <p:nvSpPr>
          <p:cNvPr id="84039" name="Rectangle 72"/>
          <p:cNvSpPr>
            <a:spLocks noChangeArrowheads="1"/>
          </p:cNvSpPr>
          <p:nvPr/>
        </p:nvSpPr>
        <p:spPr bwMode="auto">
          <a:xfrm>
            <a:off x="579389" y="13421774"/>
            <a:ext cx="16290422" cy="701282"/>
          </a:xfrm>
          <a:prstGeom prst="rect">
            <a:avLst/>
          </a:prstGeom>
          <a:noFill/>
          <a:ln w="9525">
            <a:noFill/>
            <a:miter lim="800000"/>
            <a:headEnd/>
            <a:tailEnd/>
          </a:ln>
        </p:spPr>
        <p:txBody>
          <a:bodyPr wrap="none">
            <a:spAutoFit/>
          </a:bodyPr>
          <a:lstStyle/>
          <a:p>
            <a:pPr defTabSz="2010400" fontAlgn="base">
              <a:spcBef>
                <a:spcPct val="0"/>
              </a:spcBef>
              <a:spcAft>
                <a:spcPct val="0"/>
              </a:spcAft>
            </a:pPr>
            <a:r>
              <a:rPr lang="en-GB" sz="3957" i="1" dirty="0" err="1">
                <a:solidFill>
                  <a:srgbClr val="3A76AD"/>
                </a:solidFill>
                <a:latin typeface="Arial" charset="0"/>
              </a:rPr>
              <a:t>AUCss</a:t>
            </a:r>
            <a:r>
              <a:rPr lang="en-GB" sz="3957" i="1" dirty="0">
                <a:solidFill>
                  <a:srgbClr val="3A76AD"/>
                </a:solidFill>
                <a:latin typeface="Arial" charset="0"/>
              </a:rPr>
              <a:t>: Area under the plasma concentration-time curve at steady state</a:t>
            </a:r>
          </a:p>
        </p:txBody>
      </p:sp>
      <p:sp>
        <p:nvSpPr>
          <p:cNvPr id="76" name="Rectangle 3"/>
          <p:cNvSpPr txBox="1">
            <a:spLocks/>
          </p:cNvSpPr>
          <p:nvPr/>
        </p:nvSpPr>
        <p:spPr bwMode="auto">
          <a:xfrm>
            <a:off x="722492" y="504191"/>
            <a:ext cx="18317069" cy="1239056"/>
          </a:xfrm>
          <a:prstGeom prst="rect">
            <a:avLst/>
          </a:prstGeom>
          <a:noFill/>
          <a:ln w="9525">
            <a:noFill/>
            <a:miter lim="800000"/>
            <a:headEnd/>
            <a:tailEnd/>
          </a:ln>
        </p:spPr>
        <p:txBody>
          <a:bodyPr lIns="0" tIns="0" rIns="0" bIns="0" anchor="ctr"/>
          <a:lstStyle/>
          <a:p>
            <a:pPr defTabSz="2010400" fontAlgn="base">
              <a:spcBef>
                <a:spcPct val="0"/>
              </a:spcBef>
              <a:spcAft>
                <a:spcPct val="0"/>
              </a:spcAft>
              <a:defRPr/>
            </a:pPr>
            <a:r>
              <a:rPr lang="en-GB" sz="5277" b="1" kern="0" dirty="0">
                <a:solidFill>
                  <a:prstClr val="white"/>
                </a:solidFill>
                <a:latin typeface="Arial"/>
                <a:ea typeface="ＭＳ Ｐゴシック" charset="-128"/>
              </a:rPr>
              <a:t>The choice of the apixaban BD dosage regimen </a:t>
            </a:r>
          </a:p>
          <a:p>
            <a:pPr defTabSz="2010400" fontAlgn="base">
              <a:spcBef>
                <a:spcPct val="0"/>
              </a:spcBef>
              <a:spcAft>
                <a:spcPct val="0"/>
              </a:spcAft>
              <a:defRPr/>
            </a:pPr>
            <a:r>
              <a:rPr lang="en-GB" sz="5277" b="1" kern="0" dirty="0">
                <a:solidFill>
                  <a:prstClr val="white"/>
                </a:solidFill>
                <a:latin typeface="Arial"/>
                <a:ea typeface="ＭＳ Ｐゴシック" charset="-128"/>
              </a:rPr>
              <a:t>in all studied indications is based on a clear rationale:</a:t>
            </a:r>
            <a:endParaRPr lang="en-US" sz="5277" b="1" kern="0" dirty="0">
              <a:solidFill>
                <a:prstClr val="white"/>
              </a:solidFill>
              <a:latin typeface="Arial"/>
              <a:ea typeface="ＭＳ Ｐゴシック" charset="-128"/>
            </a:endParaRPr>
          </a:p>
        </p:txBody>
      </p:sp>
      <p:sp>
        <p:nvSpPr>
          <p:cNvPr id="73" name="5-Point Star 72"/>
          <p:cNvSpPr/>
          <p:nvPr/>
        </p:nvSpPr>
        <p:spPr bwMode="auto">
          <a:xfrm>
            <a:off x="17783056" y="1588"/>
            <a:ext cx="2631683" cy="2806197"/>
          </a:xfrm>
          <a:prstGeom prst="star5">
            <a:avLst/>
          </a:prstGeom>
          <a:solidFill>
            <a:srgbClr val="FF0000"/>
          </a:solidFill>
          <a:ln w="9525" cap="flat" cmpd="sng" algn="ctr">
            <a:noFill/>
            <a:prstDash val="solid"/>
            <a:round/>
            <a:headEnd type="none" w="med" len="med"/>
            <a:tailEnd type="none" w="med" len="med"/>
          </a:ln>
          <a:effectLst/>
        </p:spPr>
        <p:txBody>
          <a:bodyPr lIns="0" tIns="0" rIns="0" bIns="0"/>
          <a:lstStyle/>
          <a:p>
            <a:pPr defTabSz="2010400" fontAlgn="base">
              <a:lnSpc>
                <a:spcPct val="90000"/>
              </a:lnSpc>
              <a:spcBef>
                <a:spcPct val="30000"/>
              </a:spcBef>
              <a:spcAft>
                <a:spcPct val="0"/>
              </a:spcAft>
              <a:buClr>
                <a:srgbClr val="FF9900"/>
              </a:buClr>
              <a:defRPr/>
            </a:pPr>
            <a:endParaRPr lang="en-GB" sz="3957">
              <a:solidFill>
                <a:prstClr val="black"/>
              </a:solidFill>
              <a:latin typeface="Arial" charset="0"/>
              <a:ea typeface="Arial Unicode MS" pitchFamily="34" charset="-128"/>
              <a:cs typeface="Arial" pitchFamily="34" charset="0"/>
            </a:endParaRPr>
          </a:p>
        </p:txBody>
      </p:sp>
      <p:sp>
        <p:nvSpPr>
          <p:cNvPr id="75" name="Slide Number Placeholder 74"/>
          <p:cNvSpPr>
            <a:spLocks noGrp="1"/>
          </p:cNvSpPr>
          <p:nvPr>
            <p:ph type="sldNum" sz="quarter" idx="10"/>
          </p:nvPr>
        </p:nvSpPr>
        <p:spPr/>
        <p:txBody>
          <a:bodyPr/>
          <a:lstStyle/>
          <a:p>
            <a:pPr defTabSz="2010400">
              <a:defRPr/>
            </a:pPr>
            <a:fld id="{105CF3E3-C899-44ED-A763-719EC2141EE2}" type="slidenum">
              <a:rPr lang="en-US">
                <a:solidFill>
                  <a:prstClr val="black">
                    <a:tint val="75000"/>
                  </a:prstClr>
                </a:solidFill>
              </a:rPr>
              <a:pPr defTabSz="2010400">
                <a:defRPr/>
              </a:pPr>
              <a:t>7</a:t>
            </a:fld>
            <a:endParaRPr lang="en-US" dirty="0">
              <a:solidFill>
                <a:prstClr val="black">
                  <a:tint val="75000"/>
                </a:prstClr>
              </a:solidFill>
            </a:endParaRPr>
          </a:p>
        </p:txBody>
      </p:sp>
      <p:sp>
        <p:nvSpPr>
          <p:cNvPr id="77" name="Footer Placeholder 76"/>
          <p:cNvSpPr>
            <a:spLocks noGrp="1"/>
          </p:cNvSpPr>
          <p:nvPr>
            <p:ph type="ftr" sz="quarter" idx="4294967295"/>
          </p:nvPr>
        </p:nvSpPr>
        <p:spPr>
          <a:xfrm>
            <a:off x="0" y="14542158"/>
            <a:ext cx="13825060" cy="537505"/>
          </a:xfrm>
          <a:prstGeom prst="rect">
            <a:avLst/>
          </a:prstGeom>
        </p:spPr>
        <p:txBody>
          <a:bodyPr/>
          <a:lstStyle/>
          <a:p>
            <a:pPr defTabSz="2010400" fontAlgn="base">
              <a:spcBef>
                <a:spcPct val="0"/>
              </a:spcBef>
              <a:spcAft>
                <a:spcPct val="0"/>
              </a:spcAft>
              <a:defRPr/>
            </a:pPr>
            <a:r>
              <a:rPr lang="en-US" sz="1759" dirty="0">
                <a:solidFill>
                  <a:prstClr val="black"/>
                </a:solidFill>
                <a:latin typeface="Arial" charset="0"/>
              </a:rPr>
              <a:t>Pfizer Confidential.  For internal Use Only. Not for Further Distribution.</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E9A0-5D08-4B09-BBC7-E8EA969F78AA}"/>
              </a:ext>
            </a:extLst>
          </p:cNvPr>
          <p:cNvSpPr>
            <a:spLocks noGrp="1"/>
          </p:cNvSpPr>
          <p:nvPr>
            <p:ph type="title"/>
          </p:nvPr>
        </p:nvSpPr>
        <p:spPr>
          <a:xfrm>
            <a:off x="1365250" y="1063625"/>
            <a:ext cx="5671184" cy="1085850"/>
          </a:xfrm>
        </p:spPr>
        <p:txBody>
          <a:bodyPr/>
          <a:lstStyle/>
          <a:p>
            <a:r>
              <a:rPr lang="en-US" dirty="0"/>
              <a:t>Indications</a:t>
            </a:r>
          </a:p>
        </p:txBody>
      </p:sp>
      <p:pic>
        <p:nvPicPr>
          <p:cNvPr id="5" name="Picture 4">
            <a:extLst>
              <a:ext uri="{FF2B5EF4-FFF2-40B4-BE49-F238E27FC236}">
                <a16:creationId xmlns:a16="http://schemas.microsoft.com/office/drawing/2014/main" id="{93957D2D-20EB-4BB2-AF92-534019E5ECF3}"/>
              </a:ext>
            </a:extLst>
          </p:cNvPr>
          <p:cNvPicPr>
            <a:picLocks noChangeAspect="1"/>
          </p:cNvPicPr>
          <p:nvPr/>
        </p:nvPicPr>
        <p:blipFill>
          <a:blip r:embed="rId2"/>
          <a:stretch>
            <a:fillRect/>
          </a:stretch>
        </p:blipFill>
        <p:spPr>
          <a:xfrm>
            <a:off x="1365250" y="3286613"/>
            <a:ext cx="16650109" cy="8508023"/>
          </a:xfrm>
          <a:prstGeom prst="rect">
            <a:avLst/>
          </a:prstGeom>
        </p:spPr>
      </p:pic>
      <p:sp>
        <p:nvSpPr>
          <p:cNvPr id="7" name="TextBox 6">
            <a:extLst>
              <a:ext uri="{FF2B5EF4-FFF2-40B4-BE49-F238E27FC236}">
                <a16:creationId xmlns:a16="http://schemas.microsoft.com/office/drawing/2014/main" id="{D05CBC44-8BD3-4533-8EC9-1B295D390185}"/>
              </a:ext>
            </a:extLst>
          </p:cNvPr>
          <p:cNvSpPr txBox="1"/>
          <p:nvPr/>
        </p:nvSpPr>
        <p:spPr>
          <a:xfrm>
            <a:off x="1365250" y="14017625"/>
            <a:ext cx="10048008" cy="369332"/>
          </a:xfrm>
          <a:prstGeom prst="rect">
            <a:avLst/>
          </a:prstGeom>
          <a:noFill/>
        </p:spPr>
        <p:txBody>
          <a:bodyPr wrap="square">
            <a:spAutoFit/>
          </a:bodyPr>
          <a:lstStyle/>
          <a:p>
            <a:pPr marL="38100">
              <a:lnSpc>
                <a:spcPct val="100000"/>
              </a:lnSpc>
              <a:spcBef>
                <a:spcPts val="380"/>
              </a:spcBef>
            </a:pPr>
            <a:r>
              <a:rPr lang="en-US" sz="1800" b="1" dirty="0">
                <a:solidFill>
                  <a:srgbClr val="454547"/>
                </a:solidFill>
                <a:latin typeface="Arial"/>
                <a:cs typeface="Arial"/>
              </a:rPr>
              <a:t>Reference: 1. </a:t>
            </a:r>
            <a:r>
              <a:rPr lang="en-US" sz="1800" dirty="0">
                <a:solidFill>
                  <a:srgbClr val="454547"/>
                </a:solidFill>
                <a:latin typeface="Trebuchet MS"/>
                <a:cs typeface="Trebuchet MS"/>
              </a:rPr>
              <a:t>ELIQUIS</a:t>
            </a:r>
            <a:r>
              <a:rPr lang="en-US" sz="1600" baseline="31250" dirty="0">
                <a:solidFill>
                  <a:srgbClr val="454547"/>
                </a:solidFill>
                <a:latin typeface="Trebuchet MS"/>
                <a:cs typeface="Trebuchet MS"/>
              </a:rPr>
              <a:t>™ </a:t>
            </a:r>
            <a:r>
              <a:rPr lang="en-US" sz="1800" dirty="0">
                <a:solidFill>
                  <a:srgbClr val="454547"/>
                </a:solidFill>
                <a:latin typeface="Trebuchet MS"/>
                <a:cs typeface="Trebuchet MS"/>
              </a:rPr>
              <a:t>(apixaban) 2.5 mg and 5 mg LPD NEAR, January 2020, version 7. </a:t>
            </a:r>
            <a:endParaRPr lang="en-US" sz="1800" dirty="0">
              <a:latin typeface="Trebuchet MS"/>
              <a:cs typeface="Trebuchet MS"/>
            </a:endParaRPr>
          </a:p>
        </p:txBody>
      </p:sp>
    </p:spTree>
    <p:extLst>
      <p:ext uri="{BB962C8B-B14F-4D97-AF65-F5344CB8AC3E}">
        <p14:creationId xmlns:p14="http://schemas.microsoft.com/office/powerpoint/2010/main" val="312978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re 1"/>
          <p:cNvSpPr>
            <a:spLocks noGrp="1"/>
          </p:cNvSpPr>
          <p:nvPr>
            <p:ph type="title"/>
          </p:nvPr>
        </p:nvSpPr>
        <p:spPr/>
        <p:txBody>
          <a:bodyPr/>
          <a:lstStyle/>
          <a:p>
            <a:r>
              <a:rPr lang="fr-FR">
                <a:ea typeface="ＭＳ Ｐゴシック"/>
              </a:rPr>
              <a:t>Therapeutic indication of apixaban in AF patients</a:t>
            </a:r>
          </a:p>
        </p:txBody>
      </p:sp>
      <p:sp>
        <p:nvSpPr>
          <p:cNvPr id="6" name="Slide Number Placeholder 5"/>
          <p:cNvSpPr>
            <a:spLocks noGrp="1"/>
          </p:cNvSpPr>
          <p:nvPr>
            <p:ph type="sldNum" sz="quarter" idx="10"/>
          </p:nvPr>
        </p:nvSpPr>
        <p:spPr/>
        <p:txBody>
          <a:bodyPr/>
          <a:lstStyle/>
          <a:p>
            <a:pPr defTabSz="2010400">
              <a:defRPr/>
            </a:pPr>
            <a:fld id="{BB39AB83-D7EE-45EA-8110-0213D9E8C6EF}" type="slidenum">
              <a:rPr lang="en-US">
                <a:solidFill>
                  <a:prstClr val="black">
                    <a:tint val="75000"/>
                  </a:prstClr>
                </a:solidFill>
              </a:rPr>
              <a:pPr defTabSz="2010400">
                <a:defRPr/>
              </a:pPr>
              <a:t>9</a:t>
            </a:fld>
            <a:endParaRPr lang="en-US" dirty="0">
              <a:solidFill>
                <a:prstClr val="black">
                  <a:tint val="75000"/>
                </a:prstClr>
              </a:solidFill>
            </a:endParaRPr>
          </a:p>
        </p:txBody>
      </p:sp>
      <p:sp>
        <p:nvSpPr>
          <p:cNvPr id="7" name="Footer Placeholder 6"/>
          <p:cNvSpPr>
            <a:spLocks noGrp="1"/>
          </p:cNvSpPr>
          <p:nvPr>
            <p:ph type="ftr" sz="quarter" idx="4294967295"/>
          </p:nvPr>
        </p:nvSpPr>
        <p:spPr>
          <a:xfrm>
            <a:off x="0" y="14542158"/>
            <a:ext cx="13825060" cy="537505"/>
          </a:xfrm>
          <a:prstGeom prst="rect">
            <a:avLst/>
          </a:prstGeom>
        </p:spPr>
        <p:txBody>
          <a:bodyPr/>
          <a:lstStyle/>
          <a:p>
            <a:pPr defTabSz="2010400" fontAlgn="base">
              <a:spcBef>
                <a:spcPct val="0"/>
              </a:spcBef>
              <a:spcAft>
                <a:spcPct val="0"/>
              </a:spcAft>
              <a:defRPr/>
            </a:pPr>
            <a:r>
              <a:rPr lang="en-US" sz="2638" dirty="0">
                <a:solidFill>
                  <a:prstClr val="black"/>
                </a:solidFill>
                <a:latin typeface="Arial" charset="0"/>
              </a:rPr>
              <a:t>BMS/Pfizer Confidential.  For internal Use Only. Not for Further Distribution.</a:t>
            </a:r>
          </a:p>
        </p:txBody>
      </p:sp>
      <p:sp>
        <p:nvSpPr>
          <p:cNvPr id="5" name="Rectangle 3"/>
          <p:cNvSpPr txBox="1">
            <a:spLocks/>
          </p:cNvSpPr>
          <p:nvPr/>
        </p:nvSpPr>
        <p:spPr bwMode="auto">
          <a:xfrm>
            <a:off x="1122698" y="3830385"/>
            <a:ext cx="18046330" cy="9168736"/>
          </a:xfrm>
          <a:prstGeom prst="roundRect">
            <a:avLst/>
          </a:prstGeom>
          <a:solidFill>
            <a:schemeClr val="accent2">
              <a:lumMod val="40000"/>
              <a:lumOff val="60000"/>
            </a:schemeClr>
          </a:solidFill>
          <a:ln w="9525">
            <a:solidFill>
              <a:schemeClr val="bg2">
                <a:lumMod val="50000"/>
                <a:lumOff val="50000"/>
              </a:schemeClr>
            </a:solidFill>
            <a:miter lim="800000"/>
            <a:headEnd/>
            <a:tailEnd/>
          </a:ln>
          <a:scene3d>
            <a:camera prst="orthographicFront"/>
            <a:lightRig rig="threePt" dir="t"/>
          </a:scene3d>
          <a:sp3d>
            <a:bevelT/>
            <a:bevelB w="0" h="0"/>
          </a:sp3d>
        </p:spPr>
        <p:txBody>
          <a:bodyPr lIns="474900" tIns="395750" rIns="474900" bIns="395750" anchor="ctr"/>
          <a:lstStyle/>
          <a:p>
            <a:pPr defTabSz="2010400" fontAlgn="base">
              <a:spcBef>
                <a:spcPct val="30000"/>
              </a:spcBef>
              <a:spcAft>
                <a:spcPct val="0"/>
              </a:spcAft>
              <a:buClr>
                <a:srgbClr val="FF9900"/>
              </a:buClr>
              <a:defRPr/>
            </a:pPr>
            <a:r>
              <a:rPr lang="en-GB" sz="5277" b="1" dirty="0">
                <a:solidFill>
                  <a:prstClr val="black"/>
                </a:solidFill>
                <a:latin typeface="Arial" charset="0"/>
                <a:ea typeface="ＭＳ Ｐゴシック" pitchFamily="34" charset="-128"/>
              </a:rPr>
              <a:t>Prevention of stroke and systemic embolism in adult patients with non-</a:t>
            </a:r>
            <a:r>
              <a:rPr lang="en-GB" sz="5277" b="1" dirty="0" err="1">
                <a:solidFill>
                  <a:prstClr val="black"/>
                </a:solidFill>
                <a:latin typeface="Arial" charset="0"/>
                <a:ea typeface="ＭＳ Ｐゴシック" pitchFamily="34" charset="-128"/>
              </a:rPr>
              <a:t>valvular</a:t>
            </a:r>
            <a:r>
              <a:rPr lang="en-GB" sz="5277" b="1" dirty="0">
                <a:solidFill>
                  <a:prstClr val="black"/>
                </a:solidFill>
                <a:latin typeface="Arial" charset="0"/>
                <a:ea typeface="ＭＳ Ｐゴシック" pitchFamily="34" charset="-128"/>
              </a:rPr>
              <a:t> atrial fibrillation (NVAF), with one or more risk factors, such as</a:t>
            </a:r>
          </a:p>
          <a:p>
            <a:pPr marL="788803" indent="-788803" defTabSz="2010400" fontAlgn="base">
              <a:spcBef>
                <a:spcPts val="3957"/>
              </a:spcBef>
              <a:spcAft>
                <a:spcPct val="0"/>
              </a:spcAft>
              <a:buClr>
                <a:srgbClr val="0093CF"/>
              </a:buClr>
              <a:buFont typeface="Arial" pitchFamily="34" charset="0"/>
              <a:buChar char="•"/>
              <a:defRPr/>
            </a:pPr>
            <a:r>
              <a:rPr lang="en-GB" sz="5277" b="1" dirty="0">
                <a:solidFill>
                  <a:prstClr val="black"/>
                </a:solidFill>
                <a:latin typeface="Arial" charset="0"/>
                <a:ea typeface="ＭＳ Ｐゴシック" pitchFamily="34" charset="-128"/>
              </a:rPr>
              <a:t>Prior stroke or transient </a:t>
            </a:r>
            <a:r>
              <a:rPr lang="en-GB" sz="5277" b="1" dirty="0" err="1">
                <a:solidFill>
                  <a:prstClr val="black"/>
                </a:solidFill>
                <a:latin typeface="Arial" charset="0"/>
                <a:ea typeface="ＭＳ Ｐゴシック" pitchFamily="34" charset="-128"/>
              </a:rPr>
              <a:t>ischaemic</a:t>
            </a:r>
            <a:r>
              <a:rPr lang="en-GB" sz="5277" b="1" dirty="0">
                <a:solidFill>
                  <a:prstClr val="black"/>
                </a:solidFill>
                <a:latin typeface="Arial" charset="0"/>
                <a:ea typeface="ＭＳ Ｐゴシック" pitchFamily="34" charset="-128"/>
              </a:rPr>
              <a:t> attack (TIA); </a:t>
            </a:r>
          </a:p>
          <a:p>
            <a:pPr marL="788803" indent="-788803" defTabSz="2010400" fontAlgn="base">
              <a:spcBef>
                <a:spcPts val="1979"/>
              </a:spcBef>
              <a:spcAft>
                <a:spcPct val="0"/>
              </a:spcAft>
              <a:buClr>
                <a:srgbClr val="0093CF"/>
              </a:buClr>
              <a:buFont typeface="Arial" pitchFamily="34" charset="0"/>
              <a:buChar char="•"/>
              <a:defRPr/>
            </a:pPr>
            <a:r>
              <a:rPr lang="en-GB" sz="5277" b="1" dirty="0">
                <a:solidFill>
                  <a:prstClr val="black"/>
                </a:solidFill>
                <a:latin typeface="Arial" charset="0"/>
                <a:ea typeface="ＭＳ Ｐゴシック" pitchFamily="34" charset="-128"/>
              </a:rPr>
              <a:t>Age≥ 75 years; </a:t>
            </a:r>
          </a:p>
          <a:p>
            <a:pPr marL="788803" indent="-788803" defTabSz="2010400" fontAlgn="base">
              <a:spcBef>
                <a:spcPts val="1979"/>
              </a:spcBef>
              <a:spcAft>
                <a:spcPct val="0"/>
              </a:spcAft>
              <a:buClr>
                <a:srgbClr val="0093CF"/>
              </a:buClr>
              <a:buFont typeface="Arial" pitchFamily="34" charset="0"/>
              <a:buChar char="•"/>
              <a:defRPr/>
            </a:pPr>
            <a:r>
              <a:rPr lang="en-GB" sz="5277" b="1" dirty="0">
                <a:solidFill>
                  <a:prstClr val="black"/>
                </a:solidFill>
                <a:latin typeface="Arial" charset="0"/>
                <a:ea typeface="ＭＳ Ｐゴシック" pitchFamily="34" charset="-128"/>
              </a:rPr>
              <a:t>Hypertension; </a:t>
            </a:r>
          </a:p>
          <a:p>
            <a:pPr marL="788803" indent="-788803" defTabSz="2010400" fontAlgn="base">
              <a:spcBef>
                <a:spcPts val="1979"/>
              </a:spcBef>
              <a:spcAft>
                <a:spcPct val="0"/>
              </a:spcAft>
              <a:buClr>
                <a:srgbClr val="0093CF"/>
              </a:buClr>
              <a:buFont typeface="Arial" pitchFamily="34" charset="0"/>
              <a:buChar char="•"/>
              <a:defRPr/>
            </a:pPr>
            <a:r>
              <a:rPr lang="en-GB" sz="5277" b="1" dirty="0">
                <a:solidFill>
                  <a:prstClr val="black"/>
                </a:solidFill>
                <a:latin typeface="Arial" charset="0"/>
                <a:ea typeface="ＭＳ Ｐゴシック" pitchFamily="34" charset="-128"/>
              </a:rPr>
              <a:t>Diabetes mellitus; </a:t>
            </a:r>
          </a:p>
          <a:p>
            <a:pPr marL="788803" indent="-788803" defTabSz="2010400" fontAlgn="base">
              <a:spcBef>
                <a:spcPts val="1979"/>
              </a:spcBef>
              <a:spcAft>
                <a:spcPct val="0"/>
              </a:spcAft>
              <a:buClr>
                <a:srgbClr val="0093CF"/>
              </a:buClr>
              <a:buFont typeface="Arial" pitchFamily="34" charset="0"/>
              <a:buChar char="•"/>
              <a:defRPr/>
            </a:pPr>
            <a:r>
              <a:rPr lang="en-GB" sz="5277" b="1" dirty="0">
                <a:solidFill>
                  <a:prstClr val="black"/>
                </a:solidFill>
                <a:latin typeface="Arial" charset="0"/>
                <a:ea typeface="ＭＳ Ｐゴシック" pitchFamily="34" charset="-128"/>
              </a:rPr>
              <a:t>Symptomatic heart failure (NYHA Class ≥ II)</a:t>
            </a:r>
          </a:p>
        </p:txBody>
      </p:sp>
      <p:sp>
        <p:nvSpPr>
          <p:cNvPr id="129030" name="Rectangle 5"/>
          <p:cNvSpPr>
            <a:spLocks noChangeArrowheads="1"/>
          </p:cNvSpPr>
          <p:nvPr/>
        </p:nvSpPr>
        <p:spPr bwMode="auto">
          <a:xfrm>
            <a:off x="13692191" y="14545650"/>
            <a:ext cx="3448380" cy="427233"/>
          </a:xfrm>
          <a:prstGeom prst="rect">
            <a:avLst/>
          </a:prstGeom>
          <a:noFill/>
          <a:ln w="9525">
            <a:noFill/>
            <a:miter lim="800000"/>
            <a:headEnd/>
            <a:tailEnd/>
          </a:ln>
        </p:spPr>
        <p:txBody>
          <a:bodyPr wrap="none">
            <a:spAutoFit/>
          </a:bodyPr>
          <a:lstStyle/>
          <a:p>
            <a:pPr defTabSz="2010400" fontAlgn="base">
              <a:lnSpc>
                <a:spcPct val="90000"/>
              </a:lnSpc>
              <a:spcBef>
                <a:spcPct val="30000"/>
              </a:spcBef>
              <a:spcAft>
                <a:spcPct val="0"/>
              </a:spcAft>
              <a:buClr>
                <a:srgbClr val="FF9900"/>
              </a:buClr>
            </a:pPr>
            <a:r>
              <a:rPr lang="fr-FR" sz="2418" b="1" i="1" dirty="0" err="1">
                <a:solidFill>
                  <a:srgbClr val="515151"/>
                </a:solidFill>
                <a:latin typeface="Arial" charset="0"/>
              </a:rPr>
              <a:t>Apixaban</a:t>
            </a:r>
            <a:r>
              <a:rPr lang="fr-FR" sz="2418" b="1" i="1" dirty="0">
                <a:solidFill>
                  <a:srgbClr val="515151"/>
                </a:solidFill>
                <a:latin typeface="Arial" charset="0"/>
              </a:rPr>
              <a:t> </a:t>
            </a:r>
            <a:r>
              <a:rPr lang="fr-FR" sz="2418" b="1" i="1" dirty="0" err="1">
                <a:solidFill>
                  <a:srgbClr val="515151"/>
                </a:solidFill>
                <a:latin typeface="Arial" charset="0"/>
              </a:rPr>
              <a:t>SmPC</a:t>
            </a:r>
            <a:r>
              <a:rPr lang="fr-FR" sz="2418" b="1" i="1" dirty="0">
                <a:solidFill>
                  <a:srgbClr val="515151"/>
                </a:solidFill>
                <a:latin typeface="Arial" charset="0"/>
              </a:rPr>
              <a:t> 2012.</a:t>
            </a:r>
            <a:endParaRPr lang="fr-FR" sz="2418" b="1" dirty="0">
              <a:solidFill>
                <a:srgbClr val="515151"/>
              </a:solidFill>
              <a:latin typeface="Arial" charset="0"/>
            </a:endParaRPr>
          </a:p>
        </p:txBody>
      </p:sp>
    </p:spTree>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5454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fME-GCO-SPCO_Template">
  <a:themeElements>
    <a:clrScheme name="SPCO">
      <a:dk1>
        <a:sysClr val="windowText" lastClr="000000"/>
      </a:dk1>
      <a:lt1>
        <a:sysClr val="window" lastClr="FFFFFF"/>
      </a:lt1>
      <a:dk2>
        <a:srgbClr val="0093CF"/>
      </a:dk2>
      <a:lt2>
        <a:srgbClr val="616365"/>
      </a:lt2>
      <a:accent1>
        <a:srgbClr val="002596"/>
      </a:accent1>
      <a:accent2>
        <a:srgbClr val="00AEEE"/>
      </a:accent2>
      <a:accent3>
        <a:srgbClr val="4A245E"/>
      </a:accent3>
      <a:accent4>
        <a:srgbClr val="75D1E0"/>
      </a:accent4>
      <a:accent5>
        <a:srgbClr val="7DBA00"/>
      </a:accent5>
      <a:accent6>
        <a:srgbClr val="CC292B"/>
      </a:accent6>
      <a:hlink>
        <a:srgbClr val="0000FF"/>
      </a:hlink>
      <a:folHlink>
        <a:srgbClr val="4A245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1567</TotalTime>
  <Words>10247</Words>
  <Application>Microsoft Office PowerPoint</Application>
  <PresentationFormat>Custom</PresentationFormat>
  <Paragraphs>1130</Paragraphs>
  <Slides>46</Slides>
  <Notes>15</Notes>
  <HiddenSlides>18</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61" baseType="lpstr">
      <vt:lpstr>Arial</vt:lpstr>
      <vt:lpstr>Arial MT</vt:lpstr>
      <vt:lpstr>Calibri</vt:lpstr>
      <vt:lpstr>Lucida Sans Unicode</vt:lpstr>
      <vt:lpstr>Microsoft Sans Serif</vt:lpstr>
      <vt:lpstr>Tahoma</vt:lpstr>
      <vt:lpstr>Times New Roman</vt:lpstr>
      <vt:lpstr>TradeGothic</vt:lpstr>
      <vt:lpstr>Trebuchet MS</vt:lpstr>
      <vt:lpstr>Verdana</vt:lpstr>
      <vt:lpstr>Wingdings</vt:lpstr>
      <vt:lpstr>ZapfChancery</vt:lpstr>
      <vt:lpstr>Office Theme</vt:lpstr>
      <vt:lpstr>AfME-GCO-SPCO_Template</vt:lpstr>
      <vt:lpstr>Worksheet</vt:lpstr>
      <vt:lpstr>PowerPoint Presentation</vt:lpstr>
      <vt:lpstr>PowerPoint Presentation</vt:lpstr>
      <vt:lpstr>PowerPoint Presentation</vt:lpstr>
      <vt:lpstr>PowerPoint Presentation</vt:lpstr>
      <vt:lpstr>ASSESSMENT OF STROKE RISK – CHA2DS2-VASc SCORE</vt:lpstr>
      <vt:lpstr>PowerPoint Presentation</vt:lpstr>
      <vt:lpstr>PowerPoint Presentation</vt:lpstr>
      <vt:lpstr>Indications</vt:lpstr>
      <vt:lpstr>Therapeutic indication of apixaban in AF patients</vt:lpstr>
      <vt:lpstr>“I’m concerned patients will not comply as well with BD dosing compared to OD dosing, as with rivaroxaban.” </vt:lpstr>
      <vt:lpstr>PowerPoint Presentation</vt:lpstr>
      <vt:lpstr>ELIQUIS ® efficacy and safety profile vs. warfarin: ARISTOTLE trial1*</vt:lpstr>
      <vt:lpstr>Apixaban is the only oral anticoagulant to demonstrate   superiority vs. warfarin in all of the following 3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Dosing for prevention of stroke in NVAF</vt:lpstr>
      <vt:lpstr>Simple to Initiate or Switch1</vt:lpstr>
      <vt:lpstr>ELIQUIS™ offers clear dose-reduction criteria across non-valvular AF patients with  normal renal function to moderate-severe renal impairment1*</vt:lpstr>
      <vt:lpstr>Dosing and administration</vt:lpstr>
      <vt:lpstr>ELIQUIS™: a single oral treatment that can be prescribed from the start in patients  with a DVT / PE1</vt:lpstr>
      <vt:lpstr>NOAC dosing regimens across each stage of DVT/PE treatment1-4</vt:lpstr>
      <vt:lpstr>NOAC dosing considerations in patients with a DVT or PE by renal function,  age, and weight1-4</vt:lpstr>
      <vt:lpstr>Surgery and invasive procedures</vt:lpstr>
      <vt:lpstr>Start and stay with ELIQUIS™ for both the  treatment and prevention of recurrent DVT / PE 1,2</vt:lpstr>
      <vt:lpstr>Precautions for use1</vt:lpstr>
      <vt:lpstr>Apixaban SmPC recommendations in AF patients  with concomitant treatments</vt:lpstr>
      <vt:lpstr>Switching to ELIQUIS ® 1,2</vt:lpstr>
      <vt:lpstr>FOR YOURSELF,</vt:lpstr>
      <vt:lpstr>ELIQUIS ® benefits different non-valvular AF patient groups, with clear  dose-reduction criteria1–4</vt:lpstr>
      <vt:lpstr>Prescribing ELIQUIS ® in patients with common concomitant therapies</vt:lpstr>
      <vt:lpstr>PowerPoint Presentation</vt:lpstr>
      <vt:lpstr>PowerPoint Presentation</vt:lpstr>
      <vt:lpstr>“I’m concerned patients will not comply as well with BD dosing compared to OD dosing, as with rivaroxaban.” </vt:lpstr>
      <vt:lpstr>PowerPoint Presentation</vt:lpstr>
      <vt:lpstr>Drug–drug interactions for apixaban</vt:lpstr>
      <vt:lpstr>ARISTOTLE: Apixaban significantly reduced the rate  of bleeding irrespective of the bleeding definition used</vt:lpstr>
      <vt:lpstr>Apixaban is the only oral anticoagulant to demonstrate   superiority vs. warfarin in all of the following 3 outcomes </vt:lpstr>
      <vt:lpstr>PowerPoint Presentation</vt:lpstr>
      <vt:lpstr>PowerPoint Presentation</vt:lpstr>
      <vt:lpstr>ARISTOTLE: Conclusion </vt:lpstr>
      <vt:lpstr>Therapeutic indication of apixaban in AF patients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Jonah, Christopher Ameh</cp:lastModifiedBy>
  <cp:revision>26</cp:revision>
  <dcterms:created xsi:type="dcterms:W3CDTF">2022-05-25T12:36:02Z</dcterms:created>
  <dcterms:modified xsi:type="dcterms:W3CDTF">2023-07-22T07:06:56Z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2020-10-13T00:00:00Z</vt:filetime>
  </property>
  <property fmtid="{D5CDD505-2E9C-101B-9397-08002B2CF9AE}" pid="3" name="Creator">
    <vt:lpwstr>Adobe InDesign 15.0 (Macintosh)</vt:lpwstr>
  </property>
  <property fmtid="{D5CDD505-2E9C-101B-9397-08002B2CF9AE}" pid="4" name="LastSaved">
    <vt:filetime>2022-05-25T00:00:00Z</vt:filetime>
  </property>
  <property fmtid="{D5CDD505-2E9C-101B-9397-08002B2CF9AE}" pid="5" name="MSIP_Label_68f72598-90ab-4748-9618-88402b5e95d2_Enabled">
    <vt:lpwstr>true</vt:lpwstr>
  </property>
  <property fmtid="{D5CDD505-2E9C-101B-9397-08002B2CF9AE}" pid="6" name="MSIP_Label_68f72598-90ab-4748-9618-88402b5e95d2_SetDate">
    <vt:lpwstr>2023-02-22T08:51:30Z</vt:lpwstr>
  </property>
  <property fmtid="{D5CDD505-2E9C-101B-9397-08002B2CF9AE}" pid="7" name="MSIP_Label_68f72598-90ab-4748-9618-88402b5e95d2_Method">
    <vt:lpwstr>Privileged</vt:lpwstr>
  </property>
  <property fmtid="{D5CDD505-2E9C-101B-9397-08002B2CF9AE}" pid="8" name="MSIP_Label_68f72598-90ab-4748-9618-88402b5e95d2_Name">
    <vt:lpwstr>68f72598-90ab-4748-9618-88402b5e95d2</vt:lpwstr>
  </property>
  <property fmtid="{D5CDD505-2E9C-101B-9397-08002B2CF9AE}" pid="9" name="MSIP_Label_68f72598-90ab-4748-9618-88402b5e95d2_SiteId">
    <vt:lpwstr>7a916015-20ae-4ad1-9170-eefd915e9272</vt:lpwstr>
  </property>
  <property fmtid="{D5CDD505-2E9C-101B-9397-08002B2CF9AE}" pid="10" name="MSIP_Label_68f72598-90ab-4748-9618-88402b5e95d2_ActionId">
    <vt:lpwstr>b82ca2ae-0613-4317-9fda-f7c87e08f6bf</vt:lpwstr>
  </property>
  <property fmtid="{D5CDD505-2E9C-101B-9397-08002B2CF9AE}" pid="11" name="MSIP_Label_68f72598-90ab-4748-9618-88402b5e95d2_ContentBits">
    <vt:lpwstr>0</vt:lpwstr>
  </property>
</Properties>
</file>