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365760" y="0"/>
                </a:moveTo>
                <a:lnTo>
                  <a:pt x="0" y="0"/>
                </a:lnTo>
                <a:lnTo>
                  <a:pt x="0" y="6854952"/>
                </a:lnTo>
                <a:lnTo>
                  <a:pt x="365760" y="6854952"/>
                </a:lnTo>
                <a:lnTo>
                  <a:pt x="365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6031" y="5047488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73152" y="0"/>
                </a:moveTo>
                <a:lnTo>
                  <a:pt x="0" y="0"/>
                </a:lnTo>
                <a:lnTo>
                  <a:pt x="0" y="1691639"/>
                </a:lnTo>
                <a:lnTo>
                  <a:pt x="73152" y="1691639"/>
                </a:lnTo>
                <a:lnTo>
                  <a:pt x="73152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6031" y="4797552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73152" y="0"/>
                </a:moveTo>
                <a:lnTo>
                  <a:pt x="0" y="0"/>
                </a:lnTo>
                <a:lnTo>
                  <a:pt x="0" y="228600"/>
                </a:lnTo>
                <a:lnTo>
                  <a:pt x="73152" y="228600"/>
                </a:lnTo>
                <a:lnTo>
                  <a:pt x="73152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6031" y="4637532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73152" y="0"/>
                </a:moveTo>
                <a:lnTo>
                  <a:pt x="0" y="0"/>
                </a:lnTo>
                <a:lnTo>
                  <a:pt x="0" y="137160"/>
                </a:lnTo>
                <a:lnTo>
                  <a:pt x="73152" y="137160"/>
                </a:lnTo>
                <a:lnTo>
                  <a:pt x="73152" y="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2" y="0"/>
                </a:moveTo>
                <a:lnTo>
                  <a:pt x="0" y="0"/>
                </a:lnTo>
                <a:lnTo>
                  <a:pt x="0" y="73151"/>
                </a:lnTo>
                <a:lnTo>
                  <a:pt x="73152" y="73151"/>
                </a:lnTo>
                <a:lnTo>
                  <a:pt x="73152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9372" y="681227"/>
            <a:ext cx="45720" cy="365760"/>
          </a:xfrm>
          <a:custGeom>
            <a:avLst/>
            <a:gdLst/>
            <a:ahLst/>
            <a:cxnLst/>
            <a:rect l="l" t="t" r="r" b="b"/>
            <a:pathLst>
              <a:path w="45720" h="365759">
                <a:moveTo>
                  <a:pt x="45720" y="0"/>
                </a:moveTo>
                <a:lnTo>
                  <a:pt x="0" y="0"/>
                </a:lnTo>
                <a:lnTo>
                  <a:pt x="0" y="365760"/>
                </a:lnTo>
                <a:lnTo>
                  <a:pt x="45720" y="36576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22504" y="681227"/>
            <a:ext cx="74930" cy="365760"/>
          </a:xfrm>
          <a:custGeom>
            <a:avLst/>
            <a:gdLst/>
            <a:ahLst/>
            <a:cxnLst/>
            <a:rect l="l" t="t" r="r" b="b"/>
            <a:pathLst>
              <a:path w="74929" h="365759">
                <a:moveTo>
                  <a:pt x="9144" y="0"/>
                </a:moveTo>
                <a:lnTo>
                  <a:pt x="0" y="0"/>
                </a:lnTo>
                <a:lnTo>
                  <a:pt x="0" y="365760"/>
                </a:lnTo>
                <a:lnTo>
                  <a:pt x="9144" y="365760"/>
                </a:lnTo>
                <a:lnTo>
                  <a:pt x="9144" y="0"/>
                </a:lnTo>
                <a:close/>
              </a:path>
              <a:path w="74929" h="365759">
                <a:moveTo>
                  <a:pt x="36576" y="0"/>
                </a:moveTo>
                <a:lnTo>
                  <a:pt x="27432" y="0"/>
                </a:lnTo>
                <a:lnTo>
                  <a:pt x="27432" y="365760"/>
                </a:lnTo>
                <a:lnTo>
                  <a:pt x="36576" y="365760"/>
                </a:lnTo>
                <a:lnTo>
                  <a:pt x="36576" y="0"/>
                </a:lnTo>
                <a:close/>
              </a:path>
              <a:path w="74929" h="365759">
                <a:moveTo>
                  <a:pt x="74676" y="0"/>
                </a:moveTo>
                <a:lnTo>
                  <a:pt x="47244" y="0"/>
                </a:lnTo>
                <a:lnTo>
                  <a:pt x="47244" y="365760"/>
                </a:lnTo>
                <a:lnTo>
                  <a:pt x="74676" y="365760"/>
                </a:lnTo>
                <a:lnTo>
                  <a:pt x="74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444" y="528573"/>
            <a:ext cx="554228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525" y="1719452"/>
            <a:ext cx="7800949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40427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60" h="6855459">
                  <a:moveTo>
                    <a:pt x="365760" y="0"/>
                  </a:move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09372" y="681227"/>
            <a:ext cx="45720" cy="365760"/>
          </a:xfrm>
          <a:custGeom>
            <a:avLst/>
            <a:gdLst/>
            <a:ahLst/>
            <a:cxnLst/>
            <a:rect l="l" t="t" r="r" b="b"/>
            <a:pathLst>
              <a:path w="45720" h="365759">
                <a:moveTo>
                  <a:pt x="45720" y="0"/>
                </a:moveTo>
                <a:lnTo>
                  <a:pt x="0" y="0"/>
                </a:lnTo>
                <a:lnTo>
                  <a:pt x="0" y="365760"/>
                </a:lnTo>
                <a:lnTo>
                  <a:pt x="45720" y="36576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" y="681227"/>
            <a:ext cx="74930" cy="365760"/>
          </a:xfrm>
          <a:custGeom>
            <a:avLst/>
            <a:gdLst/>
            <a:ahLst/>
            <a:cxnLst/>
            <a:rect l="l" t="t" r="r" b="b"/>
            <a:pathLst>
              <a:path w="74929" h="365759">
                <a:moveTo>
                  <a:pt x="9144" y="0"/>
                </a:moveTo>
                <a:lnTo>
                  <a:pt x="0" y="0"/>
                </a:lnTo>
                <a:lnTo>
                  <a:pt x="0" y="365760"/>
                </a:lnTo>
                <a:lnTo>
                  <a:pt x="9144" y="365760"/>
                </a:lnTo>
                <a:lnTo>
                  <a:pt x="9144" y="0"/>
                </a:lnTo>
                <a:close/>
              </a:path>
              <a:path w="74929" h="365759">
                <a:moveTo>
                  <a:pt x="36576" y="0"/>
                </a:moveTo>
                <a:lnTo>
                  <a:pt x="27432" y="0"/>
                </a:lnTo>
                <a:lnTo>
                  <a:pt x="27432" y="365760"/>
                </a:lnTo>
                <a:lnTo>
                  <a:pt x="36576" y="365760"/>
                </a:lnTo>
                <a:lnTo>
                  <a:pt x="36576" y="0"/>
                </a:lnTo>
                <a:close/>
              </a:path>
              <a:path w="74929" h="365759">
                <a:moveTo>
                  <a:pt x="74676" y="0"/>
                </a:moveTo>
                <a:lnTo>
                  <a:pt x="47244" y="0"/>
                </a:lnTo>
                <a:lnTo>
                  <a:pt x="47244" y="365760"/>
                </a:lnTo>
                <a:lnTo>
                  <a:pt x="74676" y="365760"/>
                </a:lnTo>
                <a:lnTo>
                  <a:pt x="74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56031" y="4543044"/>
            <a:ext cx="73660" cy="2196465"/>
            <a:chOff x="256031" y="4543044"/>
            <a:chExt cx="73660" cy="2196465"/>
          </a:xfrm>
        </p:grpSpPr>
        <p:sp>
          <p:nvSpPr>
            <p:cNvPr id="8" name="object 8"/>
            <p:cNvSpPr/>
            <p:nvPr/>
          </p:nvSpPr>
          <p:spPr>
            <a:xfrm>
              <a:off x="256031" y="50474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60" h="1691640">
                  <a:moveTo>
                    <a:pt x="73152" y="0"/>
                  </a:move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031" y="47975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60" h="228600">
                  <a:moveTo>
                    <a:pt x="7315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52" y="2286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031" y="4637532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60" h="137160">
                  <a:moveTo>
                    <a:pt x="7315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E5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031" y="45430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2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2" y="73151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44422" y="1429731"/>
            <a:ext cx="7617156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C1EDFF"/>
                </a:solidFill>
                <a:latin typeface="Times New Roman"/>
                <a:cs typeface="Times New Roman"/>
              </a:rPr>
              <a:t>General principles of the </a:t>
            </a:r>
            <a:r>
              <a:rPr lang="en-US" sz="4000" b="1" spc="-5" dirty="0" smtClean="0">
                <a:solidFill>
                  <a:srgbClr val="C1EDFF"/>
                </a:solidFill>
                <a:latin typeface="Times New Roman"/>
                <a:cs typeface="Times New Roman"/>
              </a:rPr>
              <a:t>Ethics </a:t>
            </a:r>
            <a:r>
              <a:rPr lang="en-US" sz="4000" b="1" spc="-5" dirty="0">
                <a:solidFill>
                  <a:srgbClr val="C1EDFF"/>
                </a:solidFill>
                <a:latin typeface="Times New Roman"/>
                <a:cs typeface="Times New Roman"/>
              </a:rPr>
              <a:t>of Medical and Dental Practices in Nigeria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3063" y="5334000"/>
            <a:ext cx="396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 err="1" smtClean="0">
                <a:solidFill>
                  <a:srgbClr val="C1EDFF"/>
                </a:solidFill>
                <a:latin typeface="Times New Roman"/>
                <a:cs typeface="Times New Roman"/>
              </a:rPr>
              <a:t>D</a:t>
            </a:r>
            <a:r>
              <a:rPr lang="en-US" sz="2400" b="1" spc="-25" dirty="0" err="1" smtClean="0">
                <a:solidFill>
                  <a:srgbClr val="C1EDFF"/>
                </a:solidFill>
                <a:latin typeface="Times New Roman"/>
                <a:cs typeface="Times New Roman"/>
              </a:rPr>
              <a:t>r</a:t>
            </a:r>
            <a:r>
              <a:rPr lang="en-US" sz="2400" b="1" spc="-25" dirty="0" smtClean="0">
                <a:solidFill>
                  <a:srgbClr val="C1EDFF"/>
                </a:solidFill>
                <a:latin typeface="Times New Roman"/>
                <a:cs typeface="Times New Roman"/>
              </a:rPr>
              <a:t> Amatare Dinyain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428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Importance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01139"/>
            <a:ext cx="7476490" cy="3773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3815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Ethical 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respect for persons,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consent 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confidentiality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basic  to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physician-patient</a:t>
            </a:r>
            <a:r>
              <a:rPr sz="30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relationship.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Application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these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 situations is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often problematic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since  physicians, patients, their family members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 other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healthcare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personnel may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disagree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about  what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 way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act in a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situation.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0"/>
            <a:ext cx="2285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428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Importance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382139"/>
            <a:ext cx="7242809" cy="3316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6034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study of ethics prepares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 professionals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recognize </a:t>
            </a:r>
            <a:r>
              <a:rPr sz="3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difficult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situations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to deal with them in a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rational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principled</a:t>
            </a:r>
            <a:r>
              <a:rPr sz="3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Times New Roman"/>
                <a:cs typeface="Times New Roman"/>
              </a:rPr>
              <a:t>manner.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 also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physicians’  interactions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society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their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colleagues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for the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conduct of medical research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0"/>
            <a:ext cx="2285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28573"/>
            <a:ext cx="5458460" cy="530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>
                <a:solidFill>
                  <a:srgbClr val="C1EDFF"/>
                </a:solidFill>
                <a:latin typeface="Times New Roman"/>
                <a:cs typeface="Times New Roman"/>
              </a:rPr>
              <a:t>Principles </a:t>
            </a:r>
            <a:r>
              <a:rPr sz="4000" spc="-50" dirty="0">
                <a:solidFill>
                  <a:srgbClr val="C1EDFF"/>
                </a:solidFill>
                <a:latin typeface="Times New Roman"/>
                <a:cs typeface="Times New Roman"/>
              </a:rPr>
              <a:t>of </a:t>
            </a:r>
            <a:r>
              <a:rPr sz="4000" spc="-90" dirty="0">
                <a:solidFill>
                  <a:srgbClr val="C1EDFF"/>
                </a:solidFill>
                <a:latin typeface="Times New Roman"/>
                <a:cs typeface="Times New Roman"/>
              </a:rPr>
              <a:t>Medical</a:t>
            </a:r>
            <a:r>
              <a:rPr sz="4000" spc="-525" dirty="0">
                <a:solidFill>
                  <a:srgbClr val="C1EDFF"/>
                </a:solidFill>
                <a:latin typeface="Times New Roman"/>
                <a:cs typeface="Times New Roman"/>
              </a:rPr>
              <a:t> </a:t>
            </a:r>
            <a:r>
              <a:rPr sz="4000" spc="-85" dirty="0">
                <a:solidFill>
                  <a:srgbClr val="C1EDFF"/>
                </a:solidFill>
                <a:latin typeface="Times New Roman"/>
                <a:cs typeface="Times New Roman"/>
              </a:rPr>
              <a:t>Ethics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A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utonomy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dirty="0">
                <a:solidFill>
                  <a:srgbClr val="FFC000"/>
                </a:solidFill>
                <a:latin typeface="Times New Roman"/>
                <a:cs typeface="Times New Roman"/>
              </a:rPr>
              <a:t>B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eneficence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C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onfidentiality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D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 no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harm/</a:t>
            </a:r>
            <a:r>
              <a:rPr sz="3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Non-maleficence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E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quity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Justice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1600" y="1143000"/>
            <a:ext cx="3962399" cy="324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5168"/>
            <a:ext cx="7122795" cy="434721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225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Autonomy</a:t>
            </a:r>
            <a:endParaRPr sz="3600">
              <a:latin typeface="Times New Roman"/>
              <a:cs typeface="Times New Roman"/>
            </a:endParaRPr>
          </a:p>
          <a:p>
            <a:pPr marL="354965" marR="97790" indent="-342900">
              <a:lnSpc>
                <a:spcPct val="100000"/>
              </a:lnSpc>
              <a:spcBef>
                <a:spcPts val="10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Patient has freedom of thought,</a:t>
            </a:r>
            <a:r>
              <a:rPr sz="32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intention  and action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 making decisions  regarding health care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procedures.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 a patient to make a fully informed  decision, she/he must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understand all</a:t>
            </a:r>
            <a:r>
              <a:rPr sz="3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risks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benefits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the procedure and the  likelihood of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success.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78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  <a:p>
            <a:pPr marL="423545">
              <a:lnSpc>
                <a:spcPct val="100000"/>
              </a:lnSpc>
              <a:spcBef>
                <a:spcPts val="445"/>
              </a:spcBef>
            </a:pPr>
            <a:r>
              <a:rPr sz="3200" dirty="0">
                <a:solidFill>
                  <a:srgbClr val="FFFFFF"/>
                </a:solidFill>
              </a:rPr>
              <a:t>Autonomy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62024" y="2955798"/>
            <a:ext cx="65239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This includes the need to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tell the</a:t>
            </a:r>
            <a:r>
              <a:rPr sz="32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truth  (veracity)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to 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faithful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one’s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commitments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(fidelity)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18942"/>
            <a:ext cx="7282815" cy="41186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115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Beneficence</a:t>
            </a:r>
            <a:endParaRPr sz="3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990"/>
              </a:spcBef>
              <a:buClr>
                <a:srgbClr val="D5EBFF"/>
              </a:buClr>
              <a:buSzPct val="94285"/>
              <a:buFont typeface="Wingdings"/>
              <a:buChar char=""/>
              <a:tabLst>
                <a:tab pos="355600" algn="l"/>
              </a:tabLst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 practitioner should act in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“the</a:t>
            </a:r>
            <a:r>
              <a:rPr sz="35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best  interest” of the patient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- the procedure  be provided with </a:t>
            </a:r>
            <a:r>
              <a:rPr sz="3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intent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of doing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 good to the</a:t>
            </a:r>
            <a:r>
              <a:rPr sz="35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patient.</a:t>
            </a:r>
            <a:endParaRPr sz="3500">
              <a:latin typeface="Times New Roman"/>
              <a:cs typeface="Times New Roman"/>
            </a:endParaRPr>
          </a:p>
          <a:p>
            <a:pPr marL="354965" marR="205549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285"/>
              <a:buFont typeface="Wingdings"/>
              <a:buChar char=""/>
              <a:tabLst>
                <a:tab pos="355600" algn="l"/>
              </a:tabLst>
            </a:pPr>
            <a:r>
              <a:rPr sz="3500" spc="-25" dirty="0">
                <a:solidFill>
                  <a:srgbClr val="FF0000"/>
                </a:solidFill>
                <a:latin typeface="Times New Roman"/>
                <a:cs typeface="Times New Roman"/>
              </a:rPr>
              <a:t>Patient’s </a:t>
            </a:r>
            <a:r>
              <a:rPr sz="3500" spc="-5" dirty="0">
                <a:solidFill>
                  <a:srgbClr val="FF0000"/>
                </a:solidFill>
                <a:latin typeface="Times New Roman"/>
                <a:cs typeface="Times New Roman"/>
              </a:rPr>
              <a:t>welfare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is the first  consideration.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65756"/>
            <a:ext cx="7533640" cy="3795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79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Confidentiality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Based on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loyalty and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trust.</a:t>
            </a:r>
            <a:endParaRPr sz="3200">
              <a:latin typeface="Times New Roman"/>
              <a:cs typeface="Times New Roman"/>
            </a:endParaRPr>
          </a:p>
          <a:p>
            <a:pPr marL="354965" marR="9779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Maintain the confidentiality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all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personal,  medical and treatment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information.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Information to be revealed for the benefit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 the patient and when ethically and legally  required.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50986"/>
            <a:ext cx="6682105" cy="28949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894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Do no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harm/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Non-maleficence</a:t>
            </a:r>
            <a:endParaRPr sz="3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“Above all, do no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harm”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5EBFF"/>
              </a:buClr>
              <a:buFont typeface="Wingdings"/>
              <a:buChar char=""/>
            </a:pPr>
            <a:endParaRPr sz="45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Make sure that the procedure does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not  harm the patient or others in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society.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2343" y="0"/>
            <a:ext cx="2581655" cy="1772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76170"/>
            <a:ext cx="7442834" cy="40665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84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  <a:tab pos="227520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 interventions undertaken by  physicians	create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 positive outcome</a:t>
            </a:r>
            <a:r>
              <a:rPr sz="3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while  also potentially doing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harm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 is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 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"double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effect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."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354965" marR="106045" indent="-342900">
              <a:lnSpc>
                <a:spcPct val="90000"/>
              </a:lnSpc>
              <a:tabLst>
                <a:tab pos="81788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Eg,.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morphine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the dying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patient.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eases pain and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suffering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while hastening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demise through suppression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respiratory  drive.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58588"/>
            <a:ext cx="7506970" cy="35115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785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Equity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Justice</a:t>
            </a:r>
            <a:endParaRPr sz="3600">
              <a:latin typeface="Times New Roman"/>
              <a:cs typeface="Times New Roman"/>
            </a:endParaRPr>
          </a:p>
          <a:p>
            <a:pPr marL="354965" marR="189230" indent="-342900">
              <a:lnSpc>
                <a:spcPct val="90000"/>
              </a:lnSpc>
              <a:spcBef>
                <a:spcPts val="10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Fair and equal distribution of scarce</a:t>
            </a:r>
            <a:r>
              <a:rPr sz="32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health  resources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, and the decision of who gets  what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treatment.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9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burdens and benefits of new or  experimental treatments must be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distributed  equally among all groups in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society.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58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4911090" cy="439737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Ethical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Case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Studies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References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7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708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Ethical</a:t>
            </a:r>
            <a:r>
              <a:rPr b="0" spc="-28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Codes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624" y="1713733"/>
            <a:ext cx="7387590" cy="42468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03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Hippocratic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Oath –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000" spc="-7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century</a:t>
            </a:r>
            <a:r>
              <a:rPr sz="30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BC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Nuremberg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-1948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  <a:tab pos="424942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Geneva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-	1948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Universal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Human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Rights-1948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Helsinki Declaration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-1964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International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 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80365" marR="19240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80365" algn="l"/>
                <a:tab pos="381000" algn="l"/>
                <a:tab pos="392874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Indian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Council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(Professional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Conduct,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Etiquettes and Ethics) Regulations,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2002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346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Hippocratic</a:t>
            </a:r>
            <a:r>
              <a:rPr b="0" spc="-280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Oath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624" y="1803273"/>
            <a:ext cx="7225665" cy="2553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0365" marR="329565" indent="-342900" algn="just">
              <a:lnSpc>
                <a:spcPct val="100000"/>
              </a:lnSpc>
              <a:spcBef>
                <a:spcPts val="1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One of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earliest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document in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  ethics –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150" spc="7" baseline="25132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century</a:t>
            </a:r>
            <a:r>
              <a:rPr sz="3200" spc="-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BC.</a:t>
            </a:r>
            <a:endParaRPr sz="3200">
              <a:latin typeface="Times New Roman"/>
              <a:cs typeface="Times New Roman"/>
            </a:endParaRPr>
          </a:p>
          <a:p>
            <a:pPr marL="380365" marR="3048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81000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Traditionally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doctors recite this oath</a:t>
            </a:r>
            <a:r>
              <a:rPr sz="3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at  swearing in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. It is considered sacred for its  religious foundation and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sanctity.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0211" y="0"/>
            <a:ext cx="2113787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8763000" cy="6765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707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0" dirty="0">
                <a:latin typeface="Times New Roman"/>
                <a:cs typeface="Times New Roman"/>
              </a:rPr>
              <a:t>Nuremberg </a:t>
            </a:r>
            <a:r>
              <a:rPr b="0" spc="-75" dirty="0">
                <a:latin typeface="Times New Roman"/>
                <a:cs typeface="Times New Roman"/>
              </a:rPr>
              <a:t>Code </a:t>
            </a:r>
            <a:r>
              <a:rPr b="0" spc="-5" dirty="0">
                <a:latin typeface="Times New Roman"/>
                <a:cs typeface="Times New Roman"/>
              </a:rPr>
              <a:t>-</a:t>
            </a:r>
            <a:r>
              <a:rPr b="0" spc="-50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1948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327403"/>
            <a:ext cx="8763000" cy="5530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37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Declaration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00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41565" cy="306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14363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Adopted at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Association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General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Assembly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1948.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Amended in 1968, 1984, 1994, 2005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2006.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Declaration of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physicians’ dedication to</a:t>
            </a:r>
            <a:r>
              <a:rPr sz="3200" spc="-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the  humanitarian goals of</a:t>
            </a:r>
            <a:r>
              <a:rPr sz="32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medicine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8763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005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Helsinki</a:t>
            </a:r>
            <a:r>
              <a:rPr b="0" spc="-26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Declaration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57553"/>
            <a:ext cx="6962140" cy="45015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293370" indent="-342900" algn="just">
              <a:lnSpc>
                <a:spcPct val="90000"/>
              </a:lnSpc>
              <a:spcBef>
                <a:spcPts val="459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ethical principles regarding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human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experimentation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developed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 the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Association in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1964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4965" marR="676910" indent="-342900">
              <a:lnSpc>
                <a:spcPts val="3240"/>
              </a:lnSpc>
              <a:spcBef>
                <a:spcPts val="75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Undergone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6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revisions since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then. Last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revision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2008.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90000"/>
              </a:lnSpc>
              <a:spcBef>
                <a:spcPts val="64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More specifically addressed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clinical  research, reflecting changes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 medical  practice from the term 'Human  Experimentation' used in the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Nuremberg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Code.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3" y="0"/>
            <a:ext cx="875385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529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International </a:t>
            </a:r>
            <a:r>
              <a:rPr b="0" spc="-75" dirty="0">
                <a:latin typeface="Times New Roman"/>
                <a:cs typeface="Times New Roman"/>
              </a:rPr>
              <a:t>Code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0" dirty="0">
                <a:latin typeface="Times New Roman"/>
                <a:cs typeface="Times New Roman"/>
              </a:rPr>
              <a:t>of  </a:t>
            </a:r>
            <a:r>
              <a:rPr b="0" spc="-90" dirty="0">
                <a:latin typeface="Times New Roman"/>
                <a:cs typeface="Times New Roman"/>
              </a:rPr>
              <a:t>Medical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  <a:r>
              <a:rPr b="0" spc="-38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-2006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89556"/>
            <a:ext cx="7140575" cy="22415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Given by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code applies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both in peace and</a:t>
            </a:r>
            <a:r>
              <a:rPr sz="3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war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 codifies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duties of physician in  general, duties to patients and</a:t>
            </a:r>
            <a:r>
              <a:rPr sz="32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colleagues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024" y="1713733"/>
            <a:ext cx="7472680" cy="29489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Declaration-</a:t>
            </a:r>
            <a:endParaRPr sz="3000">
              <a:latin typeface="Times New Roman"/>
              <a:cs typeface="Times New Roman"/>
            </a:endParaRPr>
          </a:p>
          <a:p>
            <a:pPr marL="354965" marR="5080">
              <a:lnSpc>
                <a:spcPct val="100000"/>
              </a:lnSpc>
              <a:spcBef>
                <a:spcPts val="70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applicant,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making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application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registration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under the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provisions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Act, shall be provided a</a:t>
            </a:r>
            <a:r>
              <a:rPr sz="3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copy  of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shall submit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duly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9153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624" y="1803272"/>
            <a:ext cx="7093584" cy="34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28702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concerned 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 principles,  values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standards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3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conduct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.(WHO)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study 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morality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careful</a:t>
            </a:r>
            <a:endParaRPr sz="3000">
              <a:latin typeface="Times New Roman"/>
              <a:cs typeface="Times New Roman"/>
            </a:endParaRPr>
          </a:p>
          <a:p>
            <a:pPr marL="380365" marR="30480">
              <a:lnSpc>
                <a:spcPct val="100000"/>
              </a:lnSpc>
              <a:spcBef>
                <a:spcPts val="69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systematic reflection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 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analysis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 decisions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20" dirty="0">
                <a:solidFill>
                  <a:srgbClr val="FF0000"/>
                </a:solidFill>
                <a:latin typeface="Times New Roman"/>
                <a:cs typeface="Times New Roman"/>
              </a:rPr>
              <a:t>behaviour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3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aseline="25000" dirty="0">
                <a:solidFill>
                  <a:srgbClr val="FFC000"/>
                </a:solidFill>
                <a:latin typeface="Times New Roman"/>
                <a:cs typeface="Times New Roman"/>
              </a:rPr>
              <a:t>#</a:t>
            </a:r>
            <a:endParaRPr sz="3000" baseline="25000">
              <a:latin typeface="Times New Roman"/>
              <a:cs typeface="Times New Roman"/>
            </a:endParaRPr>
          </a:p>
          <a:p>
            <a:pPr marL="380365" marR="307975" indent="-342900">
              <a:lnSpc>
                <a:spcPts val="3540"/>
              </a:lnSpc>
              <a:spcBef>
                <a:spcPts val="86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Morality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value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dimension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human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decision-making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behaviour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024" y="5766612"/>
            <a:ext cx="54546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95" dirty="0">
                <a:solidFill>
                  <a:srgbClr val="FFC000"/>
                </a:solidFill>
                <a:latin typeface="Arial"/>
                <a:cs typeface="Arial"/>
              </a:rPr>
              <a:t>#</a:t>
            </a:r>
            <a:r>
              <a:rPr sz="1850" spc="-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1850" spc="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C000"/>
                </a:solidFill>
                <a:latin typeface="Arial"/>
                <a:cs typeface="Arial"/>
              </a:rPr>
              <a:t>World</a:t>
            </a:r>
            <a:r>
              <a:rPr sz="185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C000"/>
                </a:solidFill>
                <a:latin typeface="Arial"/>
                <a:cs typeface="Arial"/>
              </a:rPr>
              <a:t>Medical</a:t>
            </a:r>
            <a:r>
              <a:rPr sz="1850" spc="-2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FFC000"/>
                </a:solidFill>
                <a:latin typeface="Arial"/>
                <a:cs typeface="Arial"/>
              </a:rPr>
              <a:t>Association</a:t>
            </a:r>
            <a:r>
              <a:rPr sz="185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FFC000"/>
                </a:solidFill>
                <a:latin typeface="Arial"/>
                <a:cs typeface="Arial"/>
              </a:rPr>
              <a:t>Manual</a:t>
            </a:r>
            <a:r>
              <a:rPr sz="1850" spc="-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sz="1850" spc="-1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C000"/>
                </a:solidFill>
                <a:latin typeface="Arial"/>
                <a:cs typeface="Arial"/>
              </a:rPr>
              <a:t>Medical</a:t>
            </a:r>
            <a:r>
              <a:rPr sz="1850" spc="-1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FFC000"/>
                </a:solidFill>
                <a:latin typeface="Arial"/>
                <a:cs typeface="Arial"/>
              </a:rPr>
              <a:t>Ethics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0888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70" dirty="0">
                <a:latin typeface="Times New Roman"/>
                <a:cs typeface="Times New Roman"/>
              </a:rPr>
              <a:t>and</a:t>
            </a:r>
            <a:r>
              <a:rPr b="0" spc="-42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responsibilities  </a:t>
            </a:r>
            <a:r>
              <a:rPr b="0" spc="-50" dirty="0">
                <a:latin typeface="Times New Roman"/>
                <a:cs typeface="Times New Roman"/>
              </a:rPr>
              <a:t>of </a:t>
            </a:r>
            <a:r>
              <a:rPr b="0" spc="-90" dirty="0">
                <a:latin typeface="Times New Roman"/>
                <a:cs typeface="Times New Roman"/>
              </a:rPr>
              <a:t>physician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54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08083"/>
            <a:ext cx="7514590" cy="3820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Character of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endParaRPr sz="30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Uphold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dignity and 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honour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his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profession.</a:t>
            </a:r>
            <a:endParaRPr sz="26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Render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service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humanity.</a:t>
            </a:r>
            <a:endParaRPr sz="2600">
              <a:latin typeface="Times New Roman"/>
              <a:cs typeface="Times New Roman"/>
            </a:endParaRPr>
          </a:p>
          <a:p>
            <a:pPr marL="684530" marR="76136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Person with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recognized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qualification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only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modern system of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medicine.</a:t>
            </a: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Maintaining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good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</a:t>
            </a:r>
            <a:r>
              <a:rPr sz="30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practice.</a:t>
            </a:r>
            <a:endParaRPr sz="30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Render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to humanity with full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respect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dignity of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profession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47998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088890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0" marR="5080" indent="-114300">
              <a:lnSpc>
                <a:spcPts val="4730"/>
              </a:lnSpc>
              <a:spcBef>
                <a:spcPts val="310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70" dirty="0">
                <a:latin typeface="Times New Roman"/>
                <a:cs typeface="Times New Roman"/>
              </a:rPr>
              <a:t>and</a:t>
            </a:r>
            <a:r>
              <a:rPr b="0" spc="-42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responsibilities  </a:t>
            </a:r>
            <a:r>
              <a:rPr b="0" spc="-50" dirty="0">
                <a:latin typeface="Times New Roman"/>
                <a:cs typeface="Times New Roman"/>
              </a:rPr>
              <a:t>of </a:t>
            </a:r>
            <a:r>
              <a:rPr b="0" spc="-90" dirty="0">
                <a:latin typeface="Times New Roman"/>
                <a:cs typeface="Times New Roman"/>
              </a:rPr>
              <a:t>physician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54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31883"/>
            <a:ext cx="7463155" cy="4284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Maintenance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Medical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endParaRPr sz="30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records pertaining to his / 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her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indoor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for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period of 3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684530" marR="15938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Records to be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given within 72 hrs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(if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requested 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patients/legal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authorities).</a:t>
            </a:r>
            <a:endParaRPr sz="2600">
              <a:latin typeface="Times New Roman"/>
              <a:cs typeface="Times New Roman"/>
            </a:endParaRPr>
          </a:p>
          <a:p>
            <a:pPr marL="684530" marR="11112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Register of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Certificates 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giving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full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details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certificates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issued.</a:t>
            </a: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Display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registration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numbers.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Generic names of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drugs.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0"/>
            <a:ext cx="31241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088890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0" marR="5080" indent="-114300">
              <a:lnSpc>
                <a:spcPts val="4730"/>
              </a:lnSpc>
              <a:spcBef>
                <a:spcPts val="310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70" dirty="0">
                <a:latin typeface="Times New Roman"/>
                <a:cs typeface="Times New Roman"/>
              </a:rPr>
              <a:t>and</a:t>
            </a:r>
            <a:r>
              <a:rPr b="0" spc="-42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responsibilities  </a:t>
            </a:r>
            <a:r>
              <a:rPr b="0" spc="-50" dirty="0">
                <a:latin typeface="Times New Roman"/>
                <a:cs typeface="Times New Roman"/>
              </a:rPr>
              <a:t>of </a:t>
            </a:r>
            <a:r>
              <a:rPr b="0" spc="-90" dirty="0">
                <a:latin typeface="Times New Roman"/>
                <a:cs typeface="Times New Roman"/>
              </a:rPr>
              <a:t>physician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54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11223"/>
            <a:ext cx="7244080" cy="39573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Highest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Quality Assurance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Exposure 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Unethical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Payment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3000">
              <a:latin typeface="Times New Roman"/>
              <a:cs typeface="Times New Roman"/>
            </a:endParaRPr>
          </a:p>
          <a:p>
            <a:pPr marL="684530" marR="2413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Personal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financial interests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a physician should  not conflict with 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interests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patients.</a:t>
            </a: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8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Evasion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Legal</a:t>
            </a:r>
            <a:r>
              <a:rPr sz="3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Restrictions</a:t>
            </a:r>
            <a:endParaRPr sz="30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4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Physician shall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observe the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laws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the country 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regulating 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medicine.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0"/>
            <a:ext cx="31241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7801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Physician  </a:t>
            </a:r>
            <a:r>
              <a:rPr b="0" spc="-50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their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14954"/>
            <a:ext cx="7792084" cy="391032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8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Obligations to the sick</a:t>
            </a:r>
            <a:endParaRPr sz="28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9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Always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respond to the calls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sick.</a:t>
            </a:r>
            <a:endParaRPr sz="2400">
              <a:latin typeface="Times New Roman"/>
              <a:cs typeface="Times New Roman"/>
            </a:endParaRPr>
          </a:p>
          <a:p>
            <a:pPr marL="940435" marR="368300" lvl="1" indent="-34290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Ailment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not within range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experience he can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refuse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refer.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Patience, delicacy &amp;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secrecy</a:t>
            </a:r>
            <a:endParaRPr sz="28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Patience and delicacy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characterize the</a:t>
            </a:r>
            <a:r>
              <a:rPr sz="24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physician.</a:t>
            </a:r>
            <a:endParaRPr sz="2400">
              <a:latin typeface="Times New Roman"/>
              <a:cs typeface="Times New Roman"/>
            </a:endParaRPr>
          </a:p>
          <a:p>
            <a:pPr marL="940435" marR="679450" lvl="1" indent="-34290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Secrecy of patients to be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maintained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except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required 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state and to protect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healthy  individuals.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0"/>
            <a:ext cx="29717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780154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310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Physician  </a:t>
            </a:r>
            <a:r>
              <a:rPr b="0" spc="-50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their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38754"/>
            <a:ext cx="7198995" cy="36957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8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Prognosis</a:t>
            </a:r>
            <a:endParaRPr sz="2800">
              <a:latin typeface="Times New Roman"/>
              <a:cs typeface="Times New Roman"/>
            </a:endParaRPr>
          </a:p>
          <a:p>
            <a:pPr marL="940435" marR="5080" lvl="1" indent="-342900">
              <a:lnSpc>
                <a:spcPct val="100000"/>
              </a:lnSpc>
              <a:spcBef>
                <a:spcPts val="59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Neither exaggerate or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minimize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gravity of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patient’s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condition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EA1579"/>
              </a:buClr>
              <a:buFont typeface="Arial"/>
              <a:buChar char=""/>
            </a:pP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76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Do not neglect the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9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Physician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free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choose.</a:t>
            </a:r>
            <a:endParaRPr sz="24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Once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undertaken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should not neglect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case.</a:t>
            </a:r>
            <a:endParaRPr sz="24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Respond to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request in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emergency.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0"/>
            <a:ext cx="29717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8938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55" dirty="0">
                <a:latin typeface="Times New Roman"/>
                <a:cs typeface="Times New Roman"/>
              </a:rPr>
              <a:t>Of</a:t>
            </a:r>
            <a:r>
              <a:rPr b="0" spc="-40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Physician 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21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consultation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31035"/>
            <a:ext cx="7073900" cy="39979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7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Avoid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un-necessary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consultation</a:t>
            </a:r>
            <a:endParaRPr sz="2400" dirty="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  <a:tab pos="53848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pathologist,</a:t>
            </a:r>
            <a:r>
              <a:rPr sz="24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radiologist</a:t>
            </a:r>
            <a:r>
              <a:rPr sz="24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	asking for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lab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investigation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be done judiciously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Consultation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patient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benefit.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Punctuality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consultation.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Statement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to patient after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consultation.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consultation.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 referred to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specialist.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Fees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other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charges.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0"/>
            <a:ext cx="28956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084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105" dirty="0">
                <a:latin typeface="Times New Roman"/>
                <a:cs typeface="Times New Roman"/>
              </a:rPr>
              <a:t>Re</a:t>
            </a:r>
            <a:r>
              <a:rPr b="0" spc="-100" dirty="0">
                <a:latin typeface="Times New Roman"/>
                <a:cs typeface="Times New Roman"/>
              </a:rPr>
              <a:t>spons</a:t>
            </a:r>
            <a:r>
              <a:rPr b="0" spc="-110" dirty="0">
                <a:latin typeface="Times New Roman"/>
                <a:cs typeface="Times New Roman"/>
              </a:rPr>
              <a:t>i</a:t>
            </a:r>
            <a:r>
              <a:rPr b="0" spc="-100" dirty="0">
                <a:latin typeface="Times New Roman"/>
                <a:cs typeface="Times New Roman"/>
              </a:rPr>
              <a:t>b</a:t>
            </a:r>
            <a:r>
              <a:rPr b="0" spc="-110" dirty="0">
                <a:latin typeface="Times New Roman"/>
                <a:cs typeface="Times New Roman"/>
              </a:rPr>
              <a:t>il</a:t>
            </a:r>
            <a:r>
              <a:rPr b="0" spc="-100" dirty="0">
                <a:latin typeface="Times New Roman"/>
                <a:cs typeface="Times New Roman"/>
              </a:rPr>
              <a:t>i</a:t>
            </a:r>
            <a:r>
              <a:rPr b="0" spc="-110" dirty="0">
                <a:latin typeface="Times New Roman"/>
                <a:cs typeface="Times New Roman"/>
              </a:rPr>
              <a:t>ti</a:t>
            </a:r>
            <a:r>
              <a:rPr b="0" spc="-105" dirty="0">
                <a:latin typeface="Times New Roman"/>
                <a:cs typeface="Times New Roman"/>
              </a:rPr>
              <a:t>e</a:t>
            </a:r>
            <a:r>
              <a:rPr b="0" spc="-5" dirty="0">
                <a:latin typeface="Times New Roman"/>
                <a:cs typeface="Times New Roman"/>
              </a:rPr>
              <a:t>s  </a:t>
            </a:r>
            <a:r>
              <a:rPr b="0" spc="-195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Each</a:t>
            </a:r>
            <a:r>
              <a:rPr b="0" spc="-265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Other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91154"/>
            <a:ext cx="7461250" cy="33985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78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Dependence of Physicians on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other</a:t>
            </a:r>
            <a:endParaRPr sz="2800">
              <a:latin typeface="Times New Roman"/>
              <a:cs typeface="Times New Roman"/>
            </a:endParaRPr>
          </a:p>
          <a:p>
            <a:pPr marL="684530" marR="47625" lvl="1" indent="-287020" algn="just">
              <a:lnSpc>
                <a:spcPct val="100000"/>
              </a:lnSpc>
              <a:spcBef>
                <a:spcPts val="590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51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consider it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pleasure and privilege to </a:t>
            </a:r>
            <a:r>
              <a:rPr sz="2400" spc="-200" dirty="0">
                <a:solidFill>
                  <a:srgbClr val="FF0000"/>
                </a:solidFill>
                <a:latin typeface="Times New Roman"/>
                <a:cs typeface="Times New Roman"/>
              </a:rPr>
              <a:t>render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gratuitous service to all physicians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their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immediate  family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dependants.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EA1579"/>
              </a:buClr>
              <a:buFont typeface="Wingdings"/>
              <a:buChar char=""/>
            </a:pPr>
            <a:endParaRPr sz="31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Conduct 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consultation</a:t>
            </a:r>
            <a:endParaRPr sz="28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Respect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be observed towards the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physician</a:t>
            </a:r>
            <a:r>
              <a:rPr sz="2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in-</a:t>
            </a:r>
            <a:endParaRPr sz="2400">
              <a:latin typeface="Times New Roman"/>
              <a:cs typeface="Times New Roman"/>
            </a:endParaRPr>
          </a:p>
          <a:p>
            <a:pPr marL="68453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charge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case and no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remark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made.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0"/>
            <a:ext cx="28956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084195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310"/>
              </a:spcBef>
            </a:pPr>
            <a:r>
              <a:rPr b="0" spc="-105" dirty="0">
                <a:latin typeface="Times New Roman"/>
                <a:cs typeface="Times New Roman"/>
              </a:rPr>
              <a:t>Re</a:t>
            </a:r>
            <a:r>
              <a:rPr b="0" spc="-100" dirty="0">
                <a:latin typeface="Times New Roman"/>
                <a:cs typeface="Times New Roman"/>
              </a:rPr>
              <a:t>spons</a:t>
            </a:r>
            <a:r>
              <a:rPr b="0" spc="-110" dirty="0">
                <a:latin typeface="Times New Roman"/>
                <a:cs typeface="Times New Roman"/>
              </a:rPr>
              <a:t>i</a:t>
            </a:r>
            <a:r>
              <a:rPr b="0" spc="-100" dirty="0">
                <a:latin typeface="Times New Roman"/>
                <a:cs typeface="Times New Roman"/>
              </a:rPr>
              <a:t>b</a:t>
            </a:r>
            <a:r>
              <a:rPr b="0" spc="-110" dirty="0">
                <a:latin typeface="Times New Roman"/>
                <a:cs typeface="Times New Roman"/>
              </a:rPr>
              <a:t>il</a:t>
            </a:r>
            <a:r>
              <a:rPr b="0" spc="-100" dirty="0">
                <a:latin typeface="Times New Roman"/>
                <a:cs typeface="Times New Roman"/>
              </a:rPr>
              <a:t>i</a:t>
            </a:r>
            <a:r>
              <a:rPr b="0" spc="-110" dirty="0">
                <a:latin typeface="Times New Roman"/>
                <a:cs typeface="Times New Roman"/>
              </a:rPr>
              <a:t>ti</a:t>
            </a:r>
            <a:r>
              <a:rPr b="0" spc="-105" dirty="0">
                <a:latin typeface="Times New Roman"/>
                <a:cs typeface="Times New Roman"/>
              </a:rPr>
              <a:t>e</a:t>
            </a:r>
            <a:r>
              <a:rPr b="0" spc="-5" dirty="0">
                <a:latin typeface="Times New Roman"/>
                <a:cs typeface="Times New Roman"/>
              </a:rPr>
              <a:t>s  </a:t>
            </a:r>
            <a:r>
              <a:rPr b="0" spc="-195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Each</a:t>
            </a:r>
            <a:r>
              <a:rPr b="0" spc="-265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Other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91994"/>
            <a:ext cx="7391400" cy="33655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not to take the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charge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case.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Appointment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the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substitute</a:t>
            </a:r>
            <a:endParaRPr sz="2400">
              <a:latin typeface="Times New Roman"/>
              <a:cs typeface="Times New Roman"/>
            </a:endParaRPr>
          </a:p>
          <a:p>
            <a:pPr marL="684530" marR="621665" lvl="1" indent="-2870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only when 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capacity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discharge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additional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responsibility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along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his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/ her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other  duties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Visiting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another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Physician's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case-</a:t>
            </a:r>
            <a:endParaRPr sz="24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Avoid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remarks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upon the diagnosis or 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  <a:p>
            <a:pPr marL="68453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adopted.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0"/>
            <a:ext cx="25907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03834"/>
            <a:ext cx="50984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-85" dirty="0">
                <a:latin typeface="Times New Roman"/>
                <a:cs typeface="Times New Roman"/>
              </a:rPr>
              <a:t>Duties </a:t>
            </a:r>
            <a:r>
              <a:rPr sz="3600" b="0" spc="-50" dirty="0">
                <a:latin typeface="Times New Roman"/>
                <a:cs typeface="Times New Roman"/>
              </a:rPr>
              <a:t>Of </a:t>
            </a:r>
            <a:r>
              <a:rPr sz="3600" b="0" spc="-90" dirty="0">
                <a:latin typeface="Times New Roman"/>
                <a:cs typeface="Times New Roman"/>
              </a:rPr>
              <a:t>Physician </a:t>
            </a:r>
            <a:r>
              <a:rPr sz="3600" b="0" spc="-180" dirty="0">
                <a:latin typeface="Times New Roman"/>
                <a:cs typeface="Times New Roman"/>
              </a:rPr>
              <a:t>To  </a:t>
            </a:r>
            <a:r>
              <a:rPr sz="3600" b="0" spc="-85" dirty="0">
                <a:latin typeface="Times New Roman"/>
                <a:cs typeface="Times New Roman"/>
              </a:rPr>
              <a:t>Public</a:t>
            </a:r>
            <a:r>
              <a:rPr sz="3600" b="0" spc="-735" dirty="0">
                <a:latin typeface="Times New Roman"/>
                <a:cs typeface="Times New Roman"/>
              </a:rPr>
              <a:t> </a:t>
            </a:r>
            <a:r>
              <a:rPr sz="3600" b="0" spc="-65" dirty="0">
                <a:latin typeface="Times New Roman"/>
                <a:cs typeface="Times New Roman"/>
              </a:rPr>
              <a:t>And </a:t>
            </a:r>
            <a:r>
              <a:rPr sz="3600" b="0" spc="-95" dirty="0">
                <a:latin typeface="Times New Roman"/>
                <a:cs typeface="Times New Roman"/>
              </a:rPr>
              <a:t>Paramedical Staff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2024" y="2065045"/>
            <a:ext cx="7282180" cy="40646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6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Physicians 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citizens</a:t>
            </a:r>
            <a:endParaRPr sz="2800">
              <a:latin typeface="Times New Roman"/>
              <a:cs typeface="Times New Roman"/>
            </a:endParaRPr>
          </a:p>
          <a:p>
            <a:pPr marL="940435" marR="5080" lvl="1" indent="-228600">
              <a:lnSpc>
                <a:spcPts val="2380"/>
              </a:lnSpc>
              <a:spcBef>
                <a:spcPts val="58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particularly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co-operate with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authorities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administration of sanitary/public health laws and  regulations.</a:t>
            </a:r>
            <a:endParaRPr sz="2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and community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endParaRPr sz="2800">
              <a:latin typeface="Times New Roman"/>
              <a:cs typeface="Times New Roman"/>
            </a:endParaRPr>
          </a:p>
          <a:p>
            <a:pPr marL="940435" marR="44450" lvl="1" indent="-228600">
              <a:lnSpc>
                <a:spcPts val="2380"/>
              </a:lnSpc>
              <a:spcBef>
                <a:spcPts val="57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enlighten the public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concerning quarantine  regulations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measures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prevention of epidemic  and communicable</a:t>
            </a:r>
            <a:r>
              <a:rPr sz="22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diseases.</a:t>
            </a:r>
            <a:endParaRPr sz="2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Pharmacists/nurses</a:t>
            </a:r>
            <a:endParaRPr sz="2800">
              <a:latin typeface="Times New Roman"/>
              <a:cs typeface="Times New Roman"/>
            </a:endParaRPr>
          </a:p>
          <a:p>
            <a:pPr marL="940435" marR="325755" lvl="1" indent="-228600">
              <a:lnSpc>
                <a:spcPts val="2380"/>
              </a:lnSpc>
              <a:spcBef>
                <a:spcPts val="58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promote and recognize their services and seek  their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cooperation.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0"/>
            <a:ext cx="24383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97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Unethical</a:t>
            </a:r>
            <a:r>
              <a:rPr b="0" spc="375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3851910" cy="21228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Advertising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Patent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Copy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rights</a:t>
            </a:r>
            <a:endParaRPr sz="3000">
              <a:latin typeface="Times New Roman"/>
              <a:cs typeface="Times New Roman"/>
            </a:endParaRPr>
          </a:p>
          <a:p>
            <a:pPr marL="354965" marR="6921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Running an open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shop  and Appliances by</a:t>
            </a:r>
            <a:r>
              <a:rPr sz="3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2469" y="2404303"/>
            <a:ext cx="3480435" cy="197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ts val="3275"/>
              </a:lnSpc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indent="198755">
              <a:lnSpc>
                <a:spcPct val="100000"/>
              </a:lnSpc>
              <a:spcBef>
                <a:spcPts val="69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(Dispensing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Drugs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ysicians)</a:t>
            </a:r>
            <a:endParaRPr sz="30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7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024" y="4358507"/>
            <a:ext cx="2919095" cy="166243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Secret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Remedies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Euthanasia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67402" y="600201"/>
            <a:ext cx="4135120" cy="4058920"/>
            <a:chOff x="4867402" y="600201"/>
            <a:chExt cx="4135120" cy="4058920"/>
          </a:xfrm>
        </p:grpSpPr>
        <p:sp>
          <p:nvSpPr>
            <p:cNvPr id="7" name="object 7"/>
            <p:cNvSpPr/>
            <p:nvPr/>
          </p:nvSpPr>
          <p:spPr>
            <a:xfrm>
              <a:off x="4877562" y="610361"/>
              <a:ext cx="4114800" cy="4038600"/>
            </a:xfrm>
            <a:custGeom>
              <a:avLst/>
              <a:gdLst/>
              <a:ahLst/>
              <a:cxnLst/>
              <a:rect l="l" t="t" r="r" b="b"/>
              <a:pathLst>
                <a:path w="4114800" h="4038600">
                  <a:moveTo>
                    <a:pt x="4114799" y="0"/>
                  </a:moveTo>
                  <a:lnTo>
                    <a:pt x="0" y="0"/>
                  </a:lnTo>
                  <a:lnTo>
                    <a:pt x="0" y="4038600"/>
                  </a:lnTo>
                  <a:lnTo>
                    <a:pt x="4114799" y="40386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7562" y="610361"/>
              <a:ext cx="4114800" cy="4038600"/>
            </a:xfrm>
            <a:custGeom>
              <a:avLst/>
              <a:gdLst/>
              <a:ahLst/>
              <a:cxnLst/>
              <a:rect l="l" t="t" r="r" b="b"/>
              <a:pathLst>
                <a:path w="4114800" h="4038600">
                  <a:moveTo>
                    <a:pt x="0" y="4038600"/>
                  </a:moveTo>
                  <a:lnTo>
                    <a:pt x="4114799" y="40386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69128" y="1401128"/>
            <a:ext cx="3809365" cy="246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-55" dirty="0">
                <a:latin typeface="Trebuchet MS"/>
                <a:cs typeface="Trebuchet MS"/>
              </a:rPr>
              <a:t>Printing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self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photograph,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any</a:t>
            </a:r>
            <a:endParaRPr sz="18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1800" b="1" spc="-70" dirty="0">
                <a:latin typeface="Trebuchet MS"/>
                <a:cs typeface="Trebuchet MS"/>
              </a:rPr>
              <a:t>such </a:t>
            </a:r>
            <a:r>
              <a:rPr sz="1800" b="1" spc="-75" dirty="0">
                <a:latin typeface="Trebuchet MS"/>
                <a:cs typeface="Trebuchet MS"/>
              </a:rPr>
              <a:t>material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75" dirty="0">
                <a:latin typeface="Trebuchet MS"/>
                <a:cs typeface="Trebuchet MS"/>
              </a:rPr>
              <a:t>publicity </a:t>
            </a:r>
            <a:r>
              <a:rPr sz="1800" b="1" spc="-80" dirty="0">
                <a:latin typeface="Trebuchet MS"/>
                <a:cs typeface="Trebuchet MS"/>
              </a:rPr>
              <a:t>in </a:t>
            </a:r>
            <a:r>
              <a:rPr sz="1800" b="1" spc="-75" dirty="0">
                <a:latin typeface="Trebuchet MS"/>
                <a:cs typeface="Trebuchet MS"/>
              </a:rPr>
              <a:t>the  </a:t>
            </a:r>
            <a:r>
              <a:rPr sz="1800" b="1" spc="-90" dirty="0">
                <a:latin typeface="Trebuchet MS"/>
                <a:cs typeface="Trebuchet MS"/>
              </a:rPr>
              <a:t>letter </a:t>
            </a:r>
            <a:r>
              <a:rPr sz="1800" b="1" spc="-65" dirty="0">
                <a:latin typeface="Trebuchet MS"/>
                <a:cs typeface="Trebuchet MS"/>
              </a:rPr>
              <a:t>head </a:t>
            </a:r>
            <a:r>
              <a:rPr sz="1800" b="1" spc="-85" dirty="0">
                <a:latin typeface="Trebuchet MS"/>
                <a:cs typeface="Trebuchet MS"/>
              </a:rPr>
              <a:t>or </a:t>
            </a:r>
            <a:r>
              <a:rPr sz="1800" b="1" spc="-45" dirty="0">
                <a:latin typeface="Trebuchet MS"/>
                <a:cs typeface="Trebuchet MS"/>
              </a:rPr>
              <a:t>on </a:t>
            </a:r>
            <a:r>
              <a:rPr sz="1800" b="1" spc="-25" dirty="0">
                <a:latin typeface="Trebuchet MS"/>
                <a:cs typeface="Trebuchet MS"/>
              </a:rPr>
              <a:t>sign </a:t>
            </a:r>
            <a:r>
              <a:rPr sz="1800" b="1" spc="-60" dirty="0">
                <a:latin typeface="Trebuchet MS"/>
                <a:cs typeface="Trebuchet MS"/>
              </a:rPr>
              <a:t>board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75" dirty="0">
                <a:latin typeface="Trebuchet MS"/>
                <a:cs typeface="Trebuchet MS"/>
              </a:rPr>
              <a:t>the  </a:t>
            </a:r>
            <a:r>
              <a:rPr sz="1800" b="1" spc="-55" dirty="0">
                <a:latin typeface="Trebuchet MS"/>
                <a:cs typeface="Trebuchet MS"/>
              </a:rPr>
              <a:t>consulting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room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any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such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clinical  </a:t>
            </a:r>
            <a:r>
              <a:rPr sz="1800" b="1" spc="-55" dirty="0">
                <a:latin typeface="Trebuchet MS"/>
                <a:cs typeface="Trebuchet MS"/>
              </a:rPr>
              <a:t>establishment shall </a:t>
            </a:r>
            <a:r>
              <a:rPr sz="1800" b="1" spc="-80" dirty="0">
                <a:latin typeface="Trebuchet MS"/>
                <a:cs typeface="Trebuchet MS"/>
              </a:rPr>
              <a:t>be </a:t>
            </a:r>
            <a:r>
              <a:rPr sz="1800" b="1" spc="-70" dirty="0">
                <a:latin typeface="Trebuchet MS"/>
                <a:cs typeface="Trebuchet MS"/>
              </a:rPr>
              <a:t>regarded </a:t>
            </a:r>
            <a:r>
              <a:rPr sz="1800" b="1" spc="-25" dirty="0">
                <a:latin typeface="Trebuchet MS"/>
                <a:cs typeface="Trebuchet MS"/>
              </a:rPr>
              <a:t>as  </a:t>
            </a:r>
            <a:r>
              <a:rPr sz="1800" b="1" spc="-55" dirty="0">
                <a:latin typeface="Trebuchet MS"/>
                <a:cs typeface="Trebuchet MS"/>
              </a:rPr>
              <a:t>acts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70" dirty="0">
                <a:latin typeface="Trebuchet MS"/>
                <a:cs typeface="Trebuchet MS"/>
              </a:rPr>
              <a:t>self advertisement </a:t>
            </a:r>
            <a:r>
              <a:rPr sz="1800" b="1" spc="-50" dirty="0">
                <a:latin typeface="Trebuchet MS"/>
                <a:cs typeface="Trebuchet MS"/>
              </a:rPr>
              <a:t>and  </a:t>
            </a:r>
            <a:r>
              <a:rPr sz="1800" b="1" spc="-80" dirty="0">
                <a:latin typeface="Trebuchet MS"/>
                <a:cs typeface="Trebuchet MS"/>
              </a:rPr>
              <a:t>unethical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conduct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on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the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part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the  </a:t>
            </a:r>
            <a:r>
              <a:rPr sz="1800" b="1" spc="-70" dirty="0">
                <a:latin typeface="Trebuchet MS"/>
                <a:cs typeface="Trebuchet MS"/>
              </a:rPr>
              <a:t>physician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15" dirty="0">
                <a:latin typeface="Trebuchet MS"/>
                <a:cs typeface="Trebuchet MS"/>
              </a:rPr>
              <a:t>Not</a:t>
            </a:r>
            <a:r>
              <a:rPr sz="1800" b="1" spc="-37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endorse </a:t>
            </a:r>
            <a:r>
              <a:rPr sz="1800" b="1" spc="-50" dirty="0">
                <a:latin typeface="Trebuchet MS"/>
                <a:cs typeface="Trebuchet MS"/>
              </a:rPr>
              <a:t>any </a:t>
            </a:r>
            <a:r>
              <a:rPr sz="1800" b="1" spc="-55" dirty="0">
                <a:latin typeface="Trebuchet MS"/>
                <a:cs typeface="Trebuchet MS"/>
              </a:rPr>
              <a:t>items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67402" y="1133602"/>
            <a:ext cx="4135120" cy="3677920"/>
            <a:chOff x="4867402" y="1133602"/>
            <a:chExt cx="4135120" cy="3677920"/>
          </a:xfrm>
        </p:grpSpPr>
        <p:sp>
          <p:nvSpPr>
            <p:cNvPr id="11" name="object 11"/>
            <p:cNvSpPr/>
            <p:nvPr/>
          </p:nvSpPr>
          <p:spPr>
            <a:xfrm>
              <a:off x="4877562" y="1143762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4114799" y="0"/>
                  </a:moveTo>
                  <a:lnTo>
                    <a:pt x="0" y="0"/>
                  </a:lnTo>
                  <a:lnTo>
                    <a:pt x="0" y="3657600"/>
                  </a:lnTo>
                  <a:lnTo>
                    <a:pt x="4114799" y="36576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7562" y="1143762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0" y="3657600"/>
                  </a:moveTo>
                  <a:lnTo>
                    <a:pt x="4114799" y="36576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3657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69128" y="1917908"/>
            <a:ext cx="3843020" cy="215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sz="1800" b="1" spc="-70" dirty="0">
                <a:latin typeface="Trebuchet MS"/>
                <a:cs typeface="Trebuchet MS"/>
              </a:rPr>
              <a:t>Formal announcement </a:t>
            </a:r>
            <a:r>
              <a:rPr sz="1800" b="1" spc="-80" dirty="0">
                <a:latin typeface="Trebuchet MS"/>
                <a:cs typeface="Trebuchet MS"/>
              </a:rPr>
              <a:t>in</a:t>
            </a:r>
            <a:r>
              <a:rPr sz="1800" b="1" spc="-37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press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0" dirty="0">
                <a:latin typeface="Trebuchet MS"/>
                <a:cs typeface="Trebuchet MS"/>
              </a:rPr>
              <a:t>(1) </a:t>
            </a:r>
            <a:r>
              <a:rPr sz="1800" b="1" spc="-10" dirty="0">
                <a:latin typeface="Trebuchet MS"/>
                <a:cs typeface="Trebuchet MS"/>
              </a:rPr>
              <a:t>On </a:t>
            </a:r>
            <a:r>
              <a:rPr sz="1800" b="1" spc="-45" dirty="0">
                <a:latin typeface="Trebuchet MS"/>
                <a:cs typeface="Trebuchet MS"/>
              </a:rPr>
              <a:t>starting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practice.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0" dirty="0">
                <a:latin typeface="Trebuchet MS"/>
                <a:cs typeface="Trebuchet MS"/>
              </a:rPr>
              <a:t>(2)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change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type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practice.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5" dirty="0">
                <a:latin typeface="Trebuchet MS"/>
                <a:cs typeface="Trebuchet MS"/>
              </a:rPr>
              <a:t>(3)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40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changing </a:t>
            </a:r>
            <a:r>
              <a:rPr sz="1800" b="1" spc="-70" dirty="0">
                <a:latin typeface="Trebuchet MS"/>
                <a:cs typeface="Trebuchet MS"/>
              </a:rPr>
              <a:t>address.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10" dirty="0">
                <a:latin typeface="Trebuchet MS"/>
                <a:cs typeface="Trebuchet MS"/>
              </a:rPr>
              <a:t>(4)</a:t>
            </a:r>
            <a:r>
              <a:rPr sz="1800" b="1" spc="-25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temporary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absence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from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duty.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tabLst>
                <a:tab pos="2992120" algn="l"/>
              </a:tabLst>
            </a:pPr>
            <a:r>
              <a:rPr sz="1800" b="1" spc="-135" dirty="0">
                <a:latin typeface="Trebuchet MS"/>
                <a:cs typeface="Trebuchet MS"/>
              </a:rPr>
              <a:t>(5)</a:t>
            </a:r>
            <a:r>
              <a:rPr sz="1800" b="1" spc="-25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</a:t>
            </a:r>
            <a:r>
              <a:rPr sz="1800" b="1" spc="-5" dirty="0">
                <a:latin typeface="Trebuchet MS"/>
                <a:cs typeface="Trebuchet MS"/>
              </a:rPr>
              <a:t>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150" dirty="0">
                <a:latin typeface="Trebuchet MS"/>
                <a:cs typeface="Trebuchet MS"/>
              </a:rPr>
              <a:t>r</a:t>
            </a:r>
            <a:r>
              <a:rPr sz="1800" b="1" spc="-60" dirty="0">
                <a:latin typeface="Trebuchet MS"/>
                <a:cs typeface="Trebuchet MS"/>
              </a:rPr>
              <a:t>esumpt</a:t>
            </a:r>
            <a:r>
              <a:rPr sz="1800" b="1" spc="-40" dirty="0">
                <a:latin typeface="Trebuchet MS"/>
                <a:cs typeface="Trebuchet MS"/>
              </a:rPr>
              <a:t>i</a:t>
            </a:r>
            <a:r>
              <a:rPr sz="1800" b="1" spc="-45" dirty="0">
                <a:latin typeface="Trebuchet MS"/>
                <a:cs typeface="Trebuchet MS"/>
              </a:rPr>
              <a:t>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a</a:t>
            </a:r>
            <a:r>
              <a:rPr sz="1800" b="1" spc="-60" dirty="0">
                <a:latin typeface="Trebuchet MS"/>
                <a:cs typeface="Trebuchet MS"/>
              </a:rPr>
              <a:t>n</a:t>
            </a:r>
            <a:r>
              <a:rPr sz="1800" b="1" spc="-75" dirty="0">
                <a:latin typeface="Trebuchet MS"/>
                <a:cs typeface="Trebuchet MS"/>
              </a:rPr>
              <a:t>other</a:t>
            </a:r>
            <a:r>
              <a:rPr sz="1800" b="1" dirty="0">
                <a:latin typeface="Trebuchet MS"/>
                <a:cs typeface="Trebuchet MS"/>
              </a:rPr>
              <a:t>	</a:t>
            </a:r>
            <a:r>
              <a:rPr sz="1800" b="1" spc="-70" dirty="0">
                <a:latin typeface="Trebuchet MS"/>
                <a:cs typeface="Trebuchet MS"/>
              </a:rPr>
              <a:t>p</a:t>
            </a:r>
            <a:r>
              <a:rPr sz="1800" b="1" spc="-150" dirty="0">
                <a:latin typeface="Trebuchet MS"/>
                <a:cs typeface="Trebuchet MS"/>
              </a:rPr>
              <a:t>r</a:t>
            </a:r>
            <a:r>
              <a:rPr sz="1800" b="1" spc="-85" dirty="0">
                <a:latin typeface="Trebuchet MS"/>
                <a:cs typeface="Trebuchet MS"/>
              </a:rPr>
              <a:t>a</a:t>
            </a:r>
            <a:r>
              <a:rPr sz="1800" b="1" spc="-90" dirty="0">
                <a:latin typeface="Trebuchet MS"/>
                <a:cs typeface="Trebuchet MS"/>
              </a:rPr>
              <a:t>c</a:t>
            </a:r>
            <a:r>
              <a:rPr sz="1800" b="1" spc="-80" dirty="0">
                <a:latin typeface="Trebuchet MS"/>
                <a:cs typeface="Trebuchet MS"/>
              </a:rPr>
              <a:t>ti</a:t>
            </a:r>
            <a:r>
              <a:rPr sz="1800" b="1" spc="-114" dirty="0">
                <a:latin typeface="Trebuchet MS"/>
                <a:cs typeface="Trebuchet MS"/>
              </a:rPr>
              <a:t>c</a:t>
            </a:r>
            <a:r>
              <a:rPr sz="1800" b="1" spc="-125" dirty="0">
                <a:latin typeface="Trebuchet MS"/>
                <a:cs typeface="Trebuchet MS"/>
              </a:rPr>
              <a:t>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b="1" spc="-95" dirty="0">
                <a:latin typeface="Trebuchet MS"/>
                <a:cs typeface="Trebuchet MS"/>
              </a:rPr>
              <a:t>(6)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succeeding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to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another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practice.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5" dirty="0">
                <a:latin typeface="Trebuchet MS"/>
                <a:cs typeface="Trebuchet MS"/>
              </a:rPr>
              <a:t>(7)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Public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declaration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charges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67402" y="1743201"/>
            <a:ext cx="4058920" cy="3296920"/>
            <a:chOff x="4867402" y="1743201"/>
            <a:chExt cx="4058920" cy="3296920"/>
          </a:xfrm>
        </p:grpSpPr>
        <p:sp>
          <p:nvSpPr>
            <p:cNvPr id="15" name="object 15"/>
            <p:cNvSpPr/>
            <p:nvPr/>
          </p:nvSpPr>
          <p:spPr>
            <a:xfrm>
              <a:off x="4877562" y="1753361"/>
              <a:ext cx="4038600" cy="3276600"/>
            </a:xfrm>
            <a:custGeom>
              <a:avLst/>
              <a:gdLst/>
              <a:ahLst/>
              <a:cxnLst/>
              <a:rect l="l" t="t" r="r" b="b"/>
              <a:pathLst>
                <a:path w="4038600" h="3276600">
                  <a:moveTo>
                    <a:pt x="4038599" y="0"/>
                  </a:moveTo>
                  <a:lnTo>
                    <a:pt x="0" y="0"/>
                  </a:lnTo>
                  <a:lnTo>
                    <a:pt x="0" y="3276600"/>
                  </a:lnTo>
                  <a:lnTo>
                    <a:pt x="4038599" y="3276600"/>
                  </a:lnTo>
                  <a:lnTo>
                    <a:pt x="40385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7562" y="1753361"/>
              <a:ext cx="4038600" cy="3276600"/>
            </a:xfrm>
            <a:custGeom>
              <a:avLst/>
              <a:gdLst/>
              <a:ahLst/>
              <a:cxnLst/>
              <a:rect l="l" t="t" r="r" b="b"/>
              <a:pathLst>
                <a:path w="4038600" h="3276600">
                  <a:moveTo>
                    <a:pt x="0" y="3276600"/>
                  </a:moveTo>
                  <a:lnTo>
                    <a:pt x="4038599" y="3276600"/>
                  </a:lnTo>
                  <a:lnTo>
                    <a:pt x="4038599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69128" y="2574989"/>
            <a:ext cx="3623945" cy="1637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20" dirty="0">
                <a:latin typeface="Trebuchet MS"/>
                <a:cs typeface="Trebuchet MS"/>
              </a:rPr>
              <a:t>May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patent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the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items,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methods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&amp;</a:t>
            </a:r>
            <a:endParaRPr sz="18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1800" b="1" spc="-90" dirty="0">
                <a:latin typeface="Trebuchet MS"/>
                <a:cs typeface="Trebuchet MS"/>
              </a:rPr>
              <a:t>procedures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86385" indent="-28702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But </a:t>
            </a:r>
            <a:r>
              <a:rPr sz="1800" b="1" spc="-65" dirty="0">
                <a:latin typeface="Trebuchet MS"/>
                <a:cs typeface="Trebuchet MS"/>
              </a:rPr>
              <a:t>it </a:t>
            </a:r>
            <a:r>
              <a:rPr sz="1800" b="1" spc="-55" dirty="0">
                <a:latin typeface="Trebuchet MS"/>
                <a:cs typeface="Trebuchet MS"/>
              </a:rPr>
              <a:t>shall </a:t>
            </a:r>
            <a:r>
              <a:rPr sz="1800" b="1" spc="-80" dirty="0">
                <a:latin typeface="Trebuchet MS"/>
                <a:cs typeface="Trebuchet MS"/>
              </a:rPr>
              <a:t>be unethical </a:t>
            </a:r>
            <a:r>
              <a:rPr sz="1800" b="1" spc="-85" dirty="0">
                <a:latin typeface="Trebuchet MS"/>
                <a:cs typeface="Trebuchet MS"/>
              </a:rPr>
              <a:t>if </a:t>
            </a:r>
            <a:r>
              <a:rPr sz="1800" b="1" spc="-70" dirty="0">
                <a:latin typeface="Trebuchet MS"/>
                <a:cs typeface="Trebuchet MS"/>
              </a:rPr>
              <a:t>benefits  </a:t>
            </a:r>
            <a:r>
              <a:rPr sz="1800" b="1" spc="-100" dirty="0">
                <a:latin typeface="Trebuchet MS"/>
                <a:cs typeface="Trebuchet MS"/>
              </a:rPr>
              <a:t>are </a:t>
            </a:r>
            <a:r>
              <a:rPr sz="1800" b="1" spc="-40" dirty="0">
                <a:latin typeface="Trebuchet MS"/>
                <a:cs typeface="Trebuchet MS"/>
              </a:rPr>
              <a:t>not </a:t>
            </a:r>
            <a:r>
              <a:rPr sz="1800" b="1" spc="-55" dirty="0">
                <a:latin typeface="Trebuchet MS"/>
                <a:cs typeface="Trebuchet MS"/>
              </a:rPr>
              <a:t>made </a:t>
            </a:r>
            <a:r>
              <a:rPr sz="1800" b="1" spc="-65" dirty="0">
                <a:latin typeface="Trebuchet MS"/>
                <a:cs typeface="Trebuchet MS"/>
              </a:rPr>
              <a:t>available </a:t>
            </a:r>
            <a:r>
              <a:rPr sz="1800" b="1" spc="-80" dirty="0">
                <a:latin typeface="Trebuchet MS"/>
                <a:cs typeface="Trebuchet MS"/>
              </a:rPr>
              <a:t>in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interest 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society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67402" y="2200401"/>
            <a:ext cx="4135120" cy="3144520"/>
            <a:chOff x="4867402" y="2200401"/>
            <a:chExt cx="4135120" cy="3144520"/>
          </a:xfrm>
        </p:grpSpPr>
        <p:sp>
          <p:nvSpPr>
            <p:cNvPr id="19" name="object 19"/>
            <p:cNvSpPr/>
            <p:nvPr/>
          </p:nvSpPr>
          <p:spPr>
            <a:xfrm>
              <a:off x="4877562" y="2210561"/>
              <a:ext cx="4114800" cy="3124200"/>
            </a:xfrm>
            <a:custGeom>
              <a:avLst/>
              <a:gdLst/>
              <a:ahLst/>
              <a:cxnLst/>
              <a:rect l="l" t="t" r="r" b="b"/>
              <a:pathLst>
                <a:path w="4114800" h="3124200">
                  <a:moveTo>
                    <a:pt x="4114799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114799" y="31242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77562" y="2210561"/>
              <a:ext cx="4114800" cy="3124200"/>
            </a:xfrm>
            <a:custGeom>
              <a:avLst/>
              <a:gdLst/>
              <a:ahLst/>
              <a:cxnLst/>
              <a:rect l="l" t="t" r="r" b="b"/>
              <a:pathLst>
                <a:path w="4114800" h="3124200">
                  <a:moveTo>
                    <a:pt x="0" y="3124200"/>
                  </a:moveTo>
                  <a:lnTo>
                    <a:pt x="4114799" y="31242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69128" y="2955989"/>
            <a:ext cx="3914140" cy="1637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40" dirty="0">
                <a:latin typeface="Trebuchet MS"/>
                <a:cs typeface="Trebuchet MS"/>
              </a:rPr>
              <a:t>A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physician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shall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give,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receive,</a:t>
            </a:r>
            <a:endParaRPr sz="1800">
              <a:latin typeface="Trebuchet MS"/>
              <a:cs typeface="Trebuchet MS"/>
            </a:endParaRPr>
          </a:p>
          <a:p>
            <a:pPr marL="286385" marR="27305">
              <a:lnSpc>
                <a:spcPct val="100000"/>
              </a:lnSpc>
            </a:pPr>
            <a:r>
              <a:rPr sz="1800" b="1" spc="-50" dirty="0">
                <a:latin typeface="Trebuchet MS"/>
                <a:cs typeface="Trebuchet MS"/>
              </a:rPr>
              <a:t>any </a:t>
            </a:r>
            <a:r>
              <a:rPr sz="1800" b="1" spc="-45" dirty="0">
                <a:latin typeface="Trebuchet MS"/>
                <a:cs typeface="Trebuchet MS"/>
              </a:rPr>
              <a:t>gift, </a:t>
            </a:r>
            <a:r>
              <a:rPr sz="1800" b="1" spc="-60" dirty="0">
                <a:latin typeface="Trebuchet MS"/>
                <a:cs typeface="Trebuchet MS"/>
              </a:rPr>
              <a:t>gratuity, </a:t>
            </a:r>
            <a:r>
              <a:rPr sz="1800" b="1" spc="-50" dirty="0">
                <a:latin typeface="Trebuchet MS"/>
                <a:cs typeface="Trebuchet MS"/>
              </a:rPr>
              <a:t>commission </a:t>
            </a:r>
            <a:r>
              <a:rPr sz="1800" b="1" spc="-80" dirty="0">
                <a:latin typeface="Trebuchet MS"/>
                <a:cs typeface="Trebuchet MS"/>
              </a:rPr>
              <a:t>or  </a:t>
            </a:r>
            <a:r>
              <a:rPr sz="1800" b="1" spc="-45" dirty="0">
                <a:latin typeface="Trebuchet MS"/>
                <a:cs typeface="Trebuchet MS"/>
              </a:rPr>
              <a:t>bonus </a:t>
            </a:r>
            <a:r>
              <a:rPr sz="1800" b="1" spc="-80" dirty="0">
                <a:latin typeface="Trebuchet MS"/>
                <a:cs typeface="Trebuchet MS"/>
              </a:rPr>
              <a:t>in </a:t>
            </a:r>
            <a:r>
              <a:rPr sz="1800" b="1" spc="-70" dirty="0">
                <a:latin typeface="Trebuchet MS"/>
                <a:cs typeface="Trebuchet MS"/>
              </a:rPr>
              <a:t>consideration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85" dirty="0">
                <a:latin typeface="Trebuchet MS"/>
                <a:cs typeface="Trebuchet MS"/>
              </a:rPr>
              <a:t>or </a:t>
            </a:r>
            <a:r>
              <a:rPr sz="1800" b="1" spc="-100" dirty="0">
                <a:latin typeface="Trebuchet MS"/>
                <a:cs typeface="Trebuchet MS"/>
              </a:rPr>
              <a:t>return  </a:t>
            </a:r>
            <a:r>
              <a:rPr sz="1800" b="1" spc="-85" dirty="0">
                <a:latin typeface="Trebuchet MS"/>
                <a:cs typeface="Trebuchet MS"/>
              </a:rPr>
              <a:t>for </a:t>
            </a:r>
            <a:r>
              <a:rPr sz="1800" b="1" spc="-75" dirty="0">
                <a:latin typeface="Trebuchet MS"/>
                <a:cs typeface="Trebuchet MS"/>
              </a:rPr>
              <a:t>the </a:t>
            </a:r>
            <a:r>
              <a:rPr sz="1800" b="1" spc="-95" dirty="0">
                <a:latin typeface="Trebuchet MS"/>
                <a:cs typeface="Trebuchet MS"/>
              </a:rPr>
              <a:t>referring, </a:t>
            </a:r>
            <a:r>
              <a:rPr sz="1800" b="1" spc="-60" dirty="0">
                <a:latin typeface="Trebuchet MS"/>
                <a:cs typeface="Trebuchet MS"/>
              </a:rPr>
              <a:t>recommending </a:t>
            </a:r>
            <a:r>
              <a:rPr sz="1800" b="1" spc="-85" dirty="0">
                <a:latin typeface="Trebuchet MS"/>
                <a:cs typeface="Trebuchet MS"/>
              </a:rPr>
              <a:t>or  </a:t>
            </a:r>
            <a:r>
              <a:rPr sz="1800" b="1" spc="-75" dirty="0">
                <a:latin typeface="Trebuchet MS"/>
                <a:cs typeface="Trebuchet MS"/>
              </a:rPr>
              <a:t>procuring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any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patient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for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medical,  </a:t>
            </a:r>
            <a:r>
              <a:rPr sz="1800" b="1" spc="-65" dirty="0">
                <a:latin typeface="Trebuchet MS"/>
                <a:cs typeface="Trebuchet MS"/>
              </a:rPr>
              <a:t>surgical </a:t>
            </a:r>
            <a:r>
              <a:rPr sz="1800" b="1" spc="-85" dirty="0">
                <a:latin typeface="Trebuchet MS"/>
                <a:cs typeface="Trebuchet MS"/>
              </a:rPr>
              <a:t>or </a:t>
            </a:r>
            <a:r>
              <a:rPr sz="1800" b="1" spc="-75" dirty="0">
                <a:latin typeface="Trebuchet MS"/>
                <a:cs typeface="Trebuchet MS"/>
              </a:rPr>
              <a:t>other</a:t>
            </a:r>
            <a:r>
              <a:rPr sz="1800" b="1" spc="-37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treatment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67402" y="2505201"/>
            <a:ext cx="4135120" cy="2915920"/>
            <a:chOff x="4867402" y="2505201"/>
            <a:chExt cx="4135120" cy="2915920"/>
          </a:xfrm>
        </p:grpSpPr>
        <p:sp>
          <p:nvSpPr>
            <p:cNvPr id="23" name="object 23"/>
            <p:cNvSpPr/>
            <p:nvPr/>
          </p:nvSpPr>
          <p:spPr>
            <a:xfrm>
              <a:off x="4877562" y="2515361"/>
              <a:ext cx="4114800" cy="2895600"/>
            </a:xfrm>
            <a:custGeom>
              <a:avLst/>
              <a:gdLst/>
              <a:ahLst/>
              <a:cxnLst/>
              <a:rect l="l" t="t" r="r" b="b"/>
              <a:pathLst>
                <a:path w="4114800" h="2895600">
                  <a:moveTo>
                    <a:pt x="4114799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4114799" y="28956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7562" y="2515361"/>
              <a:ext cx="4114800" cy="2895600"/>
            </a:xfrm>
            <a:custGeom>
              <a:avLst/>
              <a:gdLst/>
              <a:ahLst/>
              <a:cxnLst/>
              <a:rect l="l" t="t" r="r" b="b"/>
              <a:pathLst>
                <a:path w="4114800" h="2895600">
                  <a:moveTo>
                    <a:pt x="0" y="2895600"/>
                  </a:moveTo>
                  <a:lnTo>
                    <a:pt x="4114799" y="28956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2895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12435" y="3458010"/>
            <a:ext cx="3844290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sz="1800" b="1" spc="-30" dirty="0">
                <a:latin typeface="Trebuchet MS"/>
                <a:cs typeface="Trebuchet MS"/>
              </a:rPr>
              <a:t>Should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prescribe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dispense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secret</a:t>
            </a:r>
            <a:endParaRPr sz="1800">
              <a:latin typeface="Trebuchet MS"/>
              <a:cs typeface="Trebuchet MS"/>
            </a:endParaRPr>
          </a:p>
          <a:p>
            <a:pPr marL="20955" marR="15240" indent="1905" algn="ctr">
              <a:lnSpc>
                <a:spcPct val="100000"/>
              </a:lnSpc>
            </a:pPr>
            <a:r>
              <a:rPr sz="1800" b="1" spc="-80" dirty="0">
                <a:latin typeface="Trebuchet MS"/>
                <a:cs typeface="Trebuchet MS"/>
              </a:rPr>
              <a:t>remedial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agents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which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he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does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  </a:t>
            </a:r>
            <a:r>
              <a:rPr sz="1800" b="1" spc="-60" dirty="0">
                <a:latin typeface="Trebuchet MS"/>
                <a:cs typeface="Trebuchet MS"/>
              </a:rPr>
              <a:t>know </a:t>
            </a:r>
            <a:r>
              <a:rPr sz="1800" b="1" spc="-65" dirty="0">
                <a:latin typeface="Trebuchet MS"/>
                <a:cs typeface="Trebuchet MS"/>
              </a:rPr>
              <a:t>(composition, </a:t>
            </a:r>
            <a:r>
              <a:rPr sz="1800" b="1" spc="-80" dirty="0">
                <a:latin typeface="Trebuchet MS"/>
                <a:cs typeface="Trebuchet MS"/>
              </a:rPr>
              <a:t>manufacture,</a:t>
            </a:r>
            <a:r>
              <a:rPr sz="1800" b="1" spc="-35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use,  </a:t>
            </a:r>
            <a:r>
              <a:rPr sz="1800" b="1" spc="-105" dirty="0">
                <a:latin typeface="Trebuchet MS"/>
                <a:cs typeface="Trebuchet MS"/>
              </a:rPr>
              <a:t>etc.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867402" y="3114801"/>
            <a:ext cx="4058920" cy="2687320"/>
            <a:chOff x="4867402" y="3114801"/>
            <a:chExt cx="4058920" cy="2687320"/>
          </a:xfrm>
        </p:grpSpPr>
        <p:sp>
          <p:nvSpPr>
            <p:cNvPr id="27" name="object 27"/>
            <p:cNvSpPr/>
            <p:nvPr/>
          </p:nvSpPr>
          <p:spPr>
            <a:xfrm>
              <a:off x="4877562" y="3124961"/>
              <a:ext cx="4038600" cy="2667000"/>
            </a:xfrm>
            <a:custGeom>
              <a:avLst/>
              <a:gdLst/>
              <a:ahLst/>
              <a:cxnLst/>
              <a:rect l="l" t="t" r="r" b="b"/>
              <a:pathLst>
                <a:path w="4038600" h="2667000">
                  <a:moveTo>
                    <a:pt x="4038599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4038599" y="2667000"/>
                  </a:lnTo>
                  <a:lnTo>
                    <a:pt x="40385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77562" y="3124961"/>
              <a:ext cx="4038600" cy="2667000"/>
            </a:xfrm>
            <a:custGeom>
              <a:avLst/>
              <a:gdLst/>
              <a:ahLst/>
              <a:cxnLst/>
              <a:rect l="l" t="t" r="r" b="b"/>
              <a:pathLst>
                <a:path w="4038600" h="2667000">
                  <a:moveTo>
                    <a:pt x="0" y="2667000"/>
                  </a:moveTo>
                  <a:lnTo>
                    <a:pt x="4038599" y="2667000"/>
                  </a:lnTo>
                  <a:lnTo>
                    <a:pt x="4038599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93208" y="3953310"/>
            <a:ext cx="3606165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sz="1800" b="1" spc="-30" dirty="0">
                <a:latin typeface="Trebuchet MS"/>
                <a:cs typeface="Trebuchet MS"/>
              </a:rPr>
              <a:t>Should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assist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nor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be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a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party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either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infliction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mental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physical  </a:t>
            </a:r>
            <a:r>
              <a:rPr sz="1800" b="1" spc="-60" dirty="0">
                <a:latin typeface="Trebuchet MS"/>
                <a:cs typeface="Trebuchet MS"/>
              </a:rPr>
              <a:t>trauma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concealment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torture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by  </a:t>
            </a:r>
            <a:r>
              <a:rPr sz="1800" b="1" spc="-75" dirty="0">
                <a:latin typeface="Trebuchet MS"/>
                <a:cs typeface="Trebuchet MS"/>
              </a:rPr>
              <a:t>other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person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67655" y="3800855"/>
            <a:ext cx="4211320" cy="2839720"/>
            <a:chOff x="4867655" y="3800855"/>
            <a:chExt cx="4211320" cy="2839720"/>
          </a:xfrm>
        </p:grpSpPr>
        <p:sp>
          <p:nvSpPr>
            <p:cNvPr id="31" name="object 31"/>
            <p:cNvSpPr/>
            <p:nvPr/>
          </p:nvSpPr>
          <p:spPr>
            <a:xfrm>
              <a:off x="4877561" y="3810761"/>
              <a:ext cx="4191000" cy="2819400"/>
            </a:xfrm>
            <a:custGeom>
              <a:avLst/>
              <a:gdLst/>
              <a:ahLst/>
              <a:cxnLst/>
              <a:rect l="l" t="t" r="r" b="b"/>
              <a:pathLst>
                <a:path w="4191000" h="2819400">
                  <a:moveTo>
                    <a:pt x="4190999" y="0"/>
                  </a:moveTo>
                  <a:lnTo>
                    <a:pt x="0" y="0"/>
                  </a:lnTo>
                  <a:lnTo>
                    <a:pt x="0" y="2819400"/>
                  </a:lnTo>
                  <a:lnTo>
                    <a:pt x="4190999" y="2819400"/>
                  </a:lnTo>
                  <a:lnTo>
                    <a:pt x="41909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77561" y="3810761"/>
              <a:ext cx="4191000" cy="2819400"/>
            </a:xfrm>
            <a:custGeom>
              <a:avLst/>
              <a:gdLst/>
              <a:ahLst/>
              <a:cxnLst/>
              <a:rect l="l" t="t" r="r" b="b"/>
              <a:pathLst>
                <a:path w="4191000" h="2819400">
                  <a:moveTo>
                    <a:pt x="0" y="2819400"/>
                  </a:moveTo>
                  <a:lnTo>
                    <a:pt x="4190999" y="2819400"/>
                  </a:lnTo>
                  <a:lnTo>
                    <a:pt x="4190999" y="0"/>
                  </a:lnTo>
                  <a:lnTo>
                    <a:pt x="0" y="0"/>
                  </a:lnTo>
                  <a:lnTo>
                    <a:pt x="0" y="28194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36624" y="3899407"/>
            <a:ext cx="4050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Rebates 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</a:t>
            </a:r>
            <a:r>
              <a:rPr sz="30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aseline="23148" dirty="0">
                <a:latin typeface="Arial"/>
                <a:cs typeface="Arial"/>
              </a:rPr>
              <a:t>•</a:t>
            </a:r>
            <a:endParaRPr sz="2700" baseline="23148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42940" y="3958208"/>
            <a:ext cx="3714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rebuchet MS"/>
                <a:cs typeface="Trebuchet MS"/>
              </a:rPr>
              <a:t>Practicing </a:t>
            </a:r>
            <a:r>
              <a:rPr sz="1800" b="1" spc="-60" dirty="0">
                <a:latin typeface="Trebuchet MS"/>
                <a:cs typeface="Trebuchet MS"/>
              </a:rPr>
              <a:t>euthanasia </a:t>
            </a:r>
            <a:r>
              <a:rPr sz="1800" b="1" spc="-55" dirty="0">
                <a:latin typeface="Trebuchet MS"/>
                <a:cs typeface="Trebuchet MS"/>
              </a:rPr>
              <a:t>shall</a:t>
            </a:r>
            <a:r>
              <a:rPr sz="1800" b="1" spc="-36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constitute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56428" y="4232529"/>
            <a:ext cx="39395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Trebuchet MS"/>
                <a:cs typeface="Trebuchet MS"/>
              </a:rPr>
              <a:t>unethical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conduct.</a:t>
            </a:r>
            <a:endParaRPr sz="1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80" dirty="0">
                <a:latin typeface="Trebuchet MS"/>
                <a:cs typeface="Trebuchet MS"/>
              </a:rPr>
              <a:t>However </a:t>
            </a:r>
            <a:r>
              <a:rPr sz="1800" b="1" spc="-45" dirty="0">
                <a:latin typeface="Trebuchet MS"/>
                <a:cs typeface="Trebuchet MS"/>
              </a:rPr>
              <a:t>on </a:t>
            </a:r>
            <a:r>
              <a:rPr sz="1800" b="1" spc="-90" dirty="0">
                <a:latin typeface="Trebuchet MS"/>
                <a:cs typeface="Trebuchet MS"/>
              </a:rPr>
              <a:t>specific </a:t>
            </a:r>
            <a:r>
              <a:rPr sz="1800" b="1" spc="-70" dirty="0">
                <a:latin typeface="Trebuchet MS"/>
                <a:cs typeface="Trebuchet MS"/>
              </a:rPr>
              <a:t>occasion, the  </a:t>
            </a:r>
            <a:r>
              <a:rPr sz="1800" b="1" spc="-65" dirty="0">
                <a:latin typeface="Trebuchet MS"/>
                <a:cs typeface="Trebuchet MS"/>
              </a:rPr>
              <a:t>question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60" dirty="0">
                <a:latin typeface="Trebuchet MS"/>
                <a:cs typeface="Trebuchet MS"/>
              </a:rPr>
              <a:t>withdrawing </a:t>
            </a:r>
            <a:r>
              <a:rPr sz="1800" b="1" spc="-55" dirty="0">
                <a:latin typeface="Trebuchet MS"/>
                <a:cs typeface="Trebuchet MS"/>
              </a:rPr>
              <a:t>supporting  </a:t>
            </a:r>
            <a:r>
              <a:rPr sz="1800" b="1" spc="-85" dirty="0">
                <a:latin typeface="Trebuchet MS"/>
                <a:cs typeface="Trebuchet MS"/>
              </a:rPr>
              <a:t>devices </a:t>
            </a:r>
            <a:r>
              <a:rPr sz="1800" b="1" spc="-30" dirty="0">
                <a:latin typeface="Trebuchet MS"/>
                <a:cs typeface="Trebuchet MS"/>
              </a:rPr>
              <a:t>to </a:t>
            </a:r>
            <a:r>
              <a:rPr sz="1800" b="1" spc="-50" dirty="0">
                <a:latin typeface="Trebuchet MS"/>
                <a:cs typeface="Trebuchet MS"/>
              </a:rPr>
              <a:t>sustain </a:t>
            </a:r>
            <a:r>
              <a:rPr sz="1800" b="1" spc="-70" dirty="0">
                <a:latin typeface="Trebuchet MS"/>
                <a:cs typeface="Trebuchet MS"/>
              </a:rPr>
              <a:t>cardio-pulmonary  </a:t>
            </a:r>
            <a:r>
              <a:rPr sz="1800" b="1" spc="-75" dirty="0">
                <a:latin typeface="Trebuchet MS"/>
                <a:cs typeface="Trebuchet MS"/>
              </a:rPr>
              <a:t>function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even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after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brain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death,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shall  </a:t>
            </a:r>
            <a:r>
              <a:rPr sz="1800" b="1" spc="-80" dirty="0">
                <a:latin typeface="Trebuchet MS"/>
                <a:cs typeface="Trebuchet MS"/>
              </a:rPr>
              <a:t>be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decided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only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by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a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team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doctors  </a:t>
            </a:r>
            <a:r>
              <a:rPr sz="1800" b="1" spc="-50" dirty="0">
                <a:latin typeface="Trebuchet MS"/>
                <a:cs typeface="Trebuchet MS"/>
              </a:rPr>
              <a:t>and </a:t>
            </a:r>
            <a:r>
              <a:rPr sz="1800" b="1" spc="-40" dirty="0">
                <a:latin typeface="Trebuchet MS"/>
                <a:cs typeface="Trebuchet MS"/>
              </a:rPr>
              <a:t>not </a:t>
            </a:r>
            <a:r>
              <a:rPr sz="1800" b="1" spc="-90" dirty="0">
                <a:latin typeface="Trebuchet MS"/>
                <a:cs typeface="Trebuchet MS"/>
              </a:rPr>
              <a:t>merely </a:t>
            </a:r>
            <a:r>
              <a:rPr sz="1800" b="1" spc="-45" dirty="0">
                <a:latin typeface="Trebuchet MS"/>
                <a:cs typeface="Trebuchet MS"/>
              </a:rPr>
              <a:t>by </a:t>
            </a:r>
            <a:r>
              <a:rPr sz="1800" b="1" spc="-70" dirty="0">
                <a:latin typeface="Trebuchet MS"/>
                <a:cs typeface="Trebuchet MS"/>
              </a:rPr>
              <a:t>the </a:t>
            </a:r>
            <a:r>
              <a:rPr sz="1800" b="1" spc="-60" dirty="0">
                <a:latin typeface="Trebuchet MS"/>
                <a:cs typeface="Trebuchet MS"/>
              </a:rPr>
              <a:t>treating  </a:t>
            </a:r>
            <a:r>
              <a:rPr sz="1800" b="1" spc="-70" dirty="0">
                <a:latin typeface="Trebuchet MS"/>
                <a:cs typeface="Trebuchet MS"/>
              </a:rPr>
              <a:t>physician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alone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305675" cy="349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9019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Greek word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ethike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means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habit, action,  </a:t>
            </a:r>
            <a:r>
              <a:rPr sz="3000" spc="-20" dirty="0">
                <a:solidFill>
                  <a:srgbClr val="FF0000"/>
                </a:solidFill>
                <a:latin typeface="Times New Roman"/>
                <a:cs typeface="Times New Roman"/>
              </a:rPr>
              <a:t>character.</a:t>
            </a:r>
            <a:endParaRPr sz="3000">
              <a:latin typeface="Times New Roman"/>
              <a:cs typeface="Times New Roman"/>
            </a:endParaRPr>
          </a:p>
          <a:p>
            <a:pPr marL="354965" marR="11239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Latin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word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mos (morals)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means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habit or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custom.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9700"/>
              </a:lnSpc>
              <a:spcBef>
                <a:spcPts val="34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simple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words, Ethics is a set of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philosophical beliefs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concerned  with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distinction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wrong.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31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5" dirty="0">
                <a:latin typeface="Times New Roman"/>
                <a:cs typeface="Times New Roman"/>
              </a:rPr>
              <a:t>M</a:t>
            </a:r>
            <a:r>
              <a:rPr b="0" spc="-100" dirty="0">
                <a:latin typeface="Times New Roman"/>
                <a:cs typeface="Times New Roman"/>
              </a:rPr>
              <a:t>is</a:t>
            </a:r>
            <a:r>
              <a:rPr b="0" spc="-105" dirty="0">
                <a:latin typeface="Times New Roman"/>
                <a:cs typeface="Times New Roman"/>
              </a:rPr>
              <a:t>c</a:t>
            </a:r>
            <a:r>
              <a:rPr b="0" spc="-100" dirty="0">
                <a:latin typeface="Times New Roman"/>
                <a:cs typeface="Times New Roman"/>
              </a:rPr>
              <a:t>ondu</a:t>
            </a:r>
            <a:r>
              <a:rPr b="0" spc="-114" dirty="0">
                <a:latin typeface="Times New Roman"/>
                <a:cs typeface="Times New Roman"/>
              </a:rPr>
              <a:t>c</a:t>
            </a:r>
            <a:r>
              <a:rPr b="0" spc="-5" dirty="0"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5109"/>
            <a:ext cx="6578600" cy="339597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Violation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regulations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Adultery or improper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Conviction in court of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Sex determination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Signing false professional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certificates,  reports &amp; other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documents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562" y="5106161"/>
            <a:ext cx="8153400" cy="13716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146050" marR="142875" algn="ctr">
              <a:lnSpc>
                <a:spcPct val="100000"/>
              </a:lnSpc>
              <a:spcBef>
                <a:spcPts val="1025"/>
              </a:spcBef>
            </a:pPr>
            <a:r>
              <a:rPr sz="1800" b="1" spc="-5" dirty="0">
                <a:latin typeface="Times New Roman"/>
                <a:cs typeface="Times New Roman"/>
              </a:rPr>
              <a:t>Any </a:t>
            </a:r>
            <a:r>
              <a:rPr sz="1800" b="1" spc="-10" dirty="0">
                <a:latin typeface="Times New Roman"/>
                <a:cs typeface="Times New Roman"/>
              </a:rPr>
              <a:t>registered </a:t>
            </a:r>
            <a:r>
              <a:rPr sz="1800" b="1" dirty="0">
                <a:latin typeface="Times New Roman"/>
                <a:cs typeface="Times New Roman"/>
              </a:rPr>
              <a:t>practitioner who </a:t>
            </a:r>
            <a:r>
              <a:rPr sz="1800" b="1" spc="-5" dirty="0">
                <a:latin typeface="Times New Roman"/>
                <a:cs typeface="Times New Roman"/>
              </a:rPr>
              <a:t>is </a:t>
            </a:r>
            <a:r>
              <a:rPr sz="1800" b="1" dirty="0">
                <a:latin typeface="Times New Roman"/>
                <a:cs typeface="Times New Roman"/>
              </a:rPr>
              <a:t>shown to </a:t>
            </a:r>
            <a:r>
              <a:rPr sz="1800" b="1" spc="-5" dirty="0">
                <a:latin typeface="Times New Roman"/>
                <a:cs typeface="Times New Roman"/>
              </a:rPr>
              <a:t>have signed </a:t>
            </a:r>
            <a:r>
              <a:rPr sz="1800" b="1" dirty="0">
                <a:latin typeface="Times New Roman"/>
                <a:cs typeface="Times New Roman"/>
              </a:rPr>
              <a:t>or given </a:t>
            </a:r>
            <a:r>
              <a:rPr sz="1800" b="1" spc="-5" dirty="0">
                <a:latin typeface="Times New Roman"/>
                <a:cs typeface="Times New Roman"/>
              </a:rPr>
              <a:t>under his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name  </a:t>
            </a:r>
            <a:r>
              <a:rPr sz="1800" b="1" spc="-5" dirty="0">
                <a:latin typeface="Times New Roman"/>
                <a:cs typeface="Times New Roman"/>
              </a:rPr>
              <a:t>and authority </a:t>
            </a:r>
            <a:r>
              <a:rPr sz="1800" b="1" dirty="0">
                <a:latin typeface="Times New Roman"/>
                <a:cs typeface="Times New Roman"/>
              </a:rPr>
              <a:t>any certificate, notification, </a:t>
            </a:r>
            <a:r>
              <a:rPr sz="1800" b="1" spc="-10" dirty="0">
                <a:latin typeface="Times New Roman"/>
                <a:cs typeface="Times New Roman"/>
              </a:rPr>
              <a:t>report </a:t>
            </a:r>
            <a:r>
              <a:rPr sz="1800" b="1" dirty="0">
                <a:latin typeface="Times New Roman"/>
                <a:cs typeface="Times New Roman"/>
              </a:rPr>
              <a:t>or </a:t>
            </a:r>
            <a:r>
              <a:rPr sz="1800" b="1" spc="-5" dirty="0">
                <a:latin typeface="Times New Roman"/>
                <a:cs typeface="Times New Roman"/>
              </a:rPr>
              <a:t>document </a:t>
            </a:r>
            <a:r>
              <a:rPr sz="1800" b="1" dirty="0">
                <a:latin typeface="Times New Roman"/>
                <a:cs typeface="Times New Roman"/>
              </a:rPr>
              <a:t>which </a:t>
            </a:r>
            <a:r>
              <a:rPr sz="1800" b="1" spc="-5" dirty="0">
                <a:latin typeface="Times New Roman"/>
                <a:cs typeface="Times New Roman"/>
              </a:rPr>
              <a:t>is untrue,  misleading </a:t>
            </a:r>
            <a:r>
              <a:rPr sz="1800" b="1" dirty="0">
                <a:latin typeface="Times New Roman"/>
                <a:cs typeface="Times New Roman"/>
              </a:rPr>
              <a:t>or </a:t>
            </a:r>
            <a:r>
              <a:rPr sz="1800" b="1" spc="-25" dirty="0">
                <a:latin typeface="Times New Roman"/>
                <a:cs typeface="Times New Roman"/>
              </a:rPr>
              <a:t>improper, </a:t>
            </a:r>
            <a:r>
              <a:rPr sz="1800" b="1" spc="-5" dirty="0">
                <a:latin typeface="Times New Roman"/>
                <a:cs typeface="Times New Roman"/>
              </a:rPr>
              <a:t>is </a:t>
            </a:r>
            <a:r>
              <a:rPr sz="1800" b="1" dirty="0">
                <a:latin typeface="Times New Roman"/>
                <a:cs typeface="Times New Roman"/>
              </a:rPr>
              <a:t>liable to have </a:t>
            </a:r>
            <a:r>
              <a:rPr sz="1800" b="1" spc="-5" dirty="0">
                <a:latin typeface="Times New Roman"/>
                <a:cs typeface="Times New Roman"/>
              </a:rPr>
              <a:t>his </a:t>
            </a:r>
            <a:r>
              <a:rPr sz="1800" b="1" dirty="0">
                <a:latin typeface="Times New Roman"/>
                <a:cs typeface="Times New Roman"/>
              </a:rPr>
              <a:t>name deleted </a:t>
            </a:r>
            <a:r>
              <a:rPr sz="1800" b="1" spc="-10" dirty="0">
                <a:latin typeface="Times New Roman"/>
                <a:cs typeface="Times New Roman"/>
              </a:rPr>
              <a:t>from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Register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9400" y="0"/>
            <a:ext cx="251459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2838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Punishment </a:t>
            </a:r>
            <a:r>
              <a:rPr b="0" spc="-5" dirty="0">
                <a:latin typeface="Times New Roman"/>
                <a:cs typeface="Times New Roman"/>
              </a:rPr>
              <a:t>&amp;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Disciplinary  </a:t>
            </a:r>
            <a:r>
              <a:rPr b="0" spc="-85" dirty="0">
                <a:latin typeface="Times New Roman"/>
                <a:cs typeface="Times New Roman"/>
              </a:rPr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44166"/>
            <a:ext cx="7524115" cy="44157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4965" marR="422909" indent="-342900">
              <a:lnSpc>
                <a:spcPts val="2590"/>
              </a:lnSpc>
              <a:spcBef>
                <a:spcPts val="72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Complaint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is first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heard by 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appropriate</a:t>
            </a:r>
            <a:r>
              <a:rPr sz="27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medical  council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0000"/>
              </a:lnSpc>
              <a:spcBef>
                <a:spcPts val="73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During the enquiry the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full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opportunity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given to  registered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practitioner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to be heard in</a:t>
            </a:r>
            <a:r>
              <a:rPr sz="27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person  or by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pleader.</a:t>
            </a:r>
            <a:endParaRPr sz="27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4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decision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to be taken within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months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354965" marR="1197610" indent="-342900">
              <a:lnSpc>
                <a:spcPct val="80000"/>
              </a:lnSpc>
              <a:spcBef>
                <a:spcPts val="700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Appropriate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council gives</a:t>
            </a:r>
            <a:r>
              <a:rPr sz="27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decision  according to the</a:t>
            </a:r>
            <a:r>
              <a:rPr sz="27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case.</a:t>
            </a:r>
            <a:endParaRPr sz="2700">
              <a:latin typeface="Times New Roman"/>
              <a:cs typeface="Times New Roman"/>
            </a:endParaRPr>
          </a:p>
          <a:p>
            <a:pPr marL="354965" marR="10160" indent="-342900">
              <a:lnSpc>
                <a:spcPct val="80000"/>
              </a:lnSpc>
              <a:spcBef>
                <a:spcPts val="710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During the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pendency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 the complaint the  appropriate council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may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restrain the physician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 performing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procedure or practice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is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under  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scrutiny.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1828799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2838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Punishment </a:t>
            </a:r>
            <a:r>
              <a:rPr b="0" spc="-5" dirty="0">
                <a:latin typeface="Times New Roman"/>
                <a:cs typeface="Times New Roman"/>
              </a:rPr>
              <a:t>&amp;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Disciplinary  </a:t>
            </a:r>
            <a:r>
              <a:rPr b="0" spc="-85" dirty="0">
                <a:latin typeface="Times New Roman"/>
                <a:cs typeface="Times New Roman"/>
              </a:rPr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20366"/>
            <a:ext cx="6950709" cy="25115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4965" marR="186690" indent="-342900">
              <a:lnSpc>
                <a:spcPts val="2590"/>
              </a:lnSpc>
              <a:spcBef>
                <a:spcPts val="72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Complaints heard by Medical </a:t>
            </a:r>
            <a:r>
              <a:rPr lang="en-US" sz="2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&amp; Dental Practitioners’ Investigative Panel (MDPIP)</a:t>
            </a:r>
            <a:r>
              <a:rPr sz="2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the Medical &amp; Dental Practitioners’ Disciplinary Tribunal (MDPDT)</a:t>
            </a:r>
            <a:endParaRPr sz="2700" dirty="0">
              <a:latin typeface="Times New Roman"/>
              <a:cs typeface="Times New Roman"/>
            </a:endParaRPr>
          </a:p>
          <a:p>
            <a:pPr marL="12065" marR="5080">
              <a:lnSpc>
                <a:spcPct val="80000"/>
              </a:lnSpc>
              <a:buClr>
                <a:srgbClr val="D5EBFF"/>
              </a:buClr>
              <a:buSzPct val="94444"/>
              <a:tabLst>
                <a:tab pos="354965" algn="l"/>
                <a:tab pos="355600" algn="l"/>
                <a:tab pos="6345555" algn="l"/>
                <a:tab pos="6612890" algn="l"/>
              </a:tabLst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5EBFF"/>
              </a:buClr>
              <a:buFont typeface="Wingdings"/>
              <a:buChar char=""/>
            </a:pPr>
            <a:endParaRPr sz="3450" dirty="0">
              <a:latin typeface="Times New Roman"/>
              <a:cs typeface="Times New Roman"/>
            </a:endParaRPr>
          </a:p>
          <a:p>
            <a:pPr marL="354965" marR="236854" indent="-342900">
              <a:lnSpc>
                <a:spcPct val="8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440690" algn="l"/>
                <a:tab pos="441325" algn="l"/>
                <a:tab pos="840105" algn="l"/>
              </a:tabLst>
            </a:pPr>
            <a:r>
              <a:rPr dirty="0"/>
              <a:t>	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1828799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73481"/>
            <a:ext cx="52851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Punishment </a:t>
            </a:r>
            <a:r>
              <a:rPr b="0" spc="-5" dirty="0">
                <a:latin typeface="Times New Roman"/>
                <a:cs typeface="Times New Roman"/>
              </a:rPr>
              <a:t>&amp;</a:t>
            </a:r>
            <a:r>
              <a:rPr b="0" spc="-38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Disciplinary  </a:t>
            </a:r>
            <a:r>
              <a:rPr b="0" spc="-85" dirty="0">
                <a:latin typeface="Times New Roman"/>
                <a:cs typeface="Times New Roman"/>
              </a:rPr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50262"/>
            <a:ext cx="7426959" cy="3656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punishment given 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appropriate medical  council or </a:t>
            </a:r>
            <a:r>
              <a:rPr lang="en-US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its Organs</a:t>
            </a:r>
            <a:r>
              <a:rPr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EBFF"/>
              </a:buClr>
              <a:buFont typeface="Wingdings"/>
              <a:buChar char=""/>
            </a:pPr>
            <a:endParaRPr sz="4000" dirty="0">
              <a:latin typeface="Times New Roman"/>
              <a:cs typeface="Times New Roman"/>
            </a:endParaRPr>
          </a:p>
          <a:p>
            <a:pPr marL="754380" lvl="1" indent="-356870">
              <a:lnSpc>
                <a:spcPct val="100000"/>
              </a:lnSpc>
              <a:buClr>
                <a:srgbClr val="EA1579"/>
              </a:buClr>
              <a:buSzPct val="89583"/>
              <a:buFont typeface="Wingdings"/>
              <a:buChar char=""/>
              <a:tabLst>
                <a:tab pos="754380" algn="l"/>
                <a:tab pos="755015" algn="l"/>
              </a:tabLst>
            </a:pP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Warning</a:t>
            </a:r>
            <a:endParaRPr sz="2400" dirty="0">
              <a:latin typeface="Times New Roman"/>
              <a:cs typeface="Times New Roman"/>
            </a:endParaRPr>
          </a:p>
          <a:p>
            <a:pPr marL="760730" lvl="1" indent="-3632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760730" algn="l"/>
                <a:tab pos="76136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Reprimand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official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endParaRPr sz="2400" dirty="0">
              <a:latin typeface="Times New Roman"/>
              <a:cs typeface="Times New Roman"/>
            </a:endParaRPr>
          </a:p>
          <a:p>
            <a:pPr marL="760730" lvl="1" indent="-3632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760730" algn="l"/>
                <a:tab pos="76136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Cancellation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registration</a:t>
            </a:r>
            <a:endParaRPr sz="2400" dirty="0">
              <a:latin typeface="Times New Roman"/>
              <a:cs typeface="Times New Roman"/>
            </a:endParaRPr>
          </a:p>
          <a:p>
            <a:pPr marL="1004569" lvl="2" indent="-29337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SzPct val="83333"/>
              <a:buFont typeface="Arial"/>
              <a:buChar char=""/>
              <a:tabLst>
                <a:tab pos="1004569" algn="l"/>
                <a:tab pos="1005205" algn="l"/>
              </a:tabLst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Temporary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specific period of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time.</a:t>
            </a:r>
            <a:endParaRPr sz="2400" dirty="0">
              <a:latin typeface="Times New Roman"/>
              <a:cs typeface="Times New Roman"/>
            </a:endParaRPr>
          </a:p>
          <a:p>
            <a:pPr marL="1016635" lvl="2" indent="-30543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Font typeface="Arial"/>
              <a:buChar char=""/>
              <a:tabLst>
                <a:tab pos="1016635" algn="l"/>
                <a:tab pos="10172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Permanent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1828799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7642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30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7289" y="1803272"/>
            <a:ext cx="5125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Key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public health ethics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961" y="2515361"/>
            <a:ext cx="78486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 marR="112395">
              <a:lnSpc>
                <a:spcPct val="100000"/>
              </a:lnSpc>
              <a:spcBef>
                <a:spcPts val="335"/>
              </a:spcBef>
            </a:pPr>
            <a:r>
              <a:rPr sz="2400" b="1" dirty="0">
                <a:latin typeface="Times New Roman"/>
                <a:cs typeface="Times New Roman"/>
              </a:rPr>
              <a:t>Disparities </a:t>
            </a:r>
            <a:r>
              <a:rPr sz="2400" b="1" spc="-5" dirty="0">
                <a:latin typeface="Times New Roman"/>
                <a:cs typeface="Times New Roman"/>
              </a:rPr>
              <a:t>in health status, </a:t>
            </a:r>
            <a:r>
              <a:rPr sz="2400" b="1" dirty="0">
                <a:latin typeface="Times New Roman"/>
                <a:cs typeface="Times New Roman"/>
              </a:rPr>
              <a:t>access to </a:t>
            </a:r>
            <a:r>
              <a:rPr sz="2400" b="1" spc="-5" dirty="0">
                <a:latin typeface="Times New Roman"/>
                <a:cs typeface="Times New Roman"/>
              </a:rPr>
              <a:t>health </a:t>
            </a:r>
            <a:r>
              <a:rPr sz="2400" b="1" spc="-15" dirty="0">
                <a:latin typeface="Times New Roman"/>
                <a:cs typeface="Times New Roman"/>
              </a:rPr>
              <a:t>care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the  </a:t>
            </a:r>
            <a:r>
              <a:rPr sz="2400" b="1" dirty="0">
                <a:latin typeface="Times New Roman"/>
                <a:cs typeface="Times New Roman"/>
              </a:rPr>
              <a:t>benefits of medical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research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961" y="3810761"/>
            <a:ext cx="78486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225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75"/>
              </a:spcBef>
            </a:pPr>
            <a:r>
              <a:rPr sz="2400" b="1" spc="-5" dirty="0">
                <a:latin typeface="Times New Roman"/>
                <a:cs typeface="Times New Roman"/>
              </a:rPr>
              <a:t>Responding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10" dirty="0">
                <a:latin typeface="Times New Roman"/>
                <a:cs typeface="Times New Roman"/>
              </a:rPr>
              <a:t>threat </a:t>
            </a:r>
            <a:r>
              <a:rPr sz="2400" b="1" dirty="0">
                <a:latin typeface="Times New Roman"/>
                <a:cs typeface="Times New Roman"/>
              </a:rPr>
              <a:t>of infectious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diseases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961" y="5106161"/>
            <a:ext cx="78486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143250" marR="587375" indent="-2550795">
              <a:lnSpc>
                <a:spcPct val="100000"/>
              </a:lnSpc>
              <a:spcBef>
                <a:spcPts val="340"/>
              </a:spcBef>
            </a:pPr>
            <a:r>
              <a:rPr sz="2400" b="1" dirty="0">
                <a:latin typeface="Times New Roman"/>
                <a:cs typeface="Times New Roman"/>
              </a:rPr>
              <a:t>International cooperation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health monitoring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  </a:t>
            </a:r>
            <a:r>
              <a:rPr sz="2400" b="1" dirty="0">
                <a:latin typeface="Times New Roman"/>
                <a:cs typeface="Times New Roman"/>
              </a:rPr>
              <a:t>surveillance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7642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30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5713" y="1795653"/>
            <a:ext cx="5121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Key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961" y="2972561"/>
            <a:ext cx="69342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475"/>
              </a:spcBef>
            </a:pPr>
            <a:r>
              <a:rPr sz="2400" b="1" dirty="0">
                <a:latin typeface="Times New Roman"/>
                <a:cs typeface="Times New Roman"/>
              </a:rPr>
              <a:t>Participation, </a:t>
            </a:r>
            <a:r>
              <a:rPr sz="2400" b="1" spc="-15" dirty="0">
                <a:latin typeface="Times New Roman"/>
                <a:cs typeface="Times New Roman"/>
              </a:rPr>
              <a:t>transparency,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accountability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0961" y="4267961"/>
            <a:ext cx="68580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475"/>
              </a:spcBef>
            </a:pPr>
            <a:r>
              <a:rPr sz="2400" b="1" spc="-5" dirty="0">
                <a:latin typeface="Times New Roman"/>
                <a:cs typeface="Times New Roman"/>
              </a:rPr>
              <a:t>Exploitation of </a:t>
            </a:r>
            <a:r>
              <a:rPr sz="2400" b="1" dirty="0">
                <a:latin typeface="Times New Roman"/>
                <a:cs typeface="Times New Roman"/>
              </a:rPr>
              <a:t>individuals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low-income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countries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0961" y="5487161"/>
            <a:ext cx="67818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latin typeface="Times New Roman"/>
                <a:cs typeface="Times New Roman"/>
              </a:rPr>
              <a:t>Health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Promotion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961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118350" cy="410019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General Moral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Considerations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Providing</a:t>
            </a:r>
            <a:r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Benefits.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Avoiding,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preventing, and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removing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harms.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8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Producing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maximal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balance 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benefits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over  harms and other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costs.</a:t>
            </a:r>
            <a:endParaRPr sz="3000">
              <a:latin typeface="Times New Roman"/>
              <a:cs typeface="Times New Roman"/>
            </a:endParaRPr>
          </a:p>
          <a:p>
            <a:pPr marL="354965" marR="517525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Distributing benefits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burdens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fairly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Distributive Justice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ensuring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public  participation.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961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178040" cy="3583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Respecting autonomous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choices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actions,  including liberty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Protecting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privacy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Times New Roman"/>
                <a:cs typeface="Times New Roman"/>
              </a:rPr>
              <a:t>confidentiality.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Keeping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promises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commitments.</a:t>
            </a:r>
            <a:endParaRPr sz="3000">
              <a:latin typeface="Times New Roman"/>
              <a:cs typeface="Times New Roman"/>
            </a:endParaRPr>
          </a:p>
          <a:p>
            <a:pPr marL="354965" marR="25781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Disclosing information 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speaking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honestly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0000"/>
                </a:solidFill>
                <a:latin typeface="Times New Roman"/>
                <a:cs typeface="Times New Roman"/>
              </a:rPr>
              <a:t>truthfully.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Building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maintaining</a:t>
            </a:r>
            <a:r>
              <a:rPr sz="3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trust.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Ethical </a:t>
            </a:r>
            <a:r>
              <a:rPr spc="-95" dirty="0"/>
              <a:t>principles </a:t>
            </a:r>
            <a:r>
              <a:rPr spc="-50" dirty="0"/>
              <a:t>in</a:t>
            </a:r>
            <a:r>
              <a:rPr spc="-495" dirty="0"/>
              <a:t> </a:t>
            </a:r>
            <a:r>
              <a:rPr spc="-85" dirty="0"/>
              <a:t>public  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5643880" cy="221107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Harm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Principle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least restrictive</a:t>
            </a:r>
            <a:r>
              <a:rPr sz="3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means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Reciprocatory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Transparency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264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Harm</a:t>
            </a:r>
            <a:r>
              <a:rPr spc="-275" dirty="0"/>
              <a:t> </a:t>
            </a:r>
            <a:r>
              <a:rPr spc="-90" dirty="0"/>
              <a:t>Principle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4474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“The only purpose for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power can be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rightfully exercised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over any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member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a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civilized community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,against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his/her will,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prevent harm to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others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. His/her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own good,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either physical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moral,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 not a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sufficient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warrant”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5911" y="0"/>
            <a:ext cx="2228087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009130" cy="294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4668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very 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complex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study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many branches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subdivisions.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Ethics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branch 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  deals 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 issues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</a:t>
            </a:r>
            <a:r>
              <a:rPr sz="3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practice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4965" marR="3422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ethics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closely related,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not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identical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to,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bioethics (biomedical</a:t>
            </a:r>
            <a:r>
              <a:rPr sz="3000" i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ethics)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965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Least </a:t>
            </a:r>
            <a:r>
              <a:rPr spc="-95" dirty="0"/>
              <a:t>Restrictive</a:t>
            </a:r>
            <a:r>
              <a:rPr spc="-415" dirty="0"/>
              <a:t> </a:t>
            </a:r>
            <a:r>
              <a:rPr spc="-85" dirty="0"/>
              <a:t>Means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9624" y="1803272"/>
            <a:ext cx="7907655" cy="486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858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 variety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means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exist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achieve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ends.</a:t>
            </a:r>
            <a:endParaRPr sz="3000">
              <a:latin typeface="Times New Roman"/>
              <a:cs typeface="Times New Roman"/>
            </a:endParaRPr>
          </a:p>
          <a:p>
            <a:pPr marL="355600" marR="70993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Education,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facilitation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discussion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should  precede coercive</a:t>
            </a:r>
            <a:r>
              <a:rPr sz="3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methods.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coercive methods should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employed only  when less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coercive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methods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failed.</a:t>
            </a:r>
            <a:endParaRPr sz="3000">
              <a:latin typeface="Times New Roman"/>
              <a:cs typeface="Times New Roman"/>
            </a:endParaRPr>
          </a:p>
          <a:p>
            <a:pPr marL="355600" marR="7620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 has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enshrined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Siracusa  principles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internationally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agreed upon  legal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establish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justified  conditions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restriction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civil</a:t>
            </a:r>
            <a:r>
              <a:rPr sz="3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liberty.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946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Reciprocatory</a:t>
            </a:r>
            <a:r>
              <a:rPr spc="-290" dirty="0"/>
              <a:t> </a:t>
            </a:r>
            <a:r>
              <a:rPr spc="-90" dirty="0"/>
              <a:t>Principle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39025" cy="285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1402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Complying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health requests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impose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burdens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individuals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 need to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compensate.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Society must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prepared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facilitate  individuals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communities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efforts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discharge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duties.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864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Transparency</a:t>
            </a:r>
            <a:r>
              <a:rPr spc="-305" dirty="0"/>
              <a:t> </a:t>
            </a:r>
            <a:r>
              <a:rPr spc="-90" dirty="0"/>
              <a:t>Principle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7712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25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Manner and the context in which decisions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made.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legitimate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stakeholders should be involved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decision making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process,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have equal  input into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deliberations.</a:t>
            </a:r>
            <a:endParaRPr sz="3000">
              <a:latin typeface="Times New Roman"/>
              <a:cs typeface="Times New Roman"/>
            </a:endParaRPr>
          </a:p>
          <a:p>
            <a:pPr marL="354965" marR="167386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Decision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making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manner-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clear and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accountable.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Research</a:t>
            </a:r>
            <a:r>
              <a:rPr spc="-290" dirty="0"/>
              <a:t> </a:t>
            </a:r>
            <a:r>
              <a:rPr spc="-85" dirty="0"/>
              <a:t>ethics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805"/>
              </a:spcBef>
            </a:pPr>
            <a:r>
              <a:rPr sz="3000" spc="-5" dirty="0"/>
              <a:t>Principles </a:t>
            </a:r>
            <a:r>
              <a:rPr sz="3000" dirty="0"/>
              <a:t>in Ethical</a:t>
            </a:r>
            <a:r>
              <a:rPr sz="3000" spc="50" dirty="0"/>
              <a:t> </a:t>
            </a:r>
            <a:r>
              <a:rPr sz="3000" dirty="0"/>
              <a:t>Research</a:t>
            </a:r>
            <a:endParaRPr sz="3000"/>
          </a:p>
          <a:p>
            <a:pPr marL="74485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45490" algn="l"/>
                <a:tab pos="746125" algn="l"/>
              </a:tabLst>
            </a:pPr>
            <a:r>
              <a:rPr sz="3000" spc="-5" dirty="0"/>
              <a:t>Social </a:t>
            </a:r>
            <a:r>
              <a:rPr sz="3000" spc="-70" dirty="0"/>
              <a:t>Value</a:t>
            </a:r>
            <a:r>
              <a:rPr sz="3000" spc="-30" dirty="0"/>
              <a:t> </a:t>
            </a:r>
            <a:r>
              <a:rPr sz="3000" dirty="0"/>
              <a:t>–</a:t>
            </a:r>
            <a:endParaRPr sz="3000"/>
          </a:p>
          <a:p>
            <a:pPr marL="744855" marR="5080">
              <a:lnSpc>
                <a:spcPct val="100000"/>
              </a:lnSpc>
              <a:spcBef>
                <a:spcPts val="700"/>
              </a:spcBef>
            </a:pPr>
            <a:r>
              <a:rPr sz="3000" dirty="0"/>
              <a:t>The study should help </a:t>
            </a:r>
            <a:r>
              <a:rPr sz="3000" spc="-5" dirty="0"/>
              <a:t>researchers determine  </a:t>
            </a:r>
            <a:r>
              <a:rPr sz="3000" dirty="0"/>
              <a:t>how to </a:t>
            </a:r>
            <a:r>
              <a:rPr sz="3000" spc="-5" dirty="0">
                <a:solidFill>
                  <a:srgbClr val="FF0000"/>
                </a:solidFill>
              </a:rPr>
              <a:t>improve </a:t>
            </a:r>
            <a:r>
              <a:rPr sz="3000" spc="-25" dirty="0">
                <a:solidFill>
                  <a:srgbClr val="FF0000"/>
                </a:solidFill>
              </a:rPr>
              <a:t>people’s </a:t>
            </a:r>
            <a:r>
              <a:rPr sz="3000" spc="-5" dirty="0">
                <a:solidFill>
                  <a:srgbClr val="FF0000"/>
                </a:solidFill>
              </a:rPr>
              <a:t>health </a:t>
            </a:r>
            <a:r>
              <a:rPr sz="3000" dirty="0">
                <a:solidFill>
                  <a:srgbClr val="FF0000"/>
                </a:solidFill>
              </a:rPr>
              <a:t>or</a:t>
            </a:r>
            <a:r>
              <a:rPr sz="3000" spc="95" dirty="0">
                <a:solidFill>
                  <a:srgbClr val="FF0000"/>
                </a:solidFill>
              </a:rPr>
              <a:t> </a:t>
            </a:r>
            <a:r>
              <a:rPr sz="3000" spc="-5" dirty="0">
                <a:solidFill>
                  <a:srgbClr val="FF0000"/>
                </a:solidFill>
              </a:rPr>
              <a:t>well-being.</a:t>
            </a:r>
            <a:endParaRPr sz="3000"/>
          </a:p>
          <a:p>
            <a:pPr marL="74485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45490" algn="l"/>
                <a:tab pos="746125" algn="l"/>
              </a:tabLst>
            </a:pPr>
            <a:r>
              <a:rPr sz="3000" spc="-5" dirty="0"/>
              <a:t>Scientific </a:t>
            </a:r>
            <a:r>
              <a:rPr sz="3000" spc="-50" dirty="0"/>
              <a:t>Validity</a:t>
            </a:r>
            <a:r>
              <a:rPr sz="3000" spc="35" dirty="0"/>
              <a:t> </a:t>
            </a:r>
            <a:r>
              <a:rPr sz="3000" dirty="0"/>
              <a:t>–</a:t>
            </a:r>
            <a:endParaRPr sz="3000"/>
          </a:p>
          <a:p>
            <a:pPr marL="744855" marR="350520">
              <a:lnSpc>
                <a:spcPct val="100000"/>
              </a:lnSpc>
              <a:spcBef>
                <a:spcPts val="705"/>
              </a:spcBef>
            </a:pPr>
            <a:r>
              <a:rPr sz="3000" dirty="0"/>
              <a:t>The research should be expected to</a:t>
            </a:r>
            <a:r>
              <a:rPr sz="3000" spc="-30" dirty="0"/>
              <a:t> </a:t>
            </a:r>
            <a:r>
              <a:rPr sz="3000" dirty="0">
                <a:solidFill>
                  <a:srgbClr val="FF0000"/>
                </a:solidFill>
              </a:rPr>
              <a:t>produce  useful </a:t>
            </a:r>
            <a:r>
              <a:rPr sz="3000" spc="-5" dirty="0">
                <a:solidFill>
                  <a:srgbClr val="FF0000"/>
                </a:solidFill>
              </a:rPr>
              <a:t>results </a:t>
            </a:r>
            <a:r>
              <a:rPr sz="3000" dirty="0">
                <a:solidFill>
                  <a:srgbClr val="FF0000"/>
                </a:solidFill>
              </a:rPr>
              <a:t>and increase knowledge</a:t>
            </a:r>
            <a:r>
              <a:rPr sz="3000" spc="5"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FF0000"/>
                </a:solidFill>
              </a:rPr>
              <a:t>.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2362961" y="5563361"/>
            <a:ext cx="50292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275715" marR="289560" indent="-980440">
              <a:lnSpc>
                <a:spcPts val="2880"/>
              </a:lnSpc>
              <a:spcBef>
                <a:spcPts val="60"/>
              </a:spcBef>
            </a:pPr>
            <a:r>
              <a:rPr sz="2400" b="1" spc="-35" dirty="0">
                <a:latin typeface="Trebuchet MS"/>
                <a:cs typeface="Trebuchet MS"/>
              </a:rPr>
              <a:t>Good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research</a:t>
            </a:r>
            <a:r>
              <a:rPr sz="2400" b="1" spc="-254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is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reproducible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and  </a:t>
            </a:r>
            <a:r>
              <a:rPr sz="2400" b="1" spc="-50" dirty="0">
                <a:latin typeface="Trebuchet MS"/>
                <a:cs typeface="Trebuchet MS"/>
              </a:rPr>
              <a:t>has </a:t>
            </a:r>
            <a:r>
              <a:rPr sz="2400" b="1" spc="-75" dirty="0">
                <a:latin typeface="Trebuchet MS"/>
                <a:cs typeface="Trebuchet MS"/>
              </a:rPr>
              <a:t>minimum</a:t>
            </a:r>
            <a:r>
              <a:rPr sz="2400" b="1" spc="-38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bias.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0"/>
            <a:ext cx="27432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Research</a:t>
            </a:r>
            <a:r>
              <a:rPr spc="-290" dirty="0"/>
              <a:t> </a:t>
            </a:r>
            <a:r>
              <a:rPr spc="-85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399655" cy="458787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Fair Subject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Selection</a:t>
            </a:r>
            <a:endParaRPr sz="3000">
              <a:latin typeface="Times New Roman"/>
              <a:cs typeface="Times New Roman"/>
            </a:endParaRPr>
          </a:p>
          <a:p>
            <a:pPr marL="354965" indent="-342900" algn="just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Favorable risk-Benefit</a:t>
            </a:r>
            <a:r>
              <a:rPr sz="3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ratio-</a:t>
            </a:r>
            <a:endParaRPr sz="3000">
              <a:latin typeface="Times New Roman"/>
              <a:cs typeface="Times New Roman"/>
            </a:endParaRPr>
          </a:p>
          <a:p>
            <a:pPr marL="354965" marR="5080" algn="just">
              <a:lnSpc>
                <a:spcPct val="100000"/>
              </a:lnSpc>
              <a:spcBef>
                <a:spcPts val="70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risks must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be balanced by the benefits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subjects,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and/or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 new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knowledge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society will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gain.</a:t>
            </a:r>
            <a:endParaRPr sz="3000">
              <a:latin typeface="Times New Roman"/>
              <a:cs typeface="Times New Roman"/>
            </a:endParaRPr>
          </a:p>
          <a:p>
            <a:pPr marL="354965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Independent review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  <a:p>
            <a:pPr marL="354965" marR="341630">
              <a:lnSpc>
                <a:spcPct val="100000"/>
              </a:lnSpc>
              <a:spcBef>
                <a:spcPts val="70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 group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people who are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not connected</a:t>
            </a:r>
            <a:r>
              <a:rPr sz="30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  the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research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required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 give it an  independent</a:t>
            </a:r>
            <a:r>
              <a:rPr sz="3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Times New Roman"/>
                <a:cs typeface="Times New Roman"/>
              </a:rPr>
              <a:t>review.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0"/>
            <a:ext cx="27432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Research</a:t>
            </a:r>
            <a:r>
              <a:rPr spc="-290" dirty="0"/>
              <a:t> </a:t>
            </a:r>
            <a:r>
              <a:rPr spc="-85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0653"/>
            <a:ext cx="7348220" cy="4363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consent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Subject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competent.</a:t>
            </a:r>
            <a:endParaRPr sz="26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researcher must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give a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full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disclosure.</a:t>
            </a:r>
            <a:endParaRPr sz="26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Subjects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must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understand what the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researcher </a:t>
            </a:r>
            <a:r>
              <a:rPr sz="2600" spc="-45" dirty="0">
                <a:solidFill>
                  <a:srgbClr val="FF0000"/>
                </a:solidFill>
                <a:latin typeface="Times New Roman"/>
                <a:cs typeface="Times New Roman"/>
              </a:rPr>
              <a:t>tells 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them.</a:t>
            </a:r>
            <a:endParaRPr sz="2600">
              <a:latin typeface="Times New Roman"/>
              <a:cs typeface="Times New Roman"/>
            </a:endParaRPr>
          </a:p>
          <a:p>
            <a:pPr marL="684530" marR="78930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subject’s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decision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participate must 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6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voluntary.</a:t>
            </a:r>
            <a:endParaRPr sz="2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EA1579"/>
              </a:buClr>
              <a:buFont typeface="Wingdings"/>
              <a:buChar char=""/>
            </a:pPr>
            <a:endParaRPr sz="43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Respect for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enrolled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Subject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0"/>
            <a:ext cx="27432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590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ICMR </a:t>
            </a:r>
            <a:r>
              <a:rPr b="0" spc="-95" dirty="0">
                <a:latin typeface="Times New Roman"/>
                <a:cs typeface="Times New Roman"/>
              </a:rPr>
              <a:t>guidelines</a:t>
            </a:r>
            <a:r>
              <a:rPr b="0" spc="-37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-2006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1833"/>
            <a:ext cx="7545705" cy="15805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820"/>
              </a:spcBef>
              <a:buClr>
                <a:srgbClr val="7ED13A"/>
              </a:buClr>
              <a:buSzPct val="70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statement 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Ethical Guidelines for  Biomedical 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on Human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Participants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shall be known as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the ICMR Code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following:-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024" y="3719017"/>
            <a:ext cx="49225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7ED13A"/>
              </a:buClr>
              <a:buSzPct val="70000"/>
              <a:buFont typeface="Wingdings"/>
              <a:buChar char=""/>
              <a:tabLst>
                <a:tab pos="354965" algn="l"/>
                <a:tab pos="355600" algn="l"/>
                <a:tab pos="1137285" algn="l"/>
                <a:tab pos="3023870" algn="l"/>
                <a:tab pos="370268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(a)	Stat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ment	of	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General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4874" y="3719017"/>
            <a:ext cx="7203440" cy="8489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 indent="4912360">
              <a:lnSpc>
                <a:spcPts val="2880"/>
              </a:lnSpc>
              <a:spcBef>
                <a:spcPts val="795"/>
              </a:spcBef>
              <a:tabLst>
                <a:tab pos="1845945" algn="l"/>
                <a:tab pos="3103880" algn="l"/>
                <a:tab pos="4661535" algn="l"/>
                <a:tab pos="6809105" algn="l"/>
                <a:tab pos="689419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iples	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on  Resea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ch	us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ng	Human	Part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ipants		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024" y="4451095"/>
            <a:ext cx="7545070" cy="166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algn="just">
              <a:lnSpc>
                <a:spcPts val="359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Biomedical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705"/>
              </a:spcBef>
              <a:buClr>
                <a:srgbClr val="7ED13A"/>
              </a:buClr>
              <a:buSzPct val="70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(b) Statement 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Specific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on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using Human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Participants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 areas of Biomedical</a:t>
            </a:r>
            <a:r>
              <a:rPr sz="3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5300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Ethical </a:t>
            </a:r>
            <a:r>
              <a:rPr spc="-95" dirty="0"/>
              <a:t>Guidelines</a:t>
            </a:r>
            <a:r>
              <a:rPr spc="-380" dirty="0"/>
              <a:t> </a:t>
            </a:r>
            <a:r>
              <a:rPr spc="-70" dirty="0"/>
              <a:t>for  </a:t>
            </a:r>
            <a:r>
              <a:rPr spc="-90" dirty="0"/>
              <a:t>Biomedical</a:t>
            </a:r>
            <a:r>
              <a:rPr spc="-265" dirty="0"/>
              <a:t> </a:t>
            </a:r>
            <a:r>
              <a:rPr spc="-100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09698"/>
            <a:ext cx="7547609" cy="39535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82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institutions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country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which carry out  any form of biomedical 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involving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human beings should follow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guidelines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letter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spirit to protect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safety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well  being of all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individuals.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354965" marR="7620" indent="-342900" algn="just">
              <a:lnSpc>
                <a:spcPct val="80000"/>
              </a:lnSpc>
              <a:spcBef>
                <a:spcPts val="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mandatory that all proposals on biomedical  research involving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subjects should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cleared by an appropriately constituted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Institutional Ethics Committee</a:t>
            </a:r>
            <a:r>
              <a:rPr sz="30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IEC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579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General</a:t>
            </a:r>
            <a:r>
              <a:rPr b="0" spc="-25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430134" cy="37611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essentiality</a:t>
            </a:r>
            <a:endParaRPr sz="3000">
              <a:latin typeface="Times New Roman"/>
              <a:cs typeface="Times New Roman"/>
            </a:endParaRPr>
          </a:p>
          <a:p>
            <a:pPr marL="354965" marR="15113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voluntariness, informed consent 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community</a:t>
            </a:r>
            <a:r>
              <a:rPr sz="3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agreement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non-exploitation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privacy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confidentiality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precaution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risk</a:t>
            </a:r>
            <a:r>
              <a:rPr sz="30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minimisation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professional</a:t>
            </a:r>
            <a:r>
              <a:rPr sz="3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competence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579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General</a:t>
            </a:r>
            <a:r>
              <a:rPr b="0" spc="-25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252970" cy="37611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accountability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transparency</a:t>
            </a:r>
            <a:endParaRPr sz="3000">
              <a:latin typeface="Times New Roman"/>
              <a:cs typeface="Times New Roman"/>
            </a:endParaRPr>
          </a:p>
          <a:p>
            <a:pPr marL="354965" marR="19177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4562475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maximisation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public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interest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distributive	justice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institutional</a:t>
            </a:r>
            <a:r>
              <a:rPr sz="30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arrangements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public</a:t>
            </a:r>
            <a:r>
              <a:rPr sz="3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domain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totality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30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responsibility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compliance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31202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Whereas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ethics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focuses primarily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arising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out of the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practice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medicine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 bioethics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very broad subject 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concerned with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moral issues raised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developments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biological sciences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more 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generally.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623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Specific</a:t>
            </a:r>
            <a:r>
              <a:rPr b="0" spc="-26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031990" cy="3583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Trials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Drugs,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Devices,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Vaccines,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Diagnostic agents,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Herbal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Drugs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Epidemiological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endParaRPr sz="3000">
              <a:latin typeface="Times New Roman"/>
              <a:cs typeface="Times New Roman"/>
            </a:endParaRPr>
          </a:p>
          <a:p>
            <a:pPr marL="449580" indent="-43751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49580" algn="l"/>
                <a:tab pos="45021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Human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Genetics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Genomic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  <a:p>
            <a:pPr marL="354965" marR="40068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Transplantation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Fetal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Xeno-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transplantation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Assisted Reproductive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Technologies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484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Legally </a:t>
            </a:r>
            <a:r>
              <a:rPr spc="-80" dirty="0"/>
              <a:t>valid</a:t>
            </a:r>
            <a:r>
              <a:rPr spc="-455" dirty="0"/>
              <a:t> </a:t>
            </a:r>
            <a:r>
              <a:rPr spc="-90" dirty="0"/>
              <a:t>Consent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744855" marR="5080" indent="-342900">
              <a:lnSpc>
                <a:spcPct val="80000"/>
              </a:lnSpc>
              <a:spcBef>
                <a:spcPts val="76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/>
              <a:t>given by person himself if </a:t>
            </a:r>
            <a:r>
              <a:rPr spc="-5" dirty="0">
                <a:solidFill>
                  <a:srgbClr val="FF0000"/>
                </a:solidFill>
              </a:rPr>
              <a:t>above 12 years </a:t>
            </a:r>
            <a:r>
              <a:rPr dirty="0"/>
              <a:t>of  </a:t>
            </a:r>
            <a:r>
              <a:rPr spc="-5" dirty="0"/>
              <a:t>age, conscious and mentally </a:t>
            </a:r>
            <a:r>
              <a:rPr dirty="0"/>
              <a:t>sound </a:t>
            </a:r>
            <a:r>
              <a:rPr spc="-5" dirty="0"/>
              <a:t>(Sec. 88 IPC).  </a:t>
            </a:r>
            <a:r>
              <a:rPr spc="-40" dirty="0"/>
              <a:t>Or,</a:t>
            </a:r>
          </a:p>
          <a:p>
            <a:pPr marL="744855" marR="48260" indent="-342900">
              <a:lnSpc>
                <a:spcPct val="80000"/>
              </a:lnSpc>
              <a:spcBef>
                <a:spcPts val="710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>
                <a:solidFill>
                  <a:srgbClr val="FF0000"/>
                </a:solidFill>
              </a:rPr>
              <a:t>given by parent, guardian or friend if person is &lt;  12 yrs. or is unconscious or is insane </a:t>
            </a:r>
            <a:r>
              <a:rPr spc="-5" dirty="0"/>
              <a:t>(Sec. </a:t>
            </a:r>
            <a:r>
              <a:rPr dirty="0"/>
              <a:t>89  </a:t>
            </a:r>
            <a:r>
              <a:rPr spc="-5" dirty="0"/>
              <a:t>IPC).</a:t>
            </a:r>
          </a:p>
          <a:p>
            <a:pPr marL="833755" indent="-43180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spc="-5" dirty="0"/>
              <a:t>is </a:t>
            </a:r>
            <a:r>
              <a:rPr dirty="0"/>
              <a:t>given </a:t>
            </a:r>
            <a:r>
              <a:rPr spc="-30" dirty="0">
                <a:solidFill>
                  <a:srgbClr val="FF0000"/>
                </a:solidFill>
              </a:rPr>
              <a:t>freely, </a:t>
            </a:r>
            <a:r>
              <a:rPr spc="-5" dirty="0">
                <a:solidFill>
                  <a:srgbClr val="FF0000"/>
                </a:solidFill>
              </a:rPr>
              <a:t>voluntarily and</a:t>
            </a:r>
            <a:r>
              <a:rPr spc="-20" dirty="0">
                <a:solidFill>
                  <a:srgbClr val="FF0000"/>
                </a:solidFill>
              </a:rPr>
              <a:t> directly</a:t>
            </a:r>
            <a:r>
              <a:rPr spc="-20" dirty="0"/>
              <a:t>.</a:t>
            </a:r>
          </a:p>
          <a:p>
            <a:pPr marL="833755" indent="-43180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spc="-5" dirty="0"/>
              <a:t>is </a:t>
            </a:r>
            <a:r>
              <a:rPr dirty="0"/>
              <a:t>given </a:t>
            </a:r>
            <a:r>
              <a:rPr spc="-5" dirty="0"/>
              <a:t>without </a:t>
            </a:r>
            <a:r>
              <a:rPr spc="-25" dirty="0"/>
              <a:t>fear, </a:t>
            </a:r>
            <a:r>
              <a:rPr dirty="0"/>
              <a:t>force </a:t>
            </a:r>
            <a:r>
              <a:rPr spc="-5" dirty="0"/>
              <a:t>or</a:t>
            </a:r>
            <a:r>
              <a:rPr spc="-35" dirty="0"/>
              <a:t> </a:t>
            </a:r>
            <a:r>
              <a:rPr dirty="0"/>
              <a:t>fraud.</a:t>
            </a:r>
          </a:p>
          <a:p>
            <a:pPr marL="833755" indent="-431800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spc="-5" dirty="0"/>
              <a:t>is a </a:t>
            </a:r>
            <a:r>
              <a:rPr spc="-5" dirty="0">
                <a:solidFill>
                  <a:srgbClr val="FF0000"/>
                </a:solidFill>
              </a:rPr>
              <a:t>written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consent</a:t>
            </a:r>
            <a:r>
              <a:rPr dirty="0"/>
              <a:t>.</a:t>
            </a:r>
          </a:p>
          <a:p>
            <a:pPr marL="744855" marR="297815" indent="-342900">
              <a:lnSpc>
                <a:spcPts val="2690"/>
              </a:lnSpc>
              <a:spcBef>
                <a:spcPts val="670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/>
              <a:t>non-written consent is formally documented &amp;  witnessed by two</a:t>
            </a:r>
            <a:r>
              <a:rPr spc="-10" dirty="0"/>
              <a:t> </a:t>
            </a:r>
            <a:r>
              <a:rPr spc="-5" dirty="0"/>
              <a:t>witnesses.</a:t>
            </a: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7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89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Institutional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  <a:r>
              <a:rPr b="0" spc="-41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Committee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705572"/>
            <a:ext cx="6556375" cy="21285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87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responsibilities-</a:t>
            </a:r>
            <a:endParaRPr sz="3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15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Ensure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competent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review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proposals.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Ensure execution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free of bias and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influence.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advice to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researchers.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316929"/>
            <a:ext cx="2622550" cy="10953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85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Composition-</a:t>
            </a:r>
            <a:endParaRPr sz="3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8-12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members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1763" y="5011205"/>
            <a:ext cx="24942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5"/>
              </a:lnSpc>
            </a:pP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id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scipli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2800" spc="-2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48455" y="4181855"/>
            <a:ext cx="5506720" cy="2687320"/>
            <a:chOff x="3648455" y="4181855"/>
            <a:chExt cx="5506720" cy="2687320"/>
          </a:xfrm>
        </p:grpSpPr>
        <p:sp>
          <p:nvSpPr>
            <p:cNvPr id="7" name="object 7"/>
            <p:cNvSpPr/>
            <p:nvPr/>
          </p:nvSpPr>
          <p:spPr>
            <a:xfrm>
              <a:off x="3658361" y="4191761"/>
              <a:ext cx="5486400" cy="2667000"/>
            </a:xfrm>
            <a:custGeom>
              <a:avLst/>
              <a:gdLst/>
              <a:ahLst/>
              <a:cxnLst/>
              <a:rect l="l" t="t" r="r" b="b"/>
              <a:pathLst>
                <a:path w="5486400" h="2667000">
                  <a:moveTo>
                    <a:pt x="5486399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5486399" y="2667000"/>
                  </a:lnTo>
                  <a:lnTo>
                    <a:pt x="54863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8361" y="4191761"/>
              <a:ext cx="5486400" cy="2667000"/>
            </a:xfrm>
            <a:custGeom>
              <a:avLst/>
              <a:gdLst/>
              <a:ahLst/>
              <a:cxnLst/>
              <a:rect l="l" t="t" r="r" b="b"/>
              <a:pathLst>
                <a:path w="5486400" h="2667000">
                  <a:moveTo>
                    <a:pt x="0" y="2667000"/>
                  </a:moveTo>
                  <a:lnTo>
                    <a:pt x="5486399" y="2667000"/>
                  </a:lnTo>
                  <a:lnTo>
                    <a:pt x="5486399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68267" y="4124325"/>
            <a:ext cx="547687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indent="-2425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23850" algn="l"/>
              </a:tabLst>
            </a:pPr>
            <a:r>
              <a:rPr sz="2000" b="1" spc="-85" dirty="0">
                <a:latin typeface="Trebuchet MS"/>
                <a:cs typeface="Trebuchet MS"/>
              </a:rPr>
              <a:t>Chairperson</a:t>
            </a:r>
            <a:endParaRPr sz="2000">
              <a:latin typeface="Trebuchet MS"/>
              <a:cs typeface="Trebuchet MS"/>
            </a:endParaRPr>
          </a:p>
          <a:p>
            <a:pPr marL="334645" indent="-254000">
              <a:lnSpc>
                <a:spcPct val="100000"/>
              </a:lnSpc>
              <a:buAutoNum type="arabicPeriod"/>
              <a:tabLst>
                <a:tab pos="335280" algn="l"/>
              </a:tabLst>
            </a:pPr>
            <a:r>
              <a:rPr sz="2000" b="1" spc="-140" dirty="0">
                <a:latin typeface="Trebuchet MS"/>
                <a:cs typeface="Trebuchet MS"/>
              </a:rPr>
              <a:t>1-2 </a:t>
            </a:r>
            <a:r>
              <a:rPr sz="2000" b="1" spc="-70" dirty="0">
                <a:latin typeface="Trebuchet MS"/>
                <a:cs typeface="Trebuchet MS"/>
              </a:rPr>
              <a:t>basic </a:t>
            </a:r>
            <a:r>
              <a:rPr sz="2000" b="1" spc="-80" dirty="0">
                <a:latin typeface="Trebuchet MS"/>
                <a:cs typeface="Trebuchet MS"/>
              </a:rPr>
              <a:t>medical</a:t>
            </a:r>
            <a:r>
              <a:rPr sz="2000" b="1" spc="-42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scientists.</a:t>
            </a:r>
            <a:endParaRPr sz="2000">
              <a:latin typeface="Trebuchet MS"/>
              <a:cs typeface="Trebuchet MS"/>
            </a:endParaRPr>
          </a:p>
          <a:p>
            <a:pPr marL="332105" indent="-251460">
              <a:lnSpc>
                <a:spcPct val="100000"/>
              </a:lnSpc>
              <a:buAutoNum type="arabicPeriod"/>
              <a:tabLst>
                <a:tab pos="332740" algn="l"/>
              </a:tabLst>
            </a:pPr>
            <a:r>
              <a:rPr sz="2000" b="1" spc="-140" dirty="0">
                <a:latin typeface="Trebuchet MS"/>
                <a:cs typeface="Trebuchet MS"/>
              </a:rPr>
              <a:t>1-2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clinicians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from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various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Institutes</a:t>
            </a:r>
            <a:endParaRPr sz="2000">
              <a:latin typeface="Trebuchet MS"/>
              <a:cs typeface="Trebuchet MS"/>
            </a:endParaRPr>
          </a:p>
          <a:p>
            <a:pPr marL="331470" indent="-2508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2105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legal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expert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or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retired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judge</a:t>
            </a:r>
            <a:endParaRPr sz="2000">
              <a:latin typeface="Trebuchet MS"/>
              <a:cs typeface="Trebuchet MS"/>
            </a:endParaRPr>
          </a:p>
          <a:p>
            <a:pPr marL="81280" marR="423545">
              <a:lnSpc>
                <a:spcPct val="100000"/>
              </a:lnSpc>
              <a:buAutoNum type="arabicPeriod"/>
              <a:tabLst>
                <a:tab pos="322580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social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scientist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95" dirty="0">
                <a:latin typeface="Trebuchet MS"/>
                <a:cs typeface="Trebuchet MS"/>
              </a:rPr>
              <a:t>/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representative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of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non-  </a:t>
            </a:r>
            <a:r>
              <a:rPr sz="2000" b="1" spc="-60" dirty="0">
                <a:latin typeface="Trebuchet MS"/>
                <a:cs typeface="Trebuchet MS"/>
              </a:rPr>
              <a:t>governmental </a:t>
            </a:r>
            <a:r>
              <a:rPr sz="2000" b="1" spc="-75" dirty="0">
                <a:latin typeface="Trebuchet MS"/>
                <a:cs typeface="Trebuchet MS"/>
              </a:rPr>
              <a:t>voluntary</a:t>
            </a:r>
            <a:r>
              <a:rPr sz="2000" b="1" spc="-345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agency</a:t>
            </a:r>
            <a:endParaRPr sz="2000">
              <a:latin typeface="Trebuchet MS"/>
              <a:cs typeface="Trebuchet MS"/>
            </a:endParaRPr>
          </a:p>
          <a:p>
            <a:pPr marL="337185" indent="-25654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 </a:t>
            </a:r>
            <a:r>
              <a:rPr sz="2000" b="1" spc="-75" dirty="0">
                <a:latin typeface="Trebuchet MS"/>
                <a:cs typeface="Trebuchet MS"/>
              </a:rPr>
              <a:t>philosopher </a:t>
            </a:r>
            <a:r>
              <a:rPr sz="2000" b="1" spc="-195" dirty="0">
                <a:latin typeface="Trebuchet MS"/>
                <a:cs typeface="Trebuchet MS"/>
              </a:rPr>
              <a:t>/ </a:t>
            </a:r>
            <a:r>
              <a:rPr sz="2000" b="1" spc="-75" dirty="0">
                <a:latin typeface="Trebuchet MS"/>
                <a:cs typeface="Trebuchet MS"/>
              </a:rPr>
              <a:t>ethicist</a:t>
            </a:r>
            <a:r>
              <a:rPr sz="2000" b="1" spc="-445" dirty="0">
                <a:latin typeface="Trebuchet MS"/>
                <a:cs typeface="Trebuchet MS"/>
              </a:rPr>
              <a:t> </a:t>
            </a:r>
            <a:r>
              <a:rPr sz="2000" b="1" spc="-195" dirty="0">
                <a:latin typeface="Trebuchet MS"/>
                <a:cs typeface="Trebuchet MS"/>
              </a:rPr>
              <a:t>/ </a:t>
            </a:r>
            <a:r>
              <a:rPr sz="2000" b="1" spc="-50" dirty="0">
                <a:latin typeface="Trebuchet MS"/>
                <a:cs typeface="Trebuchet MS"/>
              </a:rPr>
              <a:t>theologian</a:t>
            </a:r>
            <a:endParaRPr sz="2000">
              <a:latin typeface="Trebuchet MS"/>
              <a:cs typeface="Trebuchet MS"/>
            </a:endParaRPr>
          </a:p>
          <a:p>
            <a:pPr marL="321310" indent="-2406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1945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lay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person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from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community</a:t>
            </a:r>
            <a:endParaRPr sz="2000">
              <a:latin typeface="Trebuchet MS"/>
              <a:cs typeface="Trebuchet MS"/>
            </a:endParaRPr>
          </a:p>
          <a:p>
            <a:pPr marL="349885" indent="-269240">
              <a:lnSpc>
                <a:spcPct val="100000"/>
              </a:lnSpc>
              <a:buAutoNum type="arabicPeriod"/>
              <a:tabLst>
                <a:tab pos="350520" algn="l"/>
              </a:tabLst>
            </a:pPr>
            <a:r>
              <a:rPr sz="2000" b="1" spc="-55" dirty="0">
                <a:latin typeface="Trebuchet MS"/>
                <a:cs typeface="Trebuchet MS"/>
              </a:rPr>
              <a:t>Member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Secretary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589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Institutional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  <a:r>
              <a:rPr b="0" spc="-41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Committee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144" y="1857458"/>
            <a:ext cx="4906010" cy="406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327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r>
              <a:rPr sz="30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formal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meetings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Submission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Prescribed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study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protocol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 least 3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weeks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advance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250" spc="20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250" spc="2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Decision Making</a:t>
            </a:r>
            <a:r>
              <a:rPr sz="24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2250" spc="25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250" spc="25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Interim</a:t>
            </a:r>
            <a:r>
              <a:rPr sz="24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2250" spc="20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250" spc="2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Keeping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1856" y="1362455"/>
            <a:ext cx="8783320" cy="5506720"/>
            <a:chOff x="371856" y="1362455"/>
            <a:chExt cx="8783320" cy="5506720"/>
          </a:xfrm>
        </p:grpSpPr>
        <p:sp>
          <p:nvSpPr>
            <p:cNvPr id="5" name="object 5"/>
            <p:cNvSpPr/>
            <p:nvPr/>
          </p:nvSpPr>
          <p:spPr>
            <a:xfrm>
              <a:off x="381762" y="1372361"/>
              <a:ext cx="8763000" cy="5486400"/>
            </a:xfrm>
            <a:custGeom>
              <a:avLst/>
              <a:gdLst/>
              <a:ahLst/>
              <a:cxnLst/>
              <a:rect l="l" t="t" r="r" b="b"/>
              <a:pathLst>
                <a:path w="8763000" h="5486400">
                  <a:moveTo>
                    <a:pt x="87630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8763000" y="54864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" y="1372361"/>
              <a:ext cx="8763000" cy="5486400"/>
            </a:xfrm>
            <a:custGeom>
              <a:avLst/>
              <a:gdLst/>
              <a:ahLst/>
              <a:cxnLst/>
              <a:rect l="l" t="t" r="r" b="b"/>
              <a:pathLst>
                <a:path w="8763000" h="5486400">
                  <a:moveTo>
                    <a:pt x="0" y="5486400"/>
                  </a:moveTo>
                  <a:lnTo>
                    <a:pt x="8763000" y="54864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9740" y="1888363"/>
            <a:ext cx="80740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0000"/>
                </a:solidFill>
                <a:latin typeface="Trebuchet MS"/>
                <a:cs typeface="Trebuchet MS"/>
              </a:rPr>
              <a:t>INSTITUTIONAL</a:t>
            </a:r>
            <a:r>
              <a:rPr sz="2400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ETHICS</a:t>
            </a:r>
            <a:r>
              <a:rPr sz="2400" b="1" spc="-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COMMITTEE,</a:t>
            </a:r>
            <a:r>
              <a:rPr sz="2400" b="1" spc="-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70" dirty="0">
                <a:solidFill>
                  <a:srgbClr val="FF0000"/>
                </a:solidFill>
                <a:latin typeface="Trebuchet MS"/>
                <a:cs typeface="Trebuchet MS"/>
              </a:rPr>
              <a:t>PGIMS</a:t>
            </a:r>
            <a:r>
              <a:rPr sz="240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ROHTAK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Chairman: </a:t>
            </a:r>
            <a:r>
              <a:rPr sz="2400" b="1" spc="-100" dirty="0">
                <a:latin typeface="Trebuchet MS"/>
                <a:cs typeface="Trebuchet MS"/>
              </a:rPr>
              <a:t>Vice</a:t>
            </a:r>
            <a:r>
              <a:rPr sz="2400" b="1" spc="-52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chancellor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65" dirty="0">
                <a:latin typeface="Trebuchet MS"/>
                <a:cs typeface="Trebuchet MS"/>
              </a:rPr>
              <a:t>Pro </a:t>
            </a:r>
            <a:r>
              <a:rPr sz="2400" b="1" spc="-100" dirty="0">
                <a:latin typeface="Trebuchet MS"/>
                <a:cs typeface="Trebuchet MS"/>
              </a:rPr>
              <a:t>Vice</a:t>
            </a:r>
            <a:r>
              <a:rPr sz="2400" b="1" spc="-57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chancellor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Director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5" dirty="0">
                <a:latin typeface="Trebuchet MS"/>
                <a:cs typeface="Trebuchet MS"/>
              </a:rPr>
              <a:t>Dean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75" dirty="0">
                <a:latin typeface="Trebuchet MS"/>
                <a:cs typeface="Trebuchet MS"/>
              </a:rPr>
              <a:t>PGIMS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0" dirty="0">
                <a:latin typeface="Trebuchet MS"/>
                <a:cs typeface="Trebuchet MS"/>
              </a:rPr>
              <a:t>Sh.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Ram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Mehar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(Retd.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Engineer)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55" dirty="0">
                <a:latin typeface="Trebuchet MS"/>
                <a:cs typeface="Trebuchet MS"/>
              </a:rPr>
              <a:t>Nirmal</a:t>
            </a:r>
            <a:r>
              <a:rPr sz="2400" b="1" spc="-3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Gulati</a:t>
            </a:r>
            <a:r>
              <a:rPr sz="2400" b="1" spc="-200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(Ex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30" dirty="0">
                <a:latin typeface="Trebuchet MS"/>
                <a:cs typeface="Trebuchet MS"/>
              </a:rPr>
              <a:t>HOD-</a:t>
            </a:r>
            <a:r>
              <a:rPr sz="2400" b="1" spc="-32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Gynae)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65" dirty="0">
                <a:latin typeface="Trebuchet MS"/>
                <a:cs typeface="Trebuchet MS"/>
              </a:rPr>
              <a:t>Medical </a:t>
            </a:r>
            <a:r>
              <a:rPr sz="2400" b="1" spc="-55" dirty="0">
                <a:latin typeface="Trebuchet MS"/>
                <a:cs typeface="Trebuchet MS"/>
              </a:rPr>
              <a:t>Supdt.</a:t>
            </a:r>
            <a:r>
              <a:rPr sz="2400" b="1" spc="-455" dirty="0">
                <a:latin typeface="Trebuchet MS"/>
                <a:cs typeface="Trebuchet MS"/>
              </a:rPr>
              <a:t> </a:t>
            </a:r>
            <a:r>
              <a:rPr sz="2400" b="1" spc="70" dirty="0">
                <a:latin typeface="Trebuchet MS"/>
                <a:cs typeface="Trebuchet MS"/>
              </a:rPr>
              <a:t>PGIMS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5" dirty="0">
                <a:latin typeface="Trebuchet MS"/>
                <a:cs typeface="Trebuchet MS"/>
              </a:rPr>
              <a:t>Head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of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Dept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of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Law,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114" dirty="0">
                <a:latin typeface="Trebuchet MS"/>
                <a:cs typeface="Trebuchet MS"/>
              </a:rPr>
              <a:t>MDU</a:t>
            </a:r>
            <a:r>
              <a:rPr sz="2400" b="1" spc="-26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Rohtak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Pardeep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b="1" spc="-55" dirty="0">
                <a:latin typeface="Trebuchet MS"/>
                <a:cs typeface="Trebuchet MS"/>
              </a:rPr>
              <a:t>Khanna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15" dirty="0">
                <a:latin typeface="Trebuchet MS"/>
                <a:cs typeface="Trebuchet MS"/>
              </a:rPr>
              <a:t>(HOD</a:t>
            </a:r>
            <a:r>
              <a:rPr sz="2400" b="1" spc="-31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Community</a:t>
            </a:r>
            <a:r>
              <a:rPr sz="2400" b="1" spc="-210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Medicine)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M.C.</a:t>
            </a:r>
            <a:r>
              <a:rPr sz="2400" b="1" spc="-33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Gupta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15" dirty="0">
                <a:latin typeface="Trebuchet MS"/>
                <a:cs typeface="Trebuchet MS"/>
              </a:rPr>
              <a:t>(HOD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Pharmacology)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Pradeep</a:t>
            </a:r>
            <a:r>
              <a:rPr sz="2400" b="1" spc="-355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Garg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(Sr.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Professor</a:t>
            </a:r>
            <a:r>
              <a:rPr sz="2400" b="1" spc="-310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Surgery)-Member</a:t>
            </a:r>
            <a:r>
              <a:rPr sz="2400" b="1" spc="-315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Secretary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39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Case study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8561" y="1219961"/>
            <a:ext cx="6629400" cy="990600"/>
          </a:xfrm>
          <a:prstGeom prst="rect">
            <a:avLst/>
          </a:prstGeom>
          <a:solidFill>
            <a:srgbClr val="7ED13A"/>
          </a:solidFill>
          <a:ln w="19811">
            <a:solidFill>
              <a:srgbClr val="00AF5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09245" marR="303530" algn="ctr">
              <a:lnSpc>
                <a:spcPct val="100000"/>
              </a:lnSpc>
              <a:spcBef>
                <a:spcPts val="165"/>
              </a:spcBef>
            </a:pPr>
            <a:r>
              <a:rPr sz="2000" b="1" spc="-75" dirty="0">
                <a:latin typeface="Trebuchet MS"/>
                <a:cs typeface="Trebuchet MS"/>
              </a:rPr>
              <a:t>Commercial</a:t>
            </a:r>
            <a:r>
              <a:rPr sz="2000" b="1" spc="-26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Surrogacy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Fertility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tourism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In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India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240" dirty="0">
                <a:latin typeface="Trebuchet MS"/>
                <a:cs typeface="Trebuchet MS"/>
              </a:rPr>
              <a:t>–</a:t>
            </a:r>
            <a:r>
              <a:rPr sz="2000" b="1" spc="-295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A  </a:t>
            </a:r>
            <a:r>
              <a:rPr sz="2000" b="1" spc="-80" dirty="0">
                <a:latin typeface="Trebuchet MS"/>
                <a:cs typeface="Trebuchet MS"/>
              </a:rPr>
              <a:t>case </a:t>
            </a:r>
            <a:r>
              <a:rPr sz="2000" b="1" spc="-20" dirty="0">
                <a:latin typeface="Trebuchet MS"/>
                <a:cs typeface="Trebuchet MS"/>
              </a:rPr>
              <a:t>Study </a:t>
            </a:r>
            <a:r>
              <a:rPr sz="2000" b="1" spc="5" dirty="0">
                <a:latin typeface="Trebuchet MS"/>
                <a:cs typeface="Trebuchet MS"/>
              </a:rPr>
              <a:t>By </a:t>
            </a:r>
            <a:r>
              <a:rPr sz="2000" b="1" spc="-60" dirty="0">
                <a:latin typeface="Trebuchet MS"/>
                <a:cs typeface="Trebuchet MS"/>
              </a:rPr>
              <a:t>Kenan Institute </a:t>
            </a:r>
            <a:r>
              <a:rPr sz="2000" b="1" spc="-90" dirty="0">
                <a:latin typeface="Trebuchet MS"/>
                <a:cs typeface="Trebuchet MS"/>
              </a:rPr>
              <a:t>for </a:t>
            </a:r>
            <a:r>
              <a:rPr sz="2000" b="1" spc="-65" dirty="0">
                <a:latin typeface="Trebuchet MS"/>
                <a:cs typeface="Trebuchet MS"/>
              </a:rPr>
              <a:t>Ethics, </a:t>
            </a:r>
            <a:r>
              <a:rPr sz="2000" b="1" spc="-55" dirty="0">
                <a:latin typeface="Trebuchet MS"/>
                <a:cs typeface="Trebuchet MS"/>
              </a:rPr>
              <a:t>Duke  </a:t>
            </a:r>
            <a:r>
              <a:rPr sz="2000" b="1" spc="-45" dirty="0">
                <a:latin typeface="Trebuchet MS"/>
                <a:cs typeface="Trebuchet MS"/>
              </a:rPr>
              <a:t>University,USA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761" y="2515361"/>
            <a:ext cx="6553200" cy="1143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90805" marR="113664">
              <a:lnSpc>
                <a:spcPct val="100000"/>
              </a:lnSpc>
              <a:spcBef>
                <a:spcPts val="770"/>
              </a:spcBef>
            </a:pPr>
            <a:r>
              <a:rPr sz="2000" b="1" spc="50" dirty="0">
                <a:latin typeface="Trebuchet MS"/>
                <a:cs typeface="Trebuchet MS"/>
              </a:rPr>
              <a:t>A </a:t>
            </a:r>
            <a:r>
              <a:rPr sz="2000" b="1" spc="-95" dirty="0">
                <a:latin typeface="Trebuchet MS"/>
                <a:cs typeface="Trebuchet MS"/>
              </a:rPr>
              <a:t>Japanese </a:t>
            </a:r>
            <a:r>
              <a:rPr sz="2000" b="1" spc="-90" dirty="0">
                <a:latin typeface="Trebuchet MS"/>
                <a:cs typeface="Trebuchet MS"/>
              </a:rPr>
              <a:t>couple traveled </a:t>
            </a:r>
            <a:r>
              <a:rPr sz="2000" b="1" spc="-30" dirty="0">
                <a:latin typeface="Trebuchet MS"/>
                <a:cs typeface="Trebuchet MS"/>
              </a:rPr>
              <a:t>to </a:t>
            </a:r>
            <a:r>
              <a:rPr sz="2000" b="1" spc="-50" dirty="0">
                <a:latin typeface="Trebuchet MS"/>
                <a:cs typeface="Trebuchet MS"/>
              </a:rPr>
              <a:t>India </a:t>
            </a:r>
            <a:r>
              <a:rPr sz="2000" b="1" spc="-85" dirty="0">
                <a:latin typeface="Trebuchet MS"/>
                <a:cs typeface="Trebuchet MS"/>
              </a:rPr>
              <a:t>in </a:t>
            </a:r>
            <a:r>
              <a:rPr sz="2000" b="1" spc="-75" dirty="0">
                <a:latin typeface="Trebuchet MS"/>
                <a:cs typeface="Trebuchet MS"/>
              </a:rPr>
              <a:t>late </a:t>
            </a:r>
            <a:r>
              <a:rPr sz="2000" b="1" spc="-175" dirty="0">
                <a:latin typeface="Trebuchet MS"/>
                <a:cs typeface="Trebuchet MS"/>
              </a:rPr>
              <a:t>2007 </a:t>
            </a:r>
            <a:r>
              <a:rPr sz="2000" b="1" spc="-30" dirty="0">
                <a:latin typeface="Trebuchet MS"/>
                <a:cs typeface="Trebuchet MS"/>
              </a:rPr>
              <a:t>to </a:t>
            </a:r>
            <a:r>
              <a:rPr sz="2000" b="1" spc="-114" dirty="0">
                <a:latin typeface="Trebuchet MS"/>
                <a:cs typeface="Trebuchet MS"/>
              </a:rPr>
              <a:t>hire </a:t>
            </a:r>
            <a:r>
              <a:rPr sz="2000" b="1" spc="-35" dirty="0">
                <a:latin typeface="Trebuchet MS"/>
                <a:cs typeface="Trebuchet MS"/>
              </a:rPr>
              <a:t>a  </a:t>
            </a:r>
            <a:r>
              <a:rPr sz="2000" b="1" spc="-65" dirty="0">
                <a:latin typeface="Trebuchet MS"/>
                <a:cs typeface="Trebuchet MS"/>
              </a:rPr>
              <a:t>surrogate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mother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to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bear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child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for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them.</a:t>
            </a:r>
            <a:r>
              <a:rPr sz="2000" b="1" spc="-31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They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contacted  </a:t>
            </a:r>
            <a:r>
              <a:rPr sz="2000" b="1" spc="-110" dirty="0">
                <a:latin typeface="Trebuchet MS"/>
                <a:cs typeface="Trebuchet MS"/>
              </a:rPr>
              <a:t>Dr.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Patel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in</a:t>
            </a:r>
            <a:r>
              <a:rPr sz="2000" b="1" spc="-285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Anand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,</a:t>
            </a:r>
            <a:r>
              <a:rPr sz="2000" b="1" spc="-270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Gujarat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761" y="3963161"/>
            <a:ext cx="6553200" cy="1143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000" b="1" spc="-95" dirty="0">
                <a:latin typeface="Trebuchet MS"/>
                <a:cs typeface="Trebuchet MS"/>
              </a:rPr>
              <a:t>The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doctor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arranged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surrogacy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contract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with</a:t>
            </a:r>
            <a:endParaRPr sz="20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2000" b="1" spc="-75" dirty="0">
                <a:latin typeface="Trebuchet MS"/>
                <a:cs typeface="Trebuchet MS"/>
              </a:rPr>
              <a:t>Pritiben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Mehta,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married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Indian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woman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with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children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761" y="5410961"/>
            <a:ext cx="6553200" cy="10668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90805" marR="510540">
              <a:lnSpc>
                <a:spcPct val="100000"/>
              </a:lnSpc>
              <a:spcBef>
                <a:spcPts val="475"/>
              </a:spcBef>
            </a:pPr>
            <a:r>
              <a:rPr sz="2000" b="1" spc="-110" dirty="0">
                <a:latin typeface="Trebuchet MS"/>
                <a:cs typeface="Trebuchet MS"/>
              </a:rPr>
              <a:t>Dr. </a:t>
            </a:r>
            <a:r>
              <a:rPr sz="2000" b="1" spc="-55" dirty="0">
                <a:latin typeface="Trebuchet MS"/>
                <a:cs typeface="Trebuchet MS"/>
              </a:rPr>
              <a:t>Patel </a:t>
            </a:r>
            <a:r>
              <a:rPr sz="2000" b="1" spc="-80" dirty="0">
                <a:latin typeface="Trebuchet MS"/>
                <a:cs typeface="Trebuchet MS"/>
              </a:rPr>
              <a:t>supervised the </a:t>
            </a:r>
            <a:r>
              <a:rPr sz="2000" b="1" spc="-85" dirty="0">
                <a:latin typeface="Trebuchet MS"/>
                <a:cs typeface="Trebuchet MS"/>
              </a:rPr>
              <a:t>creation </a:t>
            </a:r>
            <a:r>
              <a:rPr sz="2000" b="1" spc="-60" dirty="0">
                <a:latin typeface="Trebuchet MS"/>
                <a:cs typeface="Trebuchet MS"/>
              </a:rPr>
              <a:t>of </a:t>
            </a:r>
            <a:r>
              <a:rPr sz="2000" b="1" spc="-55" dirty="0">
                <a:latin typeface="Trebuchet MS"/>
                <a:cs typeface="Trebuchet MS"/>
              </a:rPr>
              <a:t>an </a:t>
            </a:r>
            <a:r>
              <a:rPr sz="2000" b="1" spc="-70" dirty="0">
                <a:latin typeface="Trebuchet MS"/>
                <a:cs typeface="Trebuchet MS"/>
              </a:rPr>
              <a:t>embryo </a:t>
            </a:r>
            <a:r>
              <a:rPr sz="2000" b="1" spc="-75" dirty="0">
                <a:latin typeface="Trebuchet MS"/>
                <a:cs typeface="Trebuchet MS"/>
              </a:rPr>
              <a:t>from  </a:t>
            </a:r>
            <a:r>
              <a:rPr sz="2000" b="1" spc="-95" dirty="0">
                <a:latin typeface="Trebuchet MS"/>
                <a:cs typeface="Trebuchet MS"/>
              </a:rPr>
              <a:t>Japanese</a:t>
            </a:r>
            <a:r>
              <a:rPr sz="2000" b="1" spc="-229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father’s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sperm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an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egg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harvested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from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an  </a:t>
            </a:r>
            <a:r>
              <a:rPr sz="2000" b="1" spc="-45" dirty="0">
                <a:latin typeface="Trebuchet MS"/>
                <a:cs typeface="Trebuchet MS"/>
              </a:rPr>
              <a:t>anonymous </a:t>
            </a:r>
            <a:r>
              <a:rPr sz="2000" b="1" spc="-55" dirty="0">
                <a:latin typeface="Trebuchet MS"/>
                <a:cs typeface="Trebuchet MS"/>
              </a:rPr>
              <a:t>Indian</a:t>
            </a:r>
            <a:r>
              <a:rPr sz="2000" b="1" spc="-37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woman.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961" y="381761"/>
            <a:ext cx="6553200" cy="1143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65"/>
              </a:spcBef>
            </a:pPr>
            <a:r>
              <a:rPr sz="2000" b="1" spc="-95" dirty="0">
                <a:latin typeface="Trebuchet MS"/>
                <a:cs typeface="Trebuchet MS"/>
              </a:rPr>
              <a:t>The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embryo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then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implanted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into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Mehta’s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womb.</a:t>
            </a:r>
            <a:endParaRPr sz="2000">
              <a:latin typeface="Trebuchet MS"/>
              <a:cs typeface="Trebuchet MS"/>
            </a:endParaRPr>
          </a:p>
          <a:p>
            <a:pPr marL="90805" marR="255270">
              <a:lnSpc>
                <a:spcPct val="100000"/>
              </a:lnSpc>
            </a:pPr>
            <a:r>
              <a:rPr sz="2000" b="1" spc="-40" dirty="0">
                <a:latin typeface="Trebuchet MS"/>
                <a:cs typeface="Trebuchet MS"/>
              </a:rPr>
              <a:t>In</a:t>
            </a:r>
            <a:r>
              <a:rPr sz="2000" b="1" spc="-235" dirty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Trebuchet MS"/>
                <a:cs typeface="Trebuchet MS"/>
              </a:rPr>
              <a:t>June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2008,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Japanese</a:t>
            </a:r>
            <a:r>
              <a:rPr sz="2000" b="1" spc="-23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couple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divorced,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month  </a:t>
            </a:r>
            <a:r>
              <a:rPr sz="2000" b="1" spc="-90" dirty="0">
                <a:latin typeface="Trebuchet MS"/>
                <a:cs typeface="Trebuchet MS"/>
              </a:rPr>
              <a:t>later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Baby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Manji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born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to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surrogate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mother.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7161" y="1905761"/>
            <a:ext cx="6477000" cy="10668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212090" rIns="0" bIns="0" rtlCol="0">
            <a:spAutoFit/>
          </a:bodyPr>
          <a:lstStyle/>
          <a:p>
            <a:pPr marL="2194560" marR="202565" indent="-1989455">
              <a:lnSpc>
                <a:spcPct val="100000"/>
              </a:lnSpc>
              <a:spcBef>
                <a:spcPts val="1670"/>
              </a:spcBef>
            </a:pPr>
            <a:r>
              <a:rPr sz="2000" b="1" spc="-35" dirty="0">
                <a:latin typeface="Trebuchet MS"/>
                <a:cs typeface="Trebuchet MS"/>
              </a:rPr>
              <a:t>Although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Japanese</a:t>
            </a:r>
            <a:r>
              <a:rPr sz="2000" b="1" spc="-229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father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wanted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to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raise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7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child,  </a:t>
            </a:r>
            <a:r>
              <a:rPr sz="2000" b="1" spc="-60" dirty="0">
                <a:latin typeface="Trebuchet MS"/>
                <a:cs typeface="Trebuchet MS"/>
              </a:rPr>
              <a:t>his </a:t>
            </a:r>
            <a:r>
              <a:rPr sz="2000" b="1" spc="-90" dirty="0">
                <a:latin typeface="Trebuchet MS"/>
                <a:cs typeface="Trebuchet MS"/>
              </a:rPr>
              <a:t>ex-wife </a:t>
            </a:r>
            <a:r>
              <a:rPr sz="2000" b="1" spc="-65" dirty="0">
                <a:latin typeface="Trebuchet MS"/>
                <a:cs typeface="Trebuchet MS"/>
              </a:rPr>
              <a:t>did</a:t>
            </a:r>
            <a:r>
              <a:rPr sz="2000" b="1" spc="-45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not.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7161" y="3353561"/>
            <a:ext cx="6477000" cy="1219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90805" marR="213360">
              <a:lnSpc>
                <a:spcPct val="100000"/>
              </a:lnSpc>
              <a:spcBef>
                <a:spcPts val="1070"/>
              </a:spcBef>
            </a:pPr>
            <a:r>
              <a:rPr sz="2000" b="1" spc="-20" dirty="0">
                <a:latin typeface="Trebuchet MS"/>
                <a:cs typeface="Trebuchet MS"/>
              </a:rPr>
              <a:t>Baby </a:t>
            </a:r>
            <a:r>
              <a:rPr sz="2000" b="1" spc="-55" dirty="0">
                <a:latin typeface="Trebuchet MS"/>
                <a:cs typeface="Trebuchet MS"/>
              </a:rPr>
              <a:t>Manji had </a:t>
            </a:r>
            <a:r>
              <a:rPr sz="2000" b="1" spc="-105" dirty="0">
                <a:latin typeface="Trebuchet MS"/>
                <a:cs typeface="Trebuchet MS"/>
              </a:rPr>
              <a:t>three </a:t>
            </a:r>
            <a:r>
              <a:rPr sz="2000" b="1" spc="-45" dirty="0">
                <a:latin typeface="Trebuchet MS"/>
                <a:cs typeface="Trebuchet MS"/>
              </a:rPr>
              <a:t>mothers—the </a:t>
            </a:r>
            <a:r>
              <a:rPr sz="2000" b="1" spc="-80" dirty="0">
                <a:latin typeface="Trebuchet MS"/>
                <a:cs typeface="Trebuchet MS"/>
              </a:rPr>
              <a:t>intended </a:t>
            </a:r>
            <a:r>
              <a:rPr sz="2000" b="1" spc="-75" dirty="0">
                <a:latin typeface="Trebuchet MS"/>
                <a:cs typeface="Trebuchet MS"/>
              </a:rPr>
              <a:t>mother  </a:t>
            </a:r>
            <a:r>
              <a:rPr sz="2000" b="1" spc="-55" dirty="0">
                <a:latin typeface="Trebuchet MS"/>
                <a:cs typeface="Trebuchet MS"/>
              </a:rPr>
              <a:t>who had </a:t>
            </a:r>
            <a:r>
              <a:rPr sz="2000" b="1" spc="-80" dirty="0">
                <a:latin typeface="Trebuchet MS"/>
                <a:cs typeface="Trebuchet MS"/>
              </a:rPr>
              <a:t>contracted </a:t>
            </a:r>
            <a:r>
              <a:rPr sz="2000" b="1" spc="-90" dirty="0">
                <a:latin typeface="Trebuchet MS"/>
                <a:cs typeface="Trebuchet MS"/>
              </a:rPr>
              <a:t>for </a:t>
            </a:r>
            <a:r>
              <a:rPr sz="2000" b="1" spc="-80" dirty="0">
                <a:latin typeface="Trebuchet MS"/>
                <a:cs typeface="Trebuchet MS"/>
              </a:rPr>
              <a:t>the </a:t>
            </a:r>
            <a:r>
              <a:rPr sz="2000" b="1" spc="-75" dirty="0">
                <a:latin typeface="Trebuchet MS"/>
                <a:cs typeface="Trebuchet MS"/>
              </a:rPr>
              <a:t>surrogacy, </a:t>
            </a:r>
            <a:r>
              <a:rPr sz="2000" b="1" spc="-80" dirty="0">
                <a:latin typeface="Trebuchet MS"/>
                <a:cs typeface="Trebuchet MS"/>
              </a:rPr>
              <a:t>the </a:t>
            </a:r>
            <a:r>
              <a:rPr sz="2000" b="1" spc="20" dirty="0">
                <a:latin typeface="Trebuchet MS"/>
                <a:cs typeface="Trebuchet MS"/>
              </a:rPr>
              <a:t>egg </a:t>
            </a:r>
            <a:r>
              <a:rPr sz="2000" b="1" spc="-90" dirty="0">
                <a:latin typeface="Trebuchet MS"/>
                <a:cs typeface="Trebuchet MS"/>
              </a:rPr>
              <a:t>donor, 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75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gestational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surrogate—yet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legally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she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had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none.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553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Case study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Times New Roman"/>
                <a:cs typeface="Times New Roman"/>
              </a:rPr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3361" y="1296161"/>
            <a:ext cx="6477000" cy="9906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268605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2115"/>
              </a:spcBef>
            </a:pPr>
            <a:r>
              <a:rPr sz="2800" b="1" spc="-5" dirty="0">
                <a:latin typeface="Times New Roman"/>
                <a:cs typeface="Times New Roman"/>
              </a:rPr>
              <a:t>Aruna Shanbaug case-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Karnataka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361" y="2667761"/>
            <a:ext cx="6553200" cy="9144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70"/>
              </a:lnSpc>
            </a:pPr>
            <a:r>
              <a:rPr sz="2000" b="1" spc="-40" dirty="0">
                <a:latin typeface="Trebuchet MS"/>
                <a:cs typeface="Trebuchet MS"/>
              </a:rPr>
              <a:t>In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50" dirty="0">
                <a:latin typeface="Trebuchet MS"/>
                <a:cs typeface="Trebuchet MS"/>
              </a:rPr>
              <a:t>1973,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while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working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as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junior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nurse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at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King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Edward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spc="-50" dirty="0">
                <a:latin typeface="Trebuchet MS"/>
                <a:cs typeface="Trebuchet MS"/>
              </a:rPr>
              <a:t>Memorial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Hospital,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Mumbai,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she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sexually</a:t>
            </a:r>
            <a:r>
              <a:rPr sz="2000" b="1" spc="-25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assaulted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spc="-45" dirty="0">
                <a:latin typeface="Trebuchet MS"/>
                <a:cs typeface="Trebuchet MS"/>
              </a:rPr>
              <a:t>by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ward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boy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3361" y="3886961"/>
            <a:ext cx="65532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2000" b="1" spc="-25" dirty="0">
                <a:latin typeface="Trebuchet MS"/>
                <a:cs typeface="Trebuchet MS"/>
              </a:rPr>
              <a:t>She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has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been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in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vegetative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state</a:t>
            </a:r>
            <a:r>
              <a:rPr sz="2000" b="1" spc="21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since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assault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361" y="5029961"/>
            <a:ext cx="65532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1327785" marR="259079" indent="-1066165">
              <a:lnSpc>
                <a:spcPct val="100000"/>
              </a:lnSpc>
              <a:spcBef>
                <a:spcPts val="775"/>
              </a:spcBef>
            </a:pPr>
            <a:r>
              <a:rPr sz="2000" b="1" spc="50" dirty="0">
                <a:latin typeface="Trebuchet MS"/>
                <a:cs typeface="Trebuchet MS"/>
              </a:rPr>
              <a:t>A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plea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for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euthanasia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filed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in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229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Supreme</a:t>
            </a:r>
            <a:r>
              <a:rPr sz="2000" b="1" spc="-3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Court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by  </a:t>
            </a:r>
            <a:r>
              <a:rPr sz="2000" b="1" spc="-60" dirty="0">
                <a:latin typeface="Trebuchet MS"/>
                <a:cs typeface="Trebuchet MS"/>
              </a:rPr>
              <a:t>Pinki</a:t>
            </a:r>
            <a:r>
              <a:rPr sz="2000" b="1" spc="-34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Virani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,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writer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journalist.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2553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Case study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Times New Roman"/>
                <a:cs typeface="Times New Roman"/>
              </a:rPr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161" y="1783842"/>
            <a:ext cx="7772400" cy="111252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1320" algn="ctr">
              <a:lnSpc>
                <a:spcPts val="2785"/>
              </a:lnSpc>
            </a:pPr>
            <a:r>
              <a:rPr sz="2400" b="1" spc="-10" dirty="0">
                <a:latin typeface="Trebuchet MS"/>
                <a:cs typeface="Trebuchet MS"/>
              </a:rPr>
              <a:t>On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80" dirty="0">
                <a:latin typeface="Trebuchet MS"/>
                <a:cs typeface="Trebuchet MS"/>
              </a:rPr>
              <a:t>24</a:t>
            </a:r>
            <a:r>
              <a:rPr sz="2400" b="1" spc="-275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January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204" dirty="0">
                <a:latin typeface="Trebuchet MS"/>
                <a:cs typeface="Trebuchet MS"/>
              </a:rPr>
              <a:t>2011,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after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she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had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been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in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this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status</a:t>
            </a:r>
            <a:endParaRPr sz="2400">
              <a:latin typeface="Trebuchet MS"/>
              <a:cs typeface="Trebuchet MS"/>
            </a:endParaRPr>
          </a:p>
          <a:p>
            <a:pPr marL="408940" algn="ctr">
              <a:lnSpc>
                <a:spcPct val="100000"/>
              </a:lnSpc>
            </a:pPr>
            <a:r>
              <a:rPr sz="2400" b="1" spc="-110" dirty="0">
                <a:latin typeface="Trebuchet MS"/>
                <a:cs typeface="Trebuchet MS"/>
              </a:rPr>
              <a:t>for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235" dirty="0">
                <a:latin typeface="Trebuchet MS"/>
                <a:cs typeface="Trebuchet MS"/>
              </a:rPr>
              <a:t>37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years,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the</a:t>
            </a:r>
            <a:r>
              <a:rPr sz="2400" b="1" spc="-300" dirty="0"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Supreme</a:t>
            </a:r>
            <a:r>
              <a:rPr sz="2400" b="1" spc="-32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Court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of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India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responded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to</a:t>
            </a:r>
            <a:endParaRPr sz="2400">
              <a:latin typeface="Trebuchet MS"/>
              <a:cs typeface="Trebuchet MS"/>
            </a:endParaRPr>
          </a:p>
          <a:p>
            <a:pPr marL="410209" algn="ctr">
              <a:lnSpc>
                <a:spcPct val="100000"/>
              </a:lnSpc>
            </a:pPr>
            <a:r>
              <a:rPr sz="2400" b="1" spc="-95" dirty="0">
                <a:latin typeface="Trebuchet MS"/>
                <a:cs typeface="Trebuchet MS"/>
              </a:rPr>
              <a:t>the plea </a:t>
            </a:r>
            <a:r>
              <a:rPr sz="2400" b="1" spc="-110" dirty="0">
                <a:latin typeface="Trebuchet MS"/>
                <a:cs typeface="Trebuchet MS"/>
              </a:rPr>
              <a:t>for</a:t>
            </a:r>
            <a:r>
              <a:rPr sz="2400" b="1" spc="-509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euthanasia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161" y="3353561"/>
            <a:ext cx="7772400" cy="9144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141345" marR="396240" indent="-2743835">
              <a:lnSpc>
                <a:spcPct val="100000"/>
              </a:lnSpc>
              <a:spcBef>
                <a:spcPts val="565"/>
              </a:spcBef>
            </a:pPr>
            <a:r>
              <a:rPr sz="2400" b="1" spc="-114" dirty="0">
                <a:latin typeface="Trebuchet MS"/>
                <a:cs typeface="Trebuchet MS"/>
              </a:rPr>
              <a:t>The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court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turned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down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the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mercy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killing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petition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on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235" dirty="0">
                <a:latin typeface="Trebuchet MS"/>
                <a:cs typeface="Trebuchet MS"/>
              </a:rPr>
              <a:t>7  </a:t>
            </a:r>
            <a:r>
              <a:rPr sz="2400" b="1" spc="-65" dirty="0">
                <a:latin typeface="Trebuchet MS"/>
                <a:cs typeface="Trebuchet MS"/>
              </a:rPr>
              <a:t>March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220" dirty="0">
                <a:latin typeface="Trebuchet MS"/>
                <a:cs typeface="Trebuchet MS"/>
              </a:rPr>
              <a:t>2011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361" y="4648961"/>
            <a:ext cx="76962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1405"/>
              </a:spcBef>
            </a:pPr>
            <a:r>
              <a:rPr sz="2400" b="1" spc="-114" dirty="0">
                <a:latin typeface="Trebuchet MS"/>
                <a:cs typeface="Trebuchet MS"/>
              </a:rPr>
              <a:t>The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debate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on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passive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and</a:t>
            </a:r>
            <a:r>
              <a:rPr sz="2400" b="1" spc="-210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active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euthanasia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continues.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170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4797"/>
            <a:ext cx="7242175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70104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Manual 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–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Association(2009)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MCI ethical guidelines –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2002.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ICMR guidelines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biomedical research,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2006.</a:t>
            </a:r>
            <a:endParaRPr sz="2800">
              <a:latin typeface="Times New Roman"/>
              <a:cs typeface="Times New Roman"/>
            </a:endParaRPr>
          </a:p>
          <a:p>
            <a:pPr marL="354965" marR="17399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Research Ethics – National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Institute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Health ,  USA.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in Public Health Ethics –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ICMR</a:t>
            </a:r>
            <a:endParaRPr sz="2800">
              <a:latin typeface="Times New Roman"/>
              <a:cs typeface="Times New Roman"/>
            </a:endParaRPr>
          </a:p>
          <a:p>
            <a:pPr marL="354965" marR="6343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contribution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ethics 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 Bulletin of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4799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8762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90231"/>
            <a:ext cx="7362190" cy="206692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4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Etiquettes:</a:t>
            </a:r>
            <a:endParaRPr sz="3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3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conventional laws, customs of courtesy and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code of conduct governing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relationship of 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physician with his professional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colleagues.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0"/>
            <a:ext cx="32766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94905" cy="285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recent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times medical ethics has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greatly  influenced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developments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human</a:t>
            </a:r>
            <a:r>
              <a:rPr sz="30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rights.</a:t>
            </a:r>
            <a:endParaRPr sz="3000">
              <a:latin typeface="Times New Roman"/>
              <a:cs typeface="Times New Roman"/>
            </a:endParaRPr>
          </a:p>
          <a:p>
            <a:pPr marL="354965" marR="12890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Physicians frequently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 to deal with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problems resulting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violations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 rights,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such as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forced migration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torture.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324090" cy="29489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closely related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0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Times New Roman"/>
                <a:cs typeface="Times New Roman"/>
              </a:rPr>
              <a:t>law.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862965" algn="l"/>
                <a:tab pos="257937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Quite often ethics prescribes higher standards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	behaviour	than does the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law,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occasionally ethics requires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physicians  disobey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laws 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demand unethical 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behaviour.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2858</Words>
  <Application>Microsoft Office PowerPoint</Application>
  <PresentationFormat>On-screen Show (4:3)</PresentationFormat>
  <Paragraphs>401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Importance of Medical  Ethics</vt:lpstr>
      <vt:lpstr>Importance of Medical  Ethics</vt:lpstr>
      <vt:lpstr>PowerPoint Presentation</vt:lpstr>
      <vt:lpstr>Principles of Medical  Ethics</vt:lpstr>
      <vt:lpstr>Principles of Medical  Ethics Autonomy</vt:lpstr>
      <vt:lpstr>Principles of Medical  Ethics</vt:lpstr>
      <vt:lpstr>Principles of Medical  Ethics</vt:lpstr>
      <vt:lpstr>Principles of Medical  Ethics</vt:lpstr>
      <vt:lpstr>Principles of Medical  Ethics</vt:lpstr>
      <vt:lpstr>Principles of Medical  Ethics</vt:lpstr>
      <vt:lpstr>Ethical Codes</vt:lpstr>
      <vt:lpstr>Hippocratic Oath</vt:lpstr>
      <vt:lpstr>PowerPoint Presentation</vt:lpstr>
      <vt:lpstr>Nuremberg Code - 1948</vt:lpstr>
      <vt:lpstr>Declaration of Geneva</vt:lpstr>
      <vt:lpstr>PowerPoint Presentation</vt:lpstr>
      <vt:lpstr>Helsinki Declaration</vt:lpstr>
      <vt:lpstr>PowerPoint Presentation</vt:lpstr>
      <vt:lpstr>International Code of  Medical Ethics -2006</vt:lpstr>
      <vt:lpstr>PowerPoint Presentation</vt:lpstr>
      <vt:lpstr>Duties and responsibilities  of physician in general</vt:lpstr>
      <vt:lpstr>Duties and responsibilities  of physician in general</vt:lpstr>
      <vt:lpstr>Duties and responsibilities  of physician in general</vt:lpstr>
      <vt:lpstr>Duties of Physician  to their patients</vt:lpstr>
      <vt:lpstr>Duties of Physician  to their patients</vt:lpstr>
      <vt:lpstr>Duties Of Physician  in consultation</vt:lpstr>
      <vt:lpstr>Responsibilities  To Each Other</vt:lpstr>
      <vt:lpstr>Responsibilities  To Each Other</vt:lpstr>
      <vt:lpstr>Duties Of Physician To  Public And Paramedical Staff</vt:lpstr>
      <vt:lpstr>Unethical Acts</vt:lpstr>
      <vt:lpstr>Misconduct</vt:lpstr>
      <vt:lpstr>Punishment &amp; Disciplinary  Action</vt:lpstr>
      <vt:lpstr>Punishment &amp; Disciplinary  Action</vt:lpstr>
      <vt:lpstr>Punishment &amp; Disciplinary  Action</vt:lpstr>
      <vt:lpstr>Public health ethics</vt:lpstr>
      <vt:lpstr>Public health ethics</vt:lpstr>
      <vt:lpstr>Public Health Ethics</vt:lpstr>
      <vt:lpstr>Public Health Ethics</vt:lpstr>
      <vt:lpstr>Ethical principles in public  health</vt:lpstr>
      <vt:lpstr>Harm Principle</vt:lpstr>
      <vt:lpstr>Least Restrictive Means</vt:lpstr>
      <vt:lpstr>Reciprocatory Principle</vt:lpstr>
      <vt:lpstr>Transparency Principle</vt:lpstr>
      <vt:lpstr>Research ethics</vt:lpstr>
      <vt:lpstr>Research ethics</vt:lpstr>
      <vt:lpstr>Research ethics</vt:lpstr>
      <vt:lpstr>ICMR guidelines -2006</vt:lpstr>
      <vt:lpstr>Ethical Guidelines for  Biomedical Research</vt:lpstr>
      <vt:lpstr>General Principles</vt:lpstr>
      <vt:lpstr>General Principles</vt:lpstr>
      <vt:lpstr>Specific Principles</vt:lpstr>
      <vt:lpstr>Legally valid Consent</vt:lpstr>
      <vt:lpstr>Institutional Ethics Committee</vt:lpstr>
      <vt:lpstr>Institutional Ethics Committee</vt:lpstr>
      <vt:lpstr>Case study I</vt:lpstr>
      <vt:lpstr>PowerPoint Presentation</vt:lpstr>
      <vt:lpstr>Case study II</vt:lpstr>
      <vt:lpstr>Case study II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Amatare Dinyain</dc:creator>
  <cp:lastModifiedBy>HP</cp:lastModifiedBy>
  <cp:revision>7</cp:revision>
  <dcterms:created xsi:type="dcterms:W3CDTF">2021-03-29T21:19:22Z</dcterms:created>
  <dcterms:modified xsi:type="dcterms:W3CDTF">2022-06-28T11:07:41Z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2021-03-29T00:00:00Z</vt:filetime>
  </property>
</Properties>
</file>