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C1EDF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C1EDF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C1EDF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365760" cy="6855459"/>
          </a:xfrm>
          <a:custGeom>
            <a:avLst/>
            <a:gdLst/>
            <a:ahLst/>
            <a:cxnLst/>
            <a:rect l="l" t="t" r="r" b="b"/>
            <a:pathLst>
              <a:path w="365760" h="6855459">
                <a:moveTo>
                  <a:pt x="365760" y="0"/>
                </a:moveTo>
                <a:lnTo>
                  <a:pt x="0" y="0"/>
                </a:lnTo>
                <a:lnTo>
                  <a:pt x="0" y="6854952"/>
                </a:lnTo>
                <a:lnTo>
                  <a:pt x="365760" y="6854952"/>
                </a:lnTo>
                <a:lnTo>
                  <a:pt x="3657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56031" y="5047488"/>
            <a:ext cx="73660" cy="1691639"/>
          </a:xfrm>
          <a:custGeom>
            <a:avLst/>
            <a:gdLst/>
            <a:ahLst/>
            <a:cxnLst/>
            <a:rect l="l" t="t" r="r" b="b"/>
            <a:pathLst>
              <a:path w="73660" h="1691640">
                <a:moveTo>
                  <a:pt x="73152" y="0"/>
                </a:moveTo>
                <a:lnTo>
                  <a:pt x="0" y="0"/>
                </a:lnTo>
                <a:lnTo>
                  <a:pt x="0" y="1691639"/>
                </a:lnTo>
                <a:lnTo>
                  <a:pt x="73152" y="1691639"/>
                </a:lnTo>
                <a:lnTo>
                  <a:pt x="73152" y="0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256031" y="4797552"/>
            <a:ext cx="73660" cy="228600"/>
          </a:xfrm>
          <a:custGeom>
            <a:avLst/>
            <a:gdLst/>
            <a:ahLst/>
            <a:cxnLst/>
            <a:rect l="l" t="t" r="r" b="b"/>
            <a:pathLst>
              <a:path w="73660" h="228600">
                <a:moveTo>
                  <a:pt x="73152" y="0"/>
                </a:moveTo>
                <a:lnTo>
                  <a:pt x="0" y="0"/>
                </a:lnTo>
                <a:lnTo>
                  <a:pt x="0" y="228600"/>
                </a:lnTo>
                <a:lnTo>
                  <a:pt x="73152" y="228600"/>
                </a:lnTo>
                <a:lnTo>
                  <a:pt x="73152" y="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256031" y="4637532"/>
            <a:ext cx="73660" cy="137160"/>
          </a:xfrm>
          <a:custGeom>
            <a:avLst/>
            <a:gdLst/>
            <a:ahLst/>
            <a:cxnLst/>
            <a:rect l="l" t="t" r="r" b="b"/>
            <a:pathLst>
              <a:path w="73660" h="137160">
                <a:moveTo>
                  <a:pt x="73152" y="0"/>
                </a:moveTo>
                <a:lnTo>
                  <a:pt x="0" y="0"/>
                </a:lnTo>
                <a:lnTo>
                  <a:pt x="0" y="137160"/>
                </a:lnTo>
                <a:lnTo>
                  <a:pt x="73152" y="137160"/>
                </a:lnTo>
                <a:lnTo>
                  <a:pt x="73152" y="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256031" y="4543044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60" h="73660">
                <a:moveTo>
                  <a:pt x="73152" y="0"/>
                </a:moveTo>
                <a:lnTo>
                  <a:pt x="0" y="0"/>
                </a:lnTo>
                <a:lnTo>
                  <a:pt x="0" y="73151"/>
                </a:lnTo>
                <a:lnTo>
                  <a:pt x="73152" y="73151"/>
                </a:lnTo>
                <a:lnTo>
                  <a:pt x="73152" y="0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309372" y="681227"/>
            <a:ext cx="45720" cy="365760"/>
          </a:xfrm>
          <a:custGeom>
            <a:avLst/>
            <a:gdLst/>
            <a:ahLst/>
            <a:cxnLst/>
            <a:rect l="l" t="t" r="r" b="b"/>
            <a:pathLst>
              <a:path w="45720" h="365759">
                <a:moveTo>
                  <a:pt x="45720" y="0"/>
                </a:moveTo>
                <a:lnTo>
                  <a:pt x="0" y="0"/>
                </a:lnTo>
                <a:lnTo>
                  <a:pt x="0" y="365760"/>
                </a:lnTo>
                <a:lnTo>
                  <a:pt x="45720" y="365760"/>
                </a:lnTo>
                <a:lnTo>
                  <a:pt x="457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222504" y="681227"/>
            <a:ext cx="74930" cy="365760"/>
          </a:xfrm>
          <a:custGeom>
            <a:avLst/>
            <a:gdLst/>
            <a:ahLst/>
            <a:cxnLst/>
            <a:rect l="l" t="t" r="r" b="b"/>
            <a:pathLst>
              <a:path w="74929" h="365759">
                <a:moveTo>
                  <a:pt x="9144" y="0"/>
                </a:moveTo>
                <a:lnTo>
                  <a:pt x="0" y="0"/>
                </a:lnTo>
                <a:lnTo>
                  <a:pt x="0" y="365760"/>
                </a:lnTo>
                <a:lnTo>
                  <a:pt x="9144" y="365760"/>
                </a:lnTo>
                <a:lnTo>
                  <a:pt x="9144" y="0"/>
                </a:lnTo>
                <a:close/>
              </a:path>
              <a:path w="74929" h="365759">
                <a:moveTo>
                  <a:pt x="36576" y="0"/>
                </a:moveTo>
                <a:lnTo>
                  <a:pt x="27432" y="0"/>
                </a:lnTo>
                <a:lnTo>
                  <a:pt x="27432" y="365760"/>
                </a:lnTo>
                <a:lnTo>
                  <a:pt x="36576" y="365760"/>
                </a:lnTo>
                <a:lnTo>
                  <a:pt x="36576" y="0"/>
                </a:lnTo>
                <a:close/>
              </a:path>
              <a:path w="74929" h="365759">
                <a:moveTo>
                  <a:pt x="74676" y="0"/>
                </a:moveTo>
                <a:lnTo>
                  <a:pt x="47244" y="0"/>
                </a:lnTo>
                <a:lnTo>
                  <a:pt x="47244" y="365760"/>
                </a:lnTo>
                <a:lnTo>
                  <a:pt x="74676" y="365760"/>
                </a:lnTo>
                <a:lnTo>
                  <a:pt x="746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93444" y="528573"/>
            <a:ext cx="5542280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C1EDF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1525" y="1719452"/>
            <a:ext cx="7800949" cy="4311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140427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365760" cy="6855459"/>
            </a:xfrm>
            <a:custGeom>
              <a:avLst/>
              <a:gdLst/>
              <a:ahLst/>
              <a:cxnLst/>
              <a:rect l="l" t="t" r="r" b="b"/>
              <a:pathLst>
                <a:path w="365760" h="6855459">
                  <a:moveTo>
                    <a:pt x="365760" y="0"/>
                  </a:moveTo>
                  <a:lnTo>
                    <a:pt x="0" y="0"/>
                  </a:lnTo>
                  <a:lnTo>
                    <a:pt x="0" y="6854952"/>
                  </a:lnTo>
                  <a:lnTo>
                    <a:pt x="365760" y="6854952"/>
                  </a:lnTo>
                  <a:lnTo>
                    <a:pt x="3657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309372" y="681227"/>
            <a:ext cx="45720" cy="365760"/>
          </a:xfrm>
          <a:custGeom>
            <a:avLst/>
            <a:gdLst/>
            <a:ahLst/>
            <a:cxnLst/>
            <a:rect l="l" t="t" r="r" b="b"/>
            <a:pathLst>
              <a:path w="45720" h="365759">
                <a:moveTo>
                  <a:pt x="45720" y="0"/>
                </a:moveTo>
                <a:lnTo>
                  <a:pt x="0" y="0"/>
                </a:lnTo>
                <a:lnTo>
                  <a:pt x="0" y="365760"/>
                </a:lnTo>
                <a:lnTo>
                  <a:pt x="45720" y="365760"/>
                </a:lnTo>
                <a:lnTo>
                  <a:pt x="457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2504" y="681227"/>
            <a:ext cx="74930" cy="365760"/>
          </a:xfrm>
          <a:custGeom>
            <a:avLst/>
            <a:gdLst/>
            <a:ahLst/>
            <a:cxnLst/>
            <a:rect l="l" t="t" r="r" b="b"/>
            <a:pathLst>
              <a:path w="74929" h="365759">
                <a:moveTo>
                  <a:pt x="9144" y="0"/>
                </a:moveTo>
                <a:lnTo>
                  <a:pt x="0" y="0"/>
                </a:lnTo>
                <a:lnTo>
                  <a:pt x="0" y="365760"/>
                </a:lnTo>
                <a:lnTo>
                  <a:pt x="9144" y="365760"/>
                </a:lnTo>
                <a:lnTo>
                  <a:pt x="9144" y="0"/>
                </a:lnTo>
                <a:close/>
              </a:path>
              <a:path w="74929" h="365759">
                <a:moveTo>
                  <a:pt x="36576" y="0"/>
                </a:moveTo>
                <a:lnTo>
                  <a:pt x="27432" y="0"/>
                </a:lnTo>
                <a:lnTo>
                  <a:pt x="27432" y="365760"/>
                </a:lnTo>
                <a:lnTo>
                  <a:pt x="36576" y="365760"/>
                </a:lnTo>
                <a:lnTo>
                  <a:pt x="36576" y="0"/>
                </a:lnTo>
                <a:close/>
              </a:path>
              <a:path w="74929" h="365759">
                <a:moveTo>
                  <a:pt x="74676" y="0"/>
                </a:moveTo>
                <a:lnTo>
                  <a:pt x="47244" y="0"/>
                </a:lnTo>
                <a:lnTo>
                  <a:pt x="47244" y="365760"/>
                </a:lnTo>
                <a:lnTo>
                  <a:pt x="74676" y="365760"/>
                </a:lnTo>
                <a:lnTo>
                  <a:pt x="746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256031" y="4543044"/>
            <a:ext cx="73660" cy="2196465"/>
            <a:chOff x="256031" y="4543044"/>
            <a:chExt cx="73660" cy="2196465"/>
          </a:xfrm>
        </p:grpSpPr>
        <p:sp>
          <p:nvSpPr>
            <p:cNvPr id="8" name="object 8"/>
            <p:cNvSpPr/>
            <p:nvPr/>
          </p:nvSpPr>
          <p:spPr>
            <a:xfrm>
              <a:off x="256031" y="5047488"/>
              <a:ext cx="73660" cy="1691639"/>
            </a:xfrm>
            <a:custGeom>
              <a:avLst/>
              <a:gdLst/>
              <a:ahLst/>
              <a:cxnLst/>
              <a:rect l="l" t="t" r="r" b="b"/>
              <a:pathLst>
                <a:path w="73660" h="1691640">
                  <a:moveTo>
                    <a:pt x="73152" y="0"/>
                  </a:moveTo>
                  <a:lnTo>
                    <a:pt x="0" y="0"/>
                  </a:lnTo>
                  <a:lnTo>
                    <a:pt x="0" y="1691639"/>
                  </a:lnTo>
                  <a:lnTo>
                    <a:pt x="73152" y="1691639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EA15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56031" y="4797552"/>
              <a:ext cx="73660" cy="228600"/>
            </a:xfrm>
            <a:custGeom>
              <a:avLst/>
              <a:gdLst/>
              <a:ahLst/>
              <a:cxnLst/>
              <a:rect l="l" t="t" r="r" b="b"/>
              <a:pathLst>
                <a:path w="73660" h="228600">
                  <a:moveTo>
                    <a:pt x="73152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73152" y="2286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DB8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56031" y="4637532"/>
              <a:ext cx="73660" cy="137160"/>
            </a:xfrm>
            <a:custGeom>
              <a:avLst/>
              <a:gdLst/>
              <a:ahLst/>
              <a:cxnLst/>
              <a:rect l="l" t="t" r="r" b="b"/>
              <a:pathLst>
                <a:path w="73660" h="137160">
                  <a:moveTo>
                    <a:pt x="73152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73152" y="13716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4E5B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56031" y="4543044"/>
              <a:ext cx="73660" cy="73660"/>
            </a:xfrm>
            <a:custGeom>
              <a:avLst/>
              <a:gdLst/>
              <a:ahLst/>
              <a:cxnLst/>
              <a:rect l="l" t="t" r="r" b="b"/>
              <a:pathLst>
                <a:path w="73660" h="73660">
                  <a:moveTo>
                    <a:pt x="73152" y="0"/>
                  </a:moveTo>
                  <a:lnTo>
                    <a:pt x="0" y="0"/>
                  </a:lnTo>
                  <a:lnTo>
                    <a:pt x="0" y="73151"/>
                  </a:lnTo>
                  <a:lnTo>
                    <a:pt x="73152" y="73151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EA15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144422" y="1429731"/>
            <a:ext cx="7617156" cy="18588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4000" b="1" spc="-5" dirty="0">
                <a:solidFill>
                  <a:srgbClr val="C1EDFF"/>
                </a:solidFill>
                <a:latin typeface="Times New Roman"/>
                <a:cs typeface="Times New Roman"/>
              </a:rPr>
              <a:t>General principles of the ethics of Medical and Dental Practices in Nigeria</a:t>
            </a:r>
            <a:endParaRPr sz="4000" dirty="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593063" y="5334000"/>
            <a:ext cx="396017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5" smtClean="0">
                <a:solidFill>
                  <a:srgbClr val="C1EDFF"/>
                </a:solidFill>
                <a:latin typeface="Times New Roman"/>
                <a:cs typeface="Times New Roman"/>
              </a:rPr>
              <a:t>D</a:t>
            </a:r>
            <a:r>
              <a:rPr lang="en-US" sz="2400" b="1" spc="-25" smtClean="0">
                <a:solidFill>
                  <a:srgbClr val="C1EDFF"/>
                </a:solidFill>
                <a:latin typeface="Times New Roman"/>
                <a:cs typeface="Times New Roman"/>
              </a:rPr>
              <a:t>r </a:t>
            </a:r>
            <a:r>
              <a:rPr lang="en-US" sz="2400" b="1" spc="-25" dirty="0" err="1">
                <a:solidFill>
                  <a:srgbClr val="C1EDFF"/>
                </a:solidFill>
                <a:latin typeface="Times New Roman"/>
                <a:cs typeface="Times New Roman"/>
              </a:rPr>
              <a:t>Amatare</a:t>
            </a:r>
            <a:r>
              <a:rPr lang="en-US" sz="2400" b="1" spc="-25" dirty="0">
                <a:solidFill>
                  <a:srgbClr val="C1EDFF"/>
                </a:solidFill>
                <a:latin typeface="Times New Roman"/>
                <a:cs typeface="Times New Roman"/>
              </a:rPr>
              <a:t> </a:t>
            </a:r>
            <a:r>
              <a:rPr lang="en-US" sz="2400" b="1" spc="-25" dirty="0" err="1">
                <a:solidFill>
                  <a:srgbClr val="C1EDFF"/>
                </a:solidFill>
                <a:latin typeface="Times New Roman"/>
                <a:cs typeface="Times New Roman"/>
              </a:rPr>
              <a:t>Dinyain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28573"/>
            <a:ext cx="442849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b="0" spc="-90" dirty="0">
                <a:latin typeface="Times New Roman"/>
                <a:cs typeface="Times New Roman"/>
              </a:rPr>
              <a:t>Importance </a:t>
            </a:r>
            <a:r>
              <a:rPr b="0" spc="-50" dirty="0">
                <a:latin typeface="Times New Roman"/>
                <a:cs typeface="Times New Roman"/>
              </a:rPr>
              <a:t>of</a:t>
            </a:r>
            <a:r>
              <a:rPr b="0" spc="-425" dirty="0">
                <a:latin typeface="Times New Roman"/>
                <a:cs typeface="Times New Roman"/>
              </a:rPr>
              <a:t> </a:t>
            </a:r>
            <a:r>
              <a:rPr b="0" spc="-90" dirty="0">
                <a:latin typeface="Times New Roman"/>
                <a:cs typeface="Times New Roman"/>
              </a:rPr>
              <a:t>Medical  </a:t>
            </a:r>
            <a:r>
              <a:rPr b="0" spc="-85" dirty="0">
                <a:latin typeface="Times New Roman"/>
                <a:cs typeface="Times New Roman"/>
              </a:rPr>
              <a:t>Ethics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2024" y="2001139"/>
            <a:ext cx="7476490" cy="37738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43815" indent="-342900" algn="just">
              <a:lnSpc>
                <a:spcPct val="100000"/>
              </a:lnSpc>
              <a:spcBef>
                <a:spcPts val="1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5600" algn="l"/>
              </a:tabLst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Ethical principles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such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as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respect for persons, 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informed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consent and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confidentiality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are </a:t>
            </a:r>
            <a:r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basic  to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the physician-patient</a:t>
            </a:r>
            <a:r>
              <a:rPr sz="3000" spc="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relationship.</a:t>
            </a:r>
            <a:endParaRPr sz="3000">
              <a:latin typeface="Times New Roman"/>
              <a:cs typeface="Times New Roman"/>
            </a:endParaRPr>
          </a:p>
          <a:p>
            <a:pPr marL="354965" marR="5080" indent="-342900">
              <a:lnSpc>
                <a:spcPct val="100000"/>
              </a:lnSpc>
              <a:spcBef>
                <a:spcPts val="71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Application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of these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principles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specific  situations is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often problematic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since  physicians, patients, their family members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and  other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healthcare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personnel may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disagree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about  what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is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right way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to act in a</a:t>
            </a:r>
            <a:r>
              <a:rPr sz="30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situation.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58000" y="0"/>
            <a:ext cx="2285999" cy="190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28573"/>
            <a:ext cx="442849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b="0" spc="-90" dirty="0">
                <a:latin typeface="Times New Roman"/>
                <a:cs typeface="Times New Roman"/>
              </a:rPr>
              <a:t>Importance </a:t>
            </a:r>
            <a:r>
              <a:rPr b="0" spc="-50" dirty="0">
                <a:latin typeface="Times New Roman"/>
                <a:cs typeface="Times New Roman"/>
              </a:rPr>
              <a:t>of</a:t>
            </a:r>
            <a:r>
              <a:rPr b="0" spc="-425" dirty="0">
                <a:latin typeface="Times New Roman"/>
                <a:cs typeface="Times New Roman"/>
              </a:rPr>
              <a:t> </a:t>
            </a:r>
            <a:r>
              <a:rPr b="0" spc="-90" dirty="0">
                <a:latin typeface="Times New Roman"/>
                <a:cs typeface="Times New Roman"/>
              </a:rPr>
              <a:t>Medical  </a:t>
            </a:r>
            <a:r>
              <a:rPr b="0" spc="-85" dirty="0">
                <a:latin typeface="Times New Roman"/>
                <a:cs typeface="Times New Roman"/>
              </a:rPr>
              <a:t>Ethics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2024" y="2382139"/>
            <a:ext cx="7242809" cy="33166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26034" indent="-342900">
              <a:lnSpc>
                <a:spcPct val="100000"/>
              </a:lnSpc>
              <a:spcBef>
                <a:spcPts val="1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The study of ethics prepares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medical  professionals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recognize </a:t>
            </a:r>
            <a:r>
              <a:rPr sz="3000" spc="-10" dirty="0">
                <a:solidFill>
                  <a:srgbClr val="FF0000"/>
                </a:solidFill>
                <a:latin typeface="Times New Roman"/>
                <a:cs typeface="Times New Roman"/>
              </a:rPr>
              <a:t>difficult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situations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and to deal with them in a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rational </a:t>
            </a:r>
            <a:r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and 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principled</a:t>
            </a:r>
            <a:r>
              <a:rPr sz="3000" spc="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spc="-30" dirty="0">
                <a:solidFill>
                  <a:srgbClr val="FF0000"/>
                </a:solidFill>
                <a:latin typeface="Times New Roman"/>
                <a:cs typeface="Times New Roman"/>
              </a:rPr>
              <a:t>manner.</a:t>
            </a:r>
            <a:endParaRPr sz="3000">
              <a:latin typeface="Times New Roman"/>
              <a:cs typeface="Times New Roman"/>
            </a:endParaRPr>
          </a:p>
          <a:p>
            <a:pPr marL="354965" marR="5080" indent="-342900">
              <a:lnSpc>
                <a:spcPct val="100000"/>
              </a:lnSpc>
              <a:spcBef>
                <a:spcPts val="71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Ethics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is also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important </a:t>
            </a:r>
            <a:r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in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physicians’  interactions </a:t>
            </a:r>
            <a:r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with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society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and their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colleagues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and for the </a:t>
            </a:r>
            <a:r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conduct of medical research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58000" y="0"/>
            <a:ext cx="2285999" cy="190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444" y="528573"/>
            <a:ext cx="5458460" cy="5307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95" dirty="0">
                <a:solidFill>
                  <a:srgbClr val="C1EDFF"/>
                </a:solidFill>
                <a:latin typeface="Times New Roman"/>
                <a:cs typeface="Times New Roman"/>
              </a:rPr>
              <a:t>Principles </a:t>
            </a:r>
            <a:r>
              <a:rPr sz="4000" spc="-50" dirty="0">
                <a:solidFill>
                  <a:srgbClr val="C1EDFF"/>
                </a:solidFill>
                <a:latin typeface="Times New Roman"/>
                <a:cs typeface="Times New Roman"/>
              </a:rPr>
              <a:t>of </a:t>
            </a:r>
            <a:r>
              <a:rPr sz="4000" spc="-90" dirty="0">
                <a:solidFill>
                  <a:srgbClr val="C1EDFF"/>
                </a:solidFill>
                <a:latin typeface="Times New Roman"/>
                <a:cs typeface="Times New Roman"/>
              </a:rPr>
              <a:t>Medical</a:t>
            </a:r>
            <a:r>
              <a:rPr sz="4000" spc="-525" dirty="0">
                <a:solidFill>
                  <a:srgbClr val="C1EDFF"/>
                </a:solidFill>
                <a:latin typeface="Times New Roman"/>
                <a:cs typeface="Times New Roman"/>
              </a:rPr>
              <a:t> </a:t>
            </a:r>
            <a:r>
              <a:rPr sz="4000" spc="-85" dirty="0">
                <a:solidFill>
                  <a:srgbClr val="C1EDFF"/>
                </a:solidFill>
                <a:latin typeface="Times New Roman"/>
                <a:cs typeface="Times New Roman"/>
              </a:rPr>
              <a:t>Ethics</a:t>
            </a:r>
            <a:endParaRPr sz="4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500">
              <a:latin typeface="Times New Roman"/>
              <a:cs typeface="Times New Roman"/>
            </a:endParaRPr>
          </a:p>
          <a:p>
            <a:pPr marL="423545" indent="-343535">
              <a:lnSpc>
                <a:spcPct val="100000"/>
              </a:lnSpc>
              <a:buClr>
                <a:srgbClr val="D5EBFF"/>
              </a:buClr>
              <a:buSzPct val="94791"/>
              <a:buFont typeface="Wingdings"/>
              <a:buChar char=""/>
              <a:tabLst>
                <a:tab pos="424180" algn="l"/>
              </a:tabLst>
            </a:pPr>
            <a:r>
              <a:rPr sz="4800" b="1" spc="-5" dirty="0">
                <a:solidFill>
                  <a:srgbClr val="FFC000"/>
                </a:solidFill>
                <a:latin typeface="Times New Roman"/>
                <a:cs typeface="Times New Roman"/>
              </a:rPr>
              <a:t>A</a:t>
            </a:r>
            <a:r>
              <a:rPr sz="3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utonomy</a:t>
            </a:r>
            <a:endParaRPr sz="3000">
              <a:latin typeface="Times New Roman"/>
              <a:cs typeface="Times New Roman"/>
            </a:endParaRPr>
          </a:p>
          <a:p>
            <a:pPr marL="423545" indent="-343535">
              <a:lnSpc>
                <a:spcPct val="100000"/>
              </a:lnSpc>
              <a:spcBef>
                <a:spcPts val="710"/>
              </a:spcBef>
              <a:buClr>
                <a:srgbClr val="D5EBFF"/>
              </a:buClr>
              <a:buSzPct val="94791"/>
              <a:buFont typeface="Wingdings"/>
              <a:buChar char=""/>
              <a:tabLst>
                <a:tab pos="424180" algn="l"/>
              </a:tabLst>
            </a:pPr>
            <a:r>
              <a:rPr sz="4800" b="1" dirty="0">
                <a:solidFill>
                  <a:srgbClr val="FFC000"/>
                </a:solidFill>
                <a:latin typeface="Times New Roman"/>
                <a:cs typeface="Times New Roman"/>
              </a:rPr>
              <a:t>B</a:t>
            </a:r>
            <a:r>
              <a:rPr sz="3000" b="1" dirty="0">
                <a:solidFill>
                  <a:srgbClr val="FFFFFF"/>
                </a:solidFill>
                <a:latin typeface="Times New Roman"/>
                <a:cs typeface="Times New Roman"/>
              </a:rPr>
              <a:t>eneficence</a:t>
            </a:r>
            <a:endParaRPr sz="3000">
              <a:latin typeface="Times New Roman"/>
              <a:cs typeface="Times New Roman"/>
            </a:endParaRPr>
          </a:p>
          <a:p>
            <a:pPr marL="423545" indent="-343535">
              <a:lnSpc>
                <a:spcPct val="100000"/>
              </a:lnSpc>
              <a:spcBef>
                <a:spcPts val="700"/>
              </a:spcBef>
              <a:buClr>
                <a:srgbClr val="D5EBFF"/>
              </a:buClr>
              <a:buSzPct val="94791"/>
              <a:buFont typeface="Wingdings"/>
              <a:buChar char=""/>
              <a:tabLst>
                <a:tab pos="424180" algn="l"/>
              </a:tabLst>
            </a:pPr>
            <a:r>
              <a:rPr sz="4800" b="1" spc="-5" dirty="0">
                <a:solidFill>
                  <a:srgbClr val="FFC000"/>
                </a:solidFill>
                <a:latin typeface="Times New Roman"/>
                <a:cs typeface="Times New Roman"/>
              </a:rPr>
              <a:t>C</a:t>
            </a:r>
            <a:r>
              <a:rPr sz="3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onfidentiality</a:t>
            </a:r>
            <a:endParaRPr sz="3000">
              <a:latin typeface="Times New Roman"/>
              <a:cs typeface="Times New Roman"/>
            </a:endParaRPr>
          </a:p>
          <a:p>
            <a:pPr marL="423545" indent="-343535">
              <a:lnSpc>
                <a:spcPct val="100000"/>
              </a:lnSpc>
              <a:spcBef>
                <a:spcPts val="695"/>
              </a:spcBef>
              <a:buClr>
                <a:srgbClr val="D5EBFF"/>
              </a:buClr>
              <a:buSzPct val="94791"/>
              <a:buFont typeface="Wingdings"/>
              <a:buChar char=""/>
              <a:tabLst>
                <a:tab pos="424180" algn="l"/>
              </a:tabLst>
            </a:pPr>
            <a:r>
              <a:rPr sz="4800" b="1" spc="-5" dirty="0">
                <a:solidFill>
                  <a:srgbClr val="FFC000"/>
                </a:solidFill>
                <a:latin typeface="Times New Roman"/>
                <a:cs typeface="Times New Roman"/>
              </a:rPr>
              <a:t>D</a:t>
            </a:r>
            <a:r>
              <a:rPr sz="3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o no </a:t>
            </a:r>
            <a:r>
              <a:rPr sz="3000" b="1" dirty="0">
                <a:solidFill>
                  <a:srgbClr val="FFFFFF"/>
                </a:solidFill>
                <a:latin typeface="Times New Roman"/>
                <a:cs typeface="Times New Roman"/>
              </a:rPr>
              <a:t>harm/</a:t>
            </a:r>
            <a:r>
              <a:rPr sz="30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Non-maleficence</a:t>
            </a:r>
            <a:endParaRPr sz="3000">
              <a:latin typeface="Times New Roman"/>
              <a:cs typeface="Times New Roman"/>
            </a:endParaRPr>
          </a:p>
          <a:p>
            <a:pPr marL="423545" indent="-343535">
              <a:lnSpc>
                <a:spcPct val="100000"/>
              </a:lnSpc>
              <a:spcBef>
                <a:spcPts val="710"/>
              </a:spcBef>
              <a:buClr>
                <a:srgbClr val="D5EBFF"/>
              </a:buClr>
              <a:buSzPct val="94791"/>
              <a:buFont typeface="Wingdings"/>
              <a:buChar char=""/>
              <a:tabLst>
                <a:tab pos="424180" algn="l"/>
              </a:tabLst>
            </a:pPr>
            <a:r>
              <a:rPr sz="4800" b="1" spc="-5" dirty="0">
                <a:solidFill>
                  <a:srgbClr val="FFC000"/>
                </a:solidFill>
                <a:latin typeface="Times New Roman"/>
                <a:cs typeface="Times New Roman"/>
              </a:rPr>
              <a:t>E</a:t>
            </a:r>
            <a:r>
              <a:rPr sz="3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quity </a:t>
            </a:r>
            <a:r>
              <a:rPr sz="3000" b="1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30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Justice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181600" y="1143000"/>
            <a:ext cx="3962399" cy="3246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28573"/>
            <a:ext cx="4148454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b="0" spc="-95" dirty="0">
                <a:latin typeface="Times New Roman"/>
                <a:cs typeface="Times New Roman"/>
              </a:rPr>
              <a:t>Principles </a:t>
            </a:r>
            <a:r>
              <a:rPr b="0" spc="-50" dirty="0">
                <a:latin typeface="Times New Roman"/>
                <a:cs typeface="Times New Roman"/>
              </a:rPr>
              <a:t>of</a:t>
            </a:r>
            <a:r>
              <a:rPr b="0" spc="-360" dirty="0">
                <a:latin typeface="Times New Roman"/>
                <a:cs typeface="Times New Roman"/>
              </a:rPr>
              <a:t> </a:t>
            </a:r>
            <a:r>
              <a:rPr b="0" spc="-90" dirty="0">
                <a:latin typeface="Times New Roman"/>
                <a:cs typeface="Times New Roman"/>
              </a:rPr>
              <a:t>Medical  </a:t>
            </a:r>
            <a:r>
              <a:rPr b="0" spc="-85" dirty="0">
                <a:latin typeface="Times New Roman"/>
                <a:cs typeface="Times New Roman"/>
              </a:rPr>
              <a:t>Ethics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2024" y="1805168"/>
            <a:ext cx="7122795" cy="4347210"/>
          </a:xfrm>
          <a:prstGeom prst="rect">
            <a:avLst/>
          </a:prstGeom>
        </p:spPr>
        <p:txBody>
          <a:bodyPr vert="horz" wrap="square" lIns="0" tIns="155575" rIns="0" bIns="0" rtlCol="0">
            <a:spAutoFit/>
          </a:bodyPr>
          <a:lstStyle/>
          <a:p>
            <a:pPr marL="354965">
              <a:lnSpc>
                <a:spcPct val="100000"/>
              </a:lnSpc>
              <a:spcBef>
                <a:spcPts val="1225"/>
              </a:spcBef>
            </a:pPr>
            <a:r>
              <a:rPr sz="3600" b="1" dirty="0">
                <a:solidFill>
                  <a:srgbClr val="FFFFFF"/>
                </a:solidFill>
                <a:latin typeface="Times New Roman"/>
                <a:cs typeface="Times New Roman"/>
              </a:rPr>
              <a:t>Autonomy</a:t>
            </a:r>
            <a:endParaRPr sz="3600">
              <a:latin typeface="Times New Roman"/>
              <a:cs typeface="Times New Roman"/>
            </a:endParaRPr>
          </a:p>
          <a:p>
            <a:pPr marL="354965" marR="97790" indent="-342900">
              <a:lnSpc>
                <a:spcPct val="100000"/>
              </a:lnSpc>
              <a:spcBef>
                <a:spcPts val="1000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Patient has freedom of thought,</a:t>
            </a:r>
            <a:r>
              <a:rPr sz="3200" spc="-1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intention  and action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when making decisions  regarding health care</a:t>
            </a:r>
            <a:r>
              <a:rPr sz="32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procedures.</a:t>
            </a:r>
            <a:endParaRPr sz="3200">
              <a:latin typeface="Times New Roman"/>
              <a:cs typeface="Times New Roman"/>
            </a:endParaRPr>
          </a:p>
          <a:p>
            <a:pPr marL="354965" marR="5080" indent="-342900">
              <a:lnSpc>
                <a:spcPct val="100000"/>
              </a:lnSpc>
              <a:spcBef>
                <a:spcPts val="700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For a patient to make a fully informed  decision, she/he must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understand all</a:t>
            </a:r>
            <a:r>
              <a:rPr sz="3200" spc="-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risks 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and benefits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of the procedure and the  likelihood of</a:t>
            </a:r>
            <a:r>
              <a:rPr sz="32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success.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81800" y="0"/>
            <a:ext cx="2362199" cy="190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28573"/>
            <a:ext cx="4148454" cy="1788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b="0" spc="-95" dirty="0">
                <a:latin typeface="Times New Roman"/>
                <a:cs typeface="Times New Roman"/>
              </a:rPr>
              <a:t>Principles </a:t>
            </a:r>
            <a:r>
              <a:rPr b="0" spc="-50" dirty="0">
                <a:latin typeface="Times New Roman"/>
                <a:cs typeface="Times New Roman"/>
              </a:rPr>
              <a:t>of</a:t>
            </a:r>
            <a:r>
              <a:rPr b="0" spc="-360" dirty="0">
                <a:latin typeface="Times New Roman"/>
                <a:cs typeface="Times New Roman"/>
              </a:rPr>
              <a:t> </a:t>
            </a:r>
            <a:r>
              <a:rPr b="0" spc="-90" dirty="0">
                <a:latin typeface="Times New Roman"/>
                <a:cs typeface="Times New Roman"/>
              </a:rPr>
              <a:t>Medical  </a:t>
            </a:r>
            <a:r>
              <a:rPr b="0" spc="-85" dirty="0">
                <a:latin typeface="Times New Roman"/>
                <a:cs typeface="Times New Roman"/>
              </a:rPr>
              <a:t>Ethics</a:t>
            </a:r>
          </a:p>
          <a:p>
            <a:pPr marL="423545">
              <a:lnSpc>
                <a:spcPct val="100000"/>
              </a:lnSpc>
              <a:spcBef>
                <a:spcPts val="445"/>
              </a:spcBef>
            </a:pPr>
            <a:r>
              <a:rPr sz="3200" dirty="0">
                <a:solidFill>
                  <a:srgbClr val="FFFFFF"/>
                </a:solidFill>
              </a:rPr>
              <a:t>Autonomy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062024" y="2955798"/>
            <a:ext cx="6523990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5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This includes the need to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tell the</a:t>
            </a:r>
            <a:r>
              <a:rPr sz="3200" spc="-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truth  (veracity)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and to be 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faithful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to </a:t>
            </a:r>
            <a:r>
              <a:rPr sz="3200" spc="-35" dirty="0">
                <a:solidFill>
                  <a:srgbClr val="FF0000"/>
                </a:solidFill>
                <a:latin typeface="Times New Roman"/>
                <a:cs typeface="Times New Roman"/>
              </a:rPr>
              <a:t>one’s 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commitments</a:t>
            </a:r>
            <a:r>
              <a:rPr sz="3200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(fidelity)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81800" y="0"/>
            <a:ext cx="2362199" cy="190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28573"/>
            <a:ext cx="4148454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b="0" spc="-95" dirty="0">
                <a:latin typeface="Times New Roman"/>
                <a:cs typeface="Times New Roman"/>
              </a:rPr>
              <a:t>Principles </a:t>
            </a:r>
            <a:r>
              <a:rPr b="0" spc="-50" dirty="0">
                <a:latin typeface="Times New Roman"/>
                <a:cs typeface="Times New Roman"/>
              </a:rPr>
              <a:t>of</a:t>
            </a:r>
            <a:r>
              <a:rPr b="0" spc="-360" dirty="0">
                <a:latin typeface="Times New Roman"/>
                <a:cs typeface="Times New Roman"/>
              </a:rPr>
              <a:t> </a:t>
            </a:r>
            <a:r>
              <a:rPr b="0" spc="-90" dirty="0">
                <a:latin typeface="Times New Roman"/>
                <a:cs typeface="Times New Roman"/>
              </a:rPr>
              <a:t>Medical  </a:t>
            </a:r>
            <a:r>
              <a:rPr b="0" spc="-85" dirty="0">
                <a:latin typeface="Times New Roman"/>
                <a:cs typeface="Times New Roman"/>
              </a:rPr>
              <a:t>Ethics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2024" y="1818942"/>
            <a:ext cx="7282815" cy="4118610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354965">
              <a:lnSpc>
                <a:spcPct val="100000"/>
              </a:lnSpc>
              <a:spcBef>
                <a:spcPts val="1115"/>
              </a:spcBef>
            </a:pP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Beneficence</a:t>
            </a:r>
            <a:endParaRPr sz="3600">
              <a:latin typeface="Times New Roman"/>
              <a:cs typeface="Times New Roman"/>
            </a:endParaRPr>
          </a:p>
          <a:p>
            <a:pPr marL="354965" marR="5080" indent="-342900">
              <a:lnSpc>
                <a:spcPct val="100000"/>
              </a:lnSpc>
              <a:spcBef>
                <a:spcPts val="990"/>
              </a:spcBef>
              <a:buClr>
                <a:srgbClr val="D5EBFF"/>
              </a:buClr>
              <a:buSzPct val="94285"/>
              <a:buFont typeface="Wingdings"/>
              <a:buChar char=""/>
              <a:tabLst>
                <a:tab pos="355600" algn="l"/>
              </a:tabLst>
            </a:pPr>
            <a:r>
              <a:rPr sz="3500" dirty="0">
                <a:solidFill>
                  <a:srgbClr val="FFFFFF"/>
                </a:solidFill>
                <a:latin typeface="Times New Roman"/>
                <a:cs typeface="Times New Roman"/>
              </a:rPr>
              <a:t>The practitioner should act in </a:t>
            </a:r>
            <a:r>
              <a:rPr sz="3500" dirty="0">
                <a:solidFill>
                  <a:srgbClr val="FF0000"/>
                </a:solidFill>
                <a:latin typeface="Times New Roman"/>
                <a:cs typeface="Times New Roman"/>
              </a:rPr>
              <a:t>“the</a:t>
            </a:r>
            <a:r>
              <a:rPr sz="3500" spc="-10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500" dirty="0">
                <a:solidFill>
                  <a:srgbClr val="FF0000"/>
                </a:solidFill>
                <a:latin typeface="Times New Roman"/>
                <a:cs typeface="Times New Roman"/>
              </a:rPr>
              <a:t>best  interest” of the patient </a:t>
            </a:r>
            <a:r>
              <a:rPr sz="3500" dirty="0">
                <a:solidFill>
                  <a:srgbClr val="FFFFFF"/>
                </a:solidFill>
                <a:latin typeface="Times New Roman"/>
                <a:cs typeface="Times New Roman"/>
              </a:rPr>
              <a:t>- the procedure  be provided with </a:t>
            </a:r>
            <a:r>
              <a:rPr sz="3500" spc="-5" dirty="0">
                <a:solidFill>
                  <a:srgbClr val="FFFFFF"/>
                </a:solidFill>
                <a:latin typeface="Times New Roman"/>
                <a:cs typeface="Times New Roman"/>
              </a:rPr>
              <a:t>the intent </a:t>
            </a:r>
            <a:r>
              <a:rPr sz="3500" dirty="0">
                <a:solidFill>
                  <a:srgbClr val="FFFFFF"/>
                </a:solidFill>
                <a:latin typeface="Times New Roman"/>
                <a:cs typeface="Times New Roman"/>
              </a:rPr>
              <a:t>of doing </a:t>
            </a:r>
            <a:r>
              <a:rPr sz="3500" dirty="0">
                <a:solidFill>
                  <a:srgbClr val="FF0000"/>
                </a:solidFill>
                <a:latin typeface="Times New Roman"/>
                <a:cs typeface="Times New Roman"/>
              </a:rPr>
              <a:t> good to the</a:t>
            </a:r>
            <a:r>
              <a:rPr sz="35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500" dirty="0">
                <a:solidFill>
                  <a:srgbClr val="FF0000"/>
                </a:solidFill>
                <a:latin typeface="Times New Roman"/>
                <a:cs typeface="Times New Roman"/>
              </a:rPr>
              <a:t>patient.</a:t>
            </a:r>
            <a:endParaRPr sz="3500">
              <a:latin typeface="Times New Roman"/>
              <a:cs typeface="Times New Roman"/>
            </a:endParaRPr>
          </a:p>
          <a:p>
            <a:pPr marL="354965" marR="2055495" indent="-342900">
              <a:lnSpc>
                <a:spcPct val="100000"/>
              </a:lnSpc>
              <a:spcBef>
                <a:spcPts val="700"/>
              </a:spcBef>
              <a:buClr>
                <a:srgbClr val="D5EBFF"/>
              </a:buClr>
              <a:buSzPct val="94285"/>
              <a:buFont typeface="Wingdings"/>
              <a:buChar char=""/>
              <a:tabLst>
                <a:tab pos="355600" algn="l"/>
              </a:tabLst>
            </a:pPr>
            <a:r>
              <a:rPr sz="3500" spc="-25" dirty="0">
                <a:solidFill>
                  <a:srgbClr val="FF0000"/>
                </a:solidFill>
                <a:latin typeface="Times New Roman"/>
                <a:cs typeface="Times New Roman"/>
              </a:rPr>
              <a:t>Patient’s </a:t>
            </a:r>
            <a:r>
              <a:rPr sz="3500" spc="-5" dirty="0">
                <a:solidFill>
                  <a:srgbClr val="FF0000"/>
                </a:solidFill>
                <a:latin typeface="Times New Roman"/>
                <a:cs typeface="Times New Roman"/>
              </a:rPr>
              <a:t>welfare </a:t>
            </a:r>
            <a:r>
              <a:rPr sz="3500" dirty="0">
                <a:solidFill>
                  <a:srgbClr val="FFFFFF"/>
                </a:solidFill>
                <a:latin typeface="Times New Roman"/>
                <a:cs typeface="Times New Roman"/>
              </a:rPr>
              <a:t>is the first  consideration.</a:t>
            </a:r>
            <a:endParaRPr sz="35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81800" y="0"/>
            <a:ext cx="2362199" cy="190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28573"/>
            <a:ext cx="4148454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b="0" spc="-95" dirty="0">
                <a:latin typeface="Times New Roman"/>
                <a:cs typeface="Times New Roman"/>
              </a:rPr>
              <a:t>Principles </a:t>
            </a:r>
            <a:r>
              <a:rPr b="0" spc="-50" dirty="0">
                <a:latin typeface="Times New Roman"/>
                <a:cs typeface="Times New Roman"/>
              </a:rPr>
              <a:t>of</a:t>
            </a:r>
            <a:r>
              <a:rPr b="0" spc="-360" dirty="0">
                <a:latin typeface="Times New Roman"/>
                <a:cs typeface="Times New Roman"/>
              </a:rPr>
              <a:t> </a:t>
            </a:r>
            <a:r>
              <a:rPr b="0" spc="-90" dirty="0">
                <a:latin typeface="Times New Roman"/>
                <a:cs typeface="Times New Roman"/>
              </a:rPr>
              <a:t>Medical  </a:t>
            </a:r>
            <a:r>
              <a:rPr b="0" spc="-85" dirty="0">
                <a:latin typeface="Times New Roman"/>
                <a:cs typeface="Times New Roman"/>
              </a:rPr>
              <a:t>Ethics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2024" y="2065756"/>
            <a:ext cx="7533640" cy="379539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54965">
              <a:lnSpc>
                <a:spcPct val="100000"/>
              </a:lnSpc>
              <a:spcBef>
                <a:spcPts val="795"/>
              </a:spcBef>
            </a:pP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Confidentiality</a:t>
            </a:r>
            <a:endParaRPr sz="32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695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Based on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loyalty and</a:t>
            </a:r>
            <a:r>
              <a:rPr sz="3200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trust.</a:t>
            </a:r>
            <a:endParaRPr sz="3200">
              <a:latin typeface="Times New Roman"/>
              <a:cs typeface="Times New Roman"/>
            </a:endParaRPr>
          </a:p>
          <a:p>
            <a:pPr marL="354965" marR="97790" indent="-342900">
              <a:lnSpc>
                <a:spcPct val="100000"/>
              </a:lnSpc>
              <a:spcBef>
                <a:spcPts val="700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Maintain the confidentiality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of all</a:t>
            </a:r>
            <a:r>
              <a:rPr sz="32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personal,  medical and treatment</a:t>
            </a:r>
            <a:r>
              <a:rPr sz="32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information.</a:t>
            </a:r>
            <a:endParaRPr sz="3200">
              <a:latin typeface="Times New Roman"/>
              <a:cs typeface="Times New Roman"/>
            </a:endParaRPr>
          </a:p>
          <a:p>
            <a:pPr marL="354965" marR="5080" indent="-342900">
              <a:lnSpc>
                <a:spcPct val="100000"/>
              </a:lnSpc>
              <a:spcBef>
                <a:spcPts val="705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Information to be revealed for the benefit</a:t>
            </a:r>
            <a:r>
              <a:rPr sz="3200" spc="-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of  the patient and when ethically and legally  required.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81800" y="0"/>
            <a:ext cx="2362199" cy="190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28573"/>
            <a:ext cx="4148454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b="0" spc="-95" dirty="0">
                <a:latin typeface="Times New Roman"/>
                <a:cs typeface="Times New Roman"/>
              </a:rPr>
              <a:t>Principles </a:t>
            </a:r>
            <a:r>
              <a:rPr b="0" spc="-50" dirty="0">
                <a:latin typeface="Times New Roman"/>
                <a:cs typeface="Times New Roman"/>
              </a:rPr>
              <a:t>of</a:t>
            </a:r>
            <a:r>
              <a:rPr b="0" spc="-360" dirty="0">
                <a:latin typeface="Times New Roman"/>
                <a:cs typeface="Times New Roman"/>
              </a:rPr>
              <a:t> </a:t>
            </a:r>
            <a:r>
              <a:rPr b="0" spc="-90" dirty="0">
                <a:latin typeface="Times New Roman"/>
                <a:cs typeface="Times New Roman"/>
              </a:rPr>
              <a:t>Medical  </a:t>
            </a:r>
            <a:r>
              <a:rPr b="0" spc="-85" dirty="0">
                <a:latin typeface="Times New Roman"/>
                <a:cs typeface="Times New Roman"/>
              </a:rPr>
              <a:t>Ethics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2024" y="2050986"/>
            <a:ext cx="6682105" cy="2894965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54965">
              <a:lnSpc>
                <a:spcPct val="100000"/>
              </a:lnSpc>
              <a:spcBef>
                <a:spcPts val="894"/>
              </a:spcBef>
            </a:pP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Do no </a:t>
            </a:r>
            <a:r>
              <a:rPr sz="3600" b="1" dirty="0">
                <a:solidFill>
                  <a:srgbClr val="FFFFFF"/>
                </a:solidFill>
                <a:latin typeface="Times New Roman"/>
                <a:cs typeface="Times New Roman"/>
              </a:rPr>
              <a:t>harm/</a:t>
            </a:r>
            <a:r>
              <a:rPr sz="36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Non-maleficence</a:t>
            </a:r>
            <a:endParaRPr sz="36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710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“Above all, do no</a:t>
            </a:r>
            <a:r>
              <a:rPr sz="3200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harm”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D5EBFF"/>
              </a:buClr>
              <a:buFont typeface="Wingdings"/>
              <a:buChar char=""/>
            </a:pPr>
            <a:endParaRPr sz="4550">
              <a:latin typeface="Times New Roman"/>
              <a:cs typeface="Times New Roman"/>
            </a:endParaRPr>
          </a:p>
          <a:p>
            <a:pPr marL="354965" marR="5080" indent="-342900">
              <a:lnSpc>
                <a:spcPct val="100000"/>
              </a:lnSpc>
              <a:buClr>
                <a:srgbClr val="D5EBFF"/>
              </a:buClr>
              <a:buSzPct val="93750"/>
              <a:buFont typeface="Wingdings"/>
              <a:buChar char=""/>
              <a:tabLst>
                <a:tab pos="457200" algn="l"/>
                <a:tab pos="457834" algn="l"/>
              </a:tabLst>
            </a:pPr>
            <a:r>
              <a:rPr dirty="0"/>
              <a:t>	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Make sure that the procedure does</a:t>
            </a:r>
            <a:r>
              <a:rPr sz="32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not  harm the patient or others in</a:t>
            </a:r>
            <a:r>
              <a:rPr sz="32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society.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562343" y="0"/>
            <a:ext cx="2581655" cy="1772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28573"/>
            <a:ext cx="4148454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0" marR="5080" indent="-114300">
              <a:lnSpc>
                <a:spcPct val="100000"/>
              </a:lnSpc>
              <a:spcBef>
                <a:spcPts val="95"/>
              </a:spcBef>
            </a:pPr>
            <a:r>
              <a:rPr b="0" spc="-95" dirty="0">
                <a:latin typeface="Times New Roman"/>
                <a:cs typeface="Times New Roman"/>
              </a:rPr>
              <a:t>Principles </a:t>
            </a:r>
            <a:r>
              <a:rPr b="0" spc="-50" dirty="0">
                <a:latin typeface="Times New Roman"/>
                <a:cs typeface="Times New Roman"/>
              </a:rPr>
              <a:t>of</a:t>
            </a:r>
            <a:r>
              <a:rPr b="0" spc="-360" dirty="0">
                <a:latin typeface="Times New Roman"/>
                <a:cs typeface="Times New Roman"/>
              </a:rPr>
              <a:t> </a:t>
            </a:r>
            <a:r>
              <a:rPr b="0" spc="-90" dirty="0">
                <a:latin typeface="Times New Roman"/>
                <a:cs typeface="Times New Roman"/>
              </a:rPr>
              <a:t>Medical  </a:t>
            </a:r>
            <a:r>
              <a:rPr b="0" spc="-85" dirty="0">
                <a:latin typeface="Times New Roman"/>
                <a:cs typeface="Times New Roman"/>
              </a:rPr>
              <a:t>Ethics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2024" y="1876170"/>
            <a:ext cx="7442834" cy="406654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54965" marR="5080" indent="-342900">
              <a:lnSpc>
                <a:spcPct val="90000"/>
              </a:lnSpc>
              <a:spcBef>
                <a:spcPts val="484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354965" algn="l"/>
                <a:tab pos="355600" algn="l"/>
                <a:tab pos="2275205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When interventions undertaken by  physicians	create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a positive outcome</a:t>
            </a:r>
            <a:r>
              <a:rPr sz="3200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while  also potentially doing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harm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it is 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known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as  the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"double</a:t>
            </a:r>
            <a:r>
              <a:rPr sz="3200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effect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."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000">
              <a:latin typeface="Times New Roman"/>
              <a:cs typeface="Times New Roman"/>
            </a:endParaRPr>
          </a:p>
          <a:p>
            <a:pPr marL="354965" marR="106045" indent="-342900">
              <a:lnSpc>
                <a:spcPct val="90000"/>
              </a:lnSpc>
              <a:tabLst>
                <a:tab pos="817880" algn="l"/>
              </a:tabLst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Eg,.	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use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morphine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in the dying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patient. 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eases pain and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suffering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while hastening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the 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demise through suppression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of the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respiratory  drive.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81800" y="0"/>
            <a:ext cx="2362199" cy="190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28573"/>
            <a:ext cx="4148454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b="0" spc="-95" dirty="0">
                <a:latin typeface="Times New Roman"/>
                <a:cs typeface="Times New Roman"/>
              </a:rPr>
              <a:t>Principles </a:t>
            </a:r>
            <a:r>
              <a:rPr b="0" spc="-50" dirty="0">
                <a:latin typeface="Times New Roman"/>
                <a:cs typeface="Times New Roman"/>
              </a:rPr>
              <a:t>of</a:t>
            </a:r>
            <a:r>
              <a:rPr b="0" spc="-360" dirty="0">
                <a:latin typeface="Times New Roman"/>
                <a:cs typeface="Times New Roman"/>
              </a:rPr>
              <a:t> </a:t>
            </a:r>
            <a:r>
              <a:rPr b="0" spc="-90" dirty="0">
                <a:latin typeface="Times New Roman"/>
                <a:cs typeface="Times New Roman"/>
              </a:rPr>
              <a:t>Medical  </a:t>
            </a:r>
            <a:r>
              <a:rPr b="0" spc="-85" dirty="0">
                <a:latin typeface="Times New Roman"/>
                <a:cs typeface="Times New Roman"/>
              </a:rPr>
              <a:t>Ethics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2024" y="2058588"/>
            <a:ext cx="7506970" cy="3511550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354965">
              <a:lnSpc>
                <a:spcPct val="100000"/>
              </a:lnSpc>
              <a:spcBef>
                <a:spcPts val="785"/>
              </a:spcBef>
            </a:pP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Equity </a:t>
            </a:r>
            <a:r>
              <a:rPr sz="3600" b="1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3600" b="1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Justice</a:t>
            </a:r>
            <a:endParaRPr sz="3600">
              <a:latin typeface="Times New Roman"/>
              <a:cs typeface="Times New Roman"/>
            </a:endParaRPr>
          </a:p>
          <a:p>
            <a:pPr marL="354965" marR="189230" indent="-342900">
              <a:lnSpc>
                <a:spcPct val="90000"/>
              </a:lnSpc>
              <a:spcBef>
                <a:spcPts val="1000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Fair and equal distribution of scarce</a:t>
            </a:r>
            <a:r>
              <a:rPr sz="3200" spc="-1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health  resources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, and the decision of who gets  what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treatment.</a:t>
            </a:r>
            <a:endParaRPr sz="3200">
              <a:latin typeface="Times New Roman"/>
              <a:cs typeface="Times New Roman"/>
            </a:endParaRPr>
          </a:p>
          <a:p>
            <a:pPr marL="354965" marR="5080" indent="-342900">
              <a:lnSpc>
                <a:spcPct val="90000"/>
              </a:lnSpc>
              <a:spcBef>
                <a:spcPts val="695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The burdens and benefits of new or  experimental treatments must be</a:t>
            </a:r>
            <a:r>
              <a:rPr sz="32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distributed  equally among all groups in</a:t>
            </a:r>
            <a:r>
              <a:rPr sz="32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society.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81800" y="0"/>
            <a:ext cx="2362199" cy="190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28573"/>
            <a:ext cx="25876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95" dirty="0">
                <a:latin typeface="Times New Roman"/>
                <a:cs typeface="Times New Roman"/>
              </a:rPr>
              <a:t>CONTENTS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2024" y="1713733"/>
            <a:ext cx="4911090" cy="4397375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80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Introduction</a:t>
            </a:r>
            <a:endParaRPr sz="30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70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Importance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30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Ethics</a:t>
            </a:r>
            <a:endParaRPr sz="30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7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Principles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30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Ethics</a:t>
            </a:r>
            <a:endParaRPr sz="30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69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Ethical</a:t>
            </a:r>
            <a:r>
              <a:rPr sz="30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Codes</a:t>
            </a:r>
            <a:endParaRPr sz="30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71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Public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Health</a:t>
            </a:r>
            <a:r>
              <a:rPr sz="30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Ethics</a:t>
            </a:r>
            <a:endParaRPr sz="30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7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Research</a:t>
            </a:r>
            <a:r>
              <a:rPr sz="30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Ethics</a:t>
            </a:r>
            <a:endParaRPr sz="30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69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Case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 Studies</a:t>
            </a:r>
            <a:endParaRPr sz="30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71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References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77000" y="0"/>
            <a:ext cx="2667000" cy="259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28573"/>
            <a:ext cx="27082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90" dirty="0">
                <a:latin typeface="Times New Roman"/>
                <a:cs typeface="Times New Roman"/>
              </a:rPr>
              <a:t>Ethical</a:t>
            </a:r>
            <a:r>
              <a:rPr b="0" spc="-285" dirty="0">
                <a:latin typeface="Times New Roman"/>
                <a:cs typeface="Times New Roman"/>
              </a:rPr>
              <a:t> </a:t>
            </a:r>
            <a:r>
              <a:rPr b="0" spc="-85" dirty="0">
                <a:latin typeface="Times New Roman"/>
                <a:cs typeface="Times New Roman"/>
              </a:rPr>
              <a:t>Codes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36624" y="1713733"/>
            <a:ext cx="7387590" cy="424688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380365" indent="-342900">
              <a:lnSpc>
                <a:spcPct val="100000"/>
              </a:lnSpc>
              <a:spcBef>
                <a:spcPts val="80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80365" algn="l"/>
                <a:tab pos="381000" algn="l"/>
              </a:tabLst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Hippocratic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Oath –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r>
              <a:rPr sz="3000" spc="-7" baseline="25000" dirty="0">
                <a:solidFill>
                  <a:srgbClr val="FFFFFF"/>
                </a:solidFill>
                <a:latin typeface="Times New Roman"/>
                <a:cs typeface="Times New Roman"/>
              </a:rPr>
              <a:t>th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century</a:t>
            </a:r>
            <a:r>
              <a:rPr sz="3000" spc="-20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BC</a:t>
            </a:r>
            <a:endParaRPr sz="3000">
              <a:latin typeface="Times New Roman"/>
              <a:cs typeface="Times New Roman"/>
            </a:endParaRPr>
          </a:p>
          <a:p>
            <a:pPr marL="380365" indent="-342900">
              <a:lnSpc>
                <a:spcPct val="100000"/>
              </a:lnSpc>
              <a:spcBef>
                <a:spcPts val="70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80365" algn="l"/>
                <a:tab pos="381000" algn="l"/>
              </a:tabLst>
            </a:pP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Nuremberg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Code</a:t>
            </a:r>
            <a:r>
              <a:rPr sz="30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-1948</a:t>
            </a:r>
            <a:endParaRPr sz="3000">
              <a:latin typeface="Times New Roman"/>
              <a:cs typeface="Times New Roman"/>
            </a:endParaRPr>
          </a:p>
          <a:p>
            <a:pPr marL="380365" indent="-342900">
              <a:lnSpc>
                <a:spcPct val="100000"/>
              </a:lnSpc>
              <a:spcBef>
                <a:spcPts val="7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80365" algn="l"/>
                <a:tab pos="381000" algn="l"/>
                <a:tab pos="4249420" algn="l"/>
              </a:tabLst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Declaration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30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Geneva</a:t>
            </a:r>
            <a:r>
              <a:rPr sz="30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-	1948</a:t>
            </a:r>
            <a:endParaRPr sz="3000">
              <a:latin typeface="Times New Roman"/>
              <a:cs typeface="Times New Roman"/>
            </a:endParaRPr>
          </a:p>
          <a:p>
            <a:pPr marL="380365" indent="-342900">
              <a:lnSpc>
                <a:spcPct val="100000"/>
              </a:lnSpc>
              <a:spcBef>
                <a:spcPts val="69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80365" algn="l"/>
                <a:tab pos="381000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Universal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Declaration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of Human</a:t>
            </a:r>
            <a:r>
              <a:rPr sz="30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Rights-1948</a:t>
            </a:r>
            <a:endParaRPr sz="3000">
              <a:latin typeface="Times New Roman"/>
              <a:cs typeface="Times New Roman"/>
            </a:endParaRPr>
          </a:p>
          <a:p>
            <a:pPr marL="380365" indent="-342900">
              <a:lnSpc>
                <a:spcPct val="100000"/>
              </a:lnSpc>
              <a:spcBef>
                <a:spcPts val="71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80365" algn="l"/>
                <a:tab pos="381000" algn="l"/>
              </a:tabLst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Helsinki Declaration</a:t>
            </a:r>
            <a:r>
              <a:rPr sz="30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-1964</a:t>
            </a:r>
            <a:endParaRPr sz="3000">
              <a:latin typeface="Times New Roman"/>
              <a:cs typeface="Times New Roman"/>
            </a:endParaRPr>
          </a:p>
          <a:p>
            <a:pPr marL="380365" indent="-342900">
              <a:lnSpc>
                <a:spcPct val="100000"/>
              </a:lnSpc>
              <a:spcBef>
                <a:spcPts val="7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80365" algn="l"/>
                <a:tab pos="381000" algn="l"/>
              </a:tabLst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International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Code of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300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ethics</a:t>
            </a:r>
            <a:endParaRPr sz="3000">
              <a:latin typeface="Times New Roman"/>
              <a:cs typeface="Times New Roman"/>
            </a:endParaRPr>
          </a:p>
          <a:p>
            <a:pPr marL="380365" marR="192405" indent="-342900">
              <a:lnSpc>
                <a:spcPct val="100000"/>
              </a:lnSpc>
              <a:spcBef>
                <a:spcPts val="700"/>
              </a:spcBef>
              <a:buClr>
                <a:srgbClr val="D5EBFF"/>
              </a:buClr>
              <a:buSzPct val="94642"/>
              <a:buFont typeface="Wingdings"/>
              <a:buChar char=""/>
              <a:tabLst>
                <a:tab pos="380365" algn="l"/>
                <a:tab pos="381000" algn="l"/>
                <a:tab pos="3928745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Indian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Council	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(Professional</a:t>
            </a:r>
            <a:r>
              <a:rPr sz="2800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Conduct, 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Etiquettes and Ethics) Regulations,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2002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96355" y="0"/>
            <a:ext cx="3247642" cy="1409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28573"/>
            <a:ext cx="33464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95" dirty="0">
                <a:latin typeface="Times New Roman"/>
                <a:cs typeface="Times New Roman"/>
              </a:rPr>
              <a:t>Hippocratic</a:t>
            </a:r>
            <a:r>
              <a:rPr b="0" spc="-280" dirty="0">
                <a:latin typeface="Times New Roman"/>
                <a:cs typeface="Times New Roman"/>
              </a:rPr>
              <a:t> </a:t>
            </a:r>
            <a:r>
              <a:rPr b="0" spc="-80" dirty="0">
                <a:latin typeface="Times New Roman"/>
                <a:cs typeface="Times New Roman"/>
              </a:rPr>
              <a:t>Oath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36624" y="1803273"/>
            <a:ext cx="7225665" cy="2553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0365" marR="329565" indent="-342900" algn="just">
              <a:lnSpc>
                <a:spcPct val="100000"/>
              </a:lnSpc>
              <a:spcBef>
                <a:spcPts val="105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381000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One of the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earliest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document in</a:t>
            </a:r>
            <a:r>
              <a:rPr sz="32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medical  ethics – 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r>
              <a:rPr sz="3150" spc="7" baseline="25132" dirty="0">
                <a:solidFill>
                  <a:srgbClr val="FFFFFF"/>
                </a:solidFill>
                <a:latin typeface="Times New Roman"/>
                <a:cs typeface="Times New Roman"/>
              </a:rPr>
              <a:t>th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century</a:t>
            </a:r>
            <a:r>
              <a:rPr sz="3200" spc="-3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BC.</a:t>
            </a:r>
            <a:endParaRPr sz="3200">
              <a:latin typeface="Times New Roman"/>
              <a:cs typeface="Times New Roman"/>
            </a:endParaRPr>
          </a:p>
          <a:p>
            <a:pPr marL="380365" marR="30480" indent="-342900" algn="just">
              <a:lnSpc>
                <a:spcPct val="100000"/>
              </a:lnSpc>
              <a:spcBef>
                <a:spcPts val="695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381000" algn="l"/>
              </a:tabLst>
            </a:pP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Traditionally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all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doctors recite this oath</a:t>
            </a:r>
            <a:r>
              <a:rPr sz="3200" spc="-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at  swearing in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. It is considered sacred for its  religious foundation and</a:t>
            </a:r>
            <a:r>
              <a:rPr sz="32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sanctity.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30211" y="0"/>
            <a:ext cx="2113787" cy="190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0"/>
            <a:ext cx="8763000" cy="67650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28573"/>
            <a:ext cx="47078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100" dirty="0">
                <a:latin typeface="Times New Roman"/>
                <a:cs typeface="Times New Roman"/>
              </a:rPr>
              <a:t>Nuremberg </a:t>
            </a:r>
            <a:r>
              <a:rPr b="0" spc="-75" dirty="0">
                <a:latin typeface="Times New Roman"/>
                <a:cs typeface="Times New Roman"/>
              </a:rPr>
              <a:t>Code </a:t>
            </a:r>
            <a:r>
              <a:rPr b="0" spc="-5" dirty="0">
                <a:latin typeface="Times New Roman"/>
                <a:cs typeface="Times New Roman"/>
              </a:rPr>
              <a:t>-</a:t>
            </a:r>
            <a:r>
              <a:rPr b="0" spc="-500" dirty="0">
                <a:latin typeface="Times New Roman"/>
                <a:cs typeface="Times New Roman"/>
              </a:rPr>
              <a:t> </a:t>
            </a:r>
            <a:r>
              <a:rPr b="0" spc="-95" dirty="0">
                <a:latin typeface="Times New Roman"/>
                <a:cs typeface="Times New Roman"/>
              </a:rPr>
              <a:t>1948</a:t>
            </a:r>
          </a:p>
        </p:txBody>
      </p:sp>
      <p:sp>
        <p:nvSpPr>
          <p:cNvPr id="3" name="object 3"/>
          <p:cNvSpPr/>
          <p:nvPr/>
        </p:nvSpPr>
        <p:spPr>
          <a:xfrm>
            <a:off x="381000" y="1327403"/>
            <a:ext cx="8763000" cy="55305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28573"/>
            <a:ext cx="43700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95" dirty="0">
                <a:latin typeface="Times New Roman"/>
                <a:cs typeface="Times New Roman"/>
              </a:rPr>
              <a:t>Declaration </a:t>
            </a:r>
            <a:r>
              <a:rPr b="0" spc="-50" dirty="0">
                <a:latin typeface="Times New Roman"/>
                <a:cs typeface="Times New Roman"/>
              </a:rPr>
              <a:t>of</a:t>
            </a:r>
            <a:r>
              <a:rPr b="0" spc="-400" dirty="0">
                <a:latin typeface="Times New Roman"/>
                <a:cs typeface="Times New Roman"/>
              </a:rPr>
              <a:t> </a:t>
            </a:r>
            <a:r>
              <a:rPr b="0" spc="-85" dirty="0">
                <a:latin typeface="Times New Roman"/>
                <a:cs typeface="Times New Roman"/>
              </a:rPr>
              <a:t>Geneva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2024" y="1803272"/>
            <a:ext cx="7441565" cy="306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1143635" indent="-342900">
              <a:lnSpc>
                <a:spcPct val="100000"/>
              </a:lnSpc>
              <a:spcBef>
                <a:spcPts val="1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Adopted at 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World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3000" spc="-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Association 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General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Assembly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3000" spc="-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1948.</a:t>
            </a:r>
            <a:endParaRPr sz="30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700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Amended in 1968, 1984, 1994, 2005</a:t>
            </a:r>
            <a:r>
              <a:rPr sz="3200" spc="-1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endParaRPr sz="3200">
              <a:latin typeface="Times New Roman"/>
              <a:cs typeface="Times New Roman"/>
            </a:endParaRPr>
          </a:p>
          <a:p>
            <a:pPr marL="354965">
              <a:lnSpc>
                <a:spcPct val="100000"/>
              </a:lnSpc>
            </a:pP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2006.</a:t>
            </a:r>
            <a:endParaRPr sz="3200">
              <a:latin typeface="Times New Roman"/>
              <a:cs typeface="Times New Roman"/>
            </a:endParaRPr>
          </a:p>
          <a:p>
            <a:pPr marL="354965" marR="5080" indent="-342900">
              <a:lnSpc>
                <a:spcPct val="100000"/>
              </a:lnSpc>
              <a:spcBef>
                <a:spcPts val="700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Declaration of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physicians’ dedication to</a:t>
            </a:r>
            <a:r>
              <a:rPr sz="3200" spc="-3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the  humanitarian goals of</a:t>
            </a:r>
            <a:r>
              <a:rPr sz="3200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spc="5" dirty="0">
                <a:solidFill>
                  <a:srgbClr val="FF0000"/>
                </a:solidFill>
                <a:latin typeface="Times New Roman"/>
                <a:cs typeface="Times New Roman"/>
              </a:rPr>
              <a:t>medicine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96355" y="0"/>
            <a:ext cx="3247642" cy="1409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0"/>
            <a:ext cx="8763000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28573"/>
            <a:ext cx="400557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90" dirty="0">
                <a:latin typeface="Times New Roman"/>
                <a:cs typeface="Times New Roman"/>
              </a:rPr>
              <a:t>Helsinki</a:t>
            </a:r>
            <a:r>
              <a:rPr b="0" spc="-260" dirty="0">
                <a:latin typeface="Times New Roman"/>
                <a:cs typeface="Times New Roman"/>
              </a:rPr>
              <a:t> </a:t>
            </a:r>
            <a:r>
              <a:rPr b="0" spc="-95" dirty="0">
                <a:latin typeface="Times New Roman"/>
                <a:cs typeface="Times New Roman"/>
              </a:rPr>
              <a:t>Declaration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2024" y="1757553"/>
            <a:ext cx="6962140" cy="450151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54965" marR="293370" indent="-342900" algn="just">
              <a:lnSpc>
                <a:spcPct val="90000"/>
              </a:lnSpc>
              <a:spcBef>
                <a:spcPts val="459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5600" algn="l"/>
              </a:tabLst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Set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ethical principles regarding </a:t>
            </a:r>
            <a:r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human 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experimentation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developed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by the 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World 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Medical Association in</a:t>
            </a:r>
            <a:r>
              <a:rPr sz="30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1964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3000">
              <a:latin typeface="Times New Roman"/>
              <a:cs typeface="Times New Roman"/>
            </a:endParaRPr>
          </a:p>
          <a:p>
            <a:pPr marL="354965" marR="676910" indent="-342900">
              <a:lnSpc>
                <a:spcPts val="3240"/>
              </a:lnSpc>
              <a:spcBef>
                <a:spcPts val="75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Undergone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6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revisions since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then. Last 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revision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30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2008.</a:t>
            </a:r>
            <a:endParaRPr sz="3000">
              <a:latin typeface="Times New Roman"/>
              <a:cs typeface="Times New Roman"/>
            </a:endParaRPr>
          </a:p>
          <a:p>
            <a:pPr marL="354965" marR="5080" indent="-342900">
              <a:lnSpc>
                <a:spcPct val="90000"/>
              </a:lnSpc>
              <a:spcBef>
                <a:spcPts val="640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More specifically addressed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clinical  research, reflecting changes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in medical  practice from the term 'Human  Experimentation' used in the</a:t>
            </a:r>
            <a:r>
              <a:rPr sz="32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Nuremberg 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Code.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96355" y="0"/>
            <a:ext cx="3247642" cy="1409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0143" y="0"/>
            <a:ext cx="8753856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28573"/>
            <a:ext cx="415290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b="0" spc="-95" dirty="0">
                <a:latin typeface="Times New Roman"/>
                <a:cs typeface="Times New Roman"/>
              </a:rPr>
              <a:t>International </a:t>
            </a:r>
            <a:r>
              <a:rPr b="0" spc="-75" dirty="0">
                <a:latin typeface="Times New Roman"/>
                <a:cs typeface="Times New Roman"/>
              </a:rPr>
              <a:t>Code</a:t>
            </a:r>
            <a:r>
              <a:rPr b="0" spc="-425" dirty="0">
                <a:latin typeface="Times New Roman"/>
                <a:cs typeface="Times New Roman"/>
              </a:rPr>
              <a:t> </a:t>
            </a:r>
            <a:r>
              <a:rPr b="0" spc="-50" dirty="0">
                <a:latin typeface="Times New Roman"/>
                <a:cs typeface="Times New Roman"/>
              </a:rPr>
              <a:t>of  </a:t>
            </a:r>
            <a:r>
              <a:rPr b="0" spc="-90" dirty="0">
                <a:latin typeface="Times New Roman"/>
                <a:cs typeface="Times New Roman"/>
              </a:rPr>
              <a:t>Medical </a:t>
            </a:r>
            <a:r>
              <a:rPr b="0" spc="-85" dirty="0">
                <a:latin typeface="Times New Roman"/>
                <a:cs typeface="Times New Roman"/>
              </a:rPr>
              <a:t>Ethics</a:t>
            </a:r>
            <a:r>
              <a:rPr b="0" spc="-385" dirty="0">
                <a:latin typeface="Times New Roman"/>
                <a:cs typeface="Times New Roman"/>
              </a:rPr>
              <a:t> </a:t>
            </a:r>
            <a:r>
              <a:rPr b="0" spc="-95" dirty="0">
                <a:latin typeface="Times New Roman"/>
                <a:cs typeface="Times New Roman"/>
              </a:rPr>
              <a:t>-2006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2024" y="1989556"/>
            <a:ext cx="7140575" cy="224155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795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Given by </a:t>
            </a:r>
            <a:r>
              <a:rPr sz="3200" spc="-50" dirty="0">
                <a:solidFill>
                  <a:srgbClr val="FFFFFF"/>
                </a:solidFill>
                <a:latin typeface="Times New Roman"/>
                <a:cs typeface="Times New Roman"/>
              </a:rPr>
              <a:t>World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3200" spc="-2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Association</a:t>
            </a:r>
            <a:endParaRPr sz="32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695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The code applies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both in peace and</a:t>
            </a:r>
            <a:r>
              <a:rPr sz="3200" spc="-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spc="-40" dirty="0">
                <a:solidFill>
                  <a:srgbClr val="FF0000"/>
                </a:solidFill>
                <a:latin typeface="Times New Roman"/>
                <a:cs typeface="Times New Roman"/>
              </a:rPr>
              <a:t>war</a:t>
            </a:r>
            <a:r>
              <a:rPr sz="3200" spc="-4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  <a:p>
            <a:pPr marL="354965" marR="5080" indent="-342900">
              <a:lnSpc>
                <a:spcPct val="100000"/>
              </a:lnSpc>
              <a:spcBef>
                <a:spcPts val="700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It codifies the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duties of physician in  general, duties to patients and</a:t>
            </a:r>
            <a:r>
              <a:rPr sz="3200" spc="-1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spc="5" dirty="0">
                <a:solidFill>
                  <a:srgbClr val="FF0000"/>
                </a:solidFill>
                <a:latin typeface="Times New Roman"/>
                <a:cs typeface="Times New Roman"/>
              </a:rPr>
              <a:t>colleagues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96355" y="0"/>
            <a:ext cx="3247642" cy="1409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28573"/>
            <a:ext cx="47047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70" dirty="0">
                <a:latin typeface="Times New Roman"/>
                <a:cs typeface="Times New Roman"/>
              </a:rPr>
              <a:t>MCI </a:t>
            </a:r>
            <a:r>
              <a:rPr b="0" spc="-95" dirty="0">
                <a:latin typeface="Times New Roman"/>
                <a:cs typeface="Times New Roman"/>
              </a:rPr>
              <a:t>Regulations </a:t>
            </a:r>
            <a:r>
              <a:rPr b="0" spc="-5" dirty="0">
                <a:latin typeface="Times New Roman"/>
                <a:cs typeface="Times New Roman"/>
              </a:rPr>
              <a:t>-</a:t>
            </a:r>
            <a:r>
              <a:rPr b="0" spc="-490" dirty="0">
                <a:latin typeface="Times New Roman"/>
                <a:cs typeface="Times New Roman"/>
              </a:rPr>
              <a:t> </a:t>
            </a:r>
            <a:r>
              <a:rPr b="0" spc="-95" dirty="0">
                <a:latin typeface="Times New Roman"/>
                <a:cs typeface="Times New Roman"/>
              </a:rPr>
              <a:t>2002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2024" y="1803273"/>
            <a:ext cx="7162165" cy="2553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5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The Medical Council of India notified</a:t>
            </a:r>
            <a:r>
              <a:rPr sz="3200" spc="-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the  “Indian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Medical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Council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(Professional 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Conduct, Etiquettes and</a:t>
            </a:r>
            <a:r>
              <a:rPr sz="32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Ethics)</a:t>
            </a:r>
            <a:endParaRPr sz="3200">
              <a:latin typeface="Times New Roman"/>
              <a:cs typeface="Times New Roman"/>
            </a:endParaRPr>
          </a:p>
          <a:p>
            <a:pPr marL="354965">
              <a:lnSpc>
                <a:spcPct val="100000"/>
              </a:lnSpc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Regulations, 2002” on </a:t>
            </a:r>
            <a:r>
              <a:rPr sz="3200" spc="-60" dirty="0">
                <a:solidFill>
                  <a:srgbClr val="FF0000"/>
                </a:solidFill>
                <a:latin typeface="Times New Roman"/>
                <a:cs typeface="Times New Roman"/>
              </a:rPr>
              <a:t>11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March</a:t>
            </a:r>
            <a:r>
              <a:rPr sz="32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spc="5" dirty="0">
                <a:solidFill>
                  <a:srgbClr val="FF0000"/>
                </a:solidFill>
                <a:latin typeface="Times New Roman"/>
                <a:cs typeface="Times New Roman"/>
              </a:rPr>
              <a:t>2002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700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354965" algn="l"/>
                <a:tab pos="355600" algn="l"/>
                <a:tab pos="2827655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Last</a:t>
            </a:r>
            <a:r>
              <a:rPr sz="32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amended	in 2010.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96355" y="0"/>
            <a:ext cx="3247642" cy="1409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28573"/>
            <a:ext cx="24015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95" dirty="0">
                <a:latin typeface="Times New Roman"/>
                <a:cs typeface="Times New Roman"/>
              </a:rPr>
              <a:t>Introduction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36624" y="1803272"/>
            <a:ext cx="7093584" cy="3485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0365" marR="287020" indent="-342900">
              <a:lnSpc>
                <a:spcPct val="100000"/>
              </a:lnSpc>
              <a:spcBef>
                <a:spcPts val="1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80365" algn="l"/>
                <a:tab pos="381000" algn="l"/>
              </a:tabLst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Ethics is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concerned with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moral principles,  values </a:t>
            </a:r>
            <a:r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and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standards </a:t>
            </a:r>
            <a:r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sz="3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conduct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.(WHO)</a:t>
            </a:r>
            <a:endParaRPr sz="3000">
              <a:latin typeface="Times New Roman"/>
              <a:cs typeface="Times New Roman"/>
            </a:endParaRPr>
          </a:p>
          <a:p>
            <a:pPr marL="380365" indent="-342900">
              <a:lnSpc>
                <a:spcPct val="100000"/>
              </a:lnSpc>
              <a:spcBef>
                <a:spcPts val="71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80365" algn="l"/>
                <a:tab pos="381000" algn="l"/>
              </a:tabLst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Ethics is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the study of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morality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sz="30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careful</a:t>
            </a:r>
            <a:endParaRPr sz="3000">
              <a:latin typeface="Times New Roman"/>
              <a:cs typeface="Times New Roman"/>
            </a:endParaRPr>
          </a:p>
          <a:p>
            <a:pPr marL="380365" marR="30480">
              <a:lnSpc>
                <a:spcPct val="100000"/>
              </a:lnSpc>
              <a:spcBef>
                <a:spcPts val="695"/>
              </a:spcBef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systematic reflection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on and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analysis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of 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moral decisions </a:t>
            </a:r>
            <a:r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and </a:t>
            </a:r>
            <a:r>
              <a:rPr sz="3000" spc="-20" dirty="0">
                <a:solidFill>
                  <a:srgbClr val="FF0000"/>
                </a:solidFill>
                <a:latin typeface="Times New Roman"/>
                <a:cs typeface="Times New Roman"/>
              </a:rPr>
              <a:t>behaviour</a:t>
            </a:r>
            <a:r>
              <a:rPr sz="3000" spc="-2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sz="30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baseline="25000" dirty="0">
                <a:solidFill>
                  <a:srgbClr val="FFC000"/>
                </a:solidFill>
                <a:latin typeface="Times New Roman"/>
                <a:cs typeface="Times New Roman"/>
              </a:rPr>
              <a:t>#</a:t>
            </a:r>
            <a:endParaRPr sz="3000" baseline="25000">
              <a:latin typeface="Times New Roman"/>
              <a:cs typeface="Times New Roman"/>
            </a:endParaRPr>
          </a:p>
          <a:p>
            <a:pPr marL="380365" marR="307975" indent="-342900">
              <a:lnSpc>
                <a:spcPts val="3540"/>
              </a:lnSpc>
              <a:spcBef>
                <a:spcPts val="86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80365" algn="l"/>
                <a:tab pos="381000" algn="l"/>
              </a:tabLst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Morality is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the value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dimension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of human </a:t>
            </a:r>
            <a:r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decision-making </a:t>
            </a:r>
            <a:r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and</a:t>
            </a:r>
            <a:r>
              <a:rPr sz="3000" spc="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behaviour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3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2024" y="5766612"/>
            <a:ext cx="5454650" cy="3111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50" spc="195" dirty="0">
                <a:solidFill>
                  <a:srgbClr val="FFC000"/>
                </a:solidFill>
                <a:latin typeface="Arial"/>
                <a:cs typeface="Arial"/>
              </a:rPr>
              <a:t>#</a:t>
            </a:r>
            <a:r>
              <a:rPr sz="1850" spc="-14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850" spc="5" dirty="0">
                <a:solidFill>
                  <a:srgbClr val="FFC000"/>
                </a:solidFill>
                <a:latin typeface="Arial"/>
                <a:cs typeface="Arial"/>
              </a:rPr>
              <a:t>-</a:t>
            </a:r>
            <a:r>
              <a:rPr sz="1850" spc="14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850" spc="-45" dirty="0">
                <a:solidFill>
                  <a:srgbClr val="FFC000"/>
                </a:solidFill>
                <a:latin typeface="Arial"/>
                <a:cs typeface="Arial"/>
              </a:rPr>
              <a:t>World</a:t>
            </a:r>
            <a:r>
              <a:rPr sz="1850" spc="-14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850" spc="-45" dirty="0">
                <a:solidFill>
                  <a:srgbClr val="FFC000"/>
                </a:solidFill>
                <a:latin typeface="Arial"/>
                <a:cs typeface="Arial"/>
              </a:rPr>
              <a:t>Medical</a:t>
            </a:r>
            <a:r>
              <a:rPr sz="1850" spc="-24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850" spc="-55" dirty="0">
                <a:solidFill>
                  <a:srgbClr val="FFC000"/>
                </a:solidFill>
                <a:latin typeface="Arial"/>
                <a:cs typeface="Arial"/>
              </a:rPr>
              <a:t>Association</a:t>
            </a:r>
            <a:r>
              <a:rPr sz="1850" spc="-14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850" spc="-60" dirty="0">
                <a:solidFill>
                  <a:srgbClr val="FFC000"/>
                </a:solidFill>
                <a:latin typeface="Arial"/>
                <a:cs typeface="Arial"/>
              </a:rPr>
              <a:t>Manual</a:t>
            </a:r>
            <a:r>
              <a:rPr sz="1850" spc="-14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850" spc="20" dirty="0">
                <a:solidFill>
                  <a:srgbClr val="FFC000"/>
                </a:solidFill>
                <a:latin typeface="Arial"/>
                <a:cs typeface="Arial"/>
              </a:rPr>
              <a:t>of</a:t>
            </a:r>
            <a:r>
              <a:rPr sz="1850" spc="-15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850" spc="-45" dirty="0">
                <a:solidFill>
                  <a:srgbClr val="FFC000"/>
                </a:solidFill>
                <a:latin typeface="Arial"/>
                <a:cs typeface="Arial"/>
              </a:rPr>
              <a:t>Medical</a:t>
            </a:r>
            <a:r>
              <a:rPr sz="1850" spc="-13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850" spc="-65" dirty="0">
                <a:solidFill>
                  <a:srgbClr val="FFC000"/>
                </a:solidFill>
                <a:latin typeface="Arial"/>
                <a:cs typeface="Arial"/>
              </a:rPr>
              <a:t>Ethics</a:t>
            </a:r>
            <a:endParaRPr sz="18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477000" y="0"/>
            <a:ext cx="2666999" cy="175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2024" y="1713733"/>
            <a:ext cx="7472680" cy="294894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80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b="1" spc="-5" dirty="0">
                <a:solidFill>
                  <a:srgbClr val="FFC000"/>
                </a:solidFill>
                <a:latin typeface="Times New Roman"/>
                <a:cs typeface="Times New Roman"/>
              </a:rPr>
              <a:t>Declaration-</a:t>
            </a:r>
            <a:endParaRPr sz="3000">
              <a:latin typeface="Times New Roman"/>
              <a:cs typeface="Times New Roman"/>
            </a:endParaRPr>
          </a:p>
          <a:p>
            <a:pPr marL="354965" marR="5080">
              <a:lnSpc>
                <a:spcPct val="100000"/>
              </a:lnSpc>
              <a:spcBef>
                <a:spcPts val="705"/>
              </a:spcBef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Each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applicant,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at the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time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making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an 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application </a:t>
            </a:r>
            <a:r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for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registration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under the 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provisions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of the Act, shall be provided a</a:t>
            </a:r>
            <a:r>
              <a:rPr sz="3000" spc="-1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copy  of the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declaration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shall submit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 duly 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signed</a:t>
            </a:r>
            <a:r>
              <a:rPr sz="30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Declaration.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8600" y="0"/>
            <a:ext cx="89153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28573"/>
            <a:ext cx="508889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0" marR="5080" indent="-114300">
              <a:lnSpc>
                <a:spcPct val="100000"/>
              </a:lnSpc>
              <a:spcBef>
                <a:spcPts val="95"/>
              </a:spcBef>
            </a:pPr>
            <a:r>
              <a:rPr b="0" spc="-85" dirty="0">
                <a:latin typeface="Times New Roman"/>
                <a:cs typeface="Times New Roman"/>
              </a:rPr>
              <a:t>Duties </a:t>
            </a:r>
            <a:r>
              <a:rPr b="0" spc="-70" dirty="0">
                <a:latin typeface="Times New Roman"/>
                <a:cs typeface="Times New Roman"/>
              </a:rPr>
              <a:t>and</a:t>
            </a:r>
            <a:r>
              <a:rPr b="0" spc="-420" dirty="0">
                <a:latin typeface="Times New Roman"/>
                <a:cs typeface="Times New Roman"/>
              </a:rPr>
              <a:t> </a:t>
            </a:r>
            <a:r>
              <a:rPr b="0" spc="-95" dirty="0">
                <a:latin typeface="Times New Roman"/>
                <a:cs typeface="Times New Roman"/>
              </a:rPr>
              <a:t>responsibilities  </a:t>
            </a:r>
            <a:r>
              <a:rPr b="0" spc="-50" dirty="0">
                <a:latin typeface="Times New Roman"/>
                <a:cs typeface="Times New Roman"/>
              </a:rPr>
              <a:t>of </a:t>
            </a:r>
            <a:r>
              <a:rPr b="0" spc="-90" dirty="0">
                <a:latin typeface="Times New Roman"/>
                <a:cs typeface="Times New Roman"/>
              </a:rPr>
              <a:t>physician </a:t>
            </a:r>
            <a:r>
              <a:rPr b="0" spc="-50" dirty="0">
                <a:latin typeface="Times New Roman"/>
                <a:cs typeface="Times New Roman"/>
              </a:rPr>
              <a:t>in</a:t>
            </a:r>
            <a:r>
              <a:rPr b="0" spc="-545" dirty="0">
                <a:latin typeface="Times New Roman"/>
                <a:cs typeface="Times New Roman"/>
              </a:rPr>
              <a:t> </a:t>
            </a:r>
            <a:r>
              <a:rPr b="0" spc="-85" dirty="0">
                <a:latin typeface="Times New Roman"/>
                <a:cs typeface="Times New Roman"/>
              </a:rPr>
              <a:t>general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2024" y="1908083"/>
            <a:ext cx="7514590" cy="3820160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83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Character of</a:t>
            </a:r>
            <a:r>
              <a:rPr sz="30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Physician</a:t>
            </a:r>
            <a:endParaRPr sz="3000">
              <a:latin typeface="Times New Roman"/>
              <a:cs typeface="Times New Roman"/>
            </a:endParaRPr>
          </a:p>
          <a:p>
            <a:pPr marL="684530" lvl="1" indent="-287020">
              <a:lnSpc>
                <a:spcPct val="100000"/>
              </a:lnSpc>
              <a:spcBef>
                <a:spcPts val="640"/>
              </a:spcBef>
              <a:buClr>
                <a:srgbClr val="EA1579"/>
              </a:buClr>
              <a:buSzPct val="90384"/>
              <a:buFont typeface="Wingdings"/>
              <a:buChar char=""/>
              <a:tabLst>
                <a:tab pos="684530" algn="l"/>
                <a:tab pos="685165" algn="l"/>
              </a:tabLst>
            </a:pP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Uphold </a:t>
            </a:r>
            <a:r>
              <a:rPr sz="2600" dirty="0">
                <a:solidFill>
                  <a:srgbClr val="FF0000"/>
                </a:solidFill>
                <a:latin typeface="Times New Roman"/>
                <a:cs typeface="Times New Roman"/>
              </a:rPr>
              <a:t>dignity and </a:t>
            </a:r>
            <a:r>
              <a:rPr sz="2600" spc="5" dirty="0">
                <a:solidFill>
                  <a:srgbClr val="FF0000"/>
                </a:solidFill>
                <a:latin typeface="Times New Roman"/>
                <a:cs typeface="Times New Roman"/>
              </a:rPr>
              <a:t>honour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of his</a:t>
            </a:r>
            <a:r>
              <a:rPr sz="2600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profession.</a:t>
            </a:r>
            <a:endParaRPr sz="2600">
              <a:latin typeface="Times New Roman"/>
              <a:cs typeface="Times New Roman"/>
            </a:endParaRPr>
          </a:p>
          <a:p>
            <a:pPr marL="684530" lvl="1" indent="-287020">
              <a:lnSpc>
                <a:spcPct val="100000"/>
              </a:lnSpc>
              <a:spcBef>
                <a:spcPts val="625"/>
              </a:spcBef>
              <a:buClr>
                <a:srgbClr val="EA1579"/>
              </a:buClr>
              <a:buSzPct val="90384"/>
              <a:buFont typeface="Wingdings"/>
              <a:buChar char=""/>
              <a:tabLst>
                <a:tab pos="684530" algn="l"/>
                <a:tab pos="685165" algn="l"/>
              </a:tabLst>
            </a:pP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Render </a:t>
            </a:r>
            <a:r>
              <a:rPr sz="2600" spc="-5" dirty="0">
                <a:solidFill>
                  <a:srgbClr val="FF0000"/>
                </a:solidFill>
                <a:latin typeface="Times New Roman"/>
                <a:cs typeface="Times New Roman"/>
              </a:rPr>
              <a:t>service </a:t>
            </a:r>
            <a:r>
              <a:rPr sz="2600" dirty="0">
                <a:solidFill>
                  <a:srgbClr val="FF0000"/>
                </a:solidFill>
                <a:latin typeface="Times New Roman"/>
                <a:cs typeface="Times New Roman"/>
              </a:rPr>
              <a:t>to</a:t>
            </a:r>
            <a:r>
              <a:rPr sz="2600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-20" dirty="0">
                <a:solidFill>
                  <a:srgbClr val="FF0000"/>
                </a:solidFill>
                <a:latin typeface="Times New Roman"/>
                <a:cs typeface="Times New Roman"/>
              </a:rPr>
              <a:t>humanity.</a:t>
            </a:r>
            <a:endParaRPr sz="2600">
              <a:latin typeface="Times New Roman"/>
              <a:cs typeface="Times New Roman"/>
            </a:endParaRPr>
          </a:p>
          <a:p>
            <a:pPr marL="684530" marR="761365" lvl="1" indent="-287020">
              <a:lnSpc>
                <a:spcPct val="100000"/>
              </a:lnSpc>
              <a:spcBef>
                <a:spcPts val="625"/>
              </a:spcBef>
              <a:buClr>
                <a:srgbClr val="EA1579"/>
              </a:buClr>
              <a:buSzPct val="90384"/>
              <a:buFont typeface="Wingdings"/>
              <a:buChar char=""/>
              <a:tabLst>
                <a:tab pos="684530" algn="l"/>
                <a:tab pos="685165" algn="l"/>
              </a:tabLst>
            </a:pP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Person with </a:t>
            </a:r>
            <a:r>
              <a:rPr sz="2600" dirty="0">
                <a:solidFill>
                  <a:srgbClr val="FF0000"/>
                </a:solidFill>
                <a:latin typeface="Times New Roman"/>
                <a:cs typeface="Times New Roman"/>
              </a:rPr>
              <a:t>recognized </a:t>
            </a:r>
            <a:r>
              <a:rPr sz="2600" spc="-5" dirty="0">
                <a:solidFill>
                  <a:srgbClr val="FF0000"/>
                </a:solidFill>
                <a:latin typeface="Times New Roman"/>
                <a:cs typeface="Times New Roman"/>
              </a:rPr>
              <a:t>qualification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can </a:t>
            </a:r>
            <a:r>
              <a:rPr sz="2600" spc="-55" dirty="0">
                <a:solidFill>
                  <a:srgbClr val="FFFFFF"/>
                </a:solidFill>
                <a:latin typeface="Times New Roman"/>
                <a:cs typeface="Times New Roman"/>
              </a:rPr>
              <a:t>only 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practice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modern system of</a:t>
            </a:r>
            <a:r>
              <a:rPr sz="26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medicine.</a:t>
            </a:r>
            <a:endParaRPr sz="26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69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Maintaining </a:t>
            </a:r>
            <a:r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good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medical</a:t>
            </a:r>
            <a:r>
              <a:rPr sz="3000" spc="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practice.</a:t>
            </a:r>
            <a:endParaRPr sz="3000">
              <a:latin typeface="Times New Roman"/>
              <a:cs typeface="Times New Roman"/>
            </a:endParaRPr>
          </a:p>
          <a:p>
            <a:pPr marL="684530" marR="5080" lvl="1" indent="-287020">
              <a:lnSpc>
                <a:spcPct val="100000"/>
              </a:lnSpc>
              <a:spcBef>
                <a:spcPts val="640"/>
              </a:spcBef>
              <a:buClr>
                <a:srgbClr val="EA1579"/>
              </a:buClr>
              <a:buSzPct val="90384"/>
              <a:buFont typeface="Wingdings"/>
              <a:buChar char=""/>
              <a:tabLst>
                <a:tab pos="684530" algn="l"/>
                <a:tab pos="685165" algn="l"/>
              </a:tabLst>
            </a:pP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Render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service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to humanity with full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respect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for </a:t>
            </a:r>
            <a:r>
              <a:rPr sz="2600" spc="-75" dirty="0">
                <a:solidFill>
                  <a:srgbClr val="FFFFFF"/>
                </a:solidFill>
                <a:latin typeface="Times New Roman"/>
                <a:cs typeface="Times New Roman"/>
              </a:rPr>
              <a:t>the 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dignity of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profession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6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man.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96000" y="0"/>
            <a:ext cx="3047998" cy="1409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28573"/>
            <a:ext cx="5088890" cy="123507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0" marR="5080" indent="-114300">
              <a:lnSpc>
                <a:spcPts val="4730"/>
              </a:lnSpc>
              <a:spcBef>
                <a:spcPts val="310"/>
              </a:spcBef>
            </a:pPr>
            <a:r>
              <a:rPr b="0" spc="-85" dirty="0">
                <a:latin typeface="Times New Roman"/>
                <a:cs typeface="Times New Roman"/>
              </a:rPr>
              <a:t>Duties </a:t>
            </a:r>
            <a:r>
              <a:rPr b="0" spc="-70" dirty="0">
                <a:latin typeface="Times New Roman"/>
                <a:cs typeface="Times New Roman"/>
              </a:rPr>
              <a:t>and</a:t>
            </a:r>
            <a:r>
              <a:rPr b="0" spc="-420" dirty="0">
                <a:latin typeface="Times New Roman"/>
                <a:cs typeface="Times New Roman"/>
              </a:rPr>
              <a:t> </a:t>
            </a:r>
            <a:r>
              <a:rPr b="0" spc="-95" dirty="0">
                <a:latin typeface="Times New Roman"/>
                <a:cs typeface="Times New Roman"/>
              </a:rPr>
              <a:t>responsibilities  </a:t>
            </a:r>
            <a:r>
              <a:rPr b="0" spc="-50" dirty="0">
                <a:latin typeface="Times New Roman"/>
                <a:cs typeface="Times New Roman"/>
              </a:rPr>
              <a:t>of </a:t>
            </a:r>
            <a:r>
              <a:rPr b="0" spc="-90" dirty="0">
                <a:latin typeface="Times New Roman"/>
                <a:cs typeface="Times New Roman"/>
              </a:rPr>
              <a:t>physician </a:t>
            </a:r>
            <a:r>
              <a:rPr b="0" spc="-50" dirty="0">
                <a:latin typeface="Times New Roman"/>
                <a:cs typeface="Times New Roman"/>
              </a:rPr>
              <a:t>in</a:t>
            </a:r>
            <a:r>
              <a:rPr b="0" spc="-545" dirty="0">
                <a:latin typeface="Times New Roman"/>
                <a:cs typeface="Times New Roman"/>
              </a:rPr>
              <a:t> </a:t>
            </a:r>
            <a:r>
              <a:rPr b="0" spc="-85" dirty="0">
                <a:latin typeface="Times New Roman"/>
                <a:cs typeface="Times New Roman"/>
              </a:rPr>
              <a:t>general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2024" y="1831883"/>
            <a:ext cx="7463155" cy="4284345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83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Maintenance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of Medical</a:t>
            </a:r>
            <a:r>
              <a:rPr sz="30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records</a:t>
            </a:r>
            <a:endParaRPr sz="3000">
              <a:latin typeface="Times New Roman"/>
              <a:cs typeface="Times New Roman"/>
            </a:endParaRPr>
          </a:p>
          <a:p>
            <a:pPr marL="684530" marR="5080" lvl="1" indent="-287020">
              <a:lnSpc>
                <a:spcPct val="100000"/>
              </a:lnSpc>
              <a:spcBef>
                <a:spcPts val="640"/>
              </a:spcBef>
              <a:buClr>
                <a:srgbClr val="EA1579"/>
              </a:buClr>
              <a:buSzPct val="90384"/>
              <a:buFont typeface="Wingdings"/>
              <a:buChar char=""/>
              <a:tabLst>
                <a:tab pos="684530" algn="l"/>
                <a:tab pos="685165" algn="l"/>
              </a:tabLst>
            </a:pP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Maintain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medical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records pertaining to his / </a:t>
            </a:r>
            <a:r>
              <a:rPr sz="2600" spc="-70" dirty="0">
                <a:solidFill>
                  <a:srgbClr val="FFFFFF"/>
                </a:solidFill>
                <a:latin typeface="Times New Roman"/>
                <a:cs typeface="Times New Roman"/>
              </a:rPr>
              <a:t>her 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indoor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patients for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sz="2600" dirty="0">
                <a:solidFill>
                  <a:srgbClr val="FF0000"/>
                </a:solidFill>
                <a:latin typeface="Times New Roman"/>
                <a:cs typeface="Times New Roman"/>
              </a:rPr>
              <a:t>period of 3</a:t>
            </a:r>
            <a:r>
              <a:rPr sz="2600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0000"/>
                </a:solidFill>
                <a:latin typeface="Times New Roman"/>
                <a:cs typeface="Times New Roman"/>
              </a:rPr>
              <a:t>years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  <a:p>
            <a:pPr marL="684530" marR="159385" lvl="1" indent="-287020">
              <a:lnSpc>
                <a:spcPct val="100000"/>
              </a:lnSpc>
              <a:spcBef>
                <a:spcPts val="625"/>
              </a:spcBef>
              <a:buClr>
                <a:srgbClr val="EA1579"/>
              </a:buClr>
              <a:buSzPct val="90384"/>
              <a:buFont typeface="Wingdings"/>
              <a:buChar char=""/>
              <a:tabLst>
                <a:tab pos="684530" algn="l"/>
                <a:tab pos="685165" algn="l"/>
              </a:tabLst>
            </a:pP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Records to be </a:t>
            </a:r>
            <a:r>
              <a:rPr sz="2600" dirty="0">
                <a:solidFill>
                  <a:srgbClr val="FF0000"/>
                </a:solidFill>
                <a:latin typeface="Times New Roman"/>
                <a:cs typeface="Times New Roman"/>
              </a:rPr>
              <a:t>given within 72 hrs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(if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requested </a:t>
            </a:r>
            <a:r>
              <a:rPr sz="2600" spc="-110" dirty="0">
                <a:solidFill>
                  <a:srgbClr val="FFFFFF"/>
                </a:solidFill>
                <a:latin typeface="Times New Roman"/>
                <a:cs typeface="Times New Roman"/>
              </a:rPr>
              <a:t>by 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patients/legal</a:t>
            </a:r>
            <a:r>
              <a:rPr sz="26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authorities).</a:t>
            </a:r>
            <a:endParaRPr sz="2600">
              <a:latin typeface="Times New Roman"/>
              <a:cs typeface="Times New Roman"/>
            </a:endParaRPr>
          </a:p>
          <a:p>
            <a:pPr marL="684530" marR="111125" lvl="1" indent="-287020">
              <a:lnSpc>
                <a:spcPct val="100000"/>
              </a:lnSpc>
              <a:spcBef>
                <a:spcPts val="625"/>
              </a:spcBef>
              <a:buClr>
                <a:srgbClr val="EA1579"/>
              </a:buClr>
              <a:buSzPct val="90384"/>
              <a:buFont typeface="Wingdings"/>
              <a:buChar char=""/>
              <a:tabLst>
                <a:tab pos="684530" algn="l"/>
                <a:tab pos="685165" algn="l"/>
              </a:tabLst>
            </a:pP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Maintain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sz="2600" dirty="0">
                <a:solidFill>
                  <a:srgbClr val="FF0000"/>
                </a:solidFill>
                <a:latin typeface="Times New Roman"/>
                <a:cs typeface="Times New Roman"/>
              </a:rPr>
              <a:t>Register of </a:t>
            </a:r>
            <a:r>
              <a:rPr sz="2600" spc="-5" dirty="0">
                <a:solidFill>
                  <a:srgbClr val="FF0000"/>
                </a:solidFill>
                <a:latin typeface="Times New Roman"/>
                <a:cs typeface="Times New Roman"/>
              </a:rPr>
              <a:t>Medical Certificates </a:t>
            </a:r>
            <a:r>
              <a:rPr sz="2600" spc="-35" dirty="0">
                <a:solidFill>
                  <a:srgbClr val="FFFFFF"/>
                </a:solidFill>
                <a:latin typeface="Times New Roman"/>
                <a:cs typeface="Times New Roman"/>
              </a:rPr>
              <a:t>giving 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full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details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certificates</a:t>
            </a:r>
            <a:r>
              <a:rPr sz="26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issued.</a:t>
            </a:r>
            <a:endParaRPr sz="26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69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Display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registration</a:t>
            </a:r>
            <a:r>
              <a:rPr sz="30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numbers.</a:t>
            </a:r>
            <a:endParaRPr sz="30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69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Use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of Generic names of</a:t>
            </a:r>
            <a:r>
              <a:rPr sz="30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drugs.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19800" y="0"/>
            <a:ext cx="3124199" cy="1409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28573"/>
            <a:ext cx="5088890" cy="123507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0" marR="5080" indent="-114300">
              <a:lnSpc>
                <a:spcPts val="4730"/>
              </a:lnSpc>
              <a:spcBef>
                <a:spcPts val="310"/>
              </a:spcBef>
            </a:pPr>
            <a:r>
              <a:rPr b="0" spc="-85" dirty="0">
                <a:latin typeface="Times New Roman"/>
                <a:cs typeface="Times New Roman"/>
              </a:rPr>
              <a:t>Duties </a:t>
            </a:r>
            <a:r>
              <a:rPr b="0" spc="-70" dirty="0">
                <a:latin typeface="Times New Roman"/>
                <a:cs typeface="Times New Roman"/>
              </a:rPr>
              <a:t>and</a:t>
            </a:r>
            <a:r>
              <a:rPr b="0" spc="-420" dirty="0">
                <a:latin typeface="Times New Roman"/>
                <a:cs typeface="Times New Roman"/>
              </a:rPr>
              <a:t> </a:t>
            </a:r>
            <a:r>
              <a:rPr b="0" spc="-95" dirty="0">
                <a:latin typeface="Times New Roman"/>
                <a:cs typeface="Times New Roman"/>
              </a:rPr>
              <a:t>responsibilities  </a:t>
            </a:r>
            <a:r>
              <a:rPr b="0" spc="-50" dirty="0">
                <a:latin typeface="Times New Roman"/>
                <a:cs typeface="Times New Roman"/>
              </a:rPr>
              <a:t>of </a:t>
            </a:r>
            <a:r>
              <a:rPr b="0" spc="-90" dirty="0">
                <a:latin typeface="Times New Roman"/>
                <a:cs typeface="Times New Roman"/>
              </a:rPr>
              <a:t>physician </a:t>
            </a:r>
            <a:r>
              <a:rPr b="0" spc="-50" dirty="0">
                <a:latin typeface="Times New Roman"/>
                <a:cs typeface="Times New Roman"/>
              </a:rPr>
              <a:t>in</a:t>
            </a:r>
            <a:r>
              <a:rPr b="0" spc="-545" dirty="0">
                <a:latin typeface="Times New Roman"/>
                <a:cs typeface="Times New Roman"/>
              </a:rPr>
              <a:t> </a:t>
            </a:r>
            <a:r>
              <a:rPr b="0" spc="-85" dirty="0">
                <a:latin typeface="Times New Roman"/>
                <a:cs typeface="Times New Roman"/>
              </a:rPr>
              <a:t>general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2024" y="1911223"/>
            <a:ext cx="7244080" cy="395732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80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Highest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Quality Assurance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patient</a:t>
            </a:r>
            <a:r>
              <a:rPr sz="30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care</a:t>
            </a:r>
            <a:endParaRPr sz="30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71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Exposure of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Unethical</a:t>
            </a:r>
            <a:r>
              <a:rPr sz="30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Conduct</a:t>
            </a:r>
            <a:endParaRPr sz="30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69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Payment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Professional</a:t>
            </a:r>
            <a:r>
              <a:rPr sz="30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Services</a:t>
            </a:r>
            <a:endParaRPr sz="3000">
              <a:latin typeface="Times New Roman"/>
              <a:cs typeface="Times New Roman"/>
            </a:endParaRPr>
          </a:p>
          <a:p>
            <a:pPr marL="684530" marR="24130" lvl="1" indent="-287020">
              <a:lnSpc>
                <a:spcPct val="100000"/>
              </a:lnSpc>
              <a:spcBef>
                <a:spcPts val="640"/>
              </a:spcBef>
              <a:buClr>
                <a:srgbClr val="EA1579"/>
              </a:buClr>
              <a:buSzPct val="90384"/>
              <a:buFont typeface="Wingdings"/>
              <a:buChar char=""/>
              <a:tabLst>
                <a:tab pos="684530" algn="l"/>
                <a:tab pos="685165" algn="l"/>
              </a:tabLst>
            </a:pP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Personal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financial interests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of a physician should  not conflict with the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medical interests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6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patients.</a:t>
            </a:r>
            <a:endParaRPr sz="26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68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Evasion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Legal</a:t>
            </a:r>
            <a:r>
              <a:rPr sz="3000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Restrictions</a:t>
            </a:r>
            <a:endParaRPr sz="3000">
              <a:latin typeface="Times New Roman"/>
              <a:cs typeface="Times New Roman"/>
            </a:endParaRPr>
          </a:p>
          <a:p>
            <a:pPr marL="684530" marR="5080" lvl="1" indent="-287020">
              <a:lnSpc>
                <a:spcPct val="100000"/>
              </a:lnSpc>
              <a:spcBef>
                <a:spcPts val="645"/>
              </a:spcBef>
              <a:buClr>
                <a:srgbClr val="EA1579"/>
              </a:buClr>
              <a:buSzPct val="90384"/>
              <a:buFont typeface="Wingdings"/>
              <a:buChar char=""/>
              <a:tabLst>
                <a:tab pos="684530" algn="l"/>
                <a:tab pos="685165" algn="l"/>
              </a:tabLst>
            </a:pP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Physician shall </a:t>
            </a:r>
            <a:r>
              <a:rPr sz="2600" dirty="0">
                <a:solidFill>
                  <a:srgbClr val="FF0000"/>
                </a:solidFill>
                <a:latin typeface="Times New Roman"/>
                <a:cs typeface="Times New Roman"/>
              </a:rPr>
              <a:t>observe the </a:t>
            </a:r>
            <a:r>
              <a:rPr sz="2600" spc="-5" dirty="0">
                <a:solidFill>
                  <a:srgbClr val="FF0000"/>
                </a:solidFill>
                <a:latin typeface="Times New Roman"/>
                <a:cs typeface="Times New Roman"/>
              </a:rPr>
              <a:t>laws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of the country </a:t>
            </a:r>
            <a:r>
              <a:rPr sz="2600" spc="-110" dirty="0">
                <a:solidFill>
                  <a:srgbClr val="FFFFFF"/>
                </a:solidFill>
                <a:latin typeface="Times New Roman"/>
                <a:cs typeface="Times New Roman"/>
              </a:rPr>
              <a:t>in 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regulating the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practice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6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medicine.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19800" y="0"/>
            <a:ext cx="3124199" cy="1409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28573"/>
            <a:ext cx="3780154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b="0" spc="-85" dirty="0">
                <a:latin typeface="Times New Roman"/>
                <a:cs typeface="Times New Roman"/>
              </a:rPr>
              <a:t>Duties </a:t>
            </a:r>
            <a:r>
              <a:rPr b="0" spc="-50" dirty="0">
                <a:latin typeface="Times New Roman"/>
                <a:cs typeface="Times New Roman"/>
              </a:rPr>
              <a:t>of</a:t>
            </a:r>
            <a:r>
              <a:rPr b="0" spc="-409" dirty="0">
                <a:latin typeface="Times New Roman"/>
                <a:cs typeface="Times New Roman"/>
              </a:rPr>
              <a:t> </a:t>
            </a:r>
            <a:r>
              <a:rPr b="0" spc="-90" dirty="0">
                <a:latin typeface="Times New Roman"/>
                <a:cs typeface="Times New Roman"/>
              </a:rPr>
              <a:t>Physician  </a:t>
            </a:r>
            <a:r>
              <a:rPr b="0" spc="-50" dirty="0">
                <a:latin typeface="Times New Roman"/>
                <a:cs typeface="Times New Roman"/>
              </a:rPr>
              <a:t>to </a:t>
            </a:r>
            <a:r>
              <a:rPr b="0" spc="-80" dirty="0">
                <a:latin typeface="Times New Roman"/>
                <a:cs typeface="Times New Roman"/>
              </a:rPr>
              <a:t>their</a:t>
            </a:r>
            <a:r>
              <a:rPr b="0" spc="-405" dirty="0">
                <a:latin typeface="Times New Roman"/>
                <a:cs typeface="Times New Roman"/>
              </a:rPr>
              <a:t> </a:t>
            </a:r>
            <a:r>
              <a:rPr b="0" spc="-90" dirty="0">
                <a:latin typeface="Times New Roman"/>
                <a:cs typeface="Times New Roman"/>
              </a:rPr>
              <a:t>patients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2024" y="1914954"/>
            <a:ext cx="7792084" cy="3910329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785"/>
              </a:spcBef>
              <a:buClr>
                <a:srgbClr val="D5EBFF"/>
              </a:buClr>
              <a:buSzPct val="94642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Obligations to the sick</a:t>
            </a:r>
            <a:endParaRPr sz="2800">
              <a:latin typeface="Times New Roman"/>
              <a:cs typeface="Times New Roman"/>
            </a:endParaRPr>
          </a:p>
          <a:p>
            <a:pPr marL="940435" lvl="1" indent="-343535">
              <a:lnSpc>
                <a:spcPct val="100000"/>
              </a:lnSpc>
              <a:spcBef>
                <a:spcPts val="590"/>
              </a:spcBef>
              <a:buClr>
                <a:srgbClr val="EA1579"/>
              </a:buClr>
              <a:buFont typeface="Arial"/>
              <a:buChar char=""/>
              <a:tabLst>
                <a:tab pos="940435" algn="l"/>
                <a:tab pos="941069" algn="l"/>
              </a:tabLst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Always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respond to the calls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 the</a:t>
            </a:r>
            <a:r>
              <a:rPr sz="24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sick.</a:t>
            </a:r>
            <a:endParaRPr sz="2400">
              <a:latin typeface="Times New Roman"/>
              <a:cs typeface="Times New Roman"/>
            </a:endParaRPr>
          </a:p>
          <a:p>
            <a:pPr marL="940435" marR="368300" lvl="1" indent="-342900">
              <a:lnSpc>
                <a:spcPct val="100000"/>
              </a:lnSpc>
              <a:spcBef>
                <a:spcPts val="580"/>
              </a:spcBef>
              <a:buClr>
                <a:srgbClr val="EA1579"/>
              </a:buClr>
              <a:buFont typeface="Arial"/>
              <a:buChar char=""/>
              <a:tabLst>
                <a:tab pos="940435" algn="l"/>
                <a:tab pos="941069" algn="l"/>
              </a:tabLst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Ailment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not within range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 experience he can</a:t>
            </a:r>
            <a:r>
              <a:rPr sz="2400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refuse 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treatment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FF0000"/>
                </a:solidFill>
                <a:latin typeface="Times New Roman"/>
                <a:cs typeface="Times New Roman"/>
              </a:rPr>
              <a:t>refer.</a:t>
            </a:r>
            <a:endParaRPr sz="24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690"/>
              </a:spcBef>
              <a:buClr>
                <a:srgbClr val="D5EBFF"/>
              </a:buClr>
              <a:buSzPct val="94642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Patience, delicacy &amp;</a:t>
            </a:r>
            <a:r>
              <a:rPr sz="2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secrecy</a:t>
            </a:r>
            <a:endParaRPr sz="2800">
              <a:latin typeface="Times New Roman"/>
              <a:cs typeface="Times New Roman"/>
            </a:endParaRPr>
          </a:p>
          <a:p>
            <a:pPr marL="940435" lvl="1" indent="-343535">
              <a:lnSpc>
                <a:spcPct val="100000"/>
              </a:lnSpc>
              <a:spcBef>
                <a:spcPts val="580"/>
              </a:spcBef>
              <a:buClr>
                <a:srgbClr val="EA1579"/>
              </a:buClr>
              <a:buFont typeface="Arial"/>
              <a:buChar char=""/>
              <a:tabLst>
                <a:tab pos="940435" algn="l"/>
                <a:tab pos="941069" algn="l"/>
              </a:tabLst>
            </a:pP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Patience and delicacy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should characterize the</a:t>
            </a:r>
            <a:r>
              <a:rPr sz="2400" spc="-1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physician.</a:t>
            </a:r>
            <a:endParaRPr sz="2400">
              <a:latin typeface="Times New Roman"/>
              <a:cs typeface="Times New Roman"/>
            </a:endParaRPr>
          </a:p>
          <a:p>
            <a:pPr marL="940435" marR="679450" lvl="1" indent="-342900">
              <a:lnSpc>
                <a:spcPct val="100000"/>
              </a:lnSpc>
              <a:spcBef>
                <a:spcPts val="580"/>
              </a:spcBef>
              <a:buClr>
                <a:srgbClr val="EA1579"/>
              </a:buClr>
              <a:buFont typeface="Arial"/>
              <a:buChar char=""/>
              <a:tabLst>
                <a:tab pos="940435" algn="l"/>
                <a:tab pos="941069" algn="l"/>
              </a:tabLst>
            </a:pP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Secrecy of patients to be 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maintained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except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when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required by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laws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 the state and to protect</a:t>
            </a:r>
            <a:r>
              <a:rPr sz="2400" spc="-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healthy  individuals.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72200" y="0"/>
            <a:ext cx="2971799" cy="1409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28573"/>
            <a:ext cx="3780154" cy="123507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ts val="4730"/>
              </a:lnSpc>
              <a:spcBef>
                <a:spcPts val="310"/>
              </a:spcBef>
            </a:pPr>
            <a:r>
              <a:rPr b="0" spc="-85" dirty="0">
                <a:latin typeface="Times New Roman"/>
                <a:cs typeface="Times New Roman"/>
              </a:rPr>
              <a:t>Duties </a:t>
            </a:r>
            <a:r>
              <a:rPr b="0" spc="-50" dirty="0">
                <a:latin typeface="Times New Roman"/>
                <a:cs typeface="Times New Roman"/>
              </a:rPr>
              <a:t>of</a:t>
            </a:r>
            <a:r>
              <a:rPr b="0" spc="-409" dirty="0">
                <a:latin typeface="Times New Roman"/>
                <a:cs typeface="Times New Roman"/>
              </a:rPr>
              <a:t> </a:t>
            </a:r>
            <a:r>
              <a:rPr b="0" spc="-90" dirty="0">
                <a:latin typeface="Times New Roman"/>
                <a:cs typeface="Times New Roman"/>
              </a:rPr>
              <a:t>Physician  </a:t>
            </a:r>
            <a:r>
              <a:rPr b="0" spc="-50" dirty="0">
                <a:latin typeface="Times New Roman"/>
                <a:cs typeface="Times New Roman"/>
              </a:rPr>
              <a:t>to </a:t>
            </a:r>
            <a:r>
              <a:rPr b="0" spc="-80" dirty="0">
                <a:latin typeface="Times New Roman"/>
                <a:cs typeface="Times New Roman"/>
              </a:rPr>
              <a:t>their</a:t>
            </a:r>
            <a:r>
              <a:rPr b="0" spc="-405" dirty="0">
                <a:latin typeface="Times New Roman"/>
                <a:cs typeface="Times New Roman"/>
              </a:rPr>
              <a:t> </a:t>
            </a:r>
            <a:r>
              <a:rPr b="0" spc="-90" dirty="0">
                <a:latin typeface="Times New Roman"/>
                <a:cs typeface="Times New Roman"/>
              </a:rPr>
              <a:t>patients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2024" y="1838754"/>
            <a:ext cx="7198995" cy="3695700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785"/>
              </a:spcBef>
              <a:buClr>
                <a:srgbClr val="D5EBFF"/>
              </a:buClr>
              <a:buSzPct val="94642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Prognosis</a:t>
            </a:r>
            <a:endParaRPr sz="2800">
              <a:latin typeface="Times New Roman"/>
              <a:cs typeface="Times New Roman"/>
            </a:endParaRPr>
          </a:p>
          <a:p>
            <a:pPr marL="940435" marR="5080" lvl="1" indent="-342900">
              <a:lnSpc>
                <a:spcPct val="100000"/>
              </a:lnSpc>
              <a:spcBef>
                <a:spcPts val="590"/>
              </a:spcBef>
              <a:buClr>
                <a:srgbClr val="EA1579"/>
              </a:buClr>
              <a:buFont typeface="Arial"/>
              <a:buChar char=""/>
              <a:tabLst>
                <a:tab pos="940435" algn="l"/>
                <a:tab pos="941069" algn="l"/>
              </a:tabLst>
            </a:pP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Neither exaggerate or </a:t>
            </a: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minimize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gravity of</a:t>
            </a:r>
            <a:r>
              <a:rPr sz="24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patient’s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condition</a:t>
            </a:r>
            <a:endParaRPr sz="24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buClr>
                <a:srgbClr val="EA1579"/>
              </a:buClr>
              <a:buFont typeface="Arial"/>
              <a:buChar char=""/>
            </a:pPr>
            <a:endParaRPr sz="26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1760"/>
              </a:spcBef>
              <a:buClr>
                <a:srgbClr val="D5EBFF"/>
              </a:buClr>
              <a:buSzPct val="94642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Do not neglect the</a:t>
            </a:r>
            <a:r>
              <a:rPr sz="28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patient</a:t>
            </a:r>
            <a:endParaRPr sz="2800">
              <a:latin typeface="Times New Roman"/>
              <a:cs typeface="Times New Roman"/>
            </a:endParaRPr>
          </a:p>
          <a:p>
            <a:pPr marL="940435" lvl="1" indent="-343535">
              <a:lnSpc>
                <a:spcPct val="100000"/>
              </a:lnSpc>
              <a:spcBef>
                <a:spcPts val="595"/>
              </a:spcBef>
              <a:buClr>
                <a:srgbClr val="EA1579"/>
              </a:buClr>
              <a:buFont typeface="Arial"/>
              <a:buChar char=""/>
              <a:tabLst>
                <a:tab pos="940435" algn="l"/>
                <a:tab pos="941069" algn="l"/>
              </a:tabLst>
            </a:pP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Physician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free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choose.</a:t>
            </a:r>
            <a:endParaRPr sz="2400">
              <a:latin typeface="Times New Roman"/>
              <a:cs typeface="Times New Roman"/>
            </a:endParaRPr>
          </a:p>
          <a:p>
            <a:pPr marL="940435" lvl="1" indent="-343535">
              <a:lnSpc>
                <a:spcPct val="100000"/>
              </a:lnSpc>
              <a:spcBef>
                <a:spcPts val="575"/>
              </a:spcBef>
              <a:buClr>
                <a:srgbClr val="EA1579"/>
              </a:buClr>
              <a:buFont typeface="Arial"/>
              <a:buChar char=""/>
              <a:tabLst>
                <a:tab pos="940435" algn="l"/>
                <a:tab pos="941069" algn="l"/>
              </a:tabLst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Once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undertaken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should not neglect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4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case.</a:t>
            </a:r>
            <a:endParaRPr sz="2400">
              <a:latin typeface="Times New Roman"/>
              <a:cs typeface="Times New Roman"/>
            </a:endParaRPr>
          </a:p>
          <a:p>
            <a:pPr marL="940435" lvl="1" indent="-343535">
              <a:lnSpc>
                <a:spcPct val="100000"/>
              </a:lnSpc>
              <a:spcBef>
                <a:spcPts val="580"/>
              </a:spcBef>
              <a:buClr>
                <a:srgbClr val="EA1579"/>
              </a:buClr>
              <a:buFont typeface="Arial"/>
              <a:buChar char=""/>
              <a:tabLst>
                <a:tab pos="940435" algn="l"/>
                <a:tab pos="941069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Respond to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request in</a:t>
            </a:r>
            <a:r>
              <a:rPr sz="2400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FF0000"/>
                </a:solidFill>
                <a:latin typeface="Times New Roman"/>
                <a:cs typeface="Times New Roman"/>
              </a:rPr>
              <a:t>emergency.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72200" y="0"/>
            <a:ext cx="2971799" cy="1409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28573"/>
            <a:ext cx="389382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0" marR="5080" indent="-114300">
              <a:lnSpc>
                <a:spcPct val="100000"/>
              </a:lnSpc>
              <a:spcBef>
                <a:spcPts val="95"/>
              </a:spcBef>
            </a:pPr>
            <a:r>
              <a:rPr b="0" spc="-85" dirty="0">
                <a:latin typeface="Times New Roman"/>
                <a:cs typeface="Times New Roman"/>
              </a:rPr>
              <a:t>Duties </a:t>
            </a:r>
            <a:r>
              <a:rPr b="0" spc="-55" dirty="0">
                <a:latin typeface="Times New Roman"/>
                <a:cs typeface="Times New Roman"/>
              </a:rPr>
              <a:t>Of</a:t>
            </a:r>
            <a:r>
              <a:rPr b="0" spc="-400" dirty="0">
                <a:latin typeface="Times New Roman"/>
                <a:cs typeface="Times New Roman"/>
              </a:rPr>
              <a:t> </a:t>
            </a:r>
            <a:r>
              <a:rPr b="0" spc="-90" dirty="0">
                <a:latin typeface="Times New Roman"/>
                <a:cs typeface="Times New Roman"/>
              </a:rPr>
              <a:t>Physician  </a:t>
            </a:r>
            <a:r>
              <a:rPr b="0" spc="-50" dirty="0">
                <a:latin typeface="Times New Roman"/>
                <a:cs typeface="Times New Roman"/>
              </a:rPr>
              <a:t>in</a:t>
            </a:r>
            <a:r>
              <a:rPr b="0" spc="-210" dirty="0">
                <a:latin typeface="Times New Roman"/>
                <a:cs typeface="Times New Roman"/>
              </a:rPr>
              <a:t> </a:t>
            </a:r>
            <a:r>
              <a:rPr b="0" spc="-95" dirty="0">
                <a:latin typeface="Times New Roman"/>
                <a:cs typeface="Times New Roman"/>
              </a:rPr>
              <a:t>consultation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2024" y="1931035"/>
            <a:ext cx="7073900" cy="399796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675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40" dirty="0">
                <a:solidFill>
                  <a:srgbClr val="FF0000"/>
                </a:solidFill>
                <a:latin typeface="Times New Roman"/>
                <a:cs typeface="Times New Roman"/>
              </a:rPr>
              <a:t>Avoid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un-necessary</a:t>
            </a:r>
            <a:r>
              <a:rPr sz="24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consultation</a:t>
            </a:r>
            <a:endParaRPr sz="2400">
              <a:latin typeface="Times New Roman"/>
              <a:cs typeface="Times New Roman"/>
            </a:endParaRPr>
          </a:p>
          <a:p>
            <a:pPr marL="684530" marR="5080" lvl="1" indent="-287020">
              <a:lnSpc>
                <a:spcPct val="100000"/>
              </a:lnSpc>
              <a:spcBef>
                <a:spcPts val="575"/>
              </a:spcBef>
              <a:buClr>
                <a:srgbClr val="EA1579"/>
              </a:buClr>
              <a:buSzPct val="89583"/>
              <a:buFont typeface="Wingdings"/>
              <a:buChar char=""/>
              <a:tabLst>
                <a:tab pos="684530" algn="l"/>
                <a:tab pos="685165" algn="l"/>
                <a:tab pos="538480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Consulting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725" dirty="0">
                <a:solidFill>
                  <a:srgbClr val="FFFFFF"/>
                </a:solidFill>
                <a:latin typeface="Times New Roman"/>
                <a:cs typeface="Times New Roman"/>
              </a:rPr>
              <a:t>pathologist,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radiologist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or	asking for</a:t>
            </a:r>
            <a:r>
              <a:rPr sz="24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lab 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investigation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should be done judiciously</a:t>
            </a:r>
            <a:r>
              <a:rPr sz="24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695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Consultation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for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patient</a:t>
            </a:r>
            <a:r>
              <a:rPr sz="2400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benefit.</a:t>
            </a:r>
            <a:endParaRPr sz="24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710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Punctuality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consultation.</a:t>
            </a:r>
            <a:endParaRPr sz="24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695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Statement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to patient after</a:t>
            </a:r>
            <a:r>
              <a:rPr sz="2400" spc="-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consultation.</a:t>
            </a:r>
            <a:endParaRPr sz="24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700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Treatment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after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consultation.</a:t>
            </a:r>
            <a:endParaRPr sz="24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710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Patient referred to</a:t>
            </a:r>
            <a:r>
              <a:rPr sz="24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specialist.</a:t>
            </a:r>
            <a:endParaRPr sz="24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695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Fees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and other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charges.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48400" y="0"/>
            <a:ext cx="2895600" cy="1409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28573"/>
            <a:ext cx="308419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b="0" spc="-105" dirty="0">
                <a:latin typeface="Times New Roman"/>
                <a:cs typeface="Times New Roman"/>
              </a:rPr>
              <a:t>Re</a:t>
            </a:r>
            <a:r>
              <a:rPr b="0" spc="-100" dirty="0">
                <a:latin typeface="Times New Roman"/>
                <a:cs typeface="Times New Roman"/>
              </a:rPr>
              <a:t>spons</a:t>
            </a:r>
            <a:r>
              <a:rPr b="0" spc="-110" dirty="0">
                <a:latin typeface="Times New Roman"/>
                <a:cs typeface="Times New Roman"/>
              </a:rPr>
              <a:t>i</a:t>
            </a:r>
            <a:r>
              <a:rPr b="0" spc="-100" dirty="0">
                <a:latin typeface="Times New Roman"/>
                <a:cs typeface="Times New Roman"/>
              </a:rPr>
              <a:t>b</a:t>
            </a:r>
            <a:r>
              <a:rPr b="0" spc="-110" dirty="0">
                <a:latin typeface="Times New Roman"/>
                <a:cs typeface="Times New Roman"/>
              </a:rPr>
              <a:t>il</a:t>
            </a:r>
            <a:r>
              <a:rPr b="0" spc="-100" dirty="0">
                <a:latin typeface="Times New Roman"/>
                <a:cs typeface="Times New Roman"/>
              </a:rPr>
              <a:t>i</a:t>
            </a:r>
            <a:r>
              <a:rPr b="0" spc="-110" dirty="0">
                <a:latin typeface="Times New Roman"/>
                <a:cs typeface="Times New Roman"/>
              </a:rPr>
              <a:t>ti</a:t>
            </a:r>
            <a:r>
              <a:rPr b="0" spc="-105" dirty="0">
                <a:latin typeface="Times New Roman"/>
                <a:cs typeface="Times New Roman"/>
              </a:rPr>
              <a:t>e</a:t>
            </a:r>
            <a:r>
              <a:rPr b="0" spc="-5" dirty="0">
                <a:latin typeface="Times New Roman"/>
                <a:cs typeface="Times New Roman"/>
              </a:rPr>
              <a:t>s  </a:t>
            </a:r>
            <a:r>
              <a:rPr b="0" spc="-195" dirty="0">
                <a:latin typeface="Times New Roman"/>
                <a:cs typeface="Times New Roman"/>
              </a:rPr>
              <a:t>To </a:t>
            </a:r>
            <a:r>
              <a:rPr b="0" spc="-80" dirty="0">
                <a:latin typeface="Times New Roman"/>
                <a:cs typeface="Times New Roman"/>
              </a:rPr>
              <a:t>Each</a:t>
            </a:r>
            <a:r>
              <a:rPr b="0" spc="-265" dirty="0">
                <a:latin typeface="Times New Roman"/>
                <a:cs typeface="Times New Roman"/>
              </a:rPr>
              <a:t> </a:t>
            </a:r>
            <a:r>
              <a:rPr b="0" spc="-80" dirty="0">
                <a:latin typeface="Times New Roman"/>
                <a:cs typeface="Times New Roman"/>
              </a:rPr>
              <a:t>Other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2024" y="1991154"/>
            <a:ext cx="7461250" cy="3398520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354965" indent="-342900" algn="just">
              <a:lnSpc>
                <a:spcPct val="100000"/>
              </a:lnSpc>
              <a:spcBef>
                <a:spcPts val="785"/>
              </a:spcBef>
              <a:buClr>
                <a:srgbClr val="D5EBFF"/>
              </a:buClr>
              <a:buSzPct val="94642"/>
              <a:buFont typeface="Wingdings"/>
              <a:buChar char=""/>
              <a:tabLst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Dependence of Physicians on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each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other</a:t>
            </a:r>
            <a:endParaRPr sz="2800">
              <a:latin typeface="Times New Roman"/>
              <a:cs typeface="Times New Roman"/>
            </a:endParaRPr>
          </a:p>
          <a:p>
            <a:pPr marL="684530" marR="47625" lvl="1" indent="-287020" algn="just">
              <a:lnSpc>
                <a:spcPct val="100000"/>
              </a:lnSpc>
              <a:spcBef>
                <a:spcPts val="590"/>
              </a:spcBef>
              <a:buClr>
                <a:srgbClr val="EA1579"/>
              </a:buClr>
              <a:buSzPct val="89583"/>
              <a:buFont typeface="Wingdings"/>
              <a:buChar char=""/>
              <a:tabLst>
                <a:tab pos="685165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Should consider it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as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pleasure and privilege to </a:t>
            </a:r>
            <a:r>
              <a:rPr sz="2400" spc="-200" dirty="0">
                <a:solidFill>
                  <a:srgbClr val="FF0000"/>
                </a:solidFill>
                <a:latin typeface="Times New Roman"/>
                <a:cs typeface="Times New Roman"/>
              </a:rPr>
              <a:t>render 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gratuitous service to all physicians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and their</a:t>
            </a:r>
            <a:r>
              <a:rPr sz="2400" spc="-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immediate  family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dependants.</a:t>
            </a:r>
            <a:endParaRPr sz="24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Clr>
                <a:srgbClr val="EA1579"/>
              </a:buClr>
              <a:buFont typeface="Wingdings"/>
              <a:buChar char=""/>
            </a:pPr>
            <a:endParaRPr sz="31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buClr>
                <a:srgbClr val="D5EBFF"/>
              </a:buClr>
              <a:buSzPct val="94642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Conduct in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consultation</a:t>
            </a:r>
            <a:endParaRPr sz="2800">
              <a:latin typeface="Times New Roman"/>
              <a:cs typeface="Times New Roman"/>
            </a:endParaRPr>
          </a:p>
          <a:p>
            <a:pPr marL="684530" lvl="1" indent="-287020">
              <a:lnSpc>
                <a:spcPct val="100000"/>
              </a:lnSpc>
              <a:spcBef>
                <a:spcPts val="580"/>
              </a:spcBef>
              <a:buClr>
                <a:srgbClr val="EA1579"/>
              </a:buClr>
              <a:buSzPct val="89583"/>
              <a:buFont typeface="Wingdings"/>
              <a:buChar char=""/>
              <a:tabLst>
                <a:tab pos="684530" algn="l"/>
                <a:tab pos="685165" algn="l"/>
              </a:tabLst>
            </a:pP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Respect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should be observed towards the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physician</a:t>
            </a:r>
            <a:r>
              <a:rPr sz="2400" spc="-1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in-</a:t>
            </a:r>
            <a:endParaRPr sz="2400">
              <a:latin typeface="Times New Roman"/>
              <a:cs typeface="Times New Roman"/>
            </a:endParaRPr>
          </a:p>
          <a:p>
            <a:pPr marL="684530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charge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 the case and no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statement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or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remark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24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made.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48400" y="0"/>
            <a:ext cx="2895600" cy="1409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28573"/>
            <a:ext cx="3084195" cy="123507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ts val="4730"/>
              </a:lnSpc>
              <a:spcBef>
                <a:spcPts val="310"/>
              </a:spcBef>
            </a:pPr>
            <a:r>
              <a:rPr b="0" spc="-105" dirty="0">
                <a:latin typeface="Times New Roman"/>
                <a:cs typeface="Times New Roman"/>
              </a:rPr>
              <a:t>Re</a:t>
            </a:r>
            <a:r>
              <a:rPr b="0" spc="-100" dirty="0">
                <a:latin typeface="Times New Roman"/>
                <a:cs typeface="Times New Roman"/>
              </a:rPr>
              <a:t>spons</a:t>
            </a:r>
            <a:r>
              <a:rPr b="0" spc="-110" dirty="0">
                <a:latin typeface="Times New Roman"/>
                <a:cs typeface="Times New Roman"/>
              </a:rPr>
              <a:t>i</a:t>
            </a:r>
            <a:r>
              <a:rPr b="0" spc="-100" dirty="0">
                <a:latin typeface="Times New Roman"/>
                <a:cs typeface="Times New Roman"/>
              </a:rPr>
              <a:t>b</a:t>
            </a:r>
            <a:r>
              <a:rPr b="0" spc="-110" dirty="0">
                <a:latin typeface="Times New Roman"/>
                <a:cs typeface="Times New Roman"/>
              </a:rPr>
              <a:t>il</a:t>
            </a:r>
            <a:r>
              <a:rPr b="0" spc="-100" dirty="0">
                <a:latin typeface="Times New Roman"/>
                <a:cs typeface="Times New Roman"/>
              </a:rPr>
              <a:t>i</a:t>
            </a:r>
            <a:r>
              <a:rPr b="0" spc="-110" dirty="0">
                <a:latin typeface="Times New Roman"/>
                <a:cs typeface="Times New Roman"/>
              </a:rPr>
              <a:t>ti</a:t>
            </a:r>
            <a:r>
              <a:rPr b="0" spc="-105" dirty="0">
                <a:latin typeface="Times New Roman"/>
                <a:cs typeface="Times New Roman"/>
              </a:rPr>
              <a:t>e</a:t>
            </a:r>
            <a:r>
              <a:rPr b="0" spc="-5" dirty="0">
                <a:latin typeface="Times New Roman"/>
                <a:cs typeface="Times New Roman"/>
              </a:rPr>
              <a:t>s  </a:t>
            </a:r>
            <a:r>
              <a:rPr b="0" spc="-195" dirty="0">
                <a:latin typeface="Times New Roman"/>
                <a:cs typeface="Times New Roman"/>
              </a:rPr>
              <a:t>To </a:t>
            </a:r>
            <a:r>
              <a:rPr b="0" spc="-80" dirty="0">
                <a:latin typeface="Times New Roman"/>
                <a:cs typeface="Times New Roman"/>
              </a:rPr>
              <a:t>Each</a:t>
            </a:r>
            <a:r>
              <a:rPr b="0" spc="-265" dirty="0">
                <a:latin typeface="Times New Roman"/>
                <a:cs typeface="Times New Roman"/>
              </a:rPr>
              <a:t> </a:t>
            </a:r>
            <a:r>
              <a:rPr b="0" spc="-80" dirty="0">
                <a:latin typeface="Times New Roman"/>
                <a:cs typeface="Times New Roman"/>
              </a:rPr>
              <a:t>Other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2024" y="1991994"/>
            <a:ext cx="7391400" cy="336550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795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Consultant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not to take the </a:t>
            </a: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charge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 the</a:t>
            </a:r>
            <a:r>
              <a:rPr sz="24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case.</a:t>
            </a:r>
            <a:endParaRPr sz="24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695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Appointment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of the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substitute</a:t>
            </a:r>
            <a:endParaRPr sz="2400">
              <a:latin typeface="Times New Roman"/>
              <a:cs typeface="Times New Roman"/>
            </a:endParaRPr>
          </a:p>
          <a:p>
            <a:pPr marL="684530" marR="621665" lvl="1" indent="-287020">
              <a:lnSpc>
                <a:spcPct val="100000"/>
              </a:lnSpc>
              <a:spcBef>
                <a:spcPts val="575"/>
              </a:spcBef>
              <a:buClr>
                <a:srgbClr val="EA1579"/>
              </a:buClr>
              <a:buSzPct val="89583"/>
              <a:buFont typeface="Wingdings"/>
              <a:buChar char=""/>
              <a:tabLst>
                <a:tab pos="684530" algn="l"/>
                <a:tab pos="685165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only when he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has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 capacity to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discharge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  additional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responsibility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along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with his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/ her</a:t>
            </a:r>
            <a:r>
              <a:rPr sz="24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other  duties</a:t>
            </a:r>
            <a:endParaRPr sz="24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710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Visiting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another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Physician's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case-</a:t>
            </a:r>
            <a:endParaRPr sz="2400">
              <a:latin typeface="Times New Roman"/>
              <a:cs typeface="Times New Roman"/>
            </a:endParaRPr>
          </a:p>
          <a:p>
            <a:pPr marL="684530" lvl="1" indent="-287020">
              <a:lnSpc>
                <a:spcPct val="100000"/>
              </a:lnSpc>
              <a:spcBef>
                <a:spcPts val="580"/>
              </a:spcBef>
              <a:buClr>
                <a:srgbClr val="EA1579"/>
              </a:buClr>
              <a:buSzPct val="89583"/>
              <a:buFont typeface="Wingdings"/>
              <a:buChar char=""/>
              <a:tabLst>
                <a:tab pos="684530" algn="l"/>
                <a:tab pos="685165" algn="l"/>
              </a:tabLst>
            </a:pPr>
            <a:r>
              <a:rPr sz="2400" spc="-40" dirty="0">
                <a:solidFill>
                  <a:srgbClr val="FF0000"/>
                </a:solidFill>
                <a:latin typeface="Times New Roman"/>
                <a:cs typeface="Times New Roman"/>
              </a:rPr>
              <a:t>Avoid 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remarks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upon the diagnosis or the 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treatment</a:t>
            </a:r>
            <a:r>
              <a:rPr sz="24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endParaRPr sz="2400">
              <a:latin typeface="Times New Roman"/>
              <a:cs typeface="Times New Roman"/>
            </a:endParaRPr>
          </a:p>
          <a:p>
            <a:pPr marL="684530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has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been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adopted.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553200" y="0"/>
            <a:ext cx="2590799" cy="129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703834"/>
            <a:ext cx="509841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b="0" spc="-85" dirty="0">
                <a:latin typeface="Times New Roman"/>
                <a:cs typeface="Times New Roman"/>
              </a:rPr>
              <a:t>Duties </a:t>
            </a:r>
            <a:r>
              <a:rPr sz="3600" b="0" spc="-50" dirty="0">
                <a:latin typeface="Times New Roman"/>
                <a:cs typeface="Times New Roman"/>
              </a:rPr>
              <a:t>Of </a:t>
            </a:r>
            <a:r>
              <a:rPr sz="3600" b="0" spc="-90" dirty="0">
                <a:latin typeface="Times New Roman"/>
                <a:cs typeface="Times New Roman"/>
              </a:rPr>
              <a:t>Physician </a:t>
            </a:r>
            <a:r>
              <a:rPr sz="3600" b="0" spc="-180" dirty="0">
                <a:latin typeface="Times New Roman"/>
                <a:cs typeface="Times New Roman"/>
              </a:rPr>
              <a:t>To  </a:t>
            </a:r>
            <a:r>
              <a:rPr sz="3600" b="0" spc="-85" dirty="0">
                <a:latin typeface="Times New Roman"/>
                <a:cs typeface="Times New Roman"/>
              </a:rPr>
              <a:t>Public</a:t>
            </a:r>
            <a:r>
              <a:rPr sz="3600" b="0" spc="-735" dirty="0">
                <a:latin typeface="Times New Roman"/>
                <a:cs typeface="Times New Roman"/>
              </a:rPr>
              <a:t> </a:t>
            </a:r>
            <a:r>
              <a:rPr sz="3600" b="0" spc="-65" dirty="0">
                <a:latin typeface="Times New Roman"/>
                <a:cs typeface="Times New Roman"/>
              </a:rPr>
              <a:t>And </a:t>
            </a:r>
            <a:r>
              <a:rPr sz="3600" b="0" spc="-95" dirty="0">
                <a:latin typeface="Times New Roman"/>
                <a:cs typeface="Times New Roman"/>
              </a:rPr>
              <a:t>Paramedical Staff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2024" y="2065045"/>
            <a:ext cx="7282180" cy="4064635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465"/>
              </a:spcBef>
              <a:buClr>
                <a:srgbClr val="D5EBFF"/>
              </a:buClr>
              <a:buSzPct val="94642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Physicians as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citizens</a:t>
            </a:r>
            <a:endParaRPr sz="2800">
              <a:latin typeface="Times New Roman"/>
              <a:cs typeface="Times New Roman"/>
            </a:endParaRPr>
          </a:p>
          <a:p>
            <a:pPr marL="940435" marR="5080" lvl="1" indent="-228600">
              <a:lnSpc>
                <a:spcPts val="2380"/>
              </a:lnSpc>
              <a:spcBef>
                <a:spcPts val="585"/>
              </a:spcBef>
              <a:buClr>
                <a:srgbClr val="EA1579"/>
              </a:buClr>
              <a:buFont typeface="Arial"/>
              <a:buChar char=""/>
              <a:tabLst>
                <a:tab pos="940435" algn="l"/>
                <a:tab pos="941069" algn="l"/>
              </a:tabLst>
            </a:pP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Should particularly </a:t>
            </a:r>
            <a:r>
              <a:rPr sz="2200" spc="-5" dirty="0">
                <a:solidFill>
                  <a:srgbClr val="FF0000"/>
                </a:solidFill>
                <a:latin typeface="Times New Roman"/>
                <a:cs typeface="Times New Roman"/>
              </a:rPr>
              <a:t>co-operate with </a:t>
            </a:r>
            <a:r>
              <a:rPr sz="2200" dirty="0">
                <a:solidFill>
                  <a:srgbClr val="FF0000"/>
                </a:solidFill>
                <a:latin typeface="Times New Roman"/>
                <a:cs typeface="Times New Roman"/>
              </a:rPr>
              <a:t>the </a:t>
            </a:r>
            <a:r>
              <a:rPr sz="2200" spc="-5" dirty="0">
                <a:solidFill>
                  <a:srgbClr val="FF0000"/>
                </a:solidFill>
                <a:latin typeface="Times New Roman"/>
                <a:cs typeface="Times New Roman"/>
              </a:rPr>
              <a:t>authorities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the 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administration of sanitary/public health laws and  regulations.</a:t>
            </a:r>
            <a:endParaRPr sz="22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305"/>
              </a:spcBef>
              <a:buClr>
                <a:srgbClr val="D5EBFF"/>
              </a:buClr>
              <a:buSzPct val="94642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Public and community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health</a:t>
            </a:r>
            <a:endParaRPr sz="2800">
              <a:latin typeface="Times New Roman"/>
              <a:cs typeface="Times New Roman"/>
            </a:endParaRPr>
          </a:p>
          <a:p>
            <a:pPr marL="940435" marR="44450" lvl="1" indent="-228600">
              <a:lnSpc>
                <a:spcPts val="2380"/>
              </a:lnSpc>
              <a:spcBef>
                <a:spcPts val="575"/>
              </a:spcBef>
              <a:buClr>
                <a:srgbClr val="EA1579"/>
              </a:buClr>
              <a:buFont typeface="Arial"/>
              <a:buChar char=""/>
              <a:tabLst>
                <a:tab pos="940435" algn="l"/>
                <a:tab pos="941069" algn="l"/>
              </a:tabLst>
            </a:pP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Should enlighten the public </a:t>
            </a:r>
            <a:r>
              <a:rPr sz="2200" spc="-5" dirty="0">
                <a:solidFill>
                  <a:srgbClr val="FF0000"/>
                </a:solidFill>
                <a:latin typeface="Times New Roman"/>
                <a:cs typeface="Times New Roman"/>
              </a:rPr>
              <a:t>concerning quarantine  regulations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measures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for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200" spc="-5" dirty="0">
                <a:solidFill>
                  <a:srgbClr val="FF0000"/>
                </a:solidFill>
                <a:latin typeface="Times New Roman"/>
                <a:cs typeface="Times New Roman"/>
              </a:rPr>
              <a:t>prevention of epidemic  and communicable</a:t>
            </a:r>
            <a:r>
              <a:rPr sz="2200" spc="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Times New Roman"/>
                <a:cs typeface="Times New Roman"/>
              </a:rPr>
              <a:t>diseases.</a:t>
            </a:r>
            <a:endParaRPr sz="22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305"/>
              </a:spcBef>
              <a:buClr>
                <a:srgbClr val="D5EBFF"/>
              </a:buClr>
              <a:buSzPct val="94642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Pharmacists/nurses</a:t>
            </a:r>
            <a:endParaRPr sz="2800">
              <a:latin typeface="Times New Roman"/>
              <a:cs typeface="Times New Roman"/>
            </a:endParaRPr>
          </a:p>
          <a:p>
            <a:pPr marL="940435" marR="325755" lvl="1" indent="-228600">
              <a:lnSpc>
                <a:spcPts val="2380"/>
              </a:lnSpc>
              <a:spcBef>
                <a:spcPts val="585"/>
              </a:spcBef>
              <a:buClr>
                <a:srgbClr val="EA1579"/>
              </a:buClr>
              <a:buFont typeface="Arial"/>
              <a:buChar char=""/>
              <a:tabLst>
                <a:tab pos="940435" algn="l"/>
                <a:tab pos="941069" algn="l"/>
              </a:tabLst>
            </a:pP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Should promote and recognize their services and seek  their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cooperation.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05600" y="0"/>
            <a:ext cx="2438399" cy="129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28573"/>
            <a:ext cx="24015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95" dirty="0">
                <a:latin typeface="Times New Roman"/>
                <a:cs typeface="Times New Roman"/>
              </a:rPr>
              <a:t>Introduction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2024" y="1803272"/>
            <a:ext cx="7305675" cy="3493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290195" indent="-342900">
              <a:lnSpc>
                <a:spcPct val="100000"/>
              </a:lnSpc>
              <a:spcBef>
                <a:spcPts val="1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The Greek word </a:t>
            </a:r>
            <a:r>
              <a:rPr sz="3000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ethike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means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habit, action,  </a:t>
            </a:r>
            <a:r>
              <a:rPr sz="3000" spc="-20" dirty="0">
                <a:solidFill>
                  <a:srgbClr val="FF0000"/>
                </a:solidFill>
                <a:latin typeface="Times New Roman"/>
                <a:cs typeface="Times New Roman"/>
              </a:rPr>
              <a:t>character.</a:t>
            </a:r>
            <a:endParaRPr sz="3000">
              <a:latin typeface="Times New Roman"/>
              <a:cs typeface="Times New Roman"/>
            </a:endParaRPr>
          </a:p>
          <a:p>
            <a:pPr marL="354965" marR="112395" indent="-342900">
              <a:lnSpc>
                <a:spcPct val="100000"/>
              </a:lnSpc>
              <a:spcBef>
                <a:spcPts val="71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Latin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word </a:t>
            </a:r>
            <a:r>
              <a:rPr sz="3000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mos (morals)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means </a:t>
            </a:r>
            <a:r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habit or 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custom.</a:t>
            </a:r>
            <a:endParaRPr sz="3000">
              <a:latin typeface="Times New Roman"/>
              <a:cs typeface="Times New Roman"/>
            </a:endParaRPr>
          </a:p>
          <a:p>
            <a:pPr marL="354965" marR="5080" indent="-342900">
              <a:lnSpc>
                <a:spcPct val="109700"/>
              </a:lnSpc>
              <a:spcBef>
                <a:spcPts val="34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simple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words, Ethics is a set of 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philosophical beliefs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practices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concerned  with the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distinction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between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right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30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wrong.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77000" y="0"/>
            <a:ext cx="2666999" cy="175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28573"/>
            <a:ext cx="29794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90" dirty="0">
                <a:latin typeface="Times New Roman"/>
                <a:cs typeface="Times New Roman"/>
              </a:rPr>
              <a:t>Unethical</a:t>
            </a:r>
            <a:r>
              <a:rPr b="0" spc="375" dirty="0">
                <a:latin typeface="Times New Roman"/>
                <a:cs typeface="Times New Roman"/>
              </a:rPr>
              <a:t> </a:t>
            </a:r>
            <a:r>
              <a:rPr b="0" spc="-80" dirty="0">
                <a:latin typeface="Times New Roman"/>
                <a:cs typeface="Times New Roman"/>
              </a:rPr>
              <a:t>Acts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2024" y="1713733"/>
            <a:ext cx="3851910" cy="2122805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80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Advertising</a:t>
            </a:r>
            <a:endParaRPr sz="30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70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Patent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and Copy</a:t>
            </a:r>
            <a:r>
              <a:rPr sz="3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rights</a:t>
            </a:r>
            <a:endParaRPr sz="3000">
              <a:latin typeface="Times New Roman"/>
              <a:cs typeface="Times New Roman"/>
            </a:endParaRPr>
          </a:p>
          <a:p>
            <a:pPr marL="354965" marR="69215" indent="-342900">
              <a:lnSpc>
                <a:spcPct val="100000"/>
              </a:lnSpc>
              <a:spcBef>
                <a:spcPts val="7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Running an open</a:t>
            </a:r>
            <a:r>
              <a:rPr sz="30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shop  and Appliances by</a:t>
            </a:r>
            <a:r>
              <a:rPr sz="3000" spc="-2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Ph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32469" y="2404303"/>
            <a:ext cx="3480435" cy="1971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6370">
              <a:lnSpc>
                <a:spcPts val="3275"/>
              </a:lnSpc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endParaRPr sz="3000">
              <a:latin typeface="Times New Roman"/>
              <a:cs typeface="Times New Roman"/>
            </a:endParaRPr>
          </a:p>
          <a:p>
            <a:pPr indent="198755">
              <a:lnSpc>
                <a:spcPct val="100000"/>
              </a:lnSpc>
              <a:spcBef>
                <a:spcPts val="695"/>
              </a:spcBef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(Dispensing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Drugs 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ysicians)</a:t>
            </a:r>
            <a:endParaRPr sz="3000">
              <a:latin typeface="Times New Roman"/>
              <a:cs typeface="Times New Roman"/>
            </a:endParaRPr>
          </a:p>
          <a:p>
            <a:pPr marL="175260">
              <a:lnSpc>
                <a:spcPct val="100000"/>
              </a:lnSpc>
              <a:spcBef>
                <a:spcPts val="700"/>
              </a:spcBef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62024" y="4358507"/>
            <a:ext cx="2919095" cy="1662430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79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Secret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Remedies</a:t>
            </a:r>
            <a:endParaRPr sz="30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7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Human</a:t>
            </a:r>
            <a:r>
              <a:rPr sz="30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Rights</a:t>
            </a:r>
            <a:endParaRPr sz="30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69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Euthanasia</a:t>
            </a:r>
            <a:endParaRPr sz="30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867402" y="600201"/>
            <a:ext cx="4135120" cy="4058920"/>
            <a:chOff x="4867402" y="600201"/>
            <a:chExt cx="4135120" cy="4058920"/>
          </a:xfrm>
        </p:grpSpPr>
        <p:sp>
          <p:nvSpPr>
            <p:cNvPr id="7" name="object 7"/>
            <p:cNvSpPr/>
            <p:nvPr/>
          </p:nvSpPr>
          <p:spPr>
            <a:xfrm>
              <a:off x="4877562" y="610361"/>
              <a:ext cx="4114800" cy="4038600"/>
            </a:xfrm>
            <a:custGeom>
              <a:avLst/>
              <a:gdLst/>
              <a:ahLst/>
              <a:cxnLst/>
              <a:rect l="l" t="t" r="r" b="b"/>
              <a:pathLst>
                <a:path w="4114800" h="4038600">
                  <a:moveTo>
                    <a:pt x="4114799" y="0"/>
                  </a:moveTo>
                  <a:lnTo>
                    <a:pt x="0" y="0"/>
                  </a:lnTo>
                  <a:lnTo>
                    <a:pt x="0" y="4038600"/>
                  </a:lnTo>
                  <a:lnTo>
                    <a:pt x="4114799" y="4038600"/>
                  </a:lnTo>
                  <a:lnTo>
                    <a:pt x="4114799" y="0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877562" y="610361"/>
              <a:ext cx="4114800" cy="4038600"/>
            </a:xfrm>
            <a:custGeom>
              <a:avLst/>
              <a:gdLst/>
              <a:ahLst/>
              <a:cxnLst/>
              <a:rect l="l" t="t" r="r" b="b"/>
              <a:pathLst>
                <a:path w="4114800" h="4038600">
                  <a:moveTo>
                    <a:pt x="0" y="4038600"/>
                  </a:moveTo>
                  <a:lnTo>
                    <a:pt x="4114799" y="4038600"/>
                  </a:lnTo>
                  <a:lnTo>
                    <a:pt x="4114799" y="0"/>
                  </a:lnTo>
                  <a:lnTo>
                    <a:pt x="0" y="0"/>
                  </a:lnTo>
                  <a:lnTo>
                    <a:pt x="0" y="4038600"/>
                  </a:lnTo>
                  <a:close/>
                </a:path>
              </a:pathLst>
            </a:custGeom>
            <a:ln w="19812">
              <a:solidFill>
                <a:srgbClr val="5C99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969128" y="1401128"/>
            <a:ext cx="3809365" cy="2461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  <a:tabLst>
                <a:tab pos="286385" algn="l"/>
              </a:tabLst>
            </a:pPr>
            <a:r>
              <a:rPr sz="1800" dirty="0">
                <a:latin typeface="Arial"/>
                <a:cs typeface="Arial"/>
              </a:rPr>
              <a:t>•	</a:t>
            </a:r>
            <a:r>
              <a:rPr sz="1800" b="1" spc="-55" dirty="0">
                <a:latin typeface="Trebuchet MS"/>
                <a:cs typeface="Trebuchet MS"/>
              </a:rPr>
              <a:t>Printing</a:t>
            </a:r>
            <a:r>
              <a:rPr sz="1800" b="1" spc="-160" dirty="0">
                <a:latin typeface="Trebuchet MS"/>
                <a:cs typeface="Trebuchet MS"/>
              </a:rPr>
              <a:t> </a:t>
            </a:r>
            <a:r>
              <a:rPr sz="1800" b="1" spc="-50" dirty="0">
                <a:latin typeface="Trebuchet MS"/>
                <a:cs typeface="Trebuchet MS"/>
              </a:rPr>
              <a:t>of</a:t>
            </a:r>
            <a:r>
              <a:rPr sz="1800" b="1" spc="-165" dirty="0">
                <a:latin typeface="Trebuchet MS"/>
                <a:cs typeface="Trebuchet MS"/>
              </a:rPr>
              <a:t> </a:t>
            </a:r>
            <a:r>
              <a:rPr sz="1800" b="1" spc="-70" dirty="0">
                <a:latin typeface="Trebuchet MS"/>
                <a:cs typeface="Trebuchet MS"/>
              </a:rPr>
              <a:t>self</a:t>
            </a:r>
            <a:r>
              <a:rPr sz="1800" b="1" spc="-185" dirty="0">
                <a:latin typeface="Trebuchet MS"/>
                <a:cs typeface="Trebuchet MS"/>
              </a:rPr>
              <a:t> </a:t>
            </a:r>
            <a:r>
              <a:rPr sz="1800" b="1" spc="-50" dirty="0">
                <a:latin typeface="Trebuchet MS"/>
                <a:cs typeface="Trebuchet MS"/>
              </a:rPr>
              <a:t>photograph,</a:t>
            </a:r>
            <a:r>
              <a:rPr sz="1800" b="1" spc="-135" dirty="0">
                <a:latin typeface="Trebuchet MS"/>
                <a:cs typeface="Trebuchet MS"/>
              </a:rPr>
              <a:t> </a:t>
            </a:r>
            <a:r>
              <a:rPr sz="1800" b="1" spc="-85" dirty="0">
                <a:latin typeface="Trebuchet MS"/>
                <a:cs typeface="Trebuchet MS"/>
              </a:rPr>
              <a:t>or</a:t>
            </a:r>
            <a:r>
              <a:rPr sz="1800" b="1" spc="-170" dirty="0">
                <a:latin typeface="Trebuchet MS"/>
                <a:cs typeface="Trebuchet MS"/>
              </a:rPr>
              <a:t> </a:t>
            </a:r>
            <a:r>
              <a:rPr sz="1800" b="1" spc="-50" dirty="0">
                <a:latin typeface="Trebuchet MS"/>
                <a:cs typeface="Trebuchet MS"/>
              </a:rPr>
              <a:t>any</a:t>
            </a:r>
            <a:endParaRPr sz="1800">
              <a:latin typeface="Trebuchet MS"/>
              <a:cs typeface="Trebuchet MS"/>
            </a:endParaRPr>
          </a:p>
          <a:p>
            <a:pPr marL="286385">
              <a:lnSpc>
                <a:spcPct val="100000"/>
              </a:lnSpc>
            </a:pPr>
            <a:r>
              <a:rPr sz="1800" b="1" spc="-70" dirty="0">
                <a:latin typeface="Trebuchet MS"/>
                <a:cs typeface="Trebuchet MS"/>
              </a:rPr>
              <a:t>such </a:t>
            </a:r>
            <a:r>
              <a:rPr sz="1800" b="1" spc="-75" dirty="0">
                <a:latin typeface="Trebuchet MS"/>
                <a:cs typeface="Trebuchet MS"/>
              </a:rPr>
              <a:t>material </a:t>
            </a:r>
            <a:r>
              <a:rPr sz="1800" b="1" spc="-50" dirty="0">
                <a:latin typeface="Trebuchet MS"/>
                <a:cs typeface="Trebuchet MS"/>
              </a:rPr>
              <a:t>of </a:t>
            </a:r>
            <a:r>
              <a:rPr sz="1800" b="1" spc="-75" dirty="0">
                <a:latin typeface="Trebuchet MS"/>
                <a:cs typeface="Trebuchet MS"/>
              </a:rPr>
              <a:t>publicity </a:t>
            </a:r>
            <a:r>
              <a:rPr sz="1800" b="1" spc="-80" dirty="0">
                <a:latin typeface="Trebuchet MS"/>
                <a:cs typeface="Trebuchet MS"/>
              </a:rPr>
              <a:t>in </a:t>
            </a:r>
            <a:r>
              <a:rPr sz="1800" b="1" spc="-75" dirty="0">
                <a:latin typeface="Trebuchet MS"/>
                <a:cs typeface="Trebuchet MS"/>
              </a:rPr>
              <a:t>the  </a:t>
            </a:r>
            <a:r>
              <a:rPr sz="1800" b="1" spc="-90" dirty="0">
                <a:latin typeface="Trebuchet MS"/>
                <a:cs typeface="Trebuchet MS"/>
              </a:rPr>
              <a:t>letter </a:t>
            </a:r>
            <a:r>
              <a:rPr sz="1800" b="1" spc="-65" dirty="0">
                <a:latin typeface="Trebuchet MS"/>
                <a:cs typeface="Trebuchet MS"/>
              </a:rPr>
              <a:t>head </a:t>
            </a:r>
            <a:r>
              <a:rPr sz="1800" b="1" spc="-85" dirty="0">
                <a:latin typeface="Trebuchet MS"/>
                <a:cs typeface="Trebuchet MS"/>
              </a:rPr>
              <a:t>or </a:t>
            </a:r>
            <a:r>
              <a:rPr sz="1800" b="1" spc="-45" dirty="0">
                <a:latin typeface="Trebuchet MS"/>
                <a:cs typeface="Trebuchet MS"/>
              </a:rPr>
              <a:t>on </a:t>
            </a:r>
            <a:r>
              <a:rPr sz="1800" b="1" spc="-25" dirty="0">
                <a:latin typeface="Trebuchet MS"/>
                <a:cs typeface="Trebuchet MS"/>
              </a:rPr>
              <a:t>sign </a:t>
            </a:r>
            <a:r>
              <a:rPr sz="1800" b="1" spc="-60" dirty="0">
                <a:latin typeface="Trebuchet MS"/>
                <a:cs typeface="Trebuchet MS"/>
              </a:rPr>
              <a:t>board </a:t>
            </a:r>
            <a:r>
              <a:rPr sz="1800" b="1" spc="-50" dirty="0">
                <a:latin typeface="Trebuchet MS"/>
                <a:cs typeface="Trebuchet MS"/>
              </a:rPr>
              <a:t>of </a:t>
            </a:r>
            <a:r>
              <a:rPr sz="1800" b="1" spc="-75" dirty="0">
                <a:latin typeface="Trebuchet MS"/>
                <a:cs typeface="Trebuchet MS"/>
              </a:rPr>
              <a:t>the  </a:t>
            </a:r>
            <a:r>
              <a:rPr sz="1800" b="1" spc="-55" dirty="0">
                <a:latin typeface="Trebuchet MS"/>
                <a:cs typeface="Trebuchet MS"/>
              </a:rPr>
              <a:t>consulting</a:t>
            </a:r>
            <a:r>
              <a:rPr sz="1800" b="1" spc="-185" dirty="0">
                <a:latin typeface="Trebuchet MS"/>
                <a:cs typeface="Trebuchet MS"/>
              </a:rPr>
              <a:t> </a:t>
            </a:r>
            <a:r>
              <a:rPr sz="1800" b="1" spc="-55" dirty="0">
                <a:latin typeface="Trebuchet MS"/>
                <a:cs typeface="Trebuchet MS"/>
              </a:rPr>
              <a:t>room</a:t>
            </a:r>
            <a:r>
              <a:rPr sz="1800" b="1" spc="-160" dirty="0">
                <a:latin typeface="Trebuchet MS"/>
                <a:cs typeface="Trebuchet MS"/>
              </a:rPr>
              <a:t> </a:t>
            </a:r>
            <a:r>
              <a:rPr sz="1800" b="1" spc="-85" dirty="0">
                <a:latin typeface="Trebuchet MS"/>
                <a:cs typeface="Trebuchet MS"/>
              </a:rPr>
              <a:t>or</a:t>
            </a:r>
            <a:r>
              <a:rPr sz="1800" b="1" spc="-170" dirty="0">
                <a:latin typeface="Trebuchet MS"/>
                <a:cs typeface="Trebuchet MS"/>
              </a:rPr>
              <a:t> </a:t>
            </a:r>
            <a:r>
              <a:rPr sz="1800" b="1" spc="-50" dirty="0">
                <a:latin typeface="Trebuchet MS"/>
                <a:cs typeface="Trebuchet MS"/>
              </a:rPr>
              <a:t>any</a:t>
            </a:r>
            <a:r>
              <a:rPr sz="1800" b="1" spc="-160" dirty="0">
                <a:latin typeface="Trebuchet MS"/>
                <a:cs typeface="Trebuchet MS"/>
              </a:rPr>
              <a:t> </a:t>
            </a:r>
            <a:r>
              <a:rPr sz="1800" b="1" spc="-70" dirty="0">
                <a:latin typeface="Trebuchet MS"/>
                <a:cs typeface="Trebuchet MS"/>
              </a:rPr>
              <a:t>such</a:t>
            </a:r>
            <a:r>
              <a:rPr sz="1800" b="1" spc="-185" dirty="0">
                <a:latin typeface="Trebuchet MS"/>
                <a:cs typeface="Trebuchet MS"/>
              </a:rPr>
              <a:t> </a:t>
            </a:r>
            <a:r>
              <a:rPr sz="1800" b="1" spc="-90" dirty="0">
                <a:latin typeface="Trebuchet MS"/>
                <a:cs typeface="Trebuchet MS"/>
              </a:rPr>
              <a:t>clinical  </a:t>
            </a:r>
            <a:r>
              <a:rPr sz="1800" b="1" spc="-55" dirty="0">
                <a:latin typeface="Trebuchet MS"/>
                <a:cs typeface="Trebuchet MS"/>
              </a:rPr>
              <a:t>establishment shall </a:t>
            </a:r>
            <a:r>
              <a:rPr sz="1800" b="1" spc="-80" dirty="0">
                <a:latin typeface="Trebuchet MS"/>
                <a:cs typeface="Trebuchet MS"/>
              </a:rPr>
              <a:t>be </a:t>
            </a:r>
            <a:r>
              <a:rPr sz="1800" b="1" spc="-70" dirty="0">
                <a:latin typeface="Trebuchet MS"/>
                <a:cs typeface="Trebuchet MS"/>
              </a:rPr>
              <a:t>regarded </a:t>
            </a:r>
            <a:r>
              <a:rPr sz="1800" b="1" spc="-25" dirty="0">
                <a:latin typeface="Trebuchet MS"/>
                <a:cs typeface="Trebuchet MS"/>
              </a:rPr>
              <a:t>as  </a:t>
            </a:r>
            <a:r>
              <a:rPr sz="1800" b="1" spc="-55" dirty="0">
                <a:latin typeface="Trebuchet MS"/>
                <a:cs typeface="Trebuchet MS"/>
              </a:rPr>
              <a:t>acts </a:t>
            </a:r>
            <a:r>
              <a:rPr sz="1800" b="1" spc="-50" dirty="0">
                <a:latin typeface="Trebuchet MS"/>
                <a:cs typeface="Trebuchet MS"/>
              </a:rPr>
              <a:t>of </a:t>
            </a:r>
            <a:r>
              <a:rPr sz="1800" b="1" spc="-70" dirty="0">
                <a:latin typeface="Trebuchet MS"/>
                <a:cs typeface="Trebuchet MS"/>
              </a:rPr>
              <a:t>self advertisement </a:t>
            </a:r>
            <a:r>
              <a:rPr sz="1800" b="1" spc="-50" dirty="0">
                <a:latin typeface="Trebuchet MS"/>
                <a:cs typeface="Trebuchet MS"/>
              </a:rPr>
              <a:t>and  </a:t>
            </a:r>
            <a:r>
              <a:rPr sz="1800" b="1" spc="-80" dirty="0">
                <a:latin typeface="Trebuchet MS"/>
                <a:cs typeface="Trebuchet MS"/>
              </a:rPr>
              <a:t>unethical</a:t>
            </a:r>
            <a:r>
              <a:rPr sz="1800" b="1" spc="-180" dirty="0">
                <a:latin typeface="Trebuchet MS"/>
                <a:cs typeface="Trebuchet MS"/>
              </a:rPr>
              <a:t> </a:t>
            </a:r>
            <a:r>
              <a:rPr sz="1800" b="1" spc="-75" dirty="0">
                <a:latin typeface="Trebuchet MS"/>
                <a:cs typeface="Trebuchet MS"/>
              </a:rPr>
              <a:t>conduct</a:t>
            </a:r>
            <a:r>
              <a:rPr sz="1800" b="1" spc="-180" dirty="0">
                <a:latin typeface="Trebuchet MS"/>
                <a:cs typeface="Trebuchet MS"/>
              </a:rPr>
              <a:t> </a:t>
            </a:r>
            <a:r>
              <a:rPr sz="1800" b="1" spc="-45" dirty="0">
                <a:latin typeface="Trebuchet MS"/>
                <a:cs typeface="Trebuchet MS"/>
              </a:rPr>
              <a:t>on</a:t>
            </a:r>
            <a:r>
              <a:rPr sz="1800" b="1" spc="-165" dirty="0">
                <a:latin typeface="Trebuchet MS"/>
                <a:cs typeface="Trebuchet MS"/>
              </a:rPr>
              <a:t> </a:t>
            </a:r>
            <a:r>
              <a:rPr sz="1800" b="1" spc="-75" dirty="0">
                <a:latin typeface="Trebuchet MS"/>
                <a:cs typeface="Trebuchet MS"/>
              </a:rPr>
              <a:t>the</a:t>
            </a:r>
            <a:r>
              <a:rPr sz="1800" b="1" spc="-160" dirty="0">
                <a:latin typeface="Trebuchet MS"/>
                <a:cs typeface="Trebuchet MS"/>
              </a:rPr>
              <a:t> </a:t>
            </a:r>
            <a:r>
              <a:rPr sz="1800" b="1" spc="-70" dirty="0">
                <a:latin typeface="Trebuchet MS"/>
                <a:cs typeface="Trebuchet MS"/>
              </a:rPr>
              <a:t>part</a:t>
            </a:r>
            <a:r>
              <a:rPr sz="1800" b="1" spc="-165" dirty="0">
                <a:latin typeface="Trebuchet MS"/>
                <a:cs typeface="Trebuchet MS"/>
              </a:rPr>
              <a:t> </a:t>
            </a:r>
            <a:r>
              <a:rPr sz="1800" b="1" spc="-50" dirty="0">
                <a:latin typeface="Trebuchet MS"/>
                <a:cs typeface="Trebuchet MS"/>
              </a:rPr>
              <a:t>of</a:t>
            </a:r>
            <a:r>
              <a:rPr sz="1800" b="1" spc="-165" dirty="0">
                <a:latin typeface="Trebuchet MS"/>
                <a:cs typeface="Trebuchet MS"/>
              </a:rPr>
              <a:t> </a:t>
            </a:r>
            <a:r>
              <a:rPr sz="1800" b="1" spc="-75" dirty="0">
                <a:latin typeface="Trebuchet MS"/>
                <a:cs typeface="Trebuchet MS"/>
              </a:rPr>
              <a:t>the  </a:t>
            </a:r>
            <a:r>
              <a:rPr sz="1800" b="1" spc="-70" dirty="0">
                <a:latin typeface="Trebuchet MS"/>
                <a:cs typeface="Trebuchet MS"/>
              </a:rPr>
              <a:t>physician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  <a:tabLst>
                <a:tab pos="286385" algn="l"/>
              </a:tabLst>
            </a:pPr>
            <a:r>
              <a:rPr sz="1800" dirty="0">
                <a:latin typeface="Arial"/>
                <a:cs typeface="Arial"/>
              </a:rPr>
              <a:t>•	</a:t>
            </a:r>
            <a:r>
              <a:rPr sz="1800" b="1" spc="15" dirty="0">
                <a:latin typeface="Trebuchet MS"/>
                <a:cs typeface="Trebuchet MS"/>
              </a:rPr>
              <a:t>Not</a:t>
            </a:r>
            <a:r>
              <a:rPr sz="1800" b="1" spc="-375" dirty="0">
                <a:latin typeface="Trebuchet MS"/>
                <a:cs typeface="Trebuchet MS"/>
              </a:rPr>
              <a:t> </a:t>
            </a:r>
            <a:r>
              <a:rPr sz="1800" b="1" spc="-75" dirty="0">
                <a:latin typeface="Trebuchet MS"/>
                <a:cs typeface="Trebuchet MS"/>
              </a:rPr>
              <a:t>endorse </a:t>
            </a:r>
            <a:r>
              <a:rPr sz="1800" b="1" spc="-50" dirty="0">
                <a:latin typeface="Trebuchet MS"/>
                <a:cs typeface="Trebuchet MS"/>
              </a:rPr>
              <a:t>any </a:t>
            </a:r>
            <a:r>
              <a:rPr sz="1800" b="1" spc="-55" dirty="0">
                <a:latin typeface="Trebuchet MS"/>
                <a:cs typeface="Trebuchet MS"/>
              </a:rPr>
              <a:t>items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867402" y="1133602"/>
            <a:ext cx="4135120" cy="3677920"/>
            <a:chOff x="4867402" y="1133602"/>
            <a:chExt cx="4135120" cy="3677920"/>
          </a:xfrm>
        </p:grpSpPr>
        <p:sp>
          <p:nvSpPr>
            <p:cNvPr id="11" name="object 11"/>
            <p:cNvSpPr/>
            <p:nvPr/>
          </p:nvSpPr>
          <p:spPr>
            <a:xfrm>
              <a:off x="4877562" y="1143762"/>
              <a:ext cx="4114800" cy="3657600"/>
            </a:xfrm>
            <a:custGeom>
              <a:avLst/>
              <a:gdLst/>
              <a:ahLst/>
              <a:cxnLst/>
              <a:rect l="l" t="t" r="r" b="b"/>
              <a:pathLst>
                <a:path w="4114800" h="3657600">
                  <a:moveTo>
                    <a:pt x="4114799" y="0"/>
                  </a:moveTo>
                  <a:lnTo>
                    <a:pt x="0" y="0"/>
                  </a:lnTo>
                  <a:lnTo>
                    <a:pt x="0" y="3657600"/>
                  </a:lnTo>
                  <a:lnTo>
                    <a:pt x="4114799" y="3657600"/>
                  </a:lnTo>
                  <a:lnTo>
                    <a:pt x="4114799" y="0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877562" y="1143762"/>
              <a:ext cx="4114800" cy="3657600"/>
            </a:xfrm>
            <a:custGeom>
              <a:avLst/>
              <a:gdLst/>
              <a:ahLst/>
              <a:cxnLst/>
              <a:rect l="l" t="t" r="r" b="b"/>
              <a:pathLst>
                <a:path w="4114800" h="3657600">
                  <a:moveTo>
                    <a:pt x="0" y="3657600"/>
                  </a:moveTo>
                  <a:lnTo>
                    <a:pt x="4114799" y="3657600"/>
                  </a:lnTo>
                  <a:lnTo>
                    <a:pt x="4114799" y="0"/>
                  </a:lnTo>
                  <a:lnTo>
                    <a:pt x="0" y="0"/>
                  </a:lnTo>
                  <a:lnTo>
                    <a:pt x="0" y="3657600"/>
                  </a:lnTo>
                  <a:close/>
                </a:path>
              </a:pathLst>
            </a:custGeom>
            <a:ln w="19812">
              <a:solidFill>
                <a:srgbClr val="5C99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969128" y="1917908"/>
            <a:ext cx="3843020" cy="215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00"/>
              </a:lnSpc>
            </a:pPr>
            <a:r>
              <a:rPr sz="1800" b="1" spc="-70" dirty="0">
                <a:latin typeface="Trebuchet MS"/>
                <a:cs typeface="Trebuchet MS"/>
              </a:rPr>
              <a:t>Formal announcement </a:t>
            </a:r>
            <a:r>
              <a:rPr sz="1800" b="1" spc="-80" dirty="0">
                <a:latin typeface="Trebuchet MS"/>
                <a:cs typeface="Trebuchet MS"/>
              </a:rPr>
              <a:t>in</a:t>
            </a:r>
            <a:r>
              <a:rPr sz="1800" b="1" spc="-370" dirty="0">
                <a:latin typeface="Trebuchet MS"/>
                <a:cs typeface="Trebuchet MS"/>
              </a:rPr>
              <a:t> </a:t>
            </a:r>
            <a:r>
              <a:rPr sz="1800" b="1" spc="-70" dirty="0">
                <a:latin typeface="Trebuchet MS"/>
                <a:cs typeface="Trebuchet MS"/>
              </a:rPr>
              <a:t>press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r>
              <a:rPr sz="1800" b="1" spc="-130" dirty="0">
                <a:latin typeface="Trebuchet MS"/>
                <a:cs typeface="Trebuchet MS"/>
              </a:rPr>
              <a:t>(1) </a:t>
            </a:r>
            <a:r>
              <a:rPr sz="1800" b="1" spc="-10" dirty="0">
                <a:latin typeface="Trebuchet MS"/>
                <a:cs typeface="Trebuchet MS"/>
              </a:rPr>
              <a:t>On </a:t>
            </a:r>
            <a:r>
              <a:rPr sz="1800" b="1" spc="-45" dirty="0">
                <a:latin typeface="Trebuchet MS"/>
                <a:cs typeface="Trebuchet MS"/>
              </a:rPr>
              <a:t>starting</a:t>
            </a:r>
            <a:r>
              <a:rPr sz="1800" b="1" spc="-25" dirty="0">
                <a:latin typeface="Trebuchet MS"/>
                <a:cs typeface="Trebuchet MS"/>
              </a:rPr>
              <a:t> </a:t>
            </a:r>
            <a:r>
              <a:rPr sz="1800" b="1" spc="-100" dirty="0">
                <a:latin typeface="Trebuchet MS"/>
                <a:cs typeface="Trebuchet MS"/>
              </a:rPr>
              <a:t>practice.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r>
              <a:rPr sz="1800" b="1" spc="-130" dirty="0">
                <a:latin typeface="Trebuchet MS"/>
                <a:cs typeface="Trebuchet MS"/>
              </a:rPr>
              <a:t>(2)</a:t>
            </a:r>
            <a:r>
              <a:rPr sz="1800" b="1" spc="-245" dirty="0">
                <a:latin typeface="Trebuchet MS"/>
                <a:cs typeface="Trebuchet MS"/>
              </a:rPr>
              <a:t> </a:t>
            </a:r>
            <a:r>
              <a:rPr sz="1800" b="1" spc="-10" dirty="0">
                <a:latin typeface="Trebuchet MS"/>
                <a:cs typeface="Trebuchet MS"/>
              </a:rPr>
              <a:t>On</a:t>
            </a:r>
            <a:r>
              <a:rPr sz="1800" b="1" spc="-170" dirty="0">
                <a:latin typeface="Trebuchet MS"/>
                <a:cs typeface="Trebuchet MS"/>
              </a:rPr>
              <a:t> </a:t>
            </a:r>
            <a:r>
              <a:rPr sz="1800" b="1" spc="-55" dirty="0">
                <a:latin typeface="Trebuchet MS"/>
                <a:cs typeface="Trebuchet MS"/>
              </a:rPr>
              <a:t>change</a:t>
            </a:r>
            <a:r>
              <a:rPr sz="1800" b="1" spc="-165" dirty="0">
                <a:latin typeface="Trebuchet MS"/>
                <a:cs typeface="Trebuchet MS"/>
              </a:rPr>
              <a:t> </a:t>
            </a:r>
            <a:r>
              <a:rPr sz="1800" b="1" spc="-50" dirty="0">
                <a:latin typeface="Trebuchet MS"/>
                <a:cs typeface="Trebuchet MS"/>
              </a:rPr>
              <a:t>of</a:t>
            </a:r>
            <a:r>
              <a:rPr sz="1800" b="1" spc="-165" dirty="0">
                <a:latin typeface="Trebuchet MS"/>
                <a:cs typeface="Trebuchet MS"/>
              </a:rPr>
              <a:t> </a:t>
            </a:r>
            <a:r>
              <a:rPr sz="1800" b="1" spc="-65" dirty="0">
                <a:latin typeface="Trebuchet MS"/>
                <a:cs typeface="Trebuchet MS"/>
              </a:rPr>
              <a:t>type</a:t>
            </a:r>
            <a:r>
              <a:rPr sz="1800" b="1" spc="-165" dirty="0">
                <a:latin typeface="Trebuchet MS"/>
                <a:cs typeface="Trebuchet MS"/>
              </a:rPr>
              <a:t> </a:t>
            </a:r>
            <a:r>
              <a:rPr sz="1800" b="1" spc="-50" dirty="0">
                <a:latin typeface="Trebuchet MS"/>
                <a:cs typeface="Trebuchet MS"/>
              </a:rPr>
              <a:t>of</a:t>
            </a:r>
            <a:r>
              <a:rPr sz="1800" b="1" spc="-175" dirty="0">
                <a:latin typeface="Trebuchet MS"/>
                <a:cs typeface="Trebuchet MS"/>
              </a:rPr>
              <a:t> </a:t>
            </a:r>
            <a:r>
              <a:rPr sz="1800" b="1" spc="-100" dirty="0">
                <a:latin typeface="Trebuchet MS"/>
                <a:cs typeface="Trebuchet MS"/>
              </a:rPr>
              <a:t>practice.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r>
              <a:rPr sz="1800" b="1" spc="-135" dirty="0">
                <a:latin typeface="Trebuchet MS"/>
                <a:cs typeface="Trebuchet MS"/>
              </a:rPr>
              <a:t>(3) </a:t>
            </a:r>
            <a:r>
              <a:rPr sz="1800" b="1" spc="-10" dirty="0">
                <a:latin typeface="Trebuchet MS"/>
                <a:cs typeface="Trebuchet MS"/>
              </a:rPr>
              <a:t>On</a:t>
            </a:r>
            <a:r>
              <a:rPr sz="1800" b="1" spc="-400" dirty="0">
                <a:latin typeface="Trebuchet MS"/>
                <a:cs typeface="Trebuchet MS"/>
              </a:rPr>
              <a:t> </a:t>
            </a:r>
            <a:r>
              <a:rPr sz="1800" b="1" spc="-40" dirty="0">
                <a:latin typeface="Trebuchet MS"/>
                <a:cs typeface="Trebuchet MS"/>
              </a:rPr>
              <a:t>changing </a:t>
            </a:r>
            <a:r>
              <a:rPr sz="1800" b="1" spc="-70" dirty="0">
                <a:latin typeface="Trebuchet MS"/>
                <a:cs typeface="Trebuchet MS"/>
              </a:rPr>
              <a:t>address.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r>
              <a:rPr sz="1800" b="1" spc="-110" dirty="0">
                <a:latin typeface="Trebuchet MS"/>
                <a:cs typeface="Trebuchet MS"/>
              </a:rPr>
              <a:t>(4)</a:t>
            </a:r>
            <a:r>
              <a:rPr sz="1800" b="1" spc="-250" dirty="0">
                <a:latin typeface="Trebuchet MS"/>
                <a:cs typeface="Trebuchet MS"/>
              </a:rPr>
              <a:t> </a:t>
            </a:r>
            <a:r>
              <a:rPr sz="1800" b="1" spc="-10" dirty="0">
                <a:latin typeface="Trebuchet MS"/>
                <a:cs typeface="Trebuchet MS"/>
              </a:rPr>
              <a:t>On</a:t>
            </a:r>
            <a:r>
              <a:rPr sz="1800" b="1" spc="-175" dirty="0">
                <a:latin typeface="Trebuchet MS"/>
                <a:cs typeface="Trebuchet MS"/>
              </a:rPr>
              <a:t> </a:t>
            </a:r>
            <a:r>
              <a:rPr sz="1800" b="1" spc="-70" dirty="0">
                <a:latin typeface="Trebuchet MS"/>
                <a:cs typeface="Trebuchet MS"/>
              </a:rPr>
              <a:t>temporary</a:t>
            </a:r>
            <a:r>
              <a:rPr sz="1800" b="1" spc="-150" dirty="0">
                <a:latin typeface="Trebuchet MS"/>
                <a:cs typeface="Trebuchet MS"/>
              </a:rPr>
              <a:t> </a:t>
            </a:r>
            <a:r>
              <a:rPr sz="1800" b="1" spc="-75" dirty="0">
                <a:latin typeface="Trebuchet MS"/>
                <a:cs typeface="Trebuchet MS"/>
              </a:rPr>
              <a:t>absence</a:t>
            </a:r>
            <a:r>
              <a:rPr sz="1800" b="1" spc="-190" dirty="0">
                <a:latin typeface="Trebuchet MS"/>
                <a:cs typeface="Trebuchet MS"/>
              </a:rPr>
              <a:t> </a:t>
            </a:r>
            <a:r>
              <a:rPr sz="1800" b="1" spc="-70" dirty="0">
                <a:latin typeface="Trebuchet MS"/>
                <a:cs typeface="Trebuchet MS"/>
              </a:rPr>
              <a:t>from</a:t>
            </a:r>
            <a:r>
              <a:rPr sz="1800" b="1" spc="-165" dirty="0">
                <a:latin typeface="Trebuchet MS"/>
                <a:cs typeface="Trebuchet MS"/>
              </a:rPr>
              <a:t> </a:t>
            </a:r>
            <a:r>
              <a:rPr sz="1800" b="1" spc="-85" dirty="0">
                <a:latin typeface="Trebuchet MS"/>
                <a:cs typeface="Trebuchet MS"/>
              </a:rPr>
              <a:t>duty.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tabLst>
                <a:tab pos="2992120" algn="l"/>
              </a:tabLst>
            </a:pPr>
            <a:r>
              <a:rPr sz="1800" b="1" spc="-135" dirty="0">
                <a:latin typeface="Trebuchet MS"/>
                <a:cs typeface="Trebuchet MS"/>
              </a:rPr>
              <a:t>(5)</a:t>
            </a:r>
            <a:r>
              <a:rPr sz="1800" b="1" spc="-250" dirty="0">
                <a:latin typeface="Trebuchet MS"/>
                <a:cs typeface="Trebuchet MS"/>
              </a:rPr>
              <a:t> </a:t>
            </a:r>
            <a:r>
              <a:rPr sz="1800" b="1" spc="-10" dirty="0">
                <a:latin typeface="Trebuchet MS"/>
                <a:cs typeface="Trebuchet MS"/>
              </a:rPr>
              <a:t>O</a:t>
            </a:r>
            <a:r>
              <a:rPr sz="1800" b="1" spc="-5" dirty="0">
                <a:latin typeface="Trebuchet MS"/>
                <a:cs typeface="Trebuchet MS"/>
              </a:rPr>
              <a:t>n</a:t>
            </a:r>
            <a:r>
              <a:rPr sz="1800" b="1" spc="-170" dirty="0">
                <a:latin typeface="Trebuchet MS"/>
                <a:cs typeface="Trebuchet MS"/>
              </a:rPr>
              <a:t> </a:t>
            </a:r>
            <a:r>
              <a:rPr sz="1800" b="1" spc="-150" dirty="0">
                <a:latin typeface="Trebuchet MS"/>
                <a:cs typeface="Trebuchet MS"/>
              </a:rPr>
              <a:t>r</a:t>
            </a:r>
            <a:r>
              <a:rPr sz="1800" b="1" spc="-60" dirty="0">
                <a:latin typeface="Trebuchet MS"/>
                <a:cs typeface="Trebuchet MS"/>
              </a:rPr>
              <a:t>esumpt</a:t>
            </a:r>
            <a:r>
              <a:rPr sz="1800" b="1" spc="-40" dirty="0">
                <a:latin typeface="Trebuchet MS"/>
                <a:cs typeface="Trebuchet MS"/>
              </a:rPr>
              <a:t>i</a:t>
            </a:r>
            <a:r>
              <a:rPr sz="1800" b="1" spc="-45" dirty="0">
                <a:latin typeface="Trebuchet MS"/>
                <a:cs typeface="Trebuchet MS"/>
              </a:rPr>
              <a:t>on</a:t>
            </a:r>
            <a:r>
              <a:rPr sz="1800" b="1" spc="-170" dirty="0">
                <a:latin typeface="Trebuchet MS"/>
                <a:cs typeface="Trebuchet MS"/>
              </a:rPr>
              <a:t> </a:t>
            </a:r>
            <a:r>
              <a:rPr sz="1800" b="1" spc="-50" dirty="0">
                <a:latin typeface="Trebuchet MS"/>
                <a:cs typeface="Trebuchet MS"/>
              </a:rPr>
              <a:t>of</a:t>
            </a:r>
            <a:r>
              <a:rPr sz="1800" b="1" spc="-170" dirty="0">
                <a:latin typeface="Trebuchet MS"/>
                <a:cs typeface="Trebuchet MS"/>
              </a:rPr>
              <a:t> </a:t>
            </a:r>
            <a:r>
              <a:rPr sz="1800" b="1" spc="-45" dirty="0">
                <a:latin typeface="Trebuchet MS"/>
                <a:cs typeface="Trebuchet MS"/>
              </a:rPr>
              <a:t>a</a:t>
            </a:r>
            <a:r>
              <a:rPr sz="1800" b="1" spc="-60" dirty="0">
                <a:latin typeface="Trebuchet MS"/>
                <a:cs typeface="Trebuchet MS"/>
              </a:rPr>
              <a:t>n</a:t>
            </a:r>
            <a:r>
              <a:rPr sz="1800" b="1" spc="-75" dirty="0">
                <a:latin typeface="Trebuchet MS"/>
                <a:cs typeface="Trebuchet MS"/>
              </a:rPr>
              <a:t>other</a:t>
            </a:r>
            <a:r>
              <a:rPr sz="1800" b="1" dirty="0">
                <a:latin typeface="Trebuchet MS"/>
                <a:cs typeface="Trebuchet MS"/>
              </a:rPr>
              <a:t>	</a:t>
            </a:r>
            <a:r>
              <a:rPr sz="1800" b="1" spc="-70" dirty="0">
                <a:latin typeface="Trebuchet MS"/>
                <a:cs typeface="Trebuchet MS"/>
              </a:rPr>
              <a:t>p</a:t>
            </a:r>
            <a:r>
              <a:rPr sz="1800" b="1" spc="-150" dirty="0">
                <a:latin typeface="Trebuchet MS"/>
                <a:cs typeface="Trebuchet MS"/>
              </a:rPr>
              <a:t>r</a:t>
            </a:r>
            <a:r>
              <a:rPr sz="1800" b="1" spc="-85" dirty="0">
                <a:latin typeface="Trebuchet MS"/>
                <a:cs typeface="Trebuchet MS"/>
              </a:rPr>
              <a:t>a</a:t>
            </a:r>
            <a:r>
              <a:rPr sz="1800" b="1" spc="-90" dirty="0">
                <a:latin typeface="Trebuchet MS"/>
                <a:cs typeface="Trebuchet MS"/>
              </a:rPr>
              <a:t>c</a:t>
            </a:r>
            <a:r>
              <a:rPr sz="1800" b="1" spc="-80" dirty="0">
                <a:latin typeface="Trebuchet MS"/>
                <a:cs typeface="Trebuchet MS"/>
              </a:rPr>
              <a:t>ti</a:t>
            </a:r>
            <a:r>
              <a:rPr sz="1800" b="1" spc="-114" dirty="0">
                <a:latin typeface="Trebuchet MS"/>
                <a:cs typeface="Trebuchet MS"/>
              </a:rPr>
              <a:t>c</a:t>
            </a:r>
            <a:r>
              <a:rPr sz="1800" b="1" spc="-125" dirty="0">
                <a:latin typeface="Trebuchet MS"/>
                <a:cs typeface="Trebuchet MS"/>
              </a:rPr>
              <a:t>e.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800" b="1" spc="-95" dirty="0">
                <a:latin typeface="Trebuchet MS"/>
                <a:cs typeface="Trebuchet MS"/>
              </a:rPr>
              <a:t>(6)</a:t>
            </a:r>
            <a:r>
              <a:rPr sz="1800" b="1" spc="-254" dirty="0">
                <a:latin typeface="Trebuchet MS"/>
                <a:cs typeface="Trebuchet MS"/>
              </a:rPr>
              <a:t> </a:t>
            </a:r>
            <a:r>
              <a:rPr sz="1800" b="1" spc="-10" dirty="0">
                <a:latin typeface="Trebuchet MS"/>
                <a:cs typeface="Trebuchet MS"/>
              </a:rPr>
              <a:t>On</a:t>
            </a:r>
            <a:r>
              <a:rPr sz="1800" b="1" spc="-170" dirty="0">
                <a:latin typeface="Trebuchet MS"/>
                <a:cs typeface="Trebuchet MS"/>
              </a:rPr>
              <a:t> </a:t>
            </a:r>
            <a:r>
              <a:rPr sz="1800" b="1" spc="-75" dirty="0">
                <a:latin typeface="Trebuchet MS"/>
                <a:cs typeface="Trebuchet MS"/>
              </a:rPr>
              <a:t>succeeding</a:t>
            </a:r>
            <a:r>
              <a:rPr sz="1800" b="1" spc="-195" dirty="0">
                <a:latin typeface="Trebuchet MS"/>
                <a:cs typeface="Trebuchet MS"/>
              </a:rPr>
              <a:t> </a:t>
            </a:r>
            <a:r>
              <a:rPr sz="1800" b="1" spc="-30" dirty="0">
                <a:latin typeface="Trebuchet MS"/>
                <a:cs typeface="Trebuchet MS"/>
              </a:rPr>
              <a:t>to</a:t>
            </a:r>
            <a:r>
              <a:rPr sz="1800" b="1" spc="-165" dirty="0">
                <a:latin typeface="Trebuchet MS"/>
                <a:cs typeface="Trebuchet MS"/>
              </a:rPr>
              <a:t> </a:t>
            </a:r>
            <a:r>
              <a:rPr sz="1800" b="1" spc="-70" dirty="0">
                <a:latin typeface="Trebuchet MS"/>
                <a:cs typeface="Trebuchet MS"/>
              </a:rPr>
              <a:t>another</a:t>
            </a:r>
            <a:r>
              <a:rPr sz="1800" b="1" spc="-150" dirty="0">
                <a:latin typeface="Trebuchet MS"/>
                <a:cs typeface="Trebuchet MS"/>
              </a:rPr>
              <a:t> </a:t>
            </a:r>
            <a:r>
              <a:rPr sz="1800" b="1" spc="-100" dirty="0">
                <a:latin typeface="Trebuchet MS"/>
                <a:cs typeface="Trebuchet MS"/>
              </a:rPr>
              <a:t>practice.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r>
              <a:rPr sz="1800" b="1" spc="-135" dirty="0">
                <a:latin typeface="Trebuchet MS"/>
                <a:cs typeface="Trebuchet MS"/>
              </a:rPr>
              <a:t>(7)</a:t>
            </a:r>
            <a:r>
              <a:rPr sz="1800" b="1" spc="-180" dirty="0">
                <a:latin typeface="Trebuchet MS"/>
                <a:cs typeface="Trebuchet MS"/>
              </a:rPr>
              <a:t> </a:t>
            </a:r>
            <a:r>
              <a:rPr sz="1800" b="1" spc="-70" dirty="0">
                <a:latin typeface="Trebuchet MS"/>
                <a:cs typeface="Trebuchet MS"/>
              </a:rPr>
              <a:t>Public</a:t>
            </a:r>
            <a:r>
              <a:rPr sz="1800" b="1" spc="-204" dirty="0">
                <a:latin typeface="Trebuchet MS"/>
                <a:cs typeface="Trebuchet MS"/>
              </a:rPr>
              <a:t> </a:t>
            </a:r>
            <a:r>
              <a:rPr sz="1800" b="1" spc="-75" dirty="0">
                <a:latin typeface="Trebuchet MS"/>
                <a:cs typeface="Trebuchet MS"/>
              </a:rPr>
              <a:t>declaration</a:t>
            </a:r>
            <a:r>
              <a:rPr sz="1800" b="1" spc="-185" dirty="0">
                <a:latin typeface="Trebuchet MS"/>
                <a:cs typeface="Trebuchet MS"/>
              </a:rPr>
              <a:t> </a:t>
            </a:r>
            <a:r>
              <a:rPr sz="1800" b="1" spc="-50" dirty="0">
                <a:latin typeface="Trebuchet MS"/>
                <a:cs typeface="Trebuchet MS"/>
              </a:rPr>
              <a:t>of</a:t>
            </a:r>
            <a:r>
              <a:rPr sz="1800" b="1" spc="-165" dirty="0">
                <a:latin typeface="Trebuchet MS"/>
                <a:cs typeface="Trebuchet MS"/>
              </a:rPr>
              <a:t> </a:t>
            </a:r>
            <a:r>
              <a:rPr sz="1800" b="1" spc="-60" dirty="0">
                <a:latin typeface="Trebuchet MS"/>
                <a:cs typeface="Trebuchet MS"/>
              </a:rPr>
              <a:t>charges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867402" y="1743201"/>
            <a:ext cx="4058920" cy="3296920"/>
            <a:chOff x="4867402" y="1743201"/>
            <a:chExt cx="4058920" cy="3296920"/>
          </a:xfrm>
        </p:grpSpPr>
        <p:sp>
          <p:nvSpPr>
            <p:cNvPr id="15" name="object 15"/>
            <p:cNvSpPr/>
            <p:nvPr/>
          </p:nvSpPr>
          <p:spPr>
            <a:xfrm>
              <a:off x="4877562" y="1753361"/>
              <a:ext cx="4038600" cy="3276600"/>
            </a:xfrm>
            <a:custGeom>
              <a:avLst/>
              <a:gdLst/>
              <a:ahLst/>
              <a:cxnLst/>
              <a:rect l="l" t="t" r="r" b="b"/>
              <a:pathLst>
                <a:path w="4038600" h="3276600">
                  <a:moveTo>
                    <a:pt x="4038599" y="0"/>
                  </a:moveTo>
                  <a:lnTo>
                    <a:pt x="0" y="0"/>
                  </a:lnTo>
                  <a:lnTo>
                    <a:pt x="0" y="3276600"/>
                  </a:lnTo>
                  <a:lnTo>
                    <a:pt x="4038599" y="3276600"/>
                  </a:lnTo>
                  <a:lnTo>
                    <a:pt x="4038599" y="0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877562" y="1753361"/>
              <a:ext cx="4038600" cy="3276600"/>
            </a:xfrm>
            <a:custGeom>
              <a:avLst/>
              <a:gdLst/>
              <a:ahLst/>
              <a:cxnLst/>
              <a:rect l="l" t="t" r="r" b="b"/>
              <a:pathLst>
                <a:path w="4038600" h="3276600">
                  <a:moveTo>
                    <a:pt x="0" y="3276600"/>
                  </a:moveTo>
                  <a:lnTo>
                    <a:pt x="4038599" y="3276600"/>
                  </a:lnTo>
                  <a:lnTo>
                    <a:pt x="4038599" y="0"/>
                  </a:lnTo>
                  <a:lnTo>
                    <a:pt x="0" y="0"/>
                  </a:lnTo>
                  <a:lnTo>
                    <a:pt x="0" y="3276600"/>
                  </a:lnTo>
                  <a:close/>
                </a:path>
              </a:pathLst>
            </a:custGeom>
            <a:ln w="19812">
              <a:solidFill>
                <a:srgbClr val="5C99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969128" y="2574989"/>
            <a:ext cx="3623945" cy="1637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  <a:tabLst>
                <a:tab pos="286385" algn="l"/>
              </a:tabLst>
            </a:pPr>
            <a:r>
              <a:rPr sz="1800" dirty="0">
                <a:latin typeface="Arial"/>
                <a:cs typeface="Arial"/>
              </a:rPr>
              <a:t>•	</a:t>
            </a:r>
            <a:r>
              <a:rPr sz="1800" b="1" spc="20" dirty="0">
                <a:latin typeface="Trebuchet MS"/>
                <a:cs typeface="Trebuchet MS"/>
              </a:rPr>
              <a:t>May</a:t>
            </a:r>
            <a:r>
              <a:rPr sz="1800" b="1" spc="-185" dirty="0">
                <a:latin typeface="Trebuchet MS"/>
                <a:cs typeface="Trebuchet MS"/>
              </a:rPr>
              <a:t> </a:t>
            </a:r>
            <a:r>
              <a:rPr sz="1800" b="1" spc="-60" dirty="0">
                <a:latin typeface="Trebuchet MS"/>
                <a:cs typeface="Trebuchet MS"/>
              </a:rPr>
              <a:t>patent</a:t>
            </a:r>
            <a:r>
              <a:rPr sz="1800" b="1" spc="-155" dirty="0">
                <a:latin typeface="Trebuchet MS"/>
                <a:cs typeface="Trebuchet MS"/>
              </a:rPr>
              <a:t> </a:t>
            </a:r>
            <a:r>
              <a:rPr sz="1800" b="1" spc="-75" dirty="0">
                <a:latin typeface="Trebuchet MS"/>
                <a:cs typeface="Trebuchet MS"/>
              </a:rPr>
              <a:t>the</a:t>
            </a:r>
            <a:r>
              <a:rPr sz="1800" b="1" spc="-170" dirty="0">
                <a:latin typeface="Trebuchet MS"/>
                <a:cs typeface="Trebuchet MS"/>
              </a:rPr>
              <a:t> </a:t>
            </a:r>
            <a:r>
              <a:rPr sz="1800" b="1" spc="-60" dirty="0">
                <a:latin typeface="Trebuchet MS"/>
                <a:cs typeface="Trebuchet MS"/>
              </a:rPr>
              <a:t>items,</a:t>
            </a:r>
            <a:r>
              <a:rPr sz="1800" b="1" spc="-160" dirty="0">
                <a:latin typeface="Trebuchet MS"/>
                <a:cs typeface="Trebuchet MS"/>
              </a:rPr>
              <a:t> </a:t>
            </a:r>
            <a:r>
              <a:rPr sz="1800" b="1" spc="-45" dirty="0">
                <a:latin typeface="Trebuchet MS"/>
                <a:cs typeface="Trebuchet MS"/>
              </a:rPr>
              <a:t>methods</a:t>
            </a:r>
            <a:r>
              <a:rPr sz="1800" b="1" spc="-175" dirty="0">
                <a:latin typeface="Trebuchet MS"/>
                <a:cs typeface="Trebuchet MS"/>
              </a:rPr>
              <a:t> </a:t>
            </a:r>
            <a:r>
              <a:rPr sz="1800" b="1" spc="-30" dirty="0">
                <a:latin typeface="Trebuchet MS"/>
                <a:cs typeface="Trebuchet MS"/>
              </a:rPr>
              <a:t>&amp;</a:t>
            </a:r>
            <a:endParaRPr sz="1800">
              <a:latin typeface="Trebuchet MS"/>
              <a:cs typeface="Trebuchet MS"/>
            </a:endParaRPr>
          </a:p>
          <a:p>
            <a:pPr marL="286385">
              <a:lnSpc>
                <a:spcPct val="100000"/>
              </a:lnSpc>
            </a:pPr>
            <a:r>
              <a:rPr sz="1800" b="1" spc="-90" dirty="0">
                <a:latin typeface="Trebuchet MS"/>
                <a:cs typeface="Trebuchet MS"/>
              </a:rPr>
              <a:t>procedures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50">
              <a:latin typeface="Trebuchet MS"/>
              <a:cs typeface="Trebuchet MS"/>
            </a:endParaRPr>
          </a:p>
          <a:p>
            <a:pPr marL="286385" indent="-287020" algn="just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•</a:t>
            </a:r>
            <a:r>
              <a:rPr sz="1800" spc="475" dirty="0">
                <a:latin typeface="Arial"/>
                <a:cs typeface="Arial"/>
              </a:rPr>
              <a:t> </a:t>
            </a:r>
            <a:r>
              <a:rPr sz="1800" b="1" spc="-25" dirty="0">
                <a:latin typeface="Trebuchet MS"/>
                <a:cs typeface="Trebuchet MS"/>
              </a:rPr>
              <a:t>But </a:t>
            </a:r>
            <a:r>
              <a:rPr sz="1800" b="1" spc="-65" dirty="0">
                <a:latin typeface="Trebuchet MS"/>
                <a:cs typeface="Trebuchet MS"/>
              </a:rPr>
              <a:t>it </a:t>
            </a:r>
            <a:r>
              <a:rPr sz="1800" b="1" spc="-55" dirty="0">
                <a:latin typeface="Trebuchet MS"/>
                <a:cs typeface="Trebuchet MS"/>
              </a:rPr>
              <a:t>shall </a:t>
            </a:r>
            <a:r>
              <a:rPr sz="1800" b="1" spc="-80" dirty="0">
                <a:latin typeface="Trebuchet MS"/>
                <a:cs typeface="Trebuchet MS"/>
              </a:rPr>
              <a:t>be unethical </a:t>
            </a:r>
            <a:r>
              <a:rPr sz="1800" b="1" spc="-85" dirty="0">
                <a:latin typeface="Trebuchet MS"/>
                <a:cs typeface="Trebuchet MS"/>
              </a:rPr>
              <a:t>if </a:t>
            </a:r>
            <a:r>
              <a:rPr sz="1800" b="1" spc="-70" dirty="0">
                <a:latin typeface="Trebuchet MS"/>
                <a:cs typeface="Trebuchet MS"/>
              </a:rPr>
              <a:t>benefits  </a:t>
            </a:r>
            <a:r>
              <a:rPr sz="1800" b="1" spc="-100" dirty="0">
                <a:latin typeface="Trebuchet MS"/>
                <a:cs typeface="Trebuchet MS"/>
              </a:rPr>
              <a:t>are </a:t>
            </a:r>
            <a:r>
              <a:rPr sz="1800" b="1" spc="-40" dirty="0">
                <a:latin typeface="Trebuchet MS"/>
                <a:cs typeface="Trebuchet MS"/>
              </a:rPr>
              <a:t>not </a:t>
            </a:r>
            <a:r>
              <a:rPr sz="1800" b="1" spc="-55" dirty="0">
                <a:latin typeface="Trebuchet MS"/>
                <a:cs typeface="Trebuchet MS"/>
              </a:rPr>
              <a:t>made </a:t>
            </a:r>
            <a:r>
              <a:rPr sz="1800" b="1" spc="-65" dirty="0">
                <a:latin typeface="Trebuchet MS"/>
                <a:cs typeface="Trebuchet MS"/>
              </a:rPr>
              <a:t>available </a:t>
            </a:r>
            <a:r>
              <a:rPr sz="1800" b="1" spc="-80" dirty="0">
                <a:latin typeface="Trebuchet MS"/>
                <a:cs typeface="Trebuchet MS"/>
              </a:rPr>
              <a:t>in</a:t>
            </a:r>
            <a:r>
              <a:rPr sz="1800" b="1" spc="-285" dirty="0">
                <a:latin typeface="Trebuchet MS"/>
                <a:cs typeface="Trebuchet MS"/>
              </a:rPr>
              <a:t> </a:t>
            </a:r>
            <a:r>
              <a:rPr sz="1800" b="1" spc="-80" dirty="0">
                <a:latin typeface="Trebuchet MS"/>
                <a:cs typeface="Trebuchet MS"/>
              </a:rPr>
              <a:t>interest  </a:t>
            </a:r>
            <a:r>
              <a:rPr sz="1800" b="1" spc="-50" dirty="0">
                <a:latin typeface="Trebuchet MS"/>
                <a:cs typeface="Trebuchet MS"/>
              </a:rPr>
              <a:t>of</a:t>
            </a:r>
            <a:r>
              <a:rPr sz="1800" b="1" spc="-170" dirty="0">
                <a:latin typeface="Trebuchet MS"/>
                <a:cs typeface="Trebuchet MS"/>
              </a:rPr>
              <a:t> </a:t>
            </a:r>
            <a:r>
              <a:rPr sz="1800" b="1" spc="-65" dirty="0">
                <a:latin typeface="Trebuchet MS"/>
                <a:cs typeface="Trebuchet MS"/>
              </a:rPr>
              <a:t>society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867402" y="2200401"/>
            <a:ext cx="4135120" cy="3144520"/>
            <a:chOff x="4867402" y="2200401"/>
            <a:chExt cx="4135120" cy="3144520"/>
          </a:xfrm>
        </p:grpSpPr>
        <p:sp>
          <p:nvSpPr>
            <p:cNvPr id="19" name="object 19"/>
            <p:cNvSpPr/>
            <p:nvPr/>
          </p:nvSpPr>
          <p:spPr>
            <a:xfrm>
              <a:off x="4877562" y="2210561"/>
              <a:ext cx="4114800" cy="3124200"/>
            </a:xfrm>
            <a:custGeom>
              <a:avLst/>
              <a:gdLst/>
              <a:ahLst/>
              <a:cxnLst/>
              <a:rect l="l" t="t" r="r" b="b"/>
              <a:pathLst>
                <a:path w="4114800" h="3124200">
                  <a:moveTo>
                    <a:pt x="4114799" y="0"/>
                  </a:moveTo>
                  <a:lnTo>
                    <a:pt x="0" y="0"/>
                  </a:lnTo>
                  <a:lnTo>
                    <a:pt x="0" y="3124200"/>
                  </a:lnTo>
                  <a:lnTo>
                    <a:pt x="4114799" y="3124200"/>
                  </a:lnTo>
                  <a:lnTo>
                    <a:pt x="4114799" y="0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877562" y="2210561"/>
              <a:ext cx="4114800" cy="3124200"/>
            </a:xfrm>
            <a:custGeom>
              <a:avLst/>
              <a:gdLst/>
              <a:ahLst/>
              <a:cxnLst/>
              <a:rect l="l" t="t" r="r" b="b"/>
              <a:pathLst>
                <a:path w="4114800" h="3124200">
                  <a:moveTo>
                    <a:pt x="0" y="3124200"/>
                  </a:moveTo>
                  <a:lnTo>
                    <a:pt x="4114799" y="3124200"/>
                  </a:lnTo>
                  <a:lnTo>
                    <a:pt x="4114799" y="0"/>
                  </a:lnTo>
                  <a:lnTo>
                    <a:pt x="0" y="0"/>
                  </a:lnTo>
                  <a:lnTo>
                    <a:pt x="0" y="3124200"/>
                  </a:lnTo>
                  <a:close/>
                </a:path>
              </a:pathLst>
            </a:custGeom>
            <a:ln w="19812">
              <a:solidFill>
                <a:srgbClr val="5C99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4969128" y="2955989"/>
            <a:ext cx="3914140" cy="1637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  <a:tabLst>
                <a:tab pos="286385" algn="l"/>
              </a:tabLst>
            </a:pPr>
            <a:r>
              <a:rPr sz="1800" dirty="0">
                <a:latin typeface="Arial"/>
                <a:cs typeface="Arial"/>
              </a:rPr>
              <a:t>•	</a:t>
            </a:r>
            <a:r>
              <a:rPr sz="1800" b="1" spc="40" dirty="0">
                <a:latin typeface="Trebuchet MS"/>
                <a:cs typeface="Trebuchet MS"/>
              </a:rPr>
              <a:t>A</a:t>
            </a:r>
            <a:r>
              <a:rPr sz="1800" b="1" spc="-175" dirty="0">
                <a:latin typeface="Trebuchet MS"/>
                <a:cs typeface="Trebuchet MS"/>
              </a:rPr>
              <a:t> </a:t>
            </a:r>
            <a:r>
              <a:rPr sz="1800" b="1" spc="-65" dirty="0">
                <a:latin typeface="Trebuchet MS"/>
                <a:cs typeface="Trebuchet MS"/>
              </a:rPr>
              <a:t>physician</a:t>
            </a:r>
            <a:r>
              <a:rPr sz="1800" b="1" spc="-160" dirty="0">
                <a:latin typeface="Trebuchet MS"/>
                <a:cs typeface="Trebuchet MS"/>
              </a:rPr>
              <a:t> </a:t>
            </a:r>
            <a:r>
              <a:rPr sz="1800" b="1" spc="-55" dirty="0">
                <a:latin typeface="Trebuchet MS"/>
                <a:cs typeface="Trebuchet MS"/>
              </a:rPr>
              <a:t>shall</a:t>
            </a:r>
            <a:r>
              <a:rPr sz="1800" b="1" spc="-180" dirty="0">
                <a:latin typeface="Trebuchet MS"/>
                <a:cs typeface="Trebuchet MS"/>
              </a:rPr>
              <a:t> </a:t>
            </a:r>
            <a:r>
              <a:rPr sz="1800" b="1" spc="-40" dirty="0">
                <a:latin typeface="Trebuchet MS"/>
                <a:cs typeface="Trebuchet MS"/>
              </a:rPr>
              <a:t>not</a:t>
            </a:r>
            <a:r>
              <a:rPr sz="1800" b="1" spc="-170" dirty="0">
                <a:latin typeface="Trebuchet MS"/>
                <a:cs typeface="Trebuchet MS"/>
              </a:rPr>
              <a:t> </a:t>
            </a:r>
            <a:r>
              <a:rPr sz="1800" b="1" spc="-60" dirty="0">
                <a:latin typeface="Trebuchet MS"/>
                <a:cs typeface="Trebuchet MS"/>
              </a:rPr>
              <a:t>give,</a:t>
            </a:r>
            <a:r>
              <a:rPr sz="1800" b="1" spc="-160" dirty="0">
                <a:latin typeface="Trebuchet MS"/>
                <a:cs typeface="Trebuchet MS"/>
              </a:rPr>
              <a:t> </a:t>
            </a:r>
            <a:r>
              <a:rPr sz="1800" b="1" spc="-85" dirty="0">
                <a:latin typeface="Trebuchet MS"/>
                <a:cs typeface="Trebuchet MS"/>
              </a:rPr>
              <a:t>or</a:t>
            </a:r>
            <a:r>
              <a:rPr sz="1800" b="1" spc="-175" dirty="0">
                <a:latin typeface="Trebuchet MS"/>
                <a:cs typeface="Trebuchet MS"/>
              </a:rPr>
              <a:t> </a:t>
            </a:r>
            <a:r>
              <a:rPr sz="1800" b="1" spc="-110" dirty="0">
                <a:latin typeface="Trebuchet MS"/>
                <a:cs typeface="Trebuchet MS"/>
              </a:rPr>
              <a:t>receive,</a:t>
            </a:r>
            <a:endParaRPr sz="1800">
              <a:latin typeface="Trebuchet MS"/>
              <a:cs typeface="Trebuchet MS"/>
            </a:endParaRPr>
          </a:p>
          <a:p>
            <a:pPr marL="286385" marR="27305">
              <a:lnSpc>
                <a:spcPct val="100000"/>
              </a:lnSpc>
            </a:pPr>
            <a:r>
              <a:rPr sz="1800" b="1" spc="-50" dirty="0">
                <a:latin typeface="Trebuchet MS"/>
                <a:cs typeface="Trebuchet MS"/>
              </a:rPr>
              <a:t>any </a:t>
            </a:r>
            <a:r>
              <a:rPr sz="1800" b="1" spc="-45" dirty="0">
                <a:latin typeface="Trebuchet MS"/>
                <a:cs typeface="Trebuchet MS"/>
              </a:rPr>
              <a:t>gift, </a:t>
            </a:r>
            <a:r>
              <a:rPr sz="1800" b="1" spc="-60" dirty="0">
                <a:latin typeface="Trebuchet MS"/>
                <a:cs typeface="Trebuchet MS"/>
              </a:rPr>
              <a:t>gratuity, </a:t>
            </a:r>
            <a:r>
              <a:rPr sz="1800" b="1" spc="-50" dirty="0">
                <a:latin typeface="Trebuchet MS"/>
                <a:cs typeface="Trebuchet MS"/>
              </a:rPr>
              <a:t>commission </a:t>
            </a:r>
            <a:r>
              <a:rPr sz="1800" b="1" spc="-80" dirty="0">
                <a:latin typeface="Trebuchet MS"/>
                <a:cs typeface="Trebuchet MS"/>
              </a:rPr>
              <a:t>or  </a:t>
            </a:r>
            <a:r>
              <a:rPr sz="1800" b="1" spc="-45" dirty="0">
                <a:latin typeface="Trebuchet MS"/>
                <a:cs typeface="Trebuchet MS"/>
              </a:rPr>
              <a:t>bonus </a:t>
            </a:r>
            <a:r>
              <a:rPr sz="1800" b="1" spc="-80" dirty="0">
                <a:latin typeface="Trebuchet MS"/>
                <a:cs typeface="Trebuchet MS"/>
              </a:rPr>
              <a:t>in </a:t>
            </a:r>
            <a:r>
              <a:rPr sz="1800" b="1" spc="-70" dirty="0">
                <a:latin typeface="Trebuchet MS"/>
                <a:cs typeface="Trebuchet MS"/>
              </a:rPr>
              <a:t>consideration </a:t>
            </a:r>
            <a:r>
              <a:rPr sz="1800" b="1" spc="-50" dirty="0">
                <a:latin typeface="Trebuchet MS"/>
                <a:cs typeface="Trebuchet MS"/>
              </a:rPr>
              <a:t>of </a:t>
            </a:r>
            <a:r>
              <a:rPr sz="1800" b="1" spc="-85" dirty="0">
                <a:latin typeface="Trebuchet MS"/>
                <a:cs typeface="Trebuchet MS"/>
              </a:rPr>
              <a:t>or </a:t>
            </a:r>
            <a:r>
              <a:rPr sz="1800" b="1" spc="-100" dirty="0">
                <a:latin typeface="Trebuchet MS"/>
                <a:cs typeface="Trebuchet MS"/>
              </a:rPr>
              <a:t>return  </a:t>
            </a:r>
            <a:r>
              <a:rPr sz="1800" b="1" spc="-85" dirty="0">
                <a:latin typeface="Trebuchet MS"/>
                <a:cs typeface="Trebuchet MS"/>
              </a:rPr>
              <a:t>for </a:t>
            </a:r>
            <a:r>
              <a:rPr sz="1800" b="1" spc="-75" dirty="0">
                <a:latin typeface="Trebuchet MS"/>
                <a:cs typeface="Trebuchet MS"/>
              </a:rPr>
              <a:t>the </a:t>
            </a:r>
            <a:r>
              <a:rPr sz="1800" b="1" spc="-95" dirty="0">
                <a:latin typeface="Trebuchet MS"/>
                <a:cs typeface="Trebuchet MS"/>
              </a:rPr>
              <a:t>referring, </a:t>
            </a:r>
            <a:r>
              <a:rPr sz="1800" b="1" spc="-60" dirty="0">
                <a:latin typeface="Trebuchet MS"/>
                <a:cs typeface="Trebuchet MS"/>
              </a:rPr>
              <a:t>recommending </a:t>
            </a:r>
            <a:r>
              <a:rPr sz="1800" b="1" spc="-85" dirty="0">
                <a:latin typeface="Trebuchet MS"/>
                <a:cs typeface="Trebuchet MS"/>
              </a:rPr>
              <a:t>or  </a:t>
            </a:r>
            <a:r>
              <a:rPr sz="1800" b="1" spc="-75" dirty="0">
                <a:latin typeface="Trebuchet MS"/>
                <a:cs typeface="Trebuchet MS"/>
              </a:rPr>
              <a:t>procuring</a:t>
            </a:r>
            <a:r>
              <a:rPr sz="1800" b="1" spc="-180" dirty="0">
                <a:latin typeface="Trebuchet MS"/>
                <a:cs typeface="Trebuchet MS"/>
              </a:rPr>
              <a:t> </a:t>
            </a:r>
            <a:r>
              <a:rPr sz="1800" b="1" spc="-50" dirty="0">
                <a:latin typeface="Trebuchet MS"/>
                <a:cs typeface="Trebuchet MS"/>
              </a:rPr>
              <a:t>of</a:t>
            </a:r>
            <a:r>
              <a:rPr sz="1800" b="1" spc="-170" dirty="0">
                <a:latin typeface="Trebuchet MS"/>
                <a:cs typeface="Trebuchet MS"/>
              </a:rPr>
              <a:t> </a:t>
            </a:r>
            <a:r>
              <a:rPr sz="1800" b="1" spc="-50" dirty="0">
                <a:latin typeface="Trebuchet MS"/>
                <a:cs typeface="Trebuchet MS"/>
              </a:rPr>
              <a:t>any</a:t>
            </a:r>
            <a:r>
              <a:rPr sz="1800" b="1" spc="-180" dirty="0">
                <a:latin typeface="Trebuchet MS"/>
                <a:cs typeface="Trebuchet MS"/>
              </a:rPr>
              <a:t> </a:t>
            </a:r>
            <a:r>
              <a:rPr sz="1800" b="1" spc="-65" dirty="0">
                <a:latin typeface="Trebuchet MS"/>
                <a:cs typeface="Trebuchet MS"/>
              </a:rPr>
              <a:t>patient</a:t>
            </a:r>
            <a:r>
              <a:rPr sz="1800" b="1" spc="-155" dirty="0">
                <a:latin typeface="Trebuchet MS"/>
                <a:cs typeface="Trebuchet MS"/>
              </a:rPr>
              <a:t> </a:t>
            </a:r>
            <a:r>
              <a:rPr sz="1800" b="1" spc="-85" dirty="0">
                <a:latin typeface="Trebuchet MS"/>
                <a:cs typeface="Trebuchet MS"/>
              </a:rPr>
              <a:t>for</a:t>
            </a:r>
            <a:r>
              <a:rPr sz="1800" b="1" spc="-175" dirty="0">
                <a:latin typeface="Trebuchet MS"/>
                <a:cs typeface="Trebuchet MS"/>
              </a:rPr>
              <a:t> </a:t>
            </a:r>
            <a:r>
              <a:rPr sz="1800" b="1" spc="-75" dirty="0">
                <a:latin typeface="Trebuchet MS"/>
                <a:cs typeface="Trebuchet MS"/>
              </a:rPr>
              <a:t>medical,  </a:t>
            </a:r>
            <a:r>
              <a:rPr sz="1800" b="1" spc="-65" dirty="0">
                <a:latin typeface="Trebuchet MS"/>
                <a:cs typeface="Trebuchet MS"/>
              </a:rPr>
              <a:t>surgical </a:t>
            </a:r>
            <a:r>
              <a:rPr sz="1800" b="1" spc="-85" dirty="0">
                <a:latin typeface="Trebuchet MS"/>
                <a:cs typeface="Trebuchet MS"/>
              </a:rPr>
              <a:t>or </a:t>
            </a:r>
            <a:r>
              <a:rPr sz="1800" b="1" spc="-75" dirty="0">
                <a:latin typeface="Trebuchet MS"/>
                <a:cs typeface="Trebuchet MS"/>
              </a:rPr>
              <a:t>other</a:t>
            </a:r>
            <a:r>
              <a:rPr sz="1800" b="1" spc="-375" dirty="0">
                <a:latin typeface="Trebuchet MS"/>
                <a:cs typeface="Trebuchet MS"/>
              </a:rPr>
              <a:t> </a:t>
            </a:r>
            <a:r>
              <a:rPr sz="1800" b="1" spc="-70" dirty="0">
                <a:latin typeface="Trebuchet MS"/>
                <a:cs typeface="Trebuchet MS"/>
              </a:rPr>
              <a:t>treatment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867402" y="2505201"/>
            <a:ext cx="4135120" cy="2915920"/>
            <a:chOff x="4867402" y="2505201"/>
            <a:chExt cx="4135120" cy="2915920"/>
          </a:xfrm>
        </p:grpSpPr>
        <p:sp>
          <p:nvSpPr>
            <p:cNvPr id="23" name="object 23"/>
            <p:cNvSpPr/>
            <p:nvPr/>
          </p:nvSpPr>
          <p:spPr>
            <a:xfrm>
              <a:off x="4877562" y="2515361"/>
              <a:ext cx="4114800" cy="2895600"/>
            </a:xfrm>
            <a:custGeom>
              <a:avLst/>
              <a:gdLst/>
              <a:ahLst/>
              <a:cxnLst/>
              <a:rect l="l" t="t" r="r" b="b"/>
              <a:pathLst>
                <a:path w="4114800" h="2895600">
                  <a:moveTo>
                    <a:pt x="4114799" y="0"/>
                  </a:moveTo>
                  <a:lnTo>
                    <a:pt x="0" y="0"/>
                  </a:lnTo>
                  <a:lnTo>
                    <a:pt x="0" y="2895600"/>
                  </a:lnTo>
                  <a:lnTo>
                    <a:pt x="4114799" y="2895600"/>
                  </a:lnTo>
                  <a:lnTo>
                    <a:pt x="4114799" y="0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877562" y="2515361"/>
              <a:ext cx="4114800" cy="2895600"/>
            </a:xfrm>
            <a:custGeom>
              <a:avLst/>
              <a:gdLst/>
              <a:ahLst/>
              <a:cxnLst/>
              <a:rect l="l" t="t" r="r" b="b"/>
              <a:pathLst>
                <a:path w="4114800" h="2895600">
                  <a:moveTo>
                    <a:pt x="0" y="2895600"/>
                  </a:moveTo>
                  <a:lnTo>
                    <a:pt x="4114799" y="2895600"/>
                  </a:lnTo>
                  <a:lnTo>
                    <a:pt x="4114799" y="0"/>
                  </a:lnTo>
                  <a:lnTo>
                    <a:pt x="0" y="0"/>
                  </a:lnTo>
                  <a:lnTo>
                    <a:pt x="0" y="2895600"/>
                  </a:lnTo>
                  <a:close/>
                </a:path>
              </a:pathLst>
            </a:custGeom>
            <a:ln w="19812">
              <a:solidFill>
                <a:srgbClr val="5C99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5012435" y="3458010"/>
            <a:ext cx="3844290" cy="1051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sz="1800" b="1" spc="-30" dirty="0">
                <a:latin typeface="Trebuchet MS"/>
                <a:cs typeface="Trebuchet MS"/>
              </a:rPr>
              <a:t>Should</a:t>
            </a:r>
            <a:r>
              <a:rPr sz="1800" b="1" spc="-210" dirty="0">
                <a:latin typeface="Trebuchet MS"/>
                <a:cs typeface="Trebuchet MS"/>
              </a:rPr>
              <a:t> </a:t>
            </a:r>
            <a:r>
              <a:rPr sz="1800" b="1" spc="-40" dirty="0">
                <a:latin typeface="Trebuchet MS"/>
                <a:cs typeface="Trebuchet MS"/>
              </a:rPr>
              <a:t>not</a:t>
            </a:r>
            <a:r>
              <a:rPr sz="1800" b="1" spc="-165" dirty="0">
                <a:latin typeface="Trebuchet MS"/>
                <a:cs typeface="Trebuchet MS"/>
              </a:rPr>
              <a:t> </a:t>
            </a:r>
            <a:r>
              <a:rPr sz="1800" b="1" spc="-95" dirty="0">
                <a:latin typeface="Trebuchet MS"/>
                <a:cs typeface="Trebuchet MS"/>
              </a:rPr>
              <a:t>prescribe</a:t>
            </a:r>
            <a:r>
              <a:rPr sz="1800" b="1" spc="-190" dirty="0">
                <a:latin typeface="Trebuchet MS"/>
                <a:cs typeface="Trebuchet MS"/>
              </a:rPr>
              <a:t> </a:t>
            </a:r>
            <a:r>
              <a:rPr sz="1800" b="1" spc="-85" dirty="0">
                <a:latin typeface="Trebuchet MS"/>
                <a:cs typeface="Trebuchet MS"/>
              </a:rPr>
              <a:t>or</a:t>
            </a:r>
            <a:r>
              <a:rPr sz="1800" b="1" spc="-195" dirty="0">
                <a:latin typeface="Trebuchet MS"/>
                <a:cs typeface="Trebuchet MS"/>
              </a:rPr>
              <a:t> </a:t>
            </a:r>
            <a:r>
              <a:rPr sz="1800" b="1" spc="-65" dirty="0">
                <a:latin typeface="Trebuchet MS"/>
                <a:cs typeface="Trebuchet MS"/>
              </a:rPr>
              <a:t>dispense</a:t>
            </a:r>
            <a:r>
              <a:rPr sz="1800" b="1" spc="-190" dirty="0">
                <a:latin typeface="Trebuchet MS"/>
                <a:cs typeface="Trebuchet MS"/>
              </a:rPr>
              <a:t> </a:t>
            </a:r>
            <a:r>
              <a:rPr sz="1800" b="1" spc="-90" dirty="0">
                <a:latin typeface="Trebuchet MS"/>
                <a:cs typeface="Trebuchet MS"/>
              </a:rPr>
              <a:t>secret</a:t>
            </a:r>
            <a:endParaRPr sz="1800">
              <a:latin typeface="Trebuchet MS"/>
              <a:cs typeface="Trebuchet MS"/>
            </a:endParaRPr>
          </a:p>
          <a:p>
            <a:pPr marL="20955" marR="15240" indent="1905" algn="ctr">
              <a:lnSpc>
                <a:spcPct val="100000"/>
              </a:lnSpc>
            </a:pPr>
            <a:r>
              <a:rPr sz="1800" b="1" spc="-80" dirty="0">
                <a:latin typeface="Trebuchet MS"/>
                <a:cs typeface="Trebuchet MS"/>
              </a:rPr>
              <a:t>remedial</a:t>
            </a:r>
            <a:r>
              <a:rPr sz="1800" b="1" spc="-180" dirty="0">
                <a:latin typeface="Trebuchet MS"/>
                <a:cs typeface="Trebuchet MS"/>
              </a:rPr>
              <a:t> </a:t>
            </a:r>
            <a:r>
              <a:rPr sz="1800" b="1" spc="-30" dirty="0">
                <a:latin typeface="Trebuchet MS"/>
                <a:cs typeface="Trebuchet MS"/>
              </a:rPr>
              <a:t>agents</a:t>
            </a:r>
            <a:r>
              <a:rPr sz="1800" b="1" spc="-165" dirty="0">
                <a:latin typeface="Trebuchet MS"/>
                <a:cs typeface="Trebuchet MS"/>
              </a:rPr>
              <a:t> </a:t>
            </a:r>
            <a:r>
              <a:rPr sz="1800" b="1" spc="-50" dirty="0">
                <a:latin typeface="Trebuchet MS"/>
                <a:cs typeface="Trebuchet MS"/>
              </a:rPr>
              <a:t>of</a:t>
            </a:r>
            <a:r>
              <a:rPr sz="1800" b="1" spc="-175" dirty="0">
                <a:latin typeface="Trebuchet MS"/>
                <a:cs typeface="Trebuchet MS"/>
              </a:rPr>
              <a:t> </a:t>
            </a:r>
            <a:r>
              <a:rPr sz="1800" b="1" spc="-85" dirty="0">
                <a:latin typeface="Trebuchet MS"/>
                <a:cs typeface="Trebuchet MS"/>
              </a:rPr>
              <a:t>which</a:t>
            </a:r>
            <a:r>
              <a:rPr sz="1800" b="1" spc="-160" dirty="0">
                <a:latin typeface="Trebuchet MS"/>
                <a:cs typeface="Trebuchet MS"/>
              </a:rPr>
              <a:t> </a:t>
            </a:r>
            <a:r>
              <a:rPr sz="1800" b="1" spc="-90" dirty="0">
                <a:latin typeface="Trebuchet MS"/>
                <a:cs typeface="Trebuchet MS"/>
              </a:rPr>
              <a:t>he</a:t>
            </a:r>
            <a:r>
              <a:rPr sz="1800" b="1" spc="-165" dirty="0">
                <a:latin typeface="Trebuchet MS"/>
                <a:cs typeface="Trebuchet MS"/>
              </a:rPr>
              <a:t> </a:t>
            </a:r>
            <a:r>
              <a:rPr sz="1800" b="1" spc="-50" dirty="0">
                <a:latin typeface="Trebuchet MS"/>
                <a:cs typeface="Trebuchet MS"/>
              </a:rPr>
              <a:t>does</a:t>
            </a:r>
            <a:r>
              <a:rPr sz="1800" b="1" spc="-185" dirty="0">
                <a:latin typeface="Trebuchet MS"/>
                <a:cs typeface="Trebuchet MS"/>
              </a:rPr>
              <a:t> </a:t>
            </a:r>
            <a:r>
              <a:rPr sz="1800" b="1" spc="-40" dirty="0">
                <a:latin typeface="Trebuchet MS"/>
                <a:cs typeface="Trebuchet MS"/>
              </a:rPr>
              <a:t>not  </a:t>
            </a:r>
            <a:r>
              <a:rPr sz="1800" b="1" spc="-60" dirty="0">
                <a:latin typeface="Trebuchet MS"/>
                <a:cs typeface="Trebuchet MS"/>
              </a:rPr>
              <a:t>know </a:t>
            </a:r>
            <a:r>
              <a:rPr sz="1800" b="1" spc="-65" dirty="0">
                <a:latin typeface="Trebuchet MS"/>
                <a:cs typeface="Trebuchet MS"/>
              </a:rPr>
              <a:t>(composition, </a:t>
            </a:r>
            <a:r>
              <a:rPr sz="1800" b="1" spc="-80" dirty="0">
                <a:latin typeface="Trebuchet MS"/>
                <a:cs typeface="Trebuchet MS"/>
              </a:rPr>
              <a:t>manufacture,</a:t>
            </a:r>
            <a:r>
              <a:rPr sz="1800" b="1" spc="-350" dirty="0">
                <a:latin typeface="Trebuchet MS"/>
                <a:cs typeface="Trebuchet MS"/>
              </a:rPr>
              <a:t> </a:t>
            </a:r>
            <a:r>
              <a:rPr sz="1800" b="1" spc="-75" dirty="0">
                <a:latin typeface="Trebuchet MS"/>
                <a:cs typeface="Trebuchet MS"/>
              </a:rPr>
              <a:t>use,  </a:t>
            </a:r>
            <a:r>
              <a:rPr sz="1800" b="1" spc="-105" dirty="0">
                <a:latin typeface="Trebuchet MS"/>
                <a:cs typeface="Trebuchet MS"/>
              </a:rPr>
              <a:t>etc.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4867402" y="3114801"/>
            <a:ext cx="4058920" cy="2687320"/>
            <a:chOff x="4867402" y="3114801"/>
            <a:chExt cx="4058920" cy="2687320"/>
          </a:xfrm>
        </p:grpSpPr>
        <p:sp>
          <p:nvSpPr>
            <p:cNvPr id="27" name="object 27"/>
            <p:cNvSpPr/>
            <p:nvPr/>
          </p:nvSpPr>
          <p:spPr>
            <a:xfrm>
              <a:off x="4877562" y="3124961"/>
              <a:ext cx="4038600" cy="2667000"/>
            </a:xfrm>
            <a:custGeom>
              <a:avLst/>
              <a:gdLst/>
              <a:ahLst/>
              <a:cxnLst/>
              <a:rect l="l" t="t" r="r" b="b"/>
              <a:pathLst>
                <a:path w="4038600" h="2667000">
                  <a:moveTo>
                    <a:pt x="4038599" y="0"/>
                  </a:moveTo>
                  <a:lnTo>
                    <a:pt x="0" y="0"/>
                  </a:lnTo>
                  <a:lnTo>
                    <a:pt x="0" y="2667000"/>
                  </a:lnTo>
                  <a:lnTo>
                    <a:pt x="4038599" y="2667000"/>
                  </a:lnTo>
                  <a:lnTo>
                    <a:pt x="4038599" y="0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877562" y="3124961"/>
              <a:ext cx="4038600" cy="2667000"/>
            </a:xfrm>
            <a:custGeom>
              <a:avLst/>
              <a:gdLst/>
              <a:ahLst/>
              <a:cxnLst/>
              <a:rect l="l" t="t" r="r" b="b"/>
              <a:pathLst>
                <a:path w="4038600" h="2667000">
                  <a:moveTo>
                    <a:pt x="0" y="2667000"/>
                  </a:moveTo>
                  <a:lnTo>
                    <a:pt x="4038599" y="2667000"/>
                  </a:lnTo>
                  <a:lnTo>
                    <a:pt x="4038599" y="0"/>
                  </a:lnTo>
                  <a:lnTo>
                    <a:pt x="0" y="0"/>
                  </a:lnTo>
                  <a:lnTo>
                    <a:pt x="0" y="2667000"/>
                  </a:lnTo>
                  <a:close/>
                </a:path>
              </a:pathLst>
            </a:custGeom>
            <a:ln w="19812">
              <a:solidFill>
                <a:srgbClr val="5C99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5093208" y="3953310"/>
            <a:ext cx="3606165" cy="1052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sz="1800" b="1" spc="-30" dirty="0">
                <a:latin typeface="Trebuchet MS"/>
                <a:cs typeface="Trebuchet MS"/>
              </a:rPr>
              <a:t>Should</a:t>
            </a:r>
            <a:r>
              <a:rPr sz="1800" b="1" spc="-200" dirty="0">
                <a:latin typeface="Trebuchet MS"/>
                <a:cs typeface="Trebuchet MS"/>
              </a:rPr>
              <a:t> </a:t>
            </a:r>
            <a:r>
              <a:rPr sz="1800" b="1" spc="-40" dirty="0">
                <a:latin typeface="Trebuchet MS"/>
                <a:cs typeface="Trebuchet MS"/>
              </a:rPr>
              <a:t>not</a:t>
            </a:r>
            <a:r>
              <a:rPr sz="1800" b="1" spc="-155" dirty="0">
                <a:latin typeface="Trebuchet MS"/>
                <a:cs typeface="Trebuchet MS"/>
              </a:rPr>
              <a:t> </a:t>
            </a:r>
            <a:r>
              <a:rPr sz="1800" b="1" spc="-35" dirty="0">
                <a:latin typeface="Trebuchet MS"/>
                <a:cs typeface="Trebuchet MS"/>
              </a:rPr>
              <a:t>assist</a:t>
            </a:r>
            <a:r>
              <a:rPr sz="1800" b="1" spc="-185" dirty="0">
                <a:latin typeface="Trebuchet MS"/>
                <a:cs typeface="Trebuchet MS"/>
              </a:rPr>
              <a:t> </a:t>
            </a:r>
            <a:r>
              <a:rPr sz="1800" b="1" spc="-80" dirty="0">
                <a:latin typeface="Trebuchet MS"/>
                <a:cs typeface="Trebuchet MS"/>
              </a:rPr>
              <a:t>nor</a:t>
            </a:r>
            <a:r>
              <a:rPr sz="1800" b="1" spc="-175" dirty="0">
                <a:latin typeface="Trebuchet MS"/>
                <a:cs typeface="Trebuchet MS"/>
              </a:rPr>
              <a:t> </a:t>
            </a:r>
            <a:r>
              <a:rPr sz="1800" b="1" spc="-80" dirty="0">
                <a:latin typeface="Trebuchet MS"/>
                <a:cs typeface="Trebuchet MS"/>
              </a:rPr>
              <a:t>be</a:t>
            </a:r>
            <a:r>
              <a:rPr sz="1800" b="1" spc="-180" dirty="0">
                <a:latin typeface="Trebuchet MS"/>
                <a:cs typeface="Trebuchet MS"/>
              </a:rPr>
              <a:t> </a:t>
            </a:r>
            <a:r>
              <a:rPr sz="1800" b="1" spc="-35" dirty="0">
                <a:latin typeface="Trebuchet MS"/>
                <a:cs typeface="Trebuchet MS"/>
              </a:rPr>
              <a:t>a</a:t>
            </a:r>
            <a:r>
              <a:rPr sz="1800" b="1" spc="-180" dirty="0">
                <a:latin typeface="Trebuchet MS"/>
                <a:cs typeface="Trebuchet MS"/>
              </a:rPr>
              <a:t> </a:t>
            </a:r>
            <a:r>
              <a:rPr sz="1800" b="1" spc="-65" dirty="0">
                <a:latin typeface="Trebuchet MS"/>
                <a:cs typeface="Trebuchet MS"/>
              </a:rPr>
              <a:t>party</a:t>
            </a:r>
            <a:r>
              <a:rPr sz="1800" b="1" spc="-155" dirty="0">
                <a:latin typeface="Trebuchet MS"/>
                <a:cs typeface="Trebuchet MS"/>
              </a:rPr>
              <a:t> </a:t>
            </a:r>
            <a:r>
              <a:rPr sz="1800" b="1" spc="-35" dirty="0">
                <a:latin typeface="Trebuchet MS"/>
                <a:cs typeface="Trebuchet MS"/>
              </a:rPr>
              <a:t>to</a:t>
            </a:r>
            <a:endParaRPr sz="18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1800" b="1" spc="-95" dirty="0">
                <a:latin typeface="Trebuchet MS"/>
                <a:cs typeface="Trebuchet MS"/>
              </a:rPr>
              <a:t>either</a:t>
            </a:r>
            <a:r>
              <a:rPr sz="1800" b="1" spc="-160" dirty="0">
                <a:latin typeface="Trebuchet MS"/>
                <a:cs typeface="Trebuchet MS"/>
              </a:rPr>
              <a:t> </a:t>
            </a:r>
            <a:r>
              <a:rPr sz="1800" b="1" spc="-80" dirty="0">
                <a:latin typeface="Trebuchet MS"/>
                <a:cs typeface="Trebuchet MS"/>
              </a:rPr>
              <a:t>infliction</a:t>
            </a:r>
            <a:r>
              <a:rPr sz="1800" b="1" spc="-165" dirty="0">
                <a:latin typeface="Trebuchet MS"/>
                <a:cs typeface="Trebuchet MS"/>
              </a:rPr>
              <a:t> </a:t>
            </a:r>
            <a:r>
              <a:rPr sz="1800" b="1" spc="-50" dirty="0">
                <a:latin typeface="Trebuchet MS"/>
                <a:cs typeface="Trebuchet MS"/>
              </a:rPr>
              <a:t>of</a:t>
            </a:r>
            <a:r>
              <a:rPr sz="1800" b="1" spc="-175" dirty="0">
                <a:latin typeface="Trebuchet MS"/>
                <a:cs typeface="Trebuchet MS"/>
              </a:rPr>
              <a:t> </a:t>
            </a:r>
            <a:r>
              <a:rPr sz="1800" b="1" spc="-60" dirty="0">
                <a:latin typeface="Trebuchet MS"/>
                <a:cs typeface="Trebuchet MS"/>
              </a:rPr>
              <a:t>mental</a:t>
            </a:r>
            <a:r>
              <a:rPr sz="1800" b="1" spc="-170" dirty="0">
                <a:latin typeface="Trebuchet MS"/>
                <a:cs typeface="Trebuchet MS"/>
              </a:rPr>
              <a:t> </a:t>
            </a:r>
            <a:r>
              <a:rPr sz="1800" b="1" spc="-85" dirty="0">
                <a:latin typeface="Trebuchet MS"/>
                <a:cs typeface="Trebuchet MS"/>
              </a:rPr>
              <a:t>or</a:t>
            </a:r>
            <a:r>
              <a:rPr sz="1800" b="1" spc="-175" dirty="0">
                <a:latin typeface="Trebuchet MS"/>
                <a:cs typeface="Trebuchet MS"/>
              </a:rPr>
              <a:t> </a:t>
            </a:r>
            <a:r>
              <a:rPr sz="1800" b="1" spc="-65" dirty="0">
                <a:latin typeface="Trebuchet MS"/>
                <a:cs typeface="Trebuchet MS"/>
              </a:rPr>
              <a:t>physical  </a:t>
            </a:r>
            <a:r>
              <a:rPr sz="1800" b="1" spc="-60" dirty="0">
                <a:latin typeface="Trebuchet MS"/>
                <a:cs typeface="Trebuchet MS"/>
              </a:rPr>
              <a:t>trauma</a:t>
            </a:r>
            <a:r>
              <a:rPr sz="1800" b="1" spc="-185" dirty="0">
                <a:latin typeface="Trebuchet MS"/>
                <a:cs typeface="Trebuchet MS"/>
              </a:rPr>
              <a:t> </a:t>
            </a:r>
            <a:r>
              <a:rPr sz="1800" b="1" spc="-85" dirty="0">
                <a:latin typeface="Trebuchet MS"/>
                <a:cs typeface="Trebuchet MS"/>
              </a:rPr>
              <a:t>or</a:t>
            </a:r>
            <a:r>
              <a:rPr sz="1800" b="1" spc="-180" dirty="0">
                <a:latin typeface="Trebuchet MS"/>
                <a:cs typeface="Trebuchet MS"/>
              </a:rPr>
              <a:t> </a:t>
            </a:r>
            <a:r>
              <a:rPr sz="1800" b="1" spc="-75" dirty="0">
                <a:latin typeface="Trebuchet MS"/>
                <a:cs typeface="Trebuchet MS"/>
              </a:rPr>
              <a:t>concealment</a:t>
            </a:r>
            <a:r>
              <a:rPr sz="1800" b="1" spc="-170" dirty="0">
                <a:latin typeface="Trebuchet MS"/>
                <a:cs typeface="Trebuchet MS"/>
              </a:rPr>
              <a:t> </a:t>
            </a:r>
            <a:r>
              <a:rPr sz="1800" b="1" spc="-50" dirty="0">
                <a:latin typeface="Trebuchet MS"/>
                <a:cs typeface="Trebuchet MS"/>
              </a:rPr>
              <a:t>of</a:t>
            </a:r>
            <a:r>
              <a:rPr sz="1800" b="1" spc="-185" dirty="0">
                <a:latin typeface="Trebuchet MS"/>
                <a:cs typeface="Trebuchet MS"/>
              </a:rPr>
              <a:t> </a:t>
            </a:r>
            <a:r>
              <a:rPr sz="1800" b="1" spc="-85" dirty="0">
                <a:latin typeface="Trebuchet MS"/>
                <a:cs typeface="Trebuchet MS"/>
              </a:rPr>
              <a:t>torture</a:t>
            </a:r>
            <a:r>
              <a:rPr sz="1800" b="1" spc="-175" dirty="0">
                <a:latin typeface="Trebuchet MS"/>
                <a:cs typeface="Trebuchet MS"/>
              </a:rPr>
              <a:t> </a:t>
            </a:r>
            <a:r>
              <a:rPr sz="1800" b="1" spc="-40" dirty="0">
                <a:latin typeface="Trebuchet MS"/>
                <a:cs typeface="Trebuchet MS"/>
              </a:rPr>
              <a:t>by  </a:t>
            </a:r>
            <a:r>
              <a:rPr sz="1800" b="1" spc="-75" dirty="0">
                <a:latin typeface="Trebuchet MS"/>
                <a:cs typeface="Trebuchet MS"/>
              </a:rPr>
              <a:t>other</a:t>
            </a:r>
            <a:r>
              <a:rPr sz="1800" b="1" spc="-180" dirty="0">
                <a:latin typeface="Trebuchet MS"/>
                <a:cs typeface="Trebuchet MS"/>
              </a:rPr>
              <a:t> </a:t>
            </a:r>
            <a:r>
              <a:rPr sz="1800" b="1" spc="-75" dirty="0">
                <a:latin typeface="Trebuchet MS"/>
                <a:cs typeface="Trebuchet MS"/>
              </a:rPr>
              <a:t>person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4867655" y="3800855"/>
            <a:ext cx="4211320" cy="2839720"/>
            <a:chOff x="4867655" y="3800855"/>
            <a:chExt cx="4211320" cy="2839720"/>
          </a:xfrm>
        </p:grpSpPr>
        <p:sp>
          <p:nvSpPr>
            <p:cNvPr id="31" name="object 31"/>
            <p:cNvSpPr/>
            <p:nvPr/>
          </p:nvSpPr>
          <p:spPr>
            <a:xfrm>
              <a:off x="4877561" y="3810761"/>
              <a:ext cx="4191000" cy="2819400"/>
            </a:xfrm>
            <a:custGeom>
              <a:avLst/>
              <a:gdLst/>
              <a:ahLst/>
              <a:cxnLst/>
              <a:rect l="l" t="t" r="r" b="b"/>
              <a:pathLst>
                <a:path w="4191000" h="2819400">
                  <a:moveTo>
                    <a:pt x="4190999" y="0"/>
                  </a:moveTo>
                  <a:lnTo>
                    <a:pt x="0" y="0"/>
                  </a:lnTo>
                  <a:lnTo>
                    <a:pt x="0" y="2819400"/>
                  </a:lnTo>
                  <a:lnTo>
                    <a:pt x="4190999" y="2819400"/>
                  </a:lnTo>
                  <a:lnTo>
                    <a:pt x="4190999" y="0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877561" y="3810761"/>
              <a:ext cx="4191000" cy="2819400"/>
            </a:xfrm>
            <a:custGeom>
              <a:avLst/>
              <a:gdLst/>
              <a:ahLst/>
              <a:cxnLst/>
              <a:rect l="l" t="t" r="r" b="b"/>
              <a:pathLst>
                <a:path w="4191000" h="2819400">
                  <a:moveTo>
                    <a:pt x="0" y="2819400"/>
                  </a:moveTo>
                  <a:lnTo>
                    <a:pt x="4190999" y="2819400"/>
                  </a:lnTo>
                  <a:lnTo>
                    <a:pt x="4190999" y="0"/>
                  </a:lnTo>
                  <a:lnTo>
                    <a:pt x="0" y="0"/>
                  </a:lnTo>
                  <a:lnTo>
                    <a:pt x="0" y="2819400"/>
                  </a:lnTo>
                  <a:close/>
                </a:path>
              </a:pathLst>
            </a:custGeom>
            <a:ln w="19812">
              <a:solidFill>
                <a:srgbClr val="5C99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1036624" y="3899407"/>
            <a:ext cx="405066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0365" indent="-342900">
              <a:lnSpc>
                <a:spcPct val="100000"/>
              </a:lnSpc>
              <a:spcBef>
                <a:spcPts val="1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80365" algn="l"/>
                <a:tab pos="381000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Rebates and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Commissi</a:t>
            </a:r>
            <a:r>
              <a:rPr sz="3000" spc="-3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00" baseline="23148" dirty="0">
                <a:latin typeface="Arial"/>
                <a:cs typeface="Arial"/>
              </a:rPr>
              <a:t>•</a:t>
            </a:r>
            <a:endParaRPr sz="2700" baseline="23148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242940" y="3958208"/>
            <a:ext cx="37147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65" dirty="0">
                <a:latin typeface="Trebuchet MS"/>
                <a:cs typeface="Trebuchet MS"/>
              </a:rPr>
              <a:t>Practicing </a:t>
            </a:r>
            <a:r>
              <a:rPr sz="1800" b="1" spc="-60" dirty="0">
                <a:latin typeface="Trebuchet MS"/>
                <a:cs typeface="Trebuchet MS"/>
              </a:rPr>
              <a:t>euthanasia </a:t>
            </a:r>
            <a:r>
              <a:rPr sz="1800" b="1" spc="-55" dirty="0">
                <a:latin typeface="Trebuchet MS"/>
                <a:cs typeface="Trebuchet MS"/>
              </a:rPr>
              <a:t>shall</a:t>
            </a:r>
            <a:r>
              <a:rPr sz="1800" b="1" spc="-360" dirty="0">
                <a:latin typeface="Trebuchet MS"/>
                <a:cs typeface="Trebuchet MS"/>
              </a:rPr>
              <a:t> </a:t>
            </a:r>
            <a:r>
              <a:rPr sz="1800" b="1" spc="-65" dirty="0">
                <a:latin typeface="Trebuchet MS"/>
                <a:cs typeface="Trebuchet MS"/>
              </a:rPr>
              <a:t>constitute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956428" y="4232529"/>
            <a:ext cx="393954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>
              <a:lnSpc>
                <a:spcPct val="100000"/>
              </a:lnSpc>
              <a:spcBef>
                <a:spcPts val="100"/>
              </a:spcBef>
            </a:pPr>
            <a:r>
              <a:rPr sz="1800" b="1" spc="-80" dirty="0">
                <a:latin typeface="Trebuchet MS"/>
                <a:cs typeface="Trebuchet MS"/>
              </a:rPr>
              <a:t>unethical</a:t>
            </a:r>
            <a:r>
              <a:rPr sz="1800" b="1" spc="-180" dirty="0">
                <a:latin typeface="Trebuchet MS"/>
                <a:cs typeface="Trebuchet MS"/>
              </a:rPr>
              <a:t> </a:t>
            </a:r>
            <a:r>
              <a:rPr sz="1800" b="1" spc="-80" dirty="0">
                <a:latin typeface="Trebuchet MS"/>
                <a:cs typeface="Trebuchet MS"/>
              </a:rPr>
              <a:t>conduct.</a:t>
            </a:r>
            <a:endParaRPr sz="1800">
              <a:latin typeface="Trebuchet MS"/>
              <a:cs typeface="Trebuchet MS"/>
            </a:endParaRPr>
          </a:p>
          <a:p>
            <a:pPr marL="299085" marR="5080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spc="-80" dirty="0">
                <a:latin typeface="Trebuchet MS"/>
                <a:cs typeface="Trebuchet MS"/>
              </a:rPr>
              <a:t>However </a:t>
            </a:r>
            <a:r>
              <a:rPr sz="1800" b="1" spc="-45" dirty="0">
                <a:latin typeface="Trebuchet MS"/>
                <a:cs typeface="Trebuchet MS"/>
              </a:rPr>
              <a:t>on </a:t>
            </a:r>
            <a:r>
              <a:rPr sz="1800" b="1" spc="-90" dirty="0">
                <a:latin typeface="Trebuchet MS"/>
                <a:cs typeface="Trebuchet MS"/>
              </a:rPr>
              <a:t>specific </a:t>
            </a:r>
            <a:r>
              <a:rPr sz="1800" b="1" spc="-70" dirty="0">
                <a:latin typeface="Trebuchet MS"/>
                <a:cs typeface="Trebuchet MS"/>
              </a:rPr>
              <a:t>occasion, the  </a:t>
            </a:r>
            <a:r>
              <a:rPr sz="1800" b="1" spc="-65" dirty="0">
                <a:latin typeface="Trebuchet MS"/>
                <a:cs typeface="Trebuchet MS"/>
              </a:rPr>
              <a:t>question </a:t>
            </a:r>
            <a:r>
              <a:rPr sz="1800" b="1" spc="-50" dirty="0">
                <a:latin typeface="Trebuchet MS"/>
                <a:cs typeface="Trebuchet MS"/>
              </a:rPr>
              <a:t>of </a:t>
            </a:r>
            <a:r>
              <a:rPr sz="1800" b="1" spc="-60" dirty="0">
                <a:latin typeface="Trebuchet MS"/>
                <a:cs typeface="Trebuchet MS"/>
              </a:rPr>
              <a:t>withdrawing </a:t>
            </a:r>
            <a:r>
              <a:rPr sz="1800" b="1" spc="-55" dirty="0">
                <a:latin typeface="Trebuchet MS"/>
                <a:cs typeface="Trebuchet MS"/>
              </a:rPr>
              <a:t>supporting  </a:t>
            </a:r>
            <a:r>
              <a:rPr sz="1800" b="1" spc="-85" dirty="0">
                <a:latin typeface="Trebuchet MS"/>
                <a:cs typeface="Trebuchet MS"/>
              </a:rPr>
              <a:t>devices </a:t>
            </a:r>
            <a:r>
              <a:rPr sz="1800" b="1" spc="-30" dirty="0">
                <a:latin typeface="Trebuchet MS"/>
                <a:cs typeface="Trebuchet MS"/>
              </a:rPr>
              <a:t>to </a:t>
            </a:r>
            <a:r>
              <a:rPr sz="1800" b="1" spc="-50" dirty="0">
                <a:latin typeface="Trebuchet MS"/>
                <a:cs typeface="Trebuchet MS"/>
              </a:rPr>
              <a:t>sustain </a:t>
            </a:r>
            <a:r>
              <a:rPr sz="1800" b="1" spc="-70" dirty="0">
                <a:latin typeface="Trebuchet MS"/>
                <a:cs typeface="Trebuchet MS"/>
              </a:rPr>
              <a:t>cardio-pulmonary  </a:t>
            </a:r>
            <a:r>
              <a:rPr sz="1800" b="1" spc="-75" dirty="0">
                <a:latin typeface="Trebuchet MS"/>
                <a:cs typeface="Trebuchet MS"/>
              </a:rPr>
              <a:t>function</a:t>
            </a:r>
            <a:r>
              <a:rPr sz="1800" b="1" spc="-170" dirty="0">
                <a:latin typeface="Trebuchet MS"/>
                <a:cs typeface="Trebuchet MS"/>
              </a:rPr>
              <a:t> </a:t>
            </a:r>
            <a:r>
              <a:rPr sz="1800" b="1" spc="-95" dirty="0">
                <a:latin typeface="Trebuchet MS"/>
                <a:cs typeface="Trebuchet MS"/>
              </a:rPr>
              <a:t>even</a:t>
            </a:r>
            <a:r>
              <a:rPr sz="1800" b="1" spc="-160" dirty="0">
                <a:latin typeface="Trebuchet MS"/>
                <a:cs typeface="Trebuchet MS"/>
              </a:rPr>
              <a:t> </a:t>
            </a:r>
            <a:r>
              <a:rPr sz="1800" b="1" spc="-85" dirty="0">
                <a:latin typeface="Trebuchet MS"/>
                <a:cs typeface="Trebuchet MS"/>
              </a:rPr>
              <a:t>after</a:t>
            </a:r>
            <a:r>
              <a:rPr sz="1800" b="1" spc="-175" dirty="0">
                <a:latin typeface="Trebuchet MS"/>
                <a:cs typeface="Trebuchet MS"/>
              </a:rPr>
              <a:t> </a:t>
            </a:r>
            <a:r>
              <a:rPr sz="1800" b="1" spc="-80" dirty="0">
                <a:latin typeface="Trebuchet MS"/>
                <a:cs typeface="Trebuchet MS"/>
              </a:rPr>
              <a:t>brain</a:t>
            </a:r>
            <a:r>
              <a:rPr sz="1800" b="1" spc="-175" dirty="0">
                <a:latin typeface="Trebuchet MS"/>
                <a:cs typeface="Trebuchet MS"/>
              </a:rPr>
              <a:t> </a:t>
            </a:r>
            <a:r>
              <a:rPr sz="1800" b="1" spc="-65" dirty="0">
                <a:latin typeface="Trebuchet MS"/>
                <a:cs typeface="Trebuchet MS"/>
              </a:rPr>
              <a:t>death,</a:t>
            </a:r>
            <a:r>
              <a:rPr sz="1800" b="1" spc="-160" dirty="0">
                <a:latin typeface="Trebuchet MS"/>
                <a:cs typeface="Trebuchet MS"/>
              </a:rPr>
              <a:t> </a:t>
            </a:r>
            <a:r>
              <a:rPr sz="1800" b="1" spc="-55" dirty="0">
                <a:latin typeface="Trebuchet MS"/>
                <a:cs typeface="Trebuchet MS"/>
              </a:rPr>
              <a:t>shall  </a:t>
            </a:r>
            <a:r>
              <a:rPr sz="1800" b="1" spc="-80" dirty="0">
                <a:latin typeface="Trebuchet MS"/>
                <a:cs typeface="Trebuchet MS"/>
              </a:rPr>
              <a:t>be</a:t>
            </a:r>
            <a:r>
              <a:rPr sz="1800" b="1" spc="-180" dirty="0">
                <a:latin typeface="Trebuchet MS"/>
                <a:cs typeface="Trebuchet MS"/>
              </a:rPr>
              <a:t> </a:t>
            </a:r>
            <a:r>
              <a:rPr sz="1800" b="1" spc="-85" dirty="0">
                <a:latin typeface="Trebuchet MS"/>
                <a:cs typeface="Trebuchet MS"/>
              </a:rPr>
              <a:t>decided</a:t>
            </a:r>
            <a:r>
              <a:rPr sz="1800" b="1" spc="-200" dirty="0">
                <a:latin typeface="Trebuchet MS"/>
                <a:cs typeface="Trebuchet MS"/>
              </a:rPr>
              <a:t> </a:t>
            </a:r>
            <a:r>
              <a:rPr sz="1800" b="1" spc="-50" dirty="0">
                <a:latin typeface="Trebuchet MS"/>
                <a:cs typeface="Trebuchet MS"/>
              </a:rPr>
              <a:t>only</a:t>
            </a:r>
            <a:r>
              <a:rPr sz="1800" b="1" spc="-170" dirty="0">
                <a:latin typeface="Trebuchet MS"/>
                <a:cs typeface="Trebuchet MS"/>
              </a:rPr>
              <a:t> </a:t>
            </a:r>
            <a:r>
              <a:rPr sz="1800" b="1" spc="-40" dirty="0">
                <a:latin typeface="Trebuchet MS"/>
                <a:cs typeface="Trebuchet MS"/>
              </a:rPr>
              <a:t>by</a:t>
            </a:r>
            <a:r>
              <a:rPr sz="1800" b="1" spc="-185" dirty="0">
                <a:latin typeface="Trebuchet MS"/>
                <a:cs typeface="Trebuchet MS"/>
              </a:rPr>
              <a:t> </a:t>
            </a:r>
            <a:r>
              <a:rPr sz="1800" b="1" spc="-35" dirty="0">
                <a:latin typeface="Trebuchet MS"/>
                <a:cs typeface="Trebuchet MS"/>
              </a:rPr>
              <a:t>a</a:t>
            </a:r>
            <a:r>
              <a:rPr sz="1800" b="1" spc="-170" dirty="0">
                <a:latin typeface="Trebuchet MS"/>
                <a:cs typeface="Trebuchet MS"/>
              </a:rPr>
              <a:t> </a:t>
            </a:r>
            <a:r>
              <a:rPr sz="1800" b="1" spc="-55" dirty="0">
                <a:latin typeface="Trebuchet MS"/>
                <a:cs typeface="Trebuchet MS"/>
              </a:rPr>
              <a:t>team</a:t>
            </a:r>
            <a:r>
              <a:rPr sz="1800" b="1" spc="-170" dirty="0">
                <a:latin typeface="Trebuchet MS"/>
                <a:cs typeface="Trebuchet MS"/>
              </a:rPr>
              <a:t> </a:t>
            </a:r>
            <a:r>
              <a:rPr sz="1800" b="1" spc="-50" dirty="0">
                <a:latin typeface="Trebuchet MS"/>
                <a:cs typeface="Trebuchet MS"/>
              </a:rPr>
              <a:t>of</a:t>
            </a:r>
            <a:r>
              <a:rPr sz="1800" b="1" spc="-175" dirty="0">
                <a:latin typeface="Trebuchet MS"/>
                <a:cs typeface="Trebuchet MS"/>
              </a:rPr>
              <a:t> </a:t>
            </a:r>
            <a:r>
              <a:rPr sz="1800" b="1" spc="-60" dirty="0">
                <a:latin typeface="Trebuchet MS"/>
                <a:cs typeface="Trebuchet MS"/>
              </a:rPr>
              <a:t>doctors  </a:t>
            </a:r>
            <a:r>
              <a:rPr sz="1800" b="1" spc="-50" dirty="0">
                <a:latin typeface="Trebuchet MS"/>
                <a:cs typeface="Trebuchet MS"/>
              </a:rPr>
              <a:t>and </a:t>
            </a:r>
            <a:r>
              <a:rPr sz="1800" b="1" spc="-40" dirty="0">
                <a:latin typeface="Trebuchet MS"/>
                <a:cs typeface="Trebuchet MS"/>
              </a:rPr>
              <a:t>not </a:t>
            </a:r>
            <a:r>
              <a:rPr sz="1800" b="1" spc="-90" dirty="0">
                <a:latin typeface="Trebuchet MS"/>
                <a:cs typeface="Trebuchet MS"/>
              </a:rPr>
              <a:t>merely </a:t>
            </a:r>
            <a:r>
              <a:rPr sz="1800" b="1" spc="-45" dirty="0">
                <a:latin typeface="Trebuchet MS"/>
                <a:cs typeface="Trebuchet MS"/>
              </a:rPr>
              <a:t>by </a:t>
            </a:r>
            <a:r>
              <a:rPr sz="1800" b="1" spc="-70" dirty="0">
                <a:latin typeface="Trebuchet MS"/>
                <a:cs typeface="Trebuchet MS"/>
              </a:rPr>
              <a:t>the </a:t>
            </a:r>
            <a:r>
              <a:rPr sz="1800" b="1" spc="-60" dirty="0">
                <a:latin typeface="Trebuchet MS"/>
                <a:cs typeface="Trebuchet MS"/>
              </a:rPr>
              <a:t>treating  </a:t>
            </a:r>
            <a:r>
              <a:rPr sz="1800" b="1" spc="-70" dirty="0">
                <a:latin typeface="Trebuchet MS"/>
                <a:cs typeface="Trebuchet MS"/>
              </a:rPr>
              <a:t>physician</a:t>
            </a:r>
            <a:r>
              <a:rPr sz="1800" b="1" spc="-160" dirty="0">
                <a:latin typeface="Trebuchet MS"/>
                <a:cs typeface="Trebuchet MS"/>
              </a:rPr>
              <a:t> </a:t>
            </a:r>
            <a:r>
              <a:rPr sz="1800" b="1" spc="-65" dirty="0">
                <a:latin typeface="Trebuchet MS"/>
                <a:cs typeface="Trebuchet MS"/>
              </a:rPr>
              <a:t>alone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28573"/>
            <a:ext cx="23139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105" dirty="0">
                <a:latin typeface="Times New Roman"/>
                <a:cs typeface="Times New Roman"/>
              </a:rPr>
              <a:t>M</a:t>
            </a:r>
            <a:r>
              <a:rPr b="0" spc="-100" dirty="0">
                <a:latin typeface="Times New Roman"/>
                <a:cs typeface="Times New Roman"/>
              </a:rPr>
              <a:t>is</a:t>
            </a:r>
            <a:r>
              <a:rPr b="0" spc="-105" dirty="0">
                <a:latin typeface="Times New Roman"/>
                <a:cs typeface="Times New Roman"/>
              </a:rPr>
              <a:t>c</a:t>
            </a:r>
            <a:r>
              <a:rPr b="0" spc="-100" dirty="0">
                <a:latin typeface="Times New Roman"/>
                <a:cs typeface="Times New Roman"/>
              </a:rPr>
              <a:t>ondu</a:t>
            </a:r>
            <a:r>
              <a:rPr b="0" spc="-114" dirty="0">
                <a:latin typeface="Times New Roman"/>
                <a:cs typeface="Times New Roman"/>
              </a:rPr>
              <a:t>c</a:t>
            </a:r>
            <a:r>
              <a:rPr b="0" spc="-5" dirty="0">
                <a:latin typeface="Times New Roman"/>
                <a:cs typeface="Times New Roman"/>
              </a:rPr>
              <a:t>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2024" y="1715109"/>
            <a:ext cx="6578600" cy="3395979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795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Violation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regulations</a:t>
            </a:r>
            <a:endParaRPr sz="32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700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Adultery or improper</a:t>
            </a:r>
            <a:r>
              <a:rPr sz="32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conduct</a:t>
            </a:r>
            <a:endParaRPr sz="32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695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Conviction in court of</a:t>
            </a:r>
            <a:r>
              <a:rPr sz="32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law</a:t>
            </a:r>
            <a:endParaRPr sz="32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710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Sex determination</a:t>
            </a:r>
            <a:r>
              <a:rPr sz="32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test</a:t>
            </a:r>
            <a:endParaRPr sz="3200">
              <a:latin typeface="Times New Roman"/>
              <a:cs typeface="Times New Roman"/>
            </a:endParaRPr>
          </a:p>
          <a:p>
            <a:pPr marL="354965" marR="5080" indent="-342900">
              <a:lnSpc>
                <a:spcPct val="100000"/>
              </a:lnSpc>
              <a:spcBef>
                <a:spcPts val="700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Signing false professional</a:t>
            </a:r>
            <a:r>
              <a:rPr sz="32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certificates,  reports &amp; other</a:t>
            </a:r>
            <a:r>
              <a:rPr sz="32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documents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6562" y="5106161"/>
            <a:ext cx="8153400" cy="1371600"/>
          </a:xfrm>
          <a:prstGeom prst="rect">
            <a:avLst/>
          </a:prstGeom>
          <a:solidFill>
            <a:srgbClr val="7ED13A"/>
          </a:solidFill>
          <a:ln w="19811">
            <a:solidFill>
              <a:srgbClr val="5C9929"/>
            </a:solidFill>
          </a:ln>
        </p:spPr>
        <p:txBody>
          <a:bodyPr vert="horz" wrap="square" lIns="0" tIns="130175" rIns="0" bIns="0" rtlCol="0">
            <a:spAutoFit/>
          </a:bodyPr>
          <a:lstStyle/>
          <a:p>
            <a:pPr marL="146050" marR="142875" algn="ctr">
              <a:lnSpc>
                <a:spcPct val="100000"/>
              </a:lnSpc>
              <a:spcBef>
                <a:spcPts val="1025"/>
              </a:spcBef>
            </a:pPr>
            <a:r>
              <a:rPr sz="1800" b="1" spc="-5" dirty="0">
                <a:latin typeface="Times New Roman"/>
                <a:cs typeface="Times New Roman"/>
              </a:rPr>
              <a:t>Any </a:t>
            </a:r>
            <a:r>
              <a:rPr sz="1800" b="1" spc="-10" dirty="0">
                <a:latin typeface="Times New Roman"/>
                <a:cs typeface="Times New Roman"/>
              </a:rPr>
              <a:t>registered </a:t>
            </a:r>
            <a:r>
              <a:rPr sz="1800" b="1" dirty="0">
                <a:latin typeface="Times New Roman"/>
                <a:cs typeface="Times New Roman"/>
              </a:rPr>
              <a:t>practitioner who </a:t>
            </a:r>
            <a:r>
              <a:rPr sz="1800" b="1" spc="-5" dirty="0">
                <a:latin typeface="Times New Roman"/>
                <a:cs typeface="Times New Roman"/>
              </a:rPr>
              <a:t>is </a:t>
            </a:r>
            <a:r>
              <a:rPr sz="1800" b="1" dirty="0">
                <a:latin typeface="Times New Roman"/>
                <a:cs typeface="Times New Roman"/>
              </a:rPr>
              <a:t>shown to </a:t>
            </a:r>
            <a:r>
              <a:rPr sz="1800" b="1" spc="-5" dirty="0">
                <a:latin typeface="Times New Roman"/>
                <a:cs typeface="Times New Roman"/>
              </a:rPr>
              <a:t>have signed </a:t>
            </a:r>
            <a:r>
              <a:rPr sz="1800" b="1" dirty="0">
                <a:latin typeface="Times New Roman"/>
                <a:cs typeface="Times New Roman"/>
              </a:rPr>
              <a:t>or given </a:t>
            </a:r>
            <a:r>
              <a:rPr sz="1800" b="1" spc="-5" dirty="0">
                <a:latin typeface="Times New Roman"/>
                <a:cs typeface="Times New Roman"/>
              </a:rPr>
              <a:t>under his</a:t>
            </a:r>
            <a:r>
              <a:rPr sz="1800" b="1" spc="-1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name  </a:t>
            </a:r>
            <a:r>
              <a:rPr sz="1800" b="1" spc="-5" dirty="0">
                <a:latin typeface="Times New Roman"/>
                <a:cs typeface="Times New Roman"/>
              </a:rPr>
              <a:t>and authority </a:t>
            </a:r>
            <a:r>
              <a:rPr sz="1800" b="1" dirty="0">
                <a:latin typeface="Times New Roman"/>
                <a:cs typeface="Times New Roman"/>
              </a:rPr>
              <a:t>any certificate, notification, </a:t>
            </a:r>
            <a:r>
              <a:rPr sz="1800" b="1" spc="-10" dirty="0">
                <a:latin typeface="Times New Roman"/>
                <a:cs typeface="Times New Roman"/>
              </a:rPr>
              <a:t>report </a:t>
            </a:r>
            <a:r>
              <a:rPr sz="1800" b="1" dirty="0">
                <a:latin typeface="Times New Roman"/>
                <a:cs typeface="Times New Roman"/>
              </a:rPr>
              <a:t>or </a:t>
            </a:r>
            <a:r>
              <a:rPr sz="1800" b="1" spc="-5" dirty="0">
                <a:latin typeface="Times New Roman"/>
                <a:cs typeface="Times New Roman"/>
              </a:rPr>
              <a:t>document </a:t>
            </a:r>
            <a:r>
              <a:rPr sz="1800" b="1" dirty="0">
                <a:latin typeface="Times New Roman"/>
                <a:cs typeface="Times New Roman"/>
              </a:rPr>
              <a:t>which </a:t>
            </a:r>
            <a:r>
              <a:rPr sz="1800" b="1" spc="-5" dirty="0">
                <a:latin typeface="Times New Roman"/>
                <a:cs typeface="Times New Roman"/>
              </a:rPr>
              <a:t>is untrue,  misleading </a:t>
            </a:r>
            <a:r>
              <a:rPr sz="1800" b="1" dirty="0">
                <a:latin typeface="Times New Roman"/>
                <a:cs typeface="Times New Roman"/>
              </a:rPr>
              <a:t>or </a:t>
            </a:r>
            <a:r>
              <a:rPr sz="1800" b="1" spc="-25" dirty="0">
                <a:latin typeface="Times New Roman"/>
                <a:cs typeface="Times New Roman"/>
              </a:rPr>
              <a:t>improper, </a:t>
            </a:r>
            <a:r>
              <a:rPr sz="1800" b="1" spc="-5" dirty="0">
                <a:latin typeface="Times New Roman"/>
                <a:cs typeface="Times New Roman"/>
              </a:rPr>
              <a:t>is </a:t>
            </a:r>
            <a:r>
              <a:rPr sz="1800" b="1" dirty="0">
                <a:latin typeface="Times New Roman"/>
                <a:cs typeface="Times New Roman"/>
              </a:rPr>
              <a:t>liable to have </a:t>
            </a:r>
            <a:r>
              <a:rPr sz="1800" b="1" spc="-5" dirty="0">
                <a:latin typeface="Times New Roman"/>
                <a:cs typeface="Times New Roman"/>
              </a:rPr>
              <a:t>his </a:t>
            </a:r>
            <a:r>
              <a:rPr sz="1800" b="1" dirty="0">
                <a:latin typeface="Times New Roman"/>
                <a:cs typeface="Times New Roman"/>
              </a:rPr>
              <a:t>name deleted </a:t>
            </a:r>
            <a:r>
              <a:rPr sz="1800" b="1" spc="-10" dirty="0">
                <a:latin typeface="Times New Roman"/>
                <a:cs typeface="Times New Roman"/>
              </a:rPr>
              <a:t>from </a:t>
            </a:r>
            <a:r>
              <a:rPr sz="1800" b="1" spc="-5" dirty="0">
                <a:latin typeface="Times New Roman"/>
                <a:cs typeface="Times New Roman"/>
              </a:rPr>
              <a:t>the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Register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629400" y="0"/>
            <a:ext cx="2514599" cy="281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28573"/>
            <a:ext cx="528383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b="0" spc="-90" dirty="0">
                <a:latin typeface="Times New Roman"/>
                <a:cs typeface="Times New Roman"/>
              </a:rPr>
              <a:t>Punishment </a:t>
            </a:r>
            <a:r>
              <a:rPr b="0" spc="-5" dirty="0">
                <a:latin typeface="Times New Roman"/>
                <a:cs typeface="Times New Roman"/>
              </a:rPr>
              <a:t>&amp;</a:t>
            </a:r>
            <a:r>
              <a:rPr b="0" spc="-405" dirty="0">
                <a:latin typeface="Times New Roman"/>
                <a:cs typeface="Times New Roman"/>
              </a:rPr>
              <a:t> </a:t>
            </a:r>
            <a:r>
              <a:rPr b="0" spc="-95" dirty="0">
                <a:latin typeface="Times New Roman"/>
                <a:cs typeface="Times New Roman"/>
              </a:rPr>
              <a:t>Disciplinary  </a:t>
            </a:r>
            <a:r>
              <a:rPr b="0" spc="-85" dirty="0">
                <a:latin typeface="Times New Roman"/>
                <a:cs typeface="Times New Roman"/>
              </a:rPr>
              <a:t>Action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2024" y="1844166"/>
            <a:ext cx="7524115" cy="441579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54965" marR="422909" indent="-342900">
              <a:lnSpc>
                <a:spcPts val="2590"/>
              </a:lnSpc>
              <a:spcBef>
                <a:spcPts val="725"/>
              </a:spcBef>
              <a:buClr>
                <a:srgbClr val="D5EBFF"/>
              </a:buClr>
              <a:buSzPct val="94444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Complaint </a:t>
            </a:r>
            <a:r>
              <a:rPr sz="2700" spc="-5" dirty="0">
                <a:solidFill>
                  <a:srgbClr val="FFFFFF"/>
                </a:solidFill>
                <a:latin typeface="Times New Roman"/>
                <a:cs typeface="Times New Roman"/>
              </a:rPr>
              <a:t>is first 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heard by </a:t>
            </a:r>
            <a:r>
              <a:rPr sz="27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appropriate</a:t>
            </a:r>
            <a:r>
              <a:rPr sz="2700" b="1" spc="-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00" b="1" dirty="0">
                <a:solidFill>
                  <a:srgbClr val="FF0000"/>
                </a:solidFill>
                <a:latin typeface="Times New Roman"/>
                <a:cs typeface="Times New Roman"/>
              </a:rPr>
              <a:t>medical  council</a:t>
            </a:r>
            <a:r>
              <a:rPr sz="27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endParaRPr sz="2700">
              <a:latin typeface="Times New Roman"/>
              <a:cs typeface="Times New Roman"/>
            </a:endParaRPr>
          </a:p>
          <a:p>
            <a:pPr marL="354965" marR="5080" indent="-342900">
              <a:lnSpc>
                <a:spcPct val="80000"/>
              </a:lnSpc>
              <a:spcBef>
                <a:spcPts val="735"/>
              </a:spcBef>
              <a:buClr>
                <a:srgbClr val="D5EBFF"/>
              </a:buClr>
              <a:buSzPct val="94444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During the enquiry the </a:t>
            </a:r>
            <a:r>
              <a:rPr sz="2700" spc="-5" dirty="0">
                <a:solidFill>
                  <a:srgbClr val="FFFFFF"/>
                </a:solidFill>
                <a:latin typeface="Times New Roman"/>
                <a:cs typeface="Times New Roman"/>
              </a:rPr>
              <a:t>full </a:t>
            </a:r>
            <a:r>
              <a:rPr sz="2700" dirty="0">
                <a:solidFill>
                  <a:srgbClr val="FF0000"/>
                </a:solidFill>
                <a:latin typeface="Times New Roman"/>
                <a:cs typeface="Times New Roman"/>
              </a:rPr>
              <a:t>opportunity </a:t>
            </a:r>
            <a:r>
              <a:rPr sz="2700" spc="-5" dirty="0">
                <a:solidFill>
                  <a:srgbClr val="FF0000"/>
                </a:solidFill>
                <a:latin typeface="Times New Roman"/>
                <a:cs typeface="Times New Roman"/>
              </a:rPr>
              <a:t>is </a:t>
            </a:r>
            <a:r>
              <a:rPr sz="2700" dirty="0">
                <a:solidFill>
                  <a:srgbClr val="FF0000"/>
                </a:solidFill>
                <a:latin typeface="Times New Roman"/>
                <a:cs typeface="Times New Roman"/>
              </a:rPr>
              <a:t>given to  registered </a:t>
            </a:r>
            <a:r>
              <a:rPr sz="2700" spc="-5" dirty="0">
                <a:solidFill>
                  <a:srgbClr val="FF0000"/>
                </a:solidFill>
                <a:latin typeface="Times New Roman"/>
                <a:cs typeface="Times New Roman"/>
              </a:rPr>
              <a:t>medical </a:t>
            </a:r>
            <a:r>
              <a:rPr sz="2700" dirty="0">
                <a:solidFill>
                  <a:srgbClr val="FF0000"/>
                </a:solidFill>
                <a:latin typeface="Times New Roman"/>
                <a:cs typeface="Times New Roman"/>
              </a:rPr>
              <a:t>practitioner 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to be heard in</a:t>
            </a:r>
            <a:r>
              <a:rPr sz="27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person  or by</a:t>
            </a:r>
            <a:r>
              <a:rPr sz="27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00" spc="-20" dirty="0">
                <a:solidFill>
                  <a:srgbClr val="FFFFFF"/>
                </a:solidFill>
                <a:latin typeface="Times New Roman"/>
                <a:cs typeface="Times New Roman"/>
              </a:rPr>
              <a:t>pleader.</a:t>
            </a:r>
            <a:endParaRPr sz="27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45"/>
              </a:spcBef>
              <a:buClr>
                <a:srgbClr val="D5EBFF"/>
              </a:buClr>
              <a:buSzPct val="94444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The decision </a:t>
            </a:r>
            <a:r>
              <a:rPr sz="2700" spc="-5" dirty="0">
                <a:solidFill>
                  <a:srgbClr val="FFFFFF"/>
                </a:solidFill>
                <a:latin typeface="Times New Roman"/>
                <a:cs typeface="Times New Roman"/>
              </a:rPr>
              <a:t>has 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to be taken within </a:t>
            </a:r>
            <a:r>
              <a:rPr sz="2700" dirty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r>
              <a:rPr sz="2700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FF0000"/>
                </a:solidFill>
                <a:latin typeface="Times New Roman"/>
                <a:cs typeface="Times New Roman"/>
              </a:rPr>
              <a:t>months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700">
              <a:latin typeface="Times New Roman"/>
              <a:cs typeface="Times New Roman"/>
            </a:endParaRPr>
          </a:p>
          <a:p>
            <a:pPr marL="354965" marR="1197610" indent="-342900">
              <a:lnSpc>
                <a:spcPct val="80000"/>
              </a:lnSpc>
              <a:spcBef>
                <a:spcPts val="700"/>
              </a:spcBef>
              <a:buClr>
                <a:srgbClr val="D5EBFF"/>
              </a:buClr>
              <a:buSzPct val="94444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Appropriate </a:t>
            </a:r>
            <a:r>
              <a:rPr sz="2700" spc="-5" dirty="0">
                <a:solidFill>
                  <a:srgbClr val="FFFFFF"/>
                </a:solidFill>
                <a:latin typeface="Times New Roman"/>
                <a:cs typeface="Times New Roman"/>
              </a:rPr>
              <a:t>medical 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council gives</a:t>
            </a:r>
            <a:r>
              <a:rPr sz="27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decision  according to the</a:t>
            </a:r>
            <a:r>
              <a:rPr sz="27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case.</a:t>
            </a:r>
            <a:endParaRPr sz="2700">
              <a:latin typeface="Times New Roman"/>
              <a:cs typeface="Times New Roman"/>
            </a:endParaRPr>
          </a:p>
          <a:p>
            <a:pPr marL="354965" marR="10160" indent="-342900">
              <a:lnSpc>
                <a:spcPct val="80000"/>
              </a:lnSpc>
              <a:spcBef>
                <a:spcPts val="710"/>
              </a:spcBef>
              <a:buClr>
                <a:srgbClr val="D5EBFF"/>
              </a:buClr>
              <a:buSzPct val="94444"/>
              <a:buFont typeface="Wingdings"/>
              <a:buChar char=""/>
              <a:tabLst>
                <a:tab pos="440690" algn="l"/>
                <a:tab pos="441325" algn="l"/>
              </a:tabLst>
            </a:pPr>
            <a:r>
              <a:rPr dirty="0"/>
              <a:t>	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During the </a:t>
            </a:r>
            <a:r>
              <a:rPr sz="2700" dirty="0">
                <a:solidFill>
                  <a:srgbClr val="FF0000"/>
                </a:solidFill>
                <a:latin typeface="Times New Roman"/>
                <a:cs typeface="Times New Roman"/>
              </a:rPr>
              <a:t>pendency 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of the complaint the  appropriate council </a:t>
            </a:r>
            <a:r>
              <a:rPr sz="2700" spc="-5" dirty="0">
                <a:solidFill>
                  <a:srgbClr val="FF0000"/>
                </a:solidFill>
                <a:latin typeface="Times New Roman"/>
                <a:cs typeface="Times New Roman"/>
              </a:rPr>
              <a:t>may </a:t>
            </a:r>
            <a:r>
              <a:rPr sz="2700" dirty="0">
                <a:solidFill>
                  <a:srgbClr val="FF0000"/>
                </a:solidFill>
                <a:latin typeface="Times New Roman"/>
                <a:cs typeface="Times New Roman"/>
              </a:rPr>
              <a:t>restrain the physician </a:t>
            </a:r>
            <a:r>
              <a:rPr sz="2700" spc="-5" dirty="0">
                <a:solidFill>
                  <a:srgbClr val="FFFFFF"/>
                </a:solidFill>
                <a:latin typeface="Times New Roman"/>
                <a:cs typeface="Times New Roman"/>
              </a:rPr>
              <a:t>from  performing 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the procedure or practice </a:t>
            </a:r>
            <a:r>
              <a:rPr sz="2700" spc="-5" dirty="0">
                <a:solidFill>
                  <a:srgbClr val="FFFFFF"/>
                </a:solidFill>
                <a:latin typeface="Times New Roman"/>
                <a:cs typeface="Times New Roman"/>
              </a:rPr>
              <a:t>which is 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under  </a:t>
            </a:r>
            <a:r>
              <a:rPr sz="2700" spc="-20" dirty="0">
                <a:solidFill>
                  <a:srgbClr val="FFFFFF"/>
                </a:solidFill>
                <a:latin typeface="Times New Roman"/>
                <a:cs typeface="Times New Roman"/>
              </a:rPr>
              <a:t>scrutiny.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15200" y="0"/>
            <a:ext cx="1828799" cy="152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28573"/>
            <a:ext cx="528383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b="0" spc="-90" dirty="0">
                <a:latin typeface="Times New Roman"/>
                <a:cs typeface="Times New Roman"/>
              </a:rPr>
              <a:t>Punishment </a:t>
            </a:r>
            <a:r>
              <a:rPr b="0" spc="-5" dirty="0">
                <a:latin typeface="Times New Roman"/>
                <a:cs typeface="Times New Roman"/>
              </a:rPr>
              <a:t>&amp;</a:t>
            </a:r>
            <a:r>
              <a:rPr b="0" spc="-405" dirty="0">
                <a:latin typeface="Times New Roman"/>
                <a:cs typeface="Times New Roman"/>
              </a:rPr>
              <a:t> </a:t>
            </a:r>
            <a:r>
              <a:rPr b="0" spc="-95" dirty="0">
                <a:latin typeface="Times New Roman"/>
                <a:cs typeface="Times New Roman"/>
              </a:rPr>
              <a:t>Disciplinary  </a:t>
            </a:r>
            <a:r>
              <a:rPr b="0" spc="-85" dirty="0">
                <a:latin typeface="Times New Roman"/>
                <a:cs typeface="Times New Roman"/>
              </a:rPr>
              <a:t>Action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2024" y="1920366"/>
            <a:ext cx="6950709" cy="251158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54965" marR="186690" indent="-342900">
              <a:lnSpc>
                <a:spcPts val="2590"/>
              </a:lnSpc>
              <a:spcBef>
                <a:spcPts val="725"/>
              </a:spcBef>
              <a:buClr>
                <a:srgbClr val="D5EBFF"/>
              </a:buClr>
              <a:buSzPct val="94444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Complaints heard by Medical </a:t>
            </a:r>
            <a:r>
              <a:rPr lang="en-US" sz="27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&amp; Dental Practitioners’ Investigative Panel (MDPIP)</a:t>
            </a:r>
            <a:r>
              <a:rPr sz="27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7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and the Medical &amp; Dental Practitioners’ Disciplinary Tribunal (MDPDT)</a:t>
            </a:r>
            <a:endParaRPr sz="2700" dirty="0">
              <a:latin typeface="Times New Roman"/>
              <a:cs typeface="Times New Roman"/>
            </a:endParaRPr>
          </a:p>
          <a:p>
            <a:pPr marL="12065" marR="5080">
              <a:lnSpc>
                <a:spcPct val="80000"/>
              </a:lnSpc>
              <a:buClr>
                <a:srgbClr val="D5EBFF"/>
              </a:buClr>
              <a:buSzPct val="94444"/>
              <a:tabLst>
                <a:tab pos="354965" algn="l"/>
                <a:tab pos="355600" algn="l"/>
                <a:tab pos="6345555" algn="l"/>
                <a:tab pos="6612890" algn="l"/>
              </a:tabLst>
            </a:pPr>
            <a:endParaRPr sz="2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D5EBFF"/>
              </a:buClr>
              <a:buFont typeface="Wingdings"/>
              <a:buChar char=""/>
            </a:pPr>
            <a:endParaRPr sz="3450" dirty="0">
              <a:latin typeface="Times New Roman"/>
              <a:cs typeface="Times New Roman"/>
            </a:endParaRPr>
          </a:p>
          <a:p>
            <a:pPr marL="354965" marR="236854" indent="-342900">
              <a:lnSpc>
                <a:spcPct val="80000"/>
              </a:lnSpc>
              <a:buClr>
                <a:srgbClr val="D5EBFF"/>
              </a:buClr>
              <a:buSzPct val="94444"/>
              <a:buFont typeface="Wingdings"/>
              <a:buChar char=""/>
              <a:tabLst>
                <a:tab pos="440690" algn="l"/>
                <a:tab pos="441325" algn="l"/>
                <a:tab pos="840105" algn="l"/>
              </a:tabLst>
            </a:pPr>
            <a:r>
              <a:rPr dirty="0"/>
              <a:t>	</a:t>
            </a:r>
            <a:endParaRPr sz="27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15200" y="0"/>
            <a:ext cx="1828799" cy="152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73481"/>
            <a:ext cx="528510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b="0" spc="-90" dirty="0">
                <a:latin typeface="Times New Roman"/>
                <a:cs typeface="Times New Roman"/>
              </a:rPr>
              <a:t>Punishment </a:t>
            </a:r>
            <a:r>
              <a:rPr b="0" spc="-5" dirty="0">
                <a:latin typeface="Times New Roman"/>
                <a:cs typeface="Times New Roman"/>
              </a:rPr>
              <a:t>&amp;</a:t>
            </a:r>
            <a:r>
              <a:rPr b="0" spc="-385" dirty="0">
                <a:latin typeface="Times New Roman"/>
                <a:cs typeface="Times New Roman"/>
              </a:rPr>
              <a:t> </a:t>
            </a:r>
            <a:r>
              <a:rPr b="0" spc="-95" dirty="0">
                <a:latin typeface="Times New Roman"/>
                <a:cs typeface="Times New Roman"/>
              </a:rPr>
              <a:t>Disciplinary  </a:t>
            </a:r>
            <a:r>
              <a:rPr b="0" spc="-85" dirty="0">
                <a:latin typeface="Times New Roman"/>
                <a:cs typeface="Times New Roman"/>
              </a:rPr>
              <a:t>Action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2024" y="1850262"/>
            <a:ext cx="7426959" cy="36567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95"/>
              </a:spcBef>
              <a:buClr>
                <a:srgbClr val="D5EBFF"/>
              </a:buClr>
              <a:buSzPct val="94642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The punishment given by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appropriate medical  council or </a:t>
            </a:r>
            <a:r>
              <a:rPr lang="en-US" sz="2800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its Organs</a:t>
            </a:r>
            <a:r>
              <a:rPr sz="28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D5EBFF"/>
              </a:buClr>
              <a:buFont typeface="Wingdings"/>
              <a:buChar char=""/>
            </a:pPr>
            <a:endParaRPr sz="4000" dirty="0">
              <a:latin typeface="Times New Roman"/>
              <a:cs typeface="Times New Roman"/>
            </a:endParaRPr>
          </a:p>
          <a:p>
            <a:pPr marL="754380" lvl="1" indent="-356870">
              <a:lnSpc>
                <a:spcPct val="100000"/>
              </a:lnSpc>
              <a:buClr>
                <a:srgbClr val="EA1579"/>
              </a:buClr>
              <a:buSzPct val="89583"/>
              <a:buFont typeface="Wingdings"/>
              <a:buChar char=""/>
              <a:tabLst>
                <a:tab pos="754380" algn="l"/>
                <a:tab pos="755015" algn="l"/>
              </a:tabLst>
            </a:pPr>
            <a:r>
              <a:rPr sz="2400" spc="-30" dirty="0">
                <a:solidFill>
                  <a:srgbClr val="FF0000"/>
                </a:solidFill>
                <a:latin typeface="Times New Roman"/>
                <a:cs typeface="Times New Roman"/>
              </a:rPr>
              <a:t>Warning</a:t>
            </a:r>
            <a:endParaRPr sz="2400" dirty="0">
              <a:latin typeface="Times New Roman"/>
              <a:cs typeface="Times New Roman"/>
            </a:endParaRPr>
          </a:p>
          <a:p>
            <a:pPr marL="760730" lvl="1" indent="-363220">
              <a:lnSpc>
                <a:spcPct val="100000"/>
              </a:lnSpc>
              <a:spcBef>
                <a:spcPts val="575"/>
              </a:spcBef>
              <a:buClr>
                <a:srgbClr val="EA1579"/>
              </a:buClr>
              <a:buSzPct val="89583"/>
              <a:buFont typeface="Wingdings"/>
              <a:buChar char=""/>
              <a:tabLst>
                <a:tab pos="760730" algn="l"/>
                <a:tab pos="761365" algn="l"/>
              </a:tabLst>
            </a:pP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Reprimand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–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official</a:t>
            </a:r>
            <a:r>
              <a:rPr sz="24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action</a:t>
            </a:r>
            <a:endParaRPr sz="2400" dirty="0">
              <a:latin typeface="Times New Roman"/>
              <a:cs typeface="Times New Roman"/>
            </a:endParaRPr>
          </a:p>
          <a:p>
            <a:pPr marL="760730" lvl="1" indent="-363220">
              <a:lnSpc>
                <a:spcPct val="100000"/>
              </a:lnSpc>
              <a:spcBef>
                <a:spcPts val="575"/>
              </a:spcBef>
              <a:buClr>
                <a:srgbClr val="EA1579"/>
              </a:buClr>
              <a:buSzPct val="89583"/>
              <a:buFont typeface="Wingdings"/>
              <a:buChar char=""/>
              <a:tabLst>
                <a:tab pos="760730" algn="l"/>
                <a:tab pos="761365" algn="l"/>
              </a:tabLst>
            </a:pP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Cancellation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sz="2400" spc="-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registration</a:t>
            </a:r>
            <a:endParaRPr sz="2400" dirty="0">
              <a:latin typeface="Times New Roman"/>
              <a:cs typeface="Times New Roman"/>
            </a:endParaRPr>
          </a:p>
          <a:p>
            <a:pPr marL="1004569" lvl="2" indent="-293370">
              <a:lnSpc>
                <a:spcPct val="100000"/>
              </a:lnSpc>
              <a:spcBef>
                <a:spcPts val="580"/>
              </a:spcBef>
              <a:buClr>
                <a:srgbClr val="EA1579"/>
              </a:buClr>
              <a:buSzPct val="83333"/>
              <a:buFont typeface="Arial"/>
              <a:buChar char=""/>
              <a:tabLst>
                <a:tab pos="1004569" algn="l"/>
                <a:tab pos="1005205" algn="l"/>
              </a:tabLst>
            </a:pP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Temporary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–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for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specific period of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time.</a:t>
            </a:r>
            <a:endParaRPr sz="2400" dirty="0">
              <a:latin typeface="Times New Roman"/>
              <a:cs typeface="Times New Roman"/>
            </a:endParaRPr>
          </a:p>
          <a:p>
            <a:pPr marL="1016635" lvl="2" indent="-305435">
              <a:lnSpc>
                <a:spcPct val="100000"/>
              </a:lnSpc>
              <a:spcBef>
                <a:spcPts val="575"/>
              </a:spcBef>
              <a:buClr>
                <a:srgbClr val="EA1579"/>
              </a:buClr>
              <a:buFont typeface="Arial"/>
              <a:buChar char=""/>
              <a:tabLst>
                <a:tab pos="1016635" algn="l"/>
                <a:tab pos="1017269" algn="l"/>
              </a:tabLst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Permanent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15200" y="0"/>
            <a:ext cx="1828799" cy="152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28573"/>
            <a:ext cx="376427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85" dirty="0">
                <a:latin typeface="Times New Roman"/>
                <a:cs typeface="Times New Roman"/>
              </a:rPr>
              <a:t>Public health</a:t>
            </a:r>
            <a:r>
              <a:rPr b="0" spc="-430" dirty="0">
                <a:latin typeface="Times New Roman"/>
                <a:cs typeface="Times New Roman"/>
              </a:rPr>
              <a:t> </a:t>
            </a:r>
            <a:r>
              <a:rPr b="0" spc="-85" dirty="0">
                <a:latin typeface="Times New Roman"/>
                <a:cs typeface="Times New Roman"/>
              </a:rPr>
              <a:t>ethics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47289" y="1803272"/>
            <a:ext cx="512572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Key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issues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in public health ethics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8961" y="2515361"/>
            <a:ext cx="7848600" cy="838200"/>
          </a:xfrm>
          <a:prstGeom prst="rect">
            <a:avLst/>
          </a:prstGeom>
          <a:solidFill>
            <a:srgbClr val="7ED13A"/>
          </a:solidFill>
          <a:ln w="19811">
            <a:solidFill>
              <a:srgbClr val="5C9929"/>
            </a:solidFill>
          </a:ln>
        </p:spPr>
        <p:txBody>
          <a:bodyPr vert="horz" wrap="square" lIns="0" tIns="42545" rIns="0" bIns="0" rtlCol="0">
            <a:spAutoFit/>
          </a:bodyPr>
          <a:lstStyle/>
          <a:p>
            <a:pPr marL="90805" marR="112395">
              <a:lnSpc>
                <a:spcPct val="100000"/>
              </a:lnSpc>
              <a:spcBef>
                <a:spcPts val="335"/>
              </a:spcBef>
            </a:pPr>
            <a:r>
              <a:rPr sz="2400" b="1" dirty="0">
                <a:latin typeface="Times New Roman"/>
                <a:cs typeface="Times New Roman"/>
              </a:rPr>
              <a:t>Disparities </a:t>
            </a:r>
            <a:r>
              <a:rPr sz="2400" b="1" spc="-5" dirty="0">
                <a:latin typeface="Times New Roman"/>
                <a:cs typeface="Times New Roman"/>
              </a:rPr>
              <a:t>in health status, </a:t>
            </a:r>
            <a:r>
              <a:rPr sz="2400" b="1" dirty="0">
                <a:latin typeface="Times New Roman"/>
                <a:cs typeface="Times New Roman"/>
              </a:rPr>
              <a:t>access to </a:t>
            </a:r>
            <a:r>
              <a:rPr sz="2400" b="1" spc="-5" dirty="0">
                <a:latin typeface="Times New Roman"/>
                <a:cs typeface="Times New Roman"/>
              </a:rPr>
              <a:t>health </a:t>
            </a:r>
            <a:r>
              <a:rPr sz="2400" b="1" spc="-15" dirty="0">
                <a:latin typeface="Times New Roman"/>
                <a:cs typeface="Times New Roman"/>
              </a:rPr>
              <a:t>care </a:t>
            </a:r>
            <a:r>
              <a:rPr sz="2400" b="1" spc="-5" dirty="0">
                <a:latin typeface="Times New Roman"/>
                <a:cs typeface="Times New Roman"/>
              </a:rPr>
              <a:t>and </a:t>
            </a:r>
            <a:r>
              <a:rPr sz="2400" b="1" dirty="0">
                <a:latin typeface="Times New Roman"/>
                <a:cs typeface="Times New Roman"/>
              </a:rPr>
              <a:t>to </a:t>
            </a:r>
            <a:r>
              <a:rPr sz="2400" b="1" spc="-5" dirty="0">
                <a:latin typeface="Times New Roman"/>
                <a:cs typeface="Times New Roman"/>
              </a:rPr>
              <a:t>the  </a:t>
            </a:r>
            <a:r>
              <a:rPr sz="2400" b="1" dirty="0">
                <a:latin typeface="Times New Roman"/>
                <a:cs typeface="Times New Roman"/>
              </a:rPr>
              <a:t>benefits of medical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imes New Roman"/>
                <a:cs typeface="Times New Roman"/>
              </a:rPr>
              <a:t>research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8961" y="3810761"/>
            <a:ext cx="7848600" cy="838200"/>
          </a:xfrm>
          <a:prstGeom prst="rect">
            <a:avLst/>
          </a:prstGeom>
          <a:solidFill>
            <a:srgbClr val="7ED13A"/>
          </a:solidFill>
          <a:ln w="19811">
            <a:solidFill>
              <a:srgbClr val="5C9929"/>
            </a:solidFill>
          </a:ln>
        </p:spPr>
        <p:txBody>
          <a:bodyPr vert="horz" wrap="square" lIns="0" tIns="2254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775"/>
              </a:spcBef>
            </a:pPr>
            <a:r>
              <a:rPr sz="2400" b="1" spc="-5" dirty="0">
                <a:latin typeface="Times New Roman"/>
                <a:cs typeface="Times New Roman"/>
              </a:rPr>
              <a:t>Responding </a:t>
            </a:r>
            <a:r>
              <a:rPr sz="2400" b="1" dirty="0">
                <a:latin typeface="Times New Roman"/>
                <a:cs typeface="Times New Roman"/>
              </a:rPr>
              <a:t>to </a:t>
            </a:r>
            <a:r>
              <a:rPr sz="2400" b="1" spc="-5" dirty="0">
                <a:latin typeface="Times New Roman"/>
                <a:cs typeface="Times New Roman"/>
              </a:rPr>
              <a:t>the </a:t>
            </a:r>
            <a:r>
              <a:rPr sz="2400" b="1" spc="-10" dirty="0">
                <a:latin typeface="Times New Roman"/>
                <a:cs typeface="Times New Roman"/>
              </a:rPr>
              <a:t>threat </a:t>
            </a:r>
            <a:r>
              <a:rPr sz="2400" b="1" dirty="0">
                <a:latin typeface="Times New Roman"/>
                <a:cs typeface="Times New Roman"/>
              </a:rPr>
              <a:t>of infectious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diseases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8961" y="5106161"/>
            <a:ext cx="7848600" cy="838200"/>
          </a:xfrm>
          <a:prstGeom prst="rect">
            <a:avLst/>
          </a:prstGeom>
          <a:solidFill>
            <a:srgbClr val="7ED13A"/>
          </a:solidFill>
          <a:ln w="19811">
            <a:solidFill>
              <a:srgbClr val="5C9929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3143250" marR="587375" indent="-2550795">
              <a:lnSpc>
                <a:spcPct val="100000"/>
              </a:lnSpc>
              <a:spcBef>
                <a:spcPts val="340"/>
              </a:spcBef>
            </a:pPr>
            <a:r>
              <a:rPr sz="2400" b="1" dirty="0">
                <a:latin typeface="Times New Roman"/>
                <a:cs typeface="Times New Roman"/>
              </a:rPr>
              <a:t>International cooperation </a:t>
            </a:r>
            <a:r>
              <a:rPr sz="2400" b="1" spc="-5" dirty="0">
                <a:latin typeface="Times New Roman"/>
                <a:cs typeface="Times New Roman"/>
              </a:rPr>
              <a:t>in </a:t>
            </a:r>
            <a:r>
              <a:rPr sz="2400" b="1" dirty="0">
                <a:latin typeface="Times New Roman"/>
                <a:cs typeface="Times New Roman"/>
              </a:rPr>
              <a:t>health monitoring</a:t>
            </a:r>
            <a:r>
              <a:rPr sz="2400" b="1" spc="-12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and  </a:t>
            </a:r>
            <a:r>
              <a:rPr sz="2400" b="1" dirty="0">
                <a:latin typeface="Times New Roman"/>
                <a:cs typeface="Times New Roman"/>
              </a:rPr>
              <a:t>surveillance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972300" y="0"/>
            <a:ext cx="2171698" cy="182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19429"/>
            <a:ext cx="376427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85" dirty="0">
                <a:latin typeface="Times New Roman"/>
                <a:cs typeface="Times New Roman"/>
              </a:rPr>
              <a:t>Public health</a:t>
            </a:r>
            <a:r>
              <a:rPr b="0" spc="-430" dirty="0">
                <a:latin typeface="Times New Roman"/>
                <a:cs typeface="Times New Roman"/>
              </a:rPr>
              <a:t> </a:t>
            </a:r>
            <a:r>
              <a:rPr b="0" spc="-85" dirty="0">
                <a:latin typeface="Times New Roman"/>
                <a:cs typeface="Times New Roman"/>
              </a:rPr>
              <a:t>ethics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75713" y="1795653"/>
            <a:ext cx="51212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Key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issues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public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health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ethics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00961" y="2972561"/>
            <a:ext cx="6934200" cy="762000"/>
          </a:xfrm>
          <a:prstGeom prst="rect">
            <a:avLst/>
          </a:prstGeom>
          <a:solidFill>
            <a:srgbClr val="7ED13A"/>
          </a:solidFill>
          <a:ln w="19811">
            <a:solidFill>
              <a:srgbClr val="5C9929"/>
            </a:solidFill>
          </a:ln>
        </p:spPr>
        <p:txBody>
          <a:bodyPr vert="horz" wrap="square" lIns="0" tIns="187325" rIns="0" bIns="0" rtlCol="0">
            <a:spAutoFit/>
          </a:bodyPr>
          <a:lstStyle/>
          <a:p>
            <a:pPr marL="398780">
              <a:lnSpc>
                <a:spcPct val="100000"/>
              </a:lnSpc>
              <a:spcBef>
                <a:spcPts val="1475"/>
              </a:spcBef>
            </a:pPr>
            <a:r>
              <a:rPr sz="2400" b="1" dirty="0">
                <a:latin typeface="Times New Roman"/>
                <a:cs typeface="Times New Roman"/>
              </a:rPr>
              <a:t>Participation, </a:t>
            </a:r>
            <a:r>
              <a:rPr sz="2400" b="1" spc="-15" dirty="0">
                <a:latin typeface="Times New Roman"/>
                <a:cs typeface="Times New Roman"/>
              </a:rPr>
              <a:t>transparency, </a:t>
            </a:r>
            <a:r>
              <a:rPr sz="2400" b="1" dirty="0">
                <a:latin typeface="Times New Roman"/>
                <a:cs typeface="Times New Roman"/>
              </a:rPr>
              <a:t>and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accountability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00961" y="4267961"/>
            <a:ext cx="6858000" cy="762000"/>
          </a:xfrm>
          <a:prstGeom prst="rect">
            <a:avLst/>
          </a:prstGeom>
          <a:solidFill>
            <a:srgbClr val="7ED13A"/>
          </a:solidFill>
          <a:ln w="19811">
            <a:solidFill>
              <a:srgbClr val="5C9929"/>
            </a:solidFill>
          </a:ln>
        </p:spPr>
        <p:txBody>
          <a:bodyPr vert="horz" wrap="square" lIns="0" tIns="187325" rIns="0" bIns="0" rtlCol="0">
            <a:spAutoFit/>
          </a:bodyPr>
          <a:lstStyle/>
          <a:p>
            <a:pPr marL="112395">
              <a:lnSpc>
                <a:spcPct val="100000"/>
              </a:lnSpc>
              <a:spcBef>
                <a:spcPts val="1475"/>
              </a:spcBef>
            </a:pPr>
            <a:r>
              <a:rPr sz="2400" b="1" spc="-5" dirty="0">
                <a:latin typeface="Times New Roman"/>
                <a:cs typeface="Times New Roman"/>
              </a:rPr>
              <a:t>Exploitation of </a:t>
            </a:r>
            <a:r>
              <a:rPr sz="2400" b="1" dirty="0">
                <a:latin typeface="Times New Roman"/>
                <a:cs typeface="Times New Roman"/>
              </a:rPr>
              <a:t>individuals </a:t>
            </a:r>
            <a:r>
              <a:rPr sz="2400" b="1" spc="-5" dirty="0">
                <a:latin typeface="Times New Roman"/>
                <a:cs typeface="Times New Roman"/>
              </a:rPr>
              <a:t>in </a:t>
            </a:r>
            <a:r>
              <a:rPr sz="2400" b="1" dirty="0">
                <a:latin typeface="Times New Roman"/>
                <a:cs typeface="Times New Roman"/>
              </a:rPr>
              <a:t>low-income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countries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00961" y="5487161"/>
            <a:ext cx="6781800" cy="762000"/>
          </a:xfrm>
          <a:prstGeom prst="rect">
            <a:avLst/>
          </a:prstGeom>
          <a:solidFill>
            <a:srgbClr val="7ED13A"/>
          </a:solidFill>
          <a:ln w="19811">
            <a:solidFill>
              <a:srgbClr val="5C9929"/>
            </a:solidFill>
          </a:ln>
        </p:spPr>
        <p:txBody>
          <a:bodyPr vert="horz" wrap="square" lIns="0" tIns="1879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480"/>
              </a:spcBef>
            </a:pPr>
            <a:r>
              <a:rPr sz="2400" b="1" dirty="0">
                <a:latin typeface="Times New Roman"/>
                <a:cs typeface="Times New Roman"/>
              </a:rPr>
              <a:t>Health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Promotion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972300" y="0"/>
            <a:ext cx="2171698" cy="182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28573"/>
            <a:ext cx="39617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85" dirty="0">
                <a:latin typeface="Times New Roman"/>
                <a:cs typeface="Times New Roman"/>
              </a:rPr>
              <a:t>Public Health</a:t>
            </a:r>
            <a:r>
              <a:rPr b="0" spc="-425" dirty="0">
                <a:latin typeface="Times New Roman"/>
                <a:cs typeface="Times New Roman"/>
              </a:rPr>
              <a:t> </a:t>
            </a:r>
            <a:r>
              <a:rPr b="0" spc="-85" dirty="0">
                <a:latin typeface="Times New Roman"/>
                <a:cs typeface="Times New Roman"/>
              </a:rPr>
              <a:t>Ethics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2024" y="1713733"/>
            <a:ext cx="7118350" cy="4100195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General Moral</a:t>
            </a:r>
            <a:r>
              <a:rPr sz="30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Considerations</a:t>
            </a:r>
            <a:endParaRPr sz="30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70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Providing</a:t>
            </a:r>
            <a:r>
              <a:rPr sz="30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Benefits.</a:t>
            </a:r>
            <a:endParaRPr sz="30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710"/>
              </a:spcBef>
              <a:buClr>
                <a:srgbClr val="D5EBFF"/>
              </a:buClr>
              <a:buSzPct val="94642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Avoiding,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preventing, and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removing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harms.</a:t>
            </a:r>
            <a:endParaRPr sz="2800">
              <a:latin typeface="Times New Roman"/>
              <a:cs typeface="Times New Roman"/>
            </a:endParaRPr>
          </a:p>
          <a:p>
            <a:pPr marL="354965" marR="5080" indent="-342900">
              <a:lnSpc>
                <a:spcPct val="100000"/>
              </a:lnSpc>
              <a:spcBef>
                <a:spcPts val="68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Producing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maximal </a:t>
            </a:r>
            <a:r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balance of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benefits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over  harms and other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costs.</a:t>
            </a:r>
            <a:endParaRPr sz="3000">
              <a:latin typeface="Times New Roman"/>
              <a:cs typeface="Times New Roman"/>
            </a:endParaRPr>
          </a:p>
          <a:p>
            <a:pPr marL="354965" marR="517525" indent="-342900" algn="just">
              <a:lnSpc>
                <a:spcPct val="100000"/>
              </a:lnSpc>
              <a:spcBef>
                <a:spcPts val="71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5600" algn="l"/>
              </a:tabLst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Distributing benefits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and burdens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fairly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( </a:t>
            </a:r>
            <a:r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Distributive Justice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)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and ensuring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public  participation.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72300" y="0"/>
            <a:ext cx="2171698" cy="182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19429"/>
            <a:ext cx="39617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85" dirty="0">
                <a:latin typeface="Times New Roman"/>
                <a:cs typeface="Times New Roman"/>
              </a:rPr>
              <a:t>Public Health</a:t>
            </a:r>
            <a:r>
              <a:rPr b="0" spc="-425" dirty="0">
                <a:latin typeface="Times New Roman"/>
                <a:cs typeface="Times New Roman"/>
              </a:rPr>
              <a:t> </a:t>
            </a:r>
            <a:r>
              <a:rPr b="0" spc="-85" dirty="0">
                <a:latin typeface="Times New Roman"/>
                <a:cs typeface="Times New Roman"/>
              </a:rPr>
              <a:t>Ethics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2024" y="1803272"/>
            <a:ext cx="7178040" cy="35833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Respecting autonomous </a:t>
            </a:r>
            <a:r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choices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actions,  including liberty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30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action.</a:t>
            </a:r>
            <a:endParaRPr sz="30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71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Protecting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privacy </a:t>
            </a:r>
            <a:r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and</a:t>
            </a:r>
            <a:r>
              <a:rPr sz="3000" spc="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spc="-15" dirty="0">
                <a:solidFill>
                  <a:srgbClr val="FF0000"/>
                </a:solidFill>
                <a:latin typeface="Times New Roman"/>
                <a:cs typeface="Times New Roman"/>
              </a:rPr>
              <a:t>confidentiality.</a:t>
            </a:r>
            <a:endParaRPr sz="30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69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Keeping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promises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30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commitments.</a:t>
            </a:r>
            <a:endParaRPr sz="3000">
              <a:latin typeface="Times New Roman"/>
              <a:cs typeface="Times New Roman"/>
            </a:endParaRPr>
          </a:p>
          <a:p>
            <a:pPr marL="354965" marR="257810" indent="-342900">
              <a:lnSpc>
                <a:spcPct val="100000"/>
              </a:lnSpc>
              <a:spcBef>
                <a:spcPts val="7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Disclosing information as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well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as </a:t>
            </a:r>
            <a:r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speaking 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honestly </a:t>
            </a:r>
            <a:r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and</a:t>
            </a:r>
            <a:r>
              <a:rPr sz="30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spc="-20" dirty="0">
                <a:solidFill>
                  <a:srgbClr val="FF0000"/>
                </a:solidFill>
                <a:latin typeface="Times New Roman"/>
                <a:cs typeface="Times New Roman"/>
              </a:rPr>
              <a:t>truthfully.</a:t>
            </a:r>
            <a:endParaRPr sz="30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70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Building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maintaining</a:t>
            </a:r>
            <a:r>
              <a:rPr sz="30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trust.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72300" y="0"/>
            <a:ext cx="2171698" cy="182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pc="-90" dirty="0"/>
              <a:t>Ethical </a:t>
            </a:r>
            <a:r>
              <a:rPr spc="-95" dirty="0"/>
              <a:t>principles </a:t>
            </a:r>
            <a:r>
              <a:rPr spc="-50" dirty="0"/>
              <a:t>in</a:t>
            </a:r>
            <a:r>
              <a:rPr spc="-495" dirty="0"/>
              <a:t> </a:t>
            </a:r>
            <a:r>
              <a:rPr spc="-85" dirty="0"/>
              <a:t>public  health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2024" y="1713733"/>
            <a:ext cx="5643880" cy="221107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80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Harm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 Principle</a:t>
            </a:r>
            <a:endParaRPr sz="30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70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Principle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least restrictive</a:t>
            </a:r>
            <a:r>
              <a:rPr sz="3000" spc="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means</a:t>
            </a:r>
            <a:endParaRPr sz="30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7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Reciprocatory</a:t>
            </a:r>
            <a:r>
              <a:rPr sz="30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Principle</a:t>
            </a:r>
            <a:endParaRPr sz="30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69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Transparency</a:t>
            </a:r>
            <a:r>
              <a:rPr sz="30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Principle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72300" y="0"/>
            <a:ext cx="2171698" cy="182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28573"/>
            <a:ext cx="24015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95" dirty="0">
                <a:latin typeface="Times New Roman"/>
                <a:cs typeface="Times New Roman"/>
              </a:rPr>
              <a:t>Introduction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2024" y="1803272"/>
            <a:ext cx="7009130" cy="2947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146685" indent="-342900">
              <a:lnSpc>
                <a:spcPct val="100000"/>
              </a:lnSpc>
              <a:spcBef>
                <a:spcPts val="1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Ethics is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 very </a:t>
            </a:r>
            <a:r>
              <a:rPr sz="3000" spc="-15" dirty="0">
                <a:solidFill>
                  <a:srgbClr val="FFFFFF"/>
                </a:solidFill>
                <a:latin typeface="Times New Roman"/>
                <a:cs typeface="Times New Roman"/>
              </a:rPr>
              <a:t>large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and complex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field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of 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study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with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many branches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30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subdivisions.</a:t>
            </a:r>
            <a:endParaRPr sz="3000">
              <a:latin typeface="Times New Roman"/>
              <a:cs typeface="Times New Roman"/>
            </a:endParaRPr>
          </a:p>
          <a:p>
            <a:pPr marL="354965" marR="5080" indent="-342900">
              <a:lnSpc>
                <a:spcPct val="100000"/>
              </a:lnSpc>
              <a:spcBef>
                <a:spcPts val="71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Medical Ethics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is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the branch of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ethics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that  deals with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moral issues </a:t>
            </a:r>
            <a:r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in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medical</a:t>
            </a:r>
            <a:r>
              <a:rPr sz="3000" spc="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practice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3000">
              <a:latin typeface="Times New Roman"/>
              <a:cs typeface="Times New Roman"/>
            </a:endParaRPr>
          </a:p>
          <a:p>
            <a:pPr marL="354965" marR="342265" indent="-342900">
              <a:lnSpc>
                <a:spcPct val="100000"/>
              </a:lnSpc>
              <a:spcBef>
                <a:spcPts val="69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Medical ethics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is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closely related,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but </a:t>
            </a:r>
            <a:r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not 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identical </a:t>
            </a:r>
            <a:r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to, </a:t>
            </a:r>
            <a:r>
              <a:rPr sz="3000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bioethics (biomedical</a:t>
            </a:r>
            <a:r>
              <a:rPr sz="3000" i="1" spc="1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ethics)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77000" y="0"/>
            <a:ext cx="2666999" cy="175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28573"/>
            <a:ext cx="32645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80" dirty="0"/>
              <a:t>Harm</a:t>
            </a:r>
            <a:r>
              <a:rPr spc="-275" dirty="0"/>
              <a:t> </a:t>
            </a:r>
            <a:r>
              <a:rPr spc="-90" dirty="0"/>
              <a:t>Principle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2024" y="1803272"/>
            <a:ext cx="7444740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“The only purpose for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which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power can be 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rightfully exercised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over any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member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of a 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civilized community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,against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his/her will, is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 prevent harm to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others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. His/her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own good, 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either physical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or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moral,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is not a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sufficient 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warrant”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15911" y="0"/>
            <a:ext cx="2228087" cy="182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28573"/>
            <a:ext cx="49657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80" dirty="0"/>
              <a:t>Least </a:t>
            </a:r>
            <a:r>
              <a:rPr spc="-95" dirty="0"/>
              <a:t>Restrictive</a:t>
            </a:r>
            <a:r>
              <a:rPr spc="-415" dirty="0"/>
              <a:t> </a:t>
            </a:r>
            <a:r>
              <a:rPr spc="-85" dirty="0"/>
              <a:t>Means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9624" y="1803272"/>
            <a:ext cx="7907655" cy="4865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08585" indent="-342900">
              <a:lnSpc>
                <a:spcPct val="100000"/>
              </a:lnSpc>
              <a:spcBef>
                <a:spcPts val="1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A variety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of means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exist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to achieve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public</a:t>
            </a:r>
            <a:r>
              <a:rPr sz="30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health 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ends.</a:t>
            </a:r>
            <a:endParaRPr sz="3000">
              <a:latin typeface="Times New Roman"/>
              <a:cs typeface="Times New Roman"/>
            </a:endParaRPr>
          </a:p>
          <a:p>
            <a:pPr marL="355600" marR="709930" indent="-342900">
              <a:lnSpc>
                <a:spcPct val="100000"/>
              </a:lnSpc>
              <a:spcBef>
                <a:spcPts val="71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Education,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facilitation </a:t>
            </a:r>
            <a:r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and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discussion </a:t>
            </a:r>
            <a:r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should  precede coercive</a:t>
            </a:r>
            <a:r>
              <a:rPr sz="3000" spc="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methods.</a:t>
            </a:r>
            <a:endParaRPr sz="30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69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More coercive methods should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be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employed only  when less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coercive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methods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have</a:t>
            </a:r>
            <a:r>
              <a:rPr sz="30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failed.</a:t>
            </a:r>
            <a:endParaRPr sz="3000">
              <a:latin typeface="Times New Roman"/>
              <a:cs typeface="Times New Roman"/>
            </a:endParaRPr>
          </a:p>
          <a:p>
            <a:pPr marL="355600" marR="76200" indent="-342900">
              <a:lnSpc>
                <a:spcPct val="100000"/>
              </a:lnSpc>
              <a:spcBef>
                <a:spcPts val="7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This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principle has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been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enshrined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in the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Siracusa  principles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set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internationally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agreed upon  legal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principles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that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establish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justified  conditions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for the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restriction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of civil</a:t>
            </a:r>
            <a:r>
              <a:rPr sz="30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30" dirty="0">
                <a:solidFill>
                  <a:srgbClr val="FFFFFF"/>
                </a:solidFill>
                <a:latin typeface="Times New Roman"/>
                <a:cs typeface="Times New Roman"/>
              </a:rPr>
              <a:t>liberty.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72300" y="0"/>
            <a:ext cx="2171698" cy="182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28573"/>
            <a:ext cx="49466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0" dirty="0"/>
              <a:t>Reciprocatory</a:t>
            </a:r>
            <a:r>
              <a:rPr spc="-290" dirty="0"/>
              <a:t> </a:t>
            </a:r>
            <a:r>
              <a:rPr spc="-90" dirty="0"/>
              <a:t>Principle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2024" y="1803272"/>
            <a:ext cx="7439025" cy="2859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414020" indent="-342900">
              <a:lnSpc>
                <a:spcPct val="100000"/>
              </a:lnSpc>
              <a:spcBef>
                <a:spcPts val="1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Complying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with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public health requests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may 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impose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burdens </a:t>
            </a:r>
            <a:r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on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individuals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– need to 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compensate.</a:t>
            </a:r>
            <a:endParaRPr sz="3000">
              <a:latin typeface="Times New Roman"/>
              <a:cs typeface="Times New Roman"/>
            </a:endParaRPr>
          </a:p>
          <a:p>
            <a:pPr marL="354965" marR="5080" indent="-342900">
              <a:lnSpc>
                <a:spcPct val="100000"/>
              </a:lnSpc>
              <a:spcBef>
                <a:spcPts val="71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Society must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be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prepared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facilitate  individuals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communities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their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efforts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to 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discharge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their</a:t>
            </a:r>
            <a:r>
              <a:rPr sz="30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duties.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72300" y="0"/>
            <a:ext cx="2171698" cy="182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28573"/>
            <a:ext cx="48641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25" dirty="0"/>
              <a:t>Transparency</a:t>
            </a:r>
            <a:r>
              <a:rPr spc="-305" dirty="0"/>
              <a:t> </a:t>
            </a:r>
            <a:r>
              <a:rPr spc="-90" dirty="0"/>
              <a:t>Principle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2024" y="1803272"/>
            <a:ext cx="7477125" cy="3404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8255" indent="-342900">
              <a:lnSpc>
                <a:spcPct val="100000"/>
              </a:lnSpc>
              <a:spcBef>
                <a:spcPts val="1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Manner and the context in which decisions</a:t>
            </a:r>
            <a:r>
              <a:rPr sz="30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are 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made.</a:t>
            </a:r>
            <a:endParaRPr sz="3000">
              <a:latin typeface="Times New Roman"/>
              <a:cs typeface="Times New Roman"/>
            </a:endParaRPr>
          </a:p>
          <a:p>
            <a:pPr marL="354965" marR="5080" indent="-342900">
              <a:lnSpc>
                <a:spcPct val="100000"/>
              </a:lnSpc>
              <a:spcBef>
                <a:spcPts val="71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All legitimate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stakeholders should be involved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in the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decision making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process,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have equal  input into</a:t>
            </a:r>
            <a:r>
              <a:rPr sz="30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deliberations.</a:t>
            </a:r>
            <a:endParaRPr sz="3000">
              <a:latin typeface="Times New Roman"/>
              <a:cs typeface="Times New Roman"/>
            </a:endParaRPr>
          </a:p>
          <a:p>
            <a:pPr marL="354965" marR="1673860" indent="-342900">
              <a:lnSpc>
                <a:spcPct val="100000"/>
              </a:lnSpc>
              <a:spcBef>
                <a:spcPts val="7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Decision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making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manner- </a:t>
            </a:r>
            <a:r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clear and 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accountable.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72300" y="0"/>
            <a:ext cx="2171698" cy="182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28573"/>
            <a:ext cx="32111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0" dirty="0"/>
              <a:t>Research</a:t>
            </a:r>
            <a:r>
              <a:rPr spc="-290" dirty="0"/>
              <a:t> </a:t>
            </a:r>
            <a:r>
              <a:rPr spc="-85" dirty="0"/>
              <a:t>ethics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744855">
              <a:lnSpc>
                <a:spcPct val="100000"/>
              </a:lnSpc>
              <a:spcBef>
                <a:spcPts val="805"/>
              </a:spcBef>
            </a:pPr>
            <a:r>
              <a:rPr sz="3000" spc="-5" dirty="0"/>
              <a:t>Principles </a:t>
            </a:r>
            <a:r>
              <a:rPr sz="3000" dirty="0"/>
              <a:t>in Ethical</a:t>
            </a:r>
            <a:r>
              <a:rPr sz="3000" spc="50" dirty="0"/>
              <a:t> </a:t>
            </a:r>
            <a:r>
              <a:rPr sz="3000" dirty="0"/>
              <a:t>Research</a:t>
            </a:r>
            <a:endParaRPr sz="3000"/>
          </a:p>
          <a:p>
            <a:pPr marL="744855" indent="-342900">
              <a:lnSpc>
                <a:spcPct val="100000"/>
              </a:lnSpc>
              <a:spcBef>
                <a:spcPts val="70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745490" algn="l"/>
                <a:tab pos="746125" algn="l"/>
              </a:tabLst>
            </a:pPr>
            <a:r>
              <a:rPr sz="3000" spc="-5" dirty="0"/>
              <a:t>Social </a:t>
            </a:r>
            <a:r>
              <a:rPr sz="3000" spc="-70" dirty="0"/>
              <a:t>Value</a:t>
            </a:r>
            <a:r>
              <a:rPr sz="3000" spc="-30" dirty="0"/>
              <a:t> </a:t>
            </a:r>
            <a:r>
              <a:rPr sz="3000" dirty="0"/>
              <a:t>–</a:t>
            </a:r>
            <a:endParaRPr sz="3000"/>
          </a:p>
          <a:p>
            <a:pPr marL="744855" marR="5080">
              <a:lnSpc>
                <a:spcPct val="100000"/>
              </a:lnSpc>
              <a:spcBef>
                <a:spcPts val="700"/>
              </a:spcBef>
            </a:pPr>
            <a:r>
              <a:rPr sz="3000" dirty="0"/>
              <a:t>The study should help </a:t>
            </a:r>
            <a:r>
              <a:rPr sz="3000" spc="-5" dirty="0"/>
              <a:t>researchers determine  </a:t>
            </a:r>
            <a:r>
              <a:rPr sz="3000" dirty="0"/>
              <a:t>how to </a:t>
            </a:r>
            <a:r>
              <a:rPr sz="3000" spc="-5" dirty="0">
                <a:solidFill>
                  <a:srgbClr val="FF0000"/>
                </a:solidFill>
              </a:rPr>
              <a:t>improve </a:t>
            </a:r>
            <a:r>
              <a:rPr sz="3000" spc="-25" dirty="0">
                <a:solidFill>
                  <a:srgbClr val="FF0000"/>
                </a:solidFill>
              </a:rPr>
              <a:t>people’s </a:t>
            </a:r>
            <a:r>
              <a:rPr sz="3000" spc="-5" dirty="0">
                <a:solidFill>
                  <a:srgbClr val="FF0000"/>
                </a:solidFill>
              </a:rPr>
              <a:t>health </a:t>
            </a:r>
            <a:r>
              <a:rPr sz="3000" dirty="0">
                <a:solidFill>
                  <a:srgbClr val="FF0000"/>
                </a:solidFill>
              </a:rPr>
              <a:t>or</a:t>
            </a:r>
            <a:r>
              <a:rPr sz="3000" spc="95" dirty="0">
                <a:solidFill>
                  <a:srgbClr val="FF0000"/>
                </a:solidFill>
              </a:rPr>
              <a:t> </a:t>
            </a:r>
            <a:r>
              <a:rPr sz="3000" spc="-5" dirty="0">
                <a:solidFill>
                  <a:srgbClr val="FF0000"/>
                </a:solidFill>
              </a:rPr>
              <a:t>well-being.</a:t>
            </a:r>
            <a:endParaRPr sz="3000"/>
          </a:p>
          <a:p>
            <a:pPr marL="744855" indent="-342900">
              <a:lnSpc>
                <a:spcPct val="100000"/>
              </a:lnSpc>
              <a:spcBef>
                <a:spcPts val="7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745490" algn="l"/>
                <a:tab pos="746125" algn="l"/>
              </a:tabLst>
            </a:pPr>
            <a:r>
              <a:rPr sz="3000" spc="-5" dirty="0"/>
              <a:t>Scientific </a:t>
            </a:r>
            <a:r>
              <a:rPr sz="3000" spc="-50" dirty="0"/>
              <a:t>Validity</a:t>
            </a:r>
            <a:r>
              <a:rPr sz="3000" spc="35" dirty="0"/>
              <a:t> </a:t>
            </a:r>
            <a:r>
              <a:rPr sz="3000" dirty="0"/>
              <a:t>–</a:t>
            </a:r>
            <a:endParaRPr sz="3000"/>
          </a:p>
          <a:p>
            <a:pPr marL="744855" marR="350520">
              <a:lnSpc>
                <a:spcPct val="100000"/>
              </a:lnSpc>
              <a:spcBef>
                <a:spcPts val="705"/>
              </a:spcBef>
            </a:pPr>
            <a:r>
              <a:rPr sz="3000" dirty="0"/>
              <a:t>The research should be expected to</a:t>
            </a:r>
            <a:r>
              <a:rPr sz="3000" spc="-30" dirty="0"/>
              <a:t> </a:t>
            </a:r>
            <a:r>
              <a:rPr sz="3000" dirty="0">
                <a:solidFill>
                  <a:srgbClr val="FF0000"/>
                </a:solidFill>
              </a:rPr>
              <a:t>produce  useful </a:t>
            </a:r>
            <a:r>
              <a:rPr sz="3000" spc="-5" dirty="0">
                <a:solidFill>
                  <a:srgbClr val="FF0000"/>
                </a:solidFill>
              </a:rPr>
              <a:t>results </a:t>
            </a:r>
            <a:r>
              <a:rPr sz="3000" dirty="0">
                <a:solidFill>
                  <a:srgbClr val="FF0000"/>
                </a:solidFill>
              </a:rPr>
              <a:t>and increase knowledge</a:t>
            </a:r>
            <a:r>
              <a:rPr sz="3000" spc="5" dirty="0">
                <a:solidFill>
                  <a:srgbClr val="FF0000"/>
                </a:solidFill>
              </a:rPr>
              <a:t> </a:t>
            </a:r>
            <a:r>
              <a:rPr sz="3000" dirty="0">
                <a:solidFill>
                  <a:srgbClr val="FF0000"/>
                </a:solidFill>
              </a:rPr>
              <a:t>.</a:t>
            </a:r>
            <a:endParaRPr sz="3000"/>
          </a:p>
        </p:txBody>
      </p:sp>
      <p:sp>
        <p:nvSpPr>
          <p:cNvPr id="4" name="object 4"/>
          <p:cNvSpPr txBox="1"/>
          <p:nvPr/>
        </p:nvSpPr>
        <p:spPr>
          <a:xfrm>
            <a:off x="2362961" y="5563361"/>
            <a:ext cx="5029200" cy="762000"/>
          </a:xfrm>
          <a:prstGeom prst="rect">
            <a:avLst/>
          </a:prstGeom>
          <a:solidFill>
            <a:srgbClr val="7ED13A"/>
          </a:solidFill>
          <a:ln w="19811">
            <a:solidFill>
              <a:srgbClr val="5C9929"/>
            </a:solidFill>
          </a:ln>
        </p:spPr>
        <p:txBody>
          <a:bodyPr vert="horz" wrap="square" lIns="0" tIns="7620" rIns="0" bIns="0" rtlCol="0">
            <a:spAutoFit/>
          </a:bodyPr>
          <a:lstStyle/>
          <a:p>
            <a:pPr marL="1275715" marR="289560" indent="-980440">
              <a:lnSpc>
                <a:spcPts val="2880"/>
              </a:lnSpc>
              <a:spcBef>
                <a:spcPts val="60"/>
              </a:spcBef>
            </a:pPr>
            <a:r>
              <a:rPr sz="2400" b="1" spc="-35" dirty="0">
                <a:latin typeface="Trebuchet MS"/>
                <a:cs typeface="Trebuchet MS"/>
              </a:rPr>
              <a:t>Good</a:t>
            </a:r>
            <a:r>
              <a:rPr sz="2400" b="1" spc="-240" dirty="0">
                <a:latin typeface="Trebuchet MS"/>
                <a:cs typeface="Trebuchet MS"/>
              </a:rPr>
              <a:t> </a:t>
            </a:r>
            <a:r>
              <a:rPr sz="2400" b="1" spc="-125" dirty="0">
                <a:latin typeface="Trebuchet MS"/>
                <a:cs typeface="Trebuchet MS"/>
              </a:rPr>
              <a:t>research</a:t>
            </a:r>
            <a:r>
              <a:rPr sz="2400" b="1" spc="-254" dirty="0">
                <a:latin typeface="Trebuchet MS"/>
                <a:cs typeface="Trebuchet MS"/>
              </a:rPr>
              <a:t> </a:t>
            </a:r>
            <a:r>
              <a:rPr sz="2400" b="1" spc="-70" dirty="0">
                <a:latin typeface="Trebuchet MS"/>
                <a:cs typeface="Trebuchet MS"/>
              </a:rPr>
              <a:t>is</a:t>
            </a:r>
            <a:r>
              <a:rPr sz="2400" b="1" spc="-229" dirty="0">
                <a:latin typeface="Trebuchet MS"/>
                <a:cs typeface="Trebuchet MS"/>
              </a:rPr>
              <a:t> </a:t>
            </a:r>
            <a:r>
              <a:rPr sz="2400" b="1" spc="-120" dirty="0">
                <a:latin typeface="Trebuchet MS"/>
                <a:cs typeface="Trebuchet MS"/>
              </a:rPr>
              <a:t>reproducible</a:t>
            </a:r>
            <a:r>
              <a:rPr sz="2400" b="1" spc="-240" dirty="0">
                <a:latin typeface="Trebuchet MS"/>
                <a:cs typeface="Trebuchet MS"/>
              </a:rPr>
              <a:t> </a:t>
            </a:r>
            <a:r>
              <a:rPr sz="2400" b="1" spc="-65" dirty="0">
                <a:latin typeface="Trebuchet MS"/>
                <a:cs typeface="Trebuchet MS"/>
              </a:rPr>
              <a:t>and  </a:t>
            </a:r>
            <a:r>
              <a:rPr sz="2400" b="1" spc="-50" dirty="0">
                <a:latin typeface="Trebuchet MS"/>
                <a:cs typeface="Trebuchet MS"/>
              </a:rPr>
              <a:t>has </a:t>
            </a:r>
            <a:r>
              <a:rPr sz="2400" b="1" spc="-75" dirty="0">
                <a:latin typeface="Trebuchet MS"/>
                <a:cs typeface="Trebuchet MS"/>
              </a:rPr>
              <a:t>minimum</a:t>
            </a:r>
            <a:r>
              <a:rPr sz="2400" b="1" spc="-385" dirty="0">
                <a:latin typeface="Trebuchet MS"/>
                <a:cs typeface="Trebuchet MS"/>
              </a:rPr>
              <a:t> </a:t>
            </a:r>
            <a:r>
              <a:rPr sz="2400" b="1" spc="-90" dirty="0">
                <a:latin typeface="Trebuchet MS"/>
                <a:cs typeface="Trebuchet MS"/>
              </a:rPr>
              <a:t>bias.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400800" y="0"/>
            <a:ext cx="2743200" cy="175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19429"/>
            <a:ext cx="32111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0" dirty="0"/>
              <a:t>Research</a:t>
            </a:r>
            <a:r>
              <a:rPr spc="-290" dirty="0"/>
              <a:t> </a:t>
            </a:r>
            <a:r>
              <a:rPr spc="-85" dirty="0"/>
              <a:t>ethics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2024" y="1713733"/>
            <a:ext cx="7399655" cy="4587875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354965" indent="-342900" algn="just">
              <a:lnSpc>
                <a:spcPct val="100000"/>
              </a:lnSpc>
              <a:spcBef>
                <a:spcPts val="80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5600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Fair Subject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Selection</a:t>
            </a:r>
            <a:endParaRPr sz="3000">
              <a:latin typeface="Times New Roman"/>
              <a:cs typeface="Times New Roman"/>
            </a:endParaRPr>
          </a:p>
          <a:p>
            <a:pPr marL="354965" indent="-342900" algn="just">
              <a:lnSpc>
                <a:spcPct val="100000"/>
              </a:lnSpc>
              <a:spcBef>
                <a:spcPts val="70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5600" algn="l"/>
              </a:tabLst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Favorable risk-Benefit</a:t>
            </a:r>
            <a:r>
              <a:rPr sz="30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ratio-</a:t>
            </a:r>
            <a:endParaRPr sz="3000">
              <a:latin typeface="Times New Roman"/>
              <a:cs typeface="Times New Roman"/>
            </a:endParaRPr>
          </a:p>
          <a:p>
            <a:pPr marL="354965" marR="5080" algn="just">
              <a:lnSpc>
                <a:spcPct val="100000"/>
              </a:lnSpc>
              <a:spcBef>
                <a:spcPts val="700"/>
              </a:spcBef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Any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risks must </a:t>
            </a:r>
            <a:r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be balanced by the benefits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to 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subjects,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and/or the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important new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knowledge 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society will</a:t>
            </a:r>
            <a:r>
              <a:rPr sz="30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gain.</a:t>
            </a:r>
            <a:endParaRPr sz="3000">
              <a:latin typeface="Times New Roman"/>
              <a:cs typeface="Times New Roman"/>
            </a:endParaRPr>
          </a:p>
          <a:p>
            <a:pPr marL="354965" indent="-342900" algn="just">
              <a:lnSpc>
                <a:spcPct val="100000"/>
              </a:lnSpc>
              <a:spcBef>
                <a:spcPts val="7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5600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Independent review</a:t>
            </a:r>
            <a:r>
              <a:rPr sz="30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endParaRPr sz="3000">
              <a:latin typeface="Times New Roman"/>
              <a:cs typeface="Times New Roman"/>
            </a:endParaRPr>
          </a:p>
          <a:p>
            <a:pPr marL="354965" marR="341630">
              <a:lnSpc>
                <a:spcPct val="100000"/>
              </a:lnSpc>
              <a:spcBef>
                <a:spcPts val="705"/>
              </a:spcBef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A group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of people who are </a:t>
            </a:r>
            <a:r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not connected</a:t>
            </a:r>
            <a:r>
              <a:rPr sz="3000" spc="-1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to  the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research </a:t>
            </a:r>
            <a:r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are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required </a:t>
            </a:r>
            <a:r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to give it an  independent</a:t>
            </a:r>
            <a:r>
              <a:rPr sz="3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spc="-30" dirty="0">
                <a:solidFill>
                  <a:srgbClr val="FF0000"/>
                </a:solidFill>
                <a:latin typeface="Times New Roman"/>
                <a:cs typeface="Times New Roman"/>
              </a:rPr>
              <a:t>review.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00800" y="0"/>
            <a:ext cx="2743200" cy="175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19429"/>
            <a:ext cx="32111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0" dirty="0"/>
              <a:t>Research</a:t>
            </a:r>
            <a:r>
              <a:rPr spc="-290" dirty="0"/>
              <a:t> </a:t>
            </a:r>
            <a:r>
              <a:rPr spc="-85" dirty="0"/>
              <a:t>ethics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2024" y="1710653"/>
            <a:ext cx="7348220" cy="4363720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83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Informed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consent</a:t>
            </a:r>
            <a:r>
              <a:rPr sz="30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endParaRPr sz="3000">
              <a:latin typeface="Times New Roman"/>
              <a:cs typeface="Times New Roman"/>
            </a:endParaRPr>
          </a:p>
          <a:p>
            <a:pPr marL="684530" lvl="1" indent="-287020">
              <a:lnSpc>
                <a:spcPct val="100000"/>
              </a:lnSpc>
              <a:spcBef>
                <a:spcPts val="640"/>
              </a:spcBef>
              <a:buClr>
                <a:srgbClr val="EA1579"/>
              </a:buClr>
              <a:buSzPct val="90384"/>
              <a:buFont typeface="Wingdings"/>
              <a:buChar char=""/>
              <a:tabLst>
                <a:tab pos="684530" algn="l"/>
                <a:tab pos="685165" algn="l"/>
              </a:tabLst>
            </a:pP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Subject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must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26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0000"/>
                </a:solidFill>
                <a:latin typeface="Times New Roman"/>
                <a:cs typeface="Times New Roman"/>
              </a:rPr>
              <a:t>competent.</a:t>
            </a:r>
            <a:endParaRPr sz="2600">
              <a:latin typeface="Times New Roman"/>
              <a:cs typeface="Times New Roman"/>
            </a:endParaRPr>
          </a:p>
          <a:p>
            <a:pPr marL="684530" lvl="1" indent="-287020">
              <a:lnSpc>
                <a:spcPct val="100000"/>
              </a:lnSpc>
              <a:spcBef>
                <a:spcPts val="625"/>
              </a:spcBef>
              <a:buClr>
                <a:srgbClr val="EA1579"/>
              </a:buClr>
              <a:buSzPct val="90384"/>
              <a:buFont typeface="Wingdings"/>
              <a:buChar char=""/>
              <a:tabLst>
                <a:tab pos="684530" algn="l"/>
                <a:tab pos="685165" algn="l"/>
              </a:tabLst>
            </a:pP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researcher must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give a </a:t>
            </a:r>
            <a:r>
              <a:rPr sz="2600" dirty="0">
                <a:solidFill>
                  <a:srgbClr val="FF0000"/>
                </a:solidFill>
                <a:latin typeface="Times New Roman"/>
                <a:cs typeface="Times New Roman"/>
              </a:rPr>
              <a:t>full</a:t>
            </a:r>
            <a:r>
              <a:rPr sz="2600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0000"/>
                </a:solidFill>
                <a:latin typeface="Times New Roman"/>
                <a:cs typeface="Times New Roman"/>
              </a:rPr>
              <a:t>disclosure.</a:t>
            </a:r>
            <a:endParaRPr sz="2600">
              <a:latin typeface="Times New Roman"/>
              <a:cs typeface="Times New Roman"/>
            </a:endParaRPr>
          </a:p>
          <a:p>
            <a:pPr marL="684530" marR="5080" lvl="1" indent="-287020">
              <a:lnSpc>
                <a:spcPct val="100000"/>
              </a:lnSpc>
              <a:spcBef>
                <a:spcPts val="625"/>
              </a:spcBef>
              <a:buClr>
                <a:srgbClr val="EA1579"/>
              </a:buClr>
              <a:buSzPct val="90384"/>
              <a:buFont typeface="Wingdings"/>
              <a:buChar char=""/>
              <a:tabLst>
                <a:tab pos="684530" algn="l"/>
                <a:tab pos="685165" algn="l"/>
              </a:tabLst>
            </a:pP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Subjects </a:t>
            </a:r>
            <a:r>
              <a:rPr sz="2600" spc="-5" dirty="0">
                <a:solidFill>
                  <a:srgbClr val="FF0000"/>
                </a:solidFill>
                <a:latin typeface="Times New Roman"/>
                <a:cs typeface="Times New Roman"/>
              </a:rPr>
              <a:t>must </a:t>
            </a:r>
            <a:r>
              <a:rPr sz="2600" dirty="0">
                <a:solidFill>
                  <a:srgbClr val="FF0000"/>
                </a:solidFill>
                <a:latin typeface="Times New Roman"/>
                <a:cs typeface="Times New Roman"/>
              </a:rPr>
              <a:t>understand what the </a:t>
            </a:r>
            <a:r>
              <a:rPr sz="2600" spc="-5" dirty="0">
                <a:solidFill>
                  <a:srgbClr val="FF0000"/>
                </a:solidFill>
                <a:latin typeface="Times New Roman"/>
                <a:cs typeface="Times New Roman"/>
              </a:rPr>
              <a:t>researcher </a:t>
            </a:r>
            <a:r>
              <a:rPr sz="2600" spc="-45" dirty="0">
                <a:solidFill>
                  <a:srgbClr val="FF0000"/>
                </a:solidFill>
                <a:latin typeface="Times New Roman"/>
                <a:cs typeface="Times New Roman"/>
              </a:rPr>
              <a:t>tells  </a:t>
            </a:r>
            <a:r>
              <a:rPr sz="2600" spc="-5" dirty="0">
                <a:solidFill>
                  <a:srgbClr val="FF0000"/>
                </a:solidFill>
                <a:latin typeface="Times New Roman"/>
                <a:cs typeface="Times New Roman"/>
              </a:rPr>
              <a:t>them.</a:t>
            </a:r>
            <a:endParaRPr sz="2600">
              <a:latin typeface="Times New Roman"/>
              <a:cs typeface="Times New Roman"/>
            </a:endParaRPr>
          </a:p>
          <a:p>
            <a:pPr marL="684530" marR="789305" lvl="1" indent="-287020">
              <a:lnSpc>
                <a:spcPct val="100000"/>
              </a:lnSpc>
              <a:spcBef>
                <a:spcPts val="625"/>
              </a:spcBef>
              <a:buClr>
                <a:srgbClr val="EA1579"/>
              </a:buClr>
              <a:buSzPct val="90384"/>
              <a:buFont typeface="Wingdings"/>
              <a:buChar char=""/>
              <a:tabLst>
                <a:tab pos="684530" algn="l"/>
                <a:tab pos="685165" algn="l"/>
              </a:tabLst>
            </a:pP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600" spc="-25" dirty="0">
                <a:solidFill>
                  <a:srgbClr val="FFFFFF"/>
                </a:solidFill>
                <a:latin typeface="Times New Roman"/>
                <a:cs typeface="Times New Roman"/>
              </a:rPr>
              <a:t>subject’s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decision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participate must </a:t>
            </a:r>
            <a:r>
              <a:rPr sz="2600" spc="-90" dirty="0">
                <a:solidFill>
                  <a:srgbClr val="FFFFFF"/>
                </a:solidFill>
                <a:latin typeface="Times New Roman"/>
                <a:cs typeface="Times New Roman"/>
              </a:rPr>
              <a:t>be </a:t>
            </a:r>
            <a:r>
              <a:rPr sz="2600" spc="-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-15" dirty="0">
                <a:solidFill>
                  <a:srgbClr val="FF0000"/>
                </a:solidFill>
                <a:latin typeface="Times New Roman"/>
                <a:cs typeface="Times New Roman"/>
              </a:rPr>
              <a:t>voluntary.</a:t>
            </a:r>
            <a:endParaRPr sz="26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Clr>
                <a:srgbClr val="EA1579"/>
              </a:buClr>
              <a:buFont typeface="Wingdings"/>
              <a:buChar char=""/>
            </a:pPr>
            <a:endParaRPr sz="43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Respect for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enrolled</a:t>
            </a:r>
            <a:r>
              <a:rPr sz="30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Subject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00800" y="0"/>
            <a:ext cx="2743200" cy="175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28573"/>
            <a:ext cx="45904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80" dirty="0">
                <a:latin typeface="Times New Roman"/>
                <a:cs typeface="Times New Roman"/>
              </a:rPr>
              <a:t>ICMR </a:t>
            </a:r>
            <a:r>
              <a:rPr b="0" spc="-95" dirty="0">
                <a:latin typeface="Times New Roman"/>
                <a:cs typeface="Times New Roman"/>
              </a:rPr>
              <a:t>guidelines</a:t>
            </a:r>
            <a:r>
              <a:rPr b="0" spc="-370" dirty="0">
                <a:latin typeface="Times New Roman"/>
                <a:cs typeface="Times New Roman"/>
              </a:rPr>
              <a:t> </a:t>
            </a:r>
            <a:r>
              <a:rPr b="0" spc="-95" dirty="0">
                <a:latin typeface="Times New Roman"/>
                <a:cs typeface="Times New Roman"/>
              </a:rPr>
              <a:t>-2006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2024" y="1711833"/>
            <a:ext cx="7545705" cy="1580515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354965" marR="5080" indent="-342900" algn="just">
              <a:lnSpc>
                <a:spcPct val="80000"/>
              </a:lnSpc>
              <a:spcBef>
                <a:spcPts val="820"/>
              </a:spcBef>
              <a:buClr>
                <a:srgbClr val="7ED13A"/>
              </a:buClr>
              <a:buSzPct val="70000"/>
              <a:buFont typeface="Wingdings"/>
              <a:buChar char=""/>
              <a:tabLst>
                <a:tab pos="355600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The statement </a:t>
            </a:r>
            <a:r>
              <a:rPr sz="3000" spc="5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Ethical Guidelines for  Biomedical Research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on Human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Participants 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shall be known as </a:t>
            </a:r>
            <a:r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the ICMR Code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shall 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consist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of the</a:t>
            </a:r>
            <a:r>
              <a:rPr sz="30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following:-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2024" y="3719017"/>
            <a:ext cx="492252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100"/>
              </a:spcBef>
              <a:buClr>
                <a:srgbClr val="7ED13A"/>
              </a:buClr>
              <a:buSzPct val="70000"/>
              <a:buFont typeface="Wingdings"/>
              <a:buChar char=""/>
              <a:tabLst>
                <a:tab pos="354965" algn="l"/>
                <a:tab pos="355600" algn="l"/>
                <a:tab pos="1137285" algn="l"/>
                <a:tab pos="3023870" algn="l"/>
                <a:tab pos="3702685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(a)	Stat</a:t>
            </a:r>
            <a:r>
              <a:rPr sz="3000" spc="1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ment	of	</a:t>
            </a:r>
            <a:r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General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04874" y="3719017"/>
            <a:ext cx="7203440" cy="848994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2700" marR="5080" indent="4912360">
              <a:lnSpc>
                <a:spcPts val="2880"/>
              </a:lnSpc>
              <a:spcBef>
                <a:spcPts val="795"/>
              </a:spcBef>
              <a:tabLst>
                <a:tab pos="1845945" algn="l"/>
                <a:tab pos="3103880" algn="l"/>
                <a:tab pos="4661535" algn="l"/>
                <a:tab pos="6809105" algn="l"/>
                <a:tab pos="6894195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Pr</a:t>
            </a:r>
            <a:r>
              <a:rPr sz="3000" spc="-1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3000" spc="5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iples	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on  Resea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ch	us</a:t>
            </a:r>
            <a:r>
              <a:rPr sz="3000" spc="-1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ng	Human	Part</a:t>
            </a:r>
            <a:r>
              <a:rPr sz="3000" spc="-2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ipants		</a:t>
            </a:r>
            <a:r>
              <a:rPr sz="3000" spc="-15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62024" y="4451095"/>
            <a:ext cx="7545070" cy="1668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algn="just">
              <a:lnSpc>
                <a:spcPts val="3590"/>
              </a:lnSpc>
              <a:spcBef>
                <a:spcPts val="100"/>
              </a:spcBef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Biomedical</a:t>
            </a:r>
            <a:r>
              <a:rPr sz="30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Research</a:t>
            </a:r>
            <a:endParaRPr sz="3000">
              <a:latin typeface="Times New Roman"/>
              <a:cs typeface="Times New Roman"/>
            </a:endParaRPr>
          </a:p>
          <a:p>
            <a:pPr marL="354965" marR="5080" indent="-342900" algn="just">
              <a:lnSpc>
                <a:spcPct val="80000"/>
              </a:lnSpc>
              <a:spcBef>
                <a:spcPts val="705"/>
              </a:spcBef>
              <a:buClr>
                <a:srgbClr val="7ED13A"/>
              </a:buClr>
              <a:buSzPct val="70000"/>
              <a:buFont typeface="Wingdings"/>
              <a:buChar char=""/>
              <a:tabLst>
                <a:tab pos="355600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(b) Statement of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Specific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Principles on 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Research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using Human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Participants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specific  areas of Biomedical</a:t>
            </a:r>
            <a:r>
              <a:rPr sz="30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Research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010400" y="0"/>
            <a:ext cx="2133599" cy="175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28573"/>
            <a:ext cx="453009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pc="-90" dirty="0"/>
              <a:t>Ethical </a:t>
            </a:r>
            <a:r>
              <a:rPr spc="-95" dirty="0"/>
              <a:t>Guidelines</a:t>
            </a:r>
            <a:r>
              <a:rPr spc="-380" dirty="0"/>
              <a:t> </a:t>
            </a:r>
            <a:r>
              <a:rPr spc="-70" dirty="0"/>
              <a:t>for  </a:t>
            </a:r>
            <a:r>
              <a:rPr spc="-90" dirty="0"/>
              <a:t>Biomedical</a:t>
            </a:r>
            <a:r>
              <a:rPr spc="-265" dirty="0"/>
              <a:t> </a:t>
            </a:r>
            <a:r>
              <a:rPr spc="-100" dirty="0"/>
              <a:t>Research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2024" y="1909698"/>
            <a:ext cx="7547609" cy="395351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354965" marR="5080" indent="-342900" algn="just">
              <a:lnSpc>
                <a:spcPct val="80000"/>
              </a:lnSpc>
              <a:spcBef>
                <a:spcPts val="820"/>
              </a:spcBef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All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institutions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country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which carry out  any form of biomedical research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involving 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human beings should follow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these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guidelines 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letter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and spirit to protect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safety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well  being of all</a:t>
            </a:r>
            <a:r>
              <a:rPr sz="30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individuals.</a:t>
            </a:r>
            <a:endParaRPr sz="3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700">
              <a:latin typeface="Times New Roman"/>
              <a:cs typeface="Times New Roman"/>
            </a:endParaRPr>
          </a:p>
          <a:p>
            <a:pPr marL="354965" marR="7620" indent="-342900" algn="just">
              <a:lnSpc>
                <a:spcPct val="80000"/>
              </a:lnSpc>
              <a:spcBef>
                <a:spcPts val="5"/>
              </a:spcBef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It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is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mandatory that all proposals on biomedical  research involving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human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subjects should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be 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cleared by an appropriately constituted 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Institutional Ethics Committee</a:t>
            </a:r>
            <a:r>
              <a:rPr sz="3000" spc="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IEC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10400" y="0"/>
            <a:ext cx="2133599" cy="175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28573"/>
            <a:ext cx="35794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90" dirty="0">
                <a:latin typeface="Times New Roman"/>
                <a:cs typeface="Times New Roman"/>
              </a:rPr>
              <a:t>General</a:t>
            </a:r>
            <a:r>
              <a:rPr b="0" spc="-250" dirty="0">
                <a:latin typeface="Times New Roman"/>
                <a:cs typeface="Times New Roman"/>
              </a:rPr>
              <a:t> </a:t>
            </a:r>
            <a:r>
              <a:rPr b="0" spc="-95" dirty="0">
                <a:latin typeface="Times New Roman"/>
                <a:cs typeface="Times New Roman"/>
              </a:rPr>
              <a:t>Principles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2024" y="1713733"/>
            <a:ext cx="7430134" cy="3761104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80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Principles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30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essentiality</a:t>
            </a:r>
            <a:endParaRPr sz="3000">
              <a:latin typeface="Times New Roman"/>
              <a:cs typeface="Times New Roman"/>
            </a:endParaRPr>
          </a:p>
          <a:p>
            <a:pPr marL="354965" marR="151130" indent="-342900">
              <a:lnSpc>
                <a:spcPct val="100000"/>
              </a:lnSpc>
              <a:spcBef>
                <a:spcPts val="70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Principles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voluntariness, informed consent  </a:t>
            </a:r>
            <a:r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and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community</a:t>
            </a:r>
            <a:r>
              <a:rPr sz="3000" spc="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agreement</a:t>
            </a:r>
            <a:endParaRPr sz="30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7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Principles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30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non-exploitation</a:t>
            </a:r>
            <a:endParaRPr sz="30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7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Principles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privacy </a:t>
            </a:r>
            <a:r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and</a:t>
            </a:r>
            <a:r>
              <a:rPr sz="3000" spc="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confidentiality</a:t>
            </a:r>
            <a:endParaRPr sz="30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70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Principles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precaution </a:t>
            </a:r>
            <a:r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and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risk</a:t>
            </a:r>
            <a:r>
              <a:rPr sz="3000" spc="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minimisation</a:t>
            </a:r>
            <a:endParaRPr sz="30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7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Principles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professional</a:t>
            </a:r>
            <a:r>
              <a:rPr sz="3000" spc="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competence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10400" y="0"/>
            <a:ext cx="2133599" cy="175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28573"/>
            <a:ext cx="24015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95" dirty="0">
                <a:latin typeface="Times New Roman"/>
                <a:cs typeface="Times New Roman"/>
              </a:rPr>
              <a:t>Introduction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2024" y="1803272"/>
            <a:ext cx="7312025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Whereas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medical ethics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focuses primarily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on 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issues arising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out of the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practice </a:t>
            </a:r>
            <a:r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of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medicine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 bioethics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is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 very broad subject that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is 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concerned with the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moral issues raised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by </a:t>
            </a:r>
            <a:r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developments </a:t>
            </a:r>
            <a:r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in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the biological sciences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more  </a:t>
            </a:r>
            <a:r>
              <a:rPr sz="3000" spc="-25" dirty="0">
                <a:solidFill>
                  <a:srgbClr val="FFFFFF"/>
                </a:solidFill>
                <a:latin typeface="Times New Roman"/>
                <a:cs typeface="Times New Roman"/>
              </a:rPr>
              <a:t>generally.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77000" y="0"/>
            <a:ext cx="2666999" cy="175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28573"/>
            <a:ext cx="35794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90" dirty="0">
                <a:latin typeface="Times New Roman"/>
                <a:cs typeface="Times New Roman"/>
              </a:rPr>
              <a:t>General</a:t>
            </a:r>
            <a:r>
              <a:rPr b="0" spc="-250" dirty="0">
                <a:latin typeface="Times New Roman"/>
                <a:cs typeface="Times New Roman"/>
              </a:rPr>
              <a:t> </a:t>
            </a:r>
            <a:r>
              <a:rPr b="0" spc="-95" dirty="0">
                <a:latin typeface="Times New Roman"/>
                <a:cs typeface="Times New Roman"/>
              </a:rPr>
              <a:t>Principles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2024" y="1713733"/>
            <a:ext cx="7252970" cy="3761104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80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Principles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accountability </a:t>
            </a:r>
            <a:r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and</a:t>
            </a:r>
            <a:r>
              <a:rPr sz="3000" spc="1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transparency</a:t>
            </a:r>
            <a:endParaRPr sz="3000">
              <a:latin typeface="Times New Roman"/>
              <a:cs typeface="Times New Roman"/>
            </a:endParaRPr>
          </a:p>
          <a:p>
            <a:pPr marL="354965" marR="191770" indent="-342900">
              <a:lnSpc>
                <a:spcPct val="100000"/>
              </a:lnSpc>
              <a:spcBef>
                <a:spcPts val="70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  <a:tab pos="4562475" algn="l"/>
              </a:tabLst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Principles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of the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maximisation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of the public 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interest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30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30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distributive	justice</a:t>
            </a:r>
            <a:endParaRPr sz="30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7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Principles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institutional</a:t>
            </a:r>
            <a:r>
              <a:rPr sz="3000" spc="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arrangements</a:t>
            </a:r>
            <a:endParaRPr sz="30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7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Principles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public</a:t>
            </a:r>
            <a:r>
              <a:rPr sz="3000" spc="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domain</a:t>
            </a:r>
            <a:endParaRPr sz="30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70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Principles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totality </a:t>
            </a:r>
            <a:r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sz="3000" spc="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responsibility</a:t>
            </a:r>
            <a:endParaRPr sz="30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7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Principles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30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compliance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10400" y="0"/>
            <a:ext cx="2133599" cy="175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28573"/>
            <a:ext cx="36233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90" dirty="0">
                <a:latin typeface="Times New Roman"/>
                <a:cs typeface="Times New Roman"/>
              </a:rPr>
              <a:t>Specific</a:t>
            </a:r>
            <a:r>
              <a:rPr b="0" spc="-265" dirty="0">
                <a:latin typeface="Times New Roman"/>
                <a:cs typeface="Times New Roman"/>
              </a:rPr>
              <a:t> </a:t>
            </a:r>
            <a:r>
              <a:rPr b="0" spc="-95" dirty="0">
                <a:latin typeface="Times New Roman"/>
                <a:cs typeface="Times New Roman"/>
              </a:rPr>
              <a:t>Principles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2024" y="1803272"/>
            <a:ext cx="7031990" cy="35833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Clinical </a:t>
            </a:r>
            <a:r>
              <a:rPr sz="3000" spc="-25" dirty="0">
                <a:solidFill>
                  <a:srgbClr val="FFFFFF"/>
                </a:solidFill>
                <a:latin typeface="Times New Roman"/>
                <a:cs typeface="Times New Roman"/>
              </a:rPr>
              <a:t>Trials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of Drugs,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Devices, </a:t>
            </a:r>
            <a:r>
              <a:rPr sz="3000" spc="-40" dirty="0">
                <a:solidFill>
                  <a:srgbClr val="FFFFFF"/>
                </a:solidFill>
                <a:latin typeface="Times New Roman"/>
                <a:cs typeface="Times New Roman"/>
              </a:rPr>
              <a:t>Vaccines, 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Diagnostic agents,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Herbal</a:t>
            </a:r>
            <a:r>
              <a:rPr sz="30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Drugs</a:t>
            </a:r>
            <a:endParaRPr sz="30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71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Epidemiological</a:t>
            </a:r>
            <a:r>
              <a:rPr sz="30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Studies</a:t>
            </a:r>
            <a:endParaRPr sz="3000">
              <a:latin typeface="Times New Roman"/>
              <a:cs typeface="Times New Roman"/>
            </a:endParaRPr>
          </a:p>
          <a:p>
            <a:pPr marL="449580" indent="-437515">
              <a:lnSpc>
                <a:spcPct val="100000"/>
              </a:lnSpc>
              <a:spcBef>
                <a:spcPts val="69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449580" algn="l"/>
                <a:tab pos="450215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Human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Genetics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Genomic</a:t>
            </a:r>
            <a:r>
              <a:rPr sz="30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Research</a:t>
            </a:r>
            <a:endParaRPr sz="3000">
              <a:latin typeface="Times New Roman"/>
              <a:cs typeface="Times New Roman"/>
            </a:endParaRPr>
          </a:p>
          <a:p>
            <a:pPr marL="354965" marR="400685" indent="-342900">
              <a:lnSpc>
                <a:spcPct val="100000"/>
              </a:lnSpc>
              <a:spcBef>
                <a:spcPts val="7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Transplantation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Research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including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Fetal 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tissue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and Xeno-</a:t>
            </a:r>
            <a:r>
              <a:rPr sz="30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transplantation</a:t>
            </a:r>
            <a:endParaRPr sz="30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70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Assisted Reproductive</a:t>
            </a:r>
            <a:r>
              <a:rPr sz="3000" spc="-20" dirty="0">
                <a:solidFill>
                  <a:srgbClr val="FFFFFF"/>
                </a:solidFill>
                <a:latin typeface="Times New Roman"/>
                <a:cs typeface="Times New Roman"/>
              </a:rPr>
              <a:t> Technologies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10400" y="0"/>
            <a:ext cx="2133599" cy="175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28573"/>
            <a:ext cx="44843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85" dirty="0"/>
              <a:t>Legally </a:t>
            </a:r>
            <a:r>
              <a:rPr spc="-80" dirty="0"/>
              <a:t>valid</a:t>
            </a:r>
            <a:r>
              <a:rPr spc="-455" dirty="0"/>
              <a:t> </a:t>
            </a:r>
            <a:r>
              <a:rPr spc="-90" dirty="0"/>
              <a:t>Consent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744855" marR="5080" indent="-342900">
              <a:lnSpc>
                <a:spcPct val="80000"/>
              </a:lnSpc>
              <a:spcBef>
                <a:spcPts val="765"/>
              </a:spcBef>
              <a:buClr>
                <a:srgbClr val="FF0000"/>
              </a:buClr>
              <a:buFont typeface="Wingdings"/>
              <a:buChar char=""/>
              <a:tabLst>
                <a:tab pos="834390" algn="l"/>
                <a:tab pos="835025" algn="l"/>
              </a:tabLst>
            </a:pPr>
            <a:r>
              <a:rPr dirty="0">
                <a:solidFill>
                  <a:srgbClr val="000000"/>
                </a:solidFill>
              </a:rPr>
              <a:t>	</a:t>
            </a:r>
            <a:r>
              <a:rPr spc="-5" dirty="0"/>
              <a:t>given by person himself if </a:t>
            </a:r>
            <a:r>
              <a:rPr spc="-5" dirty="0">
                <a:solidFill>
                  <a:srgbClr val="FF0000"/>
                </a:solidFill>
              </a:rPr>
              <a:t>above 12 years </a:t>
            </a:r>
            <a:r>
              <a:rPr dirty="0"/>
              <a:t>of  </a:t>
            </a:r>
            <a:r>
              <a:rPr spc="-5" dirty="0"/>
              <a:t>age, conscious and mentally </a:t>
            </a:r>
            <a:r>
              <a:rPr dirty="0"/>
              <a:t>sound </a:t>
            </a:r>
            <a:r>
              <a:rPr spc="-5" dirty="0"/>
              <a:t>(Sec. 88 IPC).  </a:t>
            </a:r>
            <a:r>
              <a:rPr spc="-40" dirty="0"/>
              <a:t>Or,</a:t>
            </a:r>
          </a:p>
          <a:p>
            <a:pPr marL="744855" marR="48260" indent="-342900">
              <a:lnSpc>
                <a:spcPct val="80000"/>
              </a:lnSpc>
              <a:spcBef>
                <a:spcPts val="710"/>
              </a:spcBef>
              <a:buClr>
                <a:srgbClr val="FF0000"/>
              </a:buClr>
              <a:buFont typeface="Wingdings"/>
              <a:buChar char=""/>
              <a:tabLst>
                <a:tab pos="834390" algn="l"/>
                <a:tab pos="835025" algn="l"/>
              </a:tabLst>
            </a:pPr>
            <a:r>
              <a:rPr dirty="0">
                <a:solidFill>
                  <a:srgbClr val="000000"/>
                </a:solidFill>
              </a:rPr>
              <a:t>	</a:t>
            </a:r>
            <a:r>
              <a:rPr spc="-5" dirty="0">
                <a:solidFill>
                  <a:srgbClr val="FF0000"/>
                </a:solidFill>
              </a:rPr>
              <a:t>given by parent, guardian or friend if person is &lt;  12 yrs. or is unconscious or is insane </a:t>
            </a:r>
            <a:r>
              <a:rPr spc="-5" dirty="0"/>
              <a:t>(Sec. </a:t>
            </a:r>
            <a:r>
              <a:rPr dirty="0"/>
              <a:t>89  </a:t>
            </a:r>
            <a:r>
              <a:rPr spc="-5" dirty="0"/>
              <a:t>IPC).</a:t>
            </a:r>
          </a:p>
          <a:p>
            <a:pPr marL="833755" indent="-431800">
              <a:lnSpc>
                <a:spcPct val="100000"/>
              </a:lnSpc>
              <a:spcBef>
                <a:spcPts val="25"/>
              </a:spcBef>
              <a:buClr>
                <a:srgbClr val="FF0000"/>
              </a:buClr>
              <a:buFont typeface="Wingdings"/>
              <a:buChar char=""/>
              <a:tabLst>
                <a:tab pos="834390" algn="l"/>
                <a:tab pos="835025" algn="l"/>
              </a:tabLst>
            </a:pPr>
            <a:r>
              <a:rPr spc="-5" dirty="0"/>
              <a:t>is </a:t>
            </a:r>
            <a:r>
              <a:rPr dirty="0"/>
              <a:t>given </a:t>
            </a:r>
            <a:r>
              <a:rPr spc="-30" dirty="0">
                <a:solidFill>
                  <a:srgbClr val="FF0000"/>
                </a:solidFill>
              </a:rPr>
              <a:t>freely, </a:t>
            </a:r>
            <a:r>
              <a:rPr spc="-5" dirty="0">
                <a:solidFill>
                  <a:srgbClr val="FF0000"/>
                </a:solidFill>
              </a:rPr>
              <a:t>voluntarily and</a:t>
            </a:r>
            <a:r>
              <a:rPr spc="-20" dirty="0">
                <a:solidFill>
                  <a:srgbClr val="FF0000"/>
                </a:solidFill>
              </a:rPr>
              <a:t> directly</a:t>
            </a:r>
            <a:r>
              <a:rPr spc="-20" dirty="0"/>
              <a:t>.</a:t>
            </a:r>
          </a:p>
          <a:p>
            <a:pPr marL="833755" indent="-431800">
              <a:lnSpc>
                <a:spcPct val="100000"/>
              </a:lnSpc>
              <a:spcBef>
                <a:spcPts val="25"/>
              </a:spcBef>
              <a:buClr>
                <a:srgbClr val="FF0000"/>
              </a:buClr>
              <a:buFont typeface="Wingdings"/>
              <a:buChar char=""/>
              <a:tabLst>
                <a:tab pos="834390" algn="l"/>
                <a:tab pos="835025" algn="l"/>
              </a:tabLst>
            </a:pPr>
            <a:r>
              <a:rPr spc="-5" dirty="0"/>
              <a:t>is </a:t>
            </a:r>
            <a:r>
              <a:rPr dirty="0"/>
              <a:t>given </a:t>
            </a:r>
            <a:r>
              <a:rPr spc="-5" dirty="0"/>
              <a:t>without </a:t>
            </a:r>
            <a:r>
              <a:rPr spc="-25" dirty="0"/>
              <a:t>fear, </a:t>
            </a:r>
            <a:r>
              <a:rPr dirty="0"/>
              <a:t>force </a:t>
            </a:r>
            <a:r>
              <a:rPr spc="-5" dirty="0"/>
              <a:t>or</a:t>
            </a:r>
            <a:r>
              <a:rPr spc="-35" dirty="0"/>
              <a:t> </a:t>
            </a:r>
            <a:r>
              <a:rPr dirty="0"/>
              <a:t>fraud.</a:t>
            </a:r>
          </a:p>
          <a:p>
            <a:pPr marL="833755" indent="-431800">
              <a:lnSpc>
                <a:spcPct val="100000"/>
              </a:lnSpc>
              <a:spcBef>
                <a:spcPts val="35"/>
              </a:spcBef>
              <a:buClr>
                <a:srgbClr val="FF0000"/>
              </a:buClr>
              <a:buFont typeface="Wingdings"/>
              <a:buChar char=""/>
              <a:tabLst>
                <a:tab pos="834390" algn="l"/>
                <a:tab pos="835025" algn="l"/>
              </a:tabLst>
            </a:pPr>
            <a:r>
              <a:rPr spc="-5" dirty="0"/>
              <a:t>is a </a:t>
            </a:r>
            <a:r>
              <a:rPr spc="-5" dirty="0">
                <a:solidFill>
                  <a:srgbClr val="FF0000"/>
                </a:solidFill>
              </a:rPr>
              <a:t>written</a:t>
            </a:r>
            <a:r>
              <a:rPr spc="-1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consent</a:t>
            </a:r>
            <a:r>
              <a:rPr dirty="0"/>
              <a:t>.</a:t>
            </a:r>
          </a:p>
          <a:p>
            <a:pPr marL="744855" marR="297815" indent="-342900">
              <a:lnSpc>
                <a:spcPts val="2690"/>
              </a:lnSpc>
              <a:spcBef>
                <a:spcPts val="670"/>
              </a:spcBef>
              <a:buClr>
                <a:srgbClr val="FF0000"/>
              </a:buClr>
              <a:buFont typeface="Wingdings"/>
              <a:buChar char=""/>
              <a:tabLst>
                <a:tab pos="834390" algn="l"/>
                <a:tab pos="835025" algn="l"/>
              </a:tabLst>
            </a:pPr>
            <a:r>
              <a:rPr dirty="0">
                <a:solidFill>
                  <a:srgbClr val="000000"/>
                </a:solidFill>
              </a:rPr>
              <a:t>	</a:t>
            </a:r>
            <a:r>
              <a:rPr spc="-5" dirty="0"/>
              <a:t>non-written consent is formally documented &amp;  witnessed by two</a:t>
            </a:r>
            <a:r>
              <a:rPr spc="-10" dirty="0"/>
              <a:t> </a:t>
            </a:r>
            <a:r>
              <a:rPr spc="-5" dirty="0"/>
              <a:t>witnesses.</a:t>
            </a:r>
          </a:p>
        </p:txBody>
      </p:sp>
      <p:sp>
        <p:nvSpPr>
          <p:cNvPr id="4" name="object 4"/>
          <p:cNvSpPr/>
          <p:nvPr/>
        </p:nvSpPr>
        <p:spPr>
          <a:xfrm>
            <a:off x="6477000" y="0"/>
            <a:ext cx="2667000" cy="182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28573"/>
            <a:ext cx="58959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95" dirty="0">
                <a:latin typeface="Times New Roman"/>
                <a:cs typeface="Times New Roman"/>
              </a:rPr>
              <a:t>Institutional </a:t>
            </a:r>
            <a:r>
              <a:rPr b="0" spc="-85" dirty="0">
                <a:latin typeface="Times New Roman"/>
                <a:cs typeface="Times New Roman"/>
              </a:rPr>
              <a:t>Ethics</a:t>
            </a:r>
            <a:r>
              <a:rPr b="0" spc="-415" dirty="0">
                <a:latin typeface="Times New Roman"/>
                <a:cs typeface="Times New Roman"/>
              </a:rPr>
              <a:t> </a:t>
            </a:r>
            <a:r>
              <a:rPr b="0" spc="-90" dirty="0">
                <a:latin typeface="Times New Roman"/>
                <a:cs typeface="Times New Roman"/>
              </a:rPr>
              <a:t>Committee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444" y="1705572"/>
            <a:ext cx="6556375" cy="2128520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80645">
              <a:lnSpc>
                <a:spcPct val="100000"/>
              </a:lnSpc>
              <a:spcBef>
                <a:spcPts val="870"/>
              </a:spcBef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Basic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responsibilities-</a:t>
            </a:r>
            <a:endParaRPr sz="30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715"/>
              </a:spcBef>
              <a:buClr>
                <a:srgbClr val="D5EBFF"/>
              </a:buClr>
              <a:buSzPct val="94642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Ensure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competent 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review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proposals.</a:t>
            </a:r>
            <a:endParaRPr sz="28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700"/>
              </a:spcBef>
              <a:buClr>
                <a:srgbClr val="D5EBFF"/>
              </a:buClr>
              <a:buSzPct val="94642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Ensure execution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free of bias and</a:t>
            </a:r>
            <a:r>
              <a:rPr sz="2800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influence.</a:t>
            </a:r>
            <a:endParaRPr sz="28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695"/>
              </a:spcBef>
              <a:buClr>
                <a:srgbClr val="D5EBFF"/>
              </a:buClr>
              <a:buSzPct val="94642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Provide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advice to</a:t>
            </a:r>
            <a:r>
              <a:rPr sz="28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researchers.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3444" y="4316929"/>
            <a:ext cx="2622550" cy="109537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80645">
              <a:lnSpc>
                <a:spcPct val="100000"/>
              </a:lnSpc>
              <a:spcBef>
                <a:spcPts val="855"/>
              </a:spcBef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Composition-</a:t>
            </a:r>
            <a:endParaRPr sz="30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705"/>
              </a:spcBef>
              <a:buClr>
                <a:srgbClr val="D5EBFF"/>
              </a:buClr>
              <a:buSzPct val="94642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8-12 </a:t>
            </a:r>
            <a:r>
              <a:rPr sz="2800" spc="-10" dirty="0">
                <a:solidFill>
                  <a:srgbClr val="FF0000"/>
                </a:solidFill>
                <a:latin typeface="Times New Roman"/>
                <a:cs typeface="Times New Roman"/>
              </a:rPr>
              <a:t>members</a:t>
            </a:r>
            <a:r>
              <a:rPr sz="280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–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91763" y="5011205"/>
            <a:ext cx="2494280" cy="393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55"/>
              </a:lnSpc>
            </a:pPr>
            <a:r>
              <a:rPr sz="2800" spc="-25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ul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id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scipli</a:t>
            </a:r>
            <a:r>
              <a:rPr sz="2800" spc="5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ar</a:t>
            </a:r>
            <a:r>
              <a:rPr sz="2800" spc="-200" dirty="0">
                <a:solidFill>
                  <a:srgbClr val="FF0000"/>
                </a:solidFill>
                <a:latin typeface="Times New Roman"/>
                <a:cs typeface="Times New Roman"/>
              </a:rPr>
              <a:t>y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648455" y="4181855"/>
            <a:ext cx="5506720" cy="2687320"/>
            <a:chOff x="3648455" y="4181855"/>
            <a:chExt cx="5506720" cy="2687320"/>
          </a:xfrm>
        </p:grpSpPr>
        <p:sp>
          <p:nvSpPr>
            <p:cNvPr id="7" name="object 7"/>
            <p:cNvSpPr/>
            <p:nvPr/>
          </p:nvSpPr>
          <p:spPr>
            <a:xfrm>
              <a:off x="3658361" y="4191761"/>
              <a:ext cx="5486400" cy="2667000"/>
            </a:xfrm>
            <a:custGeom>
              <a:avLst/>
              <a:gdLst/>
              <a:ahLst/>
              <a:cxnLst/>
              <a:rect l="l" t="t" r="r" b="b"/>
              <a:pathLst>
                <a:path w="5486400" h="2667000">
                  <a:moveTo>
                    <a:pt x="5486399" y="0"/>
                  </a:moveTo>
                  <a:lnTo>
                    <a:pt x="0" y="0"/>
                  </a:lnTo>
                  <a:lnTo>
                    <a:pt x="0" y="2667000"/>
                  </a:lnTo>
                  <a:lnTo>
                    <a:pt x="5486399" y="2667000"/>
                  </a:lnTo>
                  <a:lnTo>
                    <a:pt x="5486399" y="0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658361" y="4191761"/>
              <a:ext cx="5486400" cy="2667000"/>
            </a:xfrm>
            <a:custGeom>
              <a:avLst/>
              <a:gdLst/>
              <a:ahLst/>
              <a:cxnLst/>
              <a:rect l="l" t="t" r="r" b="b"/>
              <a:pathLst>
                <a:path w="5486400" h="2667000">
                  <a:moveTo>
                    <a:pt x="0" y="2667000"/>
                  </a:moveTo>
                  <a:lnTo>
                    <a:pt x="5486399" y="2667000"/>
                  </a:lnTo>
                  <a:lnTo>
                    <a:pt x="5486399" y="0"/>
                  </a:lnTo>
                  <a:lnTo>
                    <a:pt x="0" y="0"/>
                  </a:lnTo>
                  <a:lnTo>
                    <a:pt x="0" y="2667000"/>
                  </a:lnTo>
                  <a:close/>
                </a:path>
              </a:pathLst>
            </a:custGeom>
            <a:ln w="19812">
              <a:solidFill>
                <a:srgbClr val="5C99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668267" y="4124325"/>
            <a:ext cx="5476875" cy="2769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215" indent="-24257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23850" algn="l"/>
              </a:tabLst>
            </a:pPr>
            <a:r>
              <a:rPr sz="2000" b="1" spc="-85" dirty="0">
                <a:latin typeface="Trebuchet MS"/>
                <a:cs typeface="Trebuchet MS"/>
              </a:rPr>
              <a:t>Chairperson</a:t>
            </a:r>
            <a:endParaRPr sz="2000">
              <a:latin typeface="Trebuchet MS"/>
              <a:cs typeface="Trebuchet MS"/>
            </a:endParaRPr>
          </a:p>
          <a:p>
            <a:pPr marL="334645" indent="-254000">
              <a:lnSpc>
                <a:spcPct val="100000"/>
              </a:lnSpc>
              <a:buAutoNum type="arabicPeriod"/>
              <a:tabLst>
                <a:tab pos="335280" algn="l"/>
              </a:tabLst>
            </a:pPr>
            <a:r>
              <a:rPr sz="2000" b="1" spc="-140" dirty="0">
                <a:latin typeface="Trebuchet MS"/>
                <a:cs typeface="Trebuchet MS"/>
              </a:rPr>
              <a:t>1-2 </a:t>
            </a:r>
            <a:r>
              <a:rPr sz="2000" b="1" spc="-70" dirty="0">
                <a:latin typeface="Trebuchet MS"/>
                <a:cs typeface="Trebuchet MS"/>
              </a:rPr>
              <a:t>basic </a:t>
            </a:r>
            <a:r>
              <a:rPr sz="2000" b="1" spc="-80" dirty="0">
                <a:latin typeface="Trebuchet MS"/>
                <a:cs typeface="Trebuchet MS"/>
              </a:rPr>
              <a:t>medical</a:t>
            </a:r>
            <a:r>
              <a:rPr sz="2000" b="1" spc="-425" dirty="0">
                <a:latin typeface="Trebuchet MS"/>
                <a:cs typeface="Trebuchet MS"/>
              </a:rPr>
              <a:t> </a:t>
            </a:r>
            <a:r>
              <a:rPr sz="2000" b="1" spc="-70" dirty="0">
                <a:latin typeface="Trebuchet MS"/>
                <a:cs typeface="Trebuchet MS"/>
              </a:rPr>
              <a:t>scientists.</a:t>
            </a:r>
            <a:endParaRPr sz="2000">
              <a:latin typeface="Trebuchet MS"/>
              <a:cs typeface="Trebuchet MS"/>
            </a:endParaRPr>
          </a:p>
          <a:p>
            <a:pPr marL="332105" indent="-251460">
              <a:lnSpc>
                <a:spcPct val="100000"/>
              </a:lnSpc>
              <a:buAutoNum type="arabicPeriod"/>
              <a:tabLst>
                <a:tab pos="332740" algn="l"/>
              </a:tabLst>
            </a:pPr>
            <a:r>
              <a:rPr sz="2000" b="1" spc="-140" dirty="0">
                <a:latin typeface="Trebuchet MS"/>
                <a:cs typeface="Trebuchet MS"/>
              </a:rPr>
              <a:t>1-2</a:t>
            </a:r>
            <a:r>
              <a:rPr sz="2000" b="1" spc="-210" dirty="0">
                <a:latin typeface="Trebuchet MS"/>
                <a:cs typeface="Trebuchet MS"/>
              </a:rPr>
              <a:t> </a:t>
            </a:r>
            <a:r>
              <a:rPr sz="2000" b="1" spc="-85" dirty="0">
                <a:latin typeface="Trebuchet MS"/>
                <a:cs typeface="Trebuchet MS"/>
              </a:rPr>
              <a:t>clinicians</a:t>
            </a:r>
            <a:r>
              <a:rPr sz="2000" b="1" spc="-225" dirty="0">
                <a:latin typeface="Trebuchet MS"/>
                <a:cs typeface="Trebuchet MS"/>
              </a:rPr>
              <a:t> </a:t>
            </a:r>
            <a:r>
              <a:rPr sz="2000" b="1" spc="-70" dirty="0">
                <a:latin typeface="Trebuchet MS"/>
                <a:cs typeface="Trebuchet MS"/>
              </a:rPr>
              <a:t>from</a:t>
            </a:r>
            <a:r>
              <a:rPr sz="2000" b="1" spc="-180" dirty="0">
                <a:latin typeface="Trebuchet MS"/>
                <a:cs typeface="Trebuchet MS"/>
              </a:rPr>
              <a:t> </a:t>
            </a:r>
            <a:r>
              <a:rPr sz="2000" b="1" spc="-75" dirty="0">
                <a:latin typeface="Trebuchet MS"/>
                <a:cs typeface="Trebuchet MS"/>
              </a:rPr>
              <a:t>various</a:t>
            </a:r>
            <a:r>
              <a:rPr sz="2000" b="1" spc="-195" dirty="0">
                <a:latin typeface="Trebuchet MS"/>
                <a:cs typeface="Trebuchet MS"/>
              </a:rPr>
              <a:t> </a:t>
            </a:r>
            <a:r>
              <a:rPr sz="2000" b="1" spc="-55" dirty="0">
                <a:latin typeface="Trebuchet MS"/>
                <a:cs typeface="Trebuchet MS"/>
              </a:rPr>
              <a:t>Institutes</a:t>
            </a:r>
            <a:endParaRPr sz="2000">
              <a:latin typeface="Trebuchet MS"/>
              <a:cs typeface="Trebuchet MS"/>
            </a:endParaRPr>
          </a:p>
          <a:p>
            <a:pPr marL="331470" indent="-25082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32105" algn="l"/>
              </a:tabLst>
            </a:pPr>
            <a:r>
              <a:rPr sz="2000" b="1" spc="-45" dirty="0">
                <a:latin typeface="Trebuchet MS"/>
                <a:cs typeface="Trebuchet MS"/>
              </a:rPr>
              <a:t>One</a:t>
            </a:r>
            <a:r>
              <a:rPr sz="2000" b="1" spc="-195" dirty="0">
                <a:latin typeface="Trebuchet MS"/>
                <a:cs typeface="Trebuchet MS"/>
              </a:rPr>
              <a:t> </a:t>
            </a:r>
            <a:r>
              <a:rPr sz="2000" b="1" spc="-50" dirty="0">
                <a:latin typeface="Trebuchet MS"/>
                <a:cs typeface="Trebuchet MS"/>
              </a:rPr>
              <a:t>legal</a:t>
            </a:r>
            <a:r>
              <a:rPr sz="2000" b="1" spc="-220" dirty="0">
                <a:latin typeface="Trebuchet MS"/>
                <a:cs typeface="Trebuchet MS"/>
              </a:rPr>
              <a:t> </a:t>
            </a:r>
            <a:r>
              <a:rPr sz="2000" b="1" spc="-95" dirty="0">
                <a:latin typeface="Trebuchet MS"/>
                <a:cs typeface="Trebuchet MS"/>
              </a:rPr>
              <a:t>expert</a:t>
            </a:r>
            <a:r>
              <a:rPr sz="2000" b="1" spc="-215" dirty="0">
                <a:latin typeface="Trebuchet MS"/>
                <a:cs typeface="Trebuchet MS"/>
              </a:rPr>
              <a:t> </a:t>
            </a:r>
            <a:r>
              <a:rPr sz="2000" b="1" spc="-95" dirty="0">
                <a:latin typeface="Trebuchet MS"/>
                <a:cs typeface="Trebuchet MS"/>
              </a:rPr>
              <a:t>or</a:t>
            </a:r>
            <a:r>
              <a:rPr sz="2000" b="1" spc="-180" dirty="0">
                <a:latin typeface="Trebuchet MS"/>
                <a:cs typeface="Trebuchet MS"/>
              </a:rPr>
              <a:t> </a:t>
            </a:r>
            <a:r>
              <a:rPr sz="2000" b="1" spc="-105" dirty="0">
                <a:latin typeface="Trebuchet MS"/>
                <a:cs typeface="Trebuchet MS"/>
              </a:rPr>
              <a:t>retired</a:t>
            </a:r>
            <a:r>
              <a:rPr sz="2000" b="1" spc="-215" dirty="0">
                <a:latin typeface="Trebuchet MS"/>
                <a:cs typeface="Trebuchet MS"/>
              </a:rPr>
              <a:t> </a:t>
            </a:r>
            <a:r>
              <a:rPr sz="2000" b="1" spc="-75" dirty="0">
                <a:latin typeface="Trebuchet MS"/>
                <a:cs typeface="Trebuchet MS"/>
              </a:rPr>
              <a:t>judge</a:t>
            </a:r>
            <a:endParaRPr sz="2000">
              <a:latin typeface="Trebuchet MS"/>
              <a:cs typeface="Trebuchet MS"/>
            </a:endParaRPr>
          </a:p>
          <a:p>
            <a:pPr marL="81280" marR="423545">
              <a:lnSpc>
                <a:spcPct val="100000"/>
              </a:lnSpc>
              <a:buAutoNum type="arabicPeriod"/>
              <a:tabLst>
                <a:tab pos="322580" algn="l"/>
              </a:tabLst>
            </a:pPr>
            <a:r>
              <a:rPr sz="2000" b="1" spc="-45" dirty="0">
                <a:latin typeface="Trebuchet MS"/>
                <a:cs typeface="Trebuchet MS"/>
              </a:rPr>
              <a:t>One</a:t>
            </a:r>
            <a:r>
              <a:rPr sz="2000" b="1" spc="-204" dirty="0">
                <a:latin typeface="Trebuchet MS"/>
                <a:cs typeface="Trebuchet MS"/>
              </a:rPr>
              <a:t> </a:t>
            </a:r>
            <a:r>
              <a:rPr sz="2000" b="1" spc="-70" dirty="0">
                <a:latin typeface="Trebuchet MS"/>
                <a:cs typeface="Trebuchet MS"/>
              </a:rPr>
              <a:t>social</a:t>
            </a:r>
            <a:r>
              <a:rPr sz="2000" b="1" spc="-190" dirty="0">
                <a:latin typeface="Trebuchet MS"/>
                <a:cs typeface="Trebuchet MS"/>
              </a:rPr>
              <a:t> </a:t>
            </a:r>
            <a:r>
              <a:rPr sz="2000" b="1" spc="-70" dirty="0">
                <a:latin typeface="Trebuchet MS"/>
                <a:cs typeface="Trebuchet MS"/>
              </a:rPr>
              <a:t>scientist</a:t>
            </a:r>
            <a:r>
              <a:rPr sz="2000" b="1" spc="-190" dirty="0">
                <a:latin typeface="Trebuchet MS"/>
                <a:cs typeface="Trebuchet MS"/>
              </a:rPr>
              <a:t> </a:t>
            </a:r>
            <a:r>
              <a:rPr sz="2000" b="1" spc="-195" dirty="0">
                <a:latin typeface="Trebuchet MS"/>
                <a:cs typeface="Trebuchet MS"/>
              </a:rPr>
              <a:t>/</a:t>
            </a:r>
            <a:r>
              <a:rPr sz="2000" b="1" spc="-204" dirty="0">
                <a:latin typeface="Trebuchet MS"/>
                <a:cs typeface="Trebuchet MS"/>
              </a:rPr>
              <a:t> </a:t>
            </a:r>
            <a:r>
              <a:rPr sz="2000" b="1" spc="-90" dirty="0">
                <a:latin typeface="Trebuchet MS"/>
                <a:cs typeface="Trebuchet MS"/>
              </a:rPr>
              <a:t>representative</a:t>
            </a:r>
            <a:r>
              <a:rPr sz="2000" b="1" spc="-215" dirty="0">
                <a:latin typeface="Trebuchet MS"/>
                <a:cs typeface="Trebuchet MS"/>
              </a:rPr>
              <a:t> </a:t>
            </a:r>
            <a:r>
              <a:rPr sz="2000" b="1" spc="-60" dirty="0">
                <a:latin typeface="Trebuchet MS"/>
                <a:cs typeface="Trebuchet MS"/>
              </a:rPr>
              <a:t>of</a:t>
            </a:r>
            <a:r>
              <a:rPr sz="2000" b="1" spc="-170" dirty="0">
                <a:latin typeface="Trebuchet MS"/>
                <a:cs typeface="Trebuchet MS"/>
              </a:rPr>
              <a:t> </a:t>
            </a:r>
            <a:r>
              <a:rPr sz="2000" b="1" spc="-55" dirty="0">
                <a:latin typeface="Trebuchet MS"/>
                <a:cs typeface="Trebuchet MS"/>
              </a:rPr>
              <a:t>non-  </a:t>
            </a:r>
            <a:r>
              <a:rPr sz="2000" b="1" spc="-60" dirty="0">
                <a:latin typeface="Trebuchet MS"/>
                <a:cs typeface="Trebuchet MS"/>
              </a:rPr>
              <a:t>governmental </a:t>
            </a:r>
            <a:r>
              <a:rPr sz="2000" b="1" spc="-75" dirty="0">
                <a:latin typeface="Trebuchet MS"/>
                <a:cs typeface="Trebuchet MS"/>
              </a:rPr>
              <a:t>voluntary</a:t>
            </a:r>
            <a:r>
              <a:rPr sz="2000" b="1" spc="-345" dirty="0">
                <a:latin typeface="Trebuchet MS"/>
                <a:cs typeface="Trebuchet MS"/>
              </a:rPr>
              <a:t> </a:t>
            </a:r>
            <a:r>
              <a:rPr sz="2000" b="1" spc="-55" dirty="0">
                <a:latin typeface="Trebuchet MS"/>
                <a:cs typeface="Trebuchet MS"/>
              </a:rPr>
              <a:t>agency</a:t>
            </a:r>
            <a:endParaRPr sz="2000">
              <a:latin typeface="Trebuchet MS"/>
              <a:cs typeface="Trebuchet MS"/>
            </a:endParaRPr>
          </a:p>
          <a:p>
            <a:pPr marL="337185" indent="-256540">
              <a:lnSpc>
                <a:spcPct val="100000"/>
              </a:lnSpc>
              <a:buAutoNum type="arabicPeriod"/>
              <a:tabLst>
                <a:tab pos="337820" algn="l"/>
              </a:tabLst>
            </a:pPr>
            <a:r>
              <a:rPr sz="2000" b="1" spc="-45" dirty="0">
                <a:latin typeface="Trebuchet MS"/>
                <a:cs typeface="Trebuchet MS"/>
              </a:rPr>
              <a:t>One </a:t>
            </a:r>
            <a:r>
              <a:rPr sz="2000" b="1" spc="-75" dirty="0">
                <a:latin typeface="Trebuchet MS"/>
                <a:cs typeface="Trebuchet MS"/>
              </a:rPr>
              <a:t>philosopher </a:t>
            </a:r>
            <a:r>
              <a:rPr sz="2000" b="1" spc="-195" dirty="0">
                <a:latin typeface="Trebuchet MS"/>
                <a:cs typeface="Trebuchet MS"/>
              </a:rPr>
              <a:t>/ </a:t>
            </a:r>
            <a:r>
              <a:rPr sz="2000" b="1" spc="-75" dirty="0">
                <a:latin typeface="Trebuchet MS"/>
                <a:cs typeface="Trebuchet MS"/>
              </a:rPr>
              <a:t>ethicist</a:t>
            </a:r>
            <a:r>
              <a:rPr sz="2000" b="1" spc="-445" dirty="0">
                <a:latin typeface="Trebuchet MS"/>
                <a:cs typeface="Trebuchet MS"/>
              </a:rPr>
              <a:t> </a:t>
            </a:r>
            <a:r>
              <a:rPr sz="2000" b="1" spc="-195" dirty="0">
                <a:latin typeface="Trebuchet MS"/>
                <a:cs typeface="Trebuchet MS"/>
              </a:rPr>
              <a:t>/ </a:t>
            </a:r>
            <a:r>
              <a:rPr sz="2000" b="1" spc="-50" dirty="0">
                <a:latin typeface="Trebuchet MS"/>
                <a:cs typeface="Trebuchet MS"/>
              </a:rPr>
              <a:t>theologian</a:t>
            </a:r>
            <a:endParaRPr sz="2000">
              <a:latin typeface="Trebuchet MS"/>
              <a:cs typeface="Trebuchet MS"/>
            </a:endParaRPr>
          </a:p>
          <a:p>
            <a:pPr marL="321310" indent="-24066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21945" algn="l"/>
              </a:tabLst>
            </a:pPr>
            <a:r>
              <a:rPr sz="2000" b="1" spc="-45" dirty="0">
                <a:latin typeface="Trebuchet MS"/>
                <a:cs typeface="Trebuchet MS"/>
              </a:rPr>
              <a:t>One</a:t>
            </a:r>
            <a:r>
              <a:rPr sz="2000" b="1" spc="-210" dirty="0">
                <a:latin typeface="Trebuchet MS"/>
                <a:cs typeface="Trebuchet MS"/>
              </a:rPr>
              <a:t> </a:t>
            </a:r>
            <a:r>
              <a:rPr sz="2000" b="1" spc="-60" dirty="0">
                <a:latin typeface="Trebuchet MS"/>
                <a:cs typeface="Trebuchet MS"/>
              </a:rPr>
              <a:t>lay</a:t>
            </a:r>
            <a:r>
              <a:rPr sz="2000" b="1" spc="-210" dirty="0">
                <a:latin typeface="Trebuchet MS"/>
                <a:cs typeface="Trebuchet MS"/>
              </a:rPr>
              <a:t> </a:t>
            </a:r>
            <a:r>
              <a:rPr sz="2000" b="1" spc="-75" dirty="0">
                <a:latin typeface="Trebuchet MS"/>
                <a:cs typeface="Trebuchet MS"/>
              </a:rPr>
              <a:t>person</a:t>
            </a:r>
            <a:r>
              <a:rPr sz="2000" b="1" spc="-195" dirty="0">
                <a:latin typeface="Trebuchet MS"/>
                <a:cs typeface="Trebuchet MS"/>
              </a:rPr>
              <a:t> </a:t>
            </a:r>
            <a:r>
              <a:rPr sz="2000" b="1" spc="-75" dirty="0">
                <a:latin typeface="Trebuchet MS"/>
                <a:cs typeface="Trebuchet MS"/>
              </a:rPr>
              <a:t>from</a:t>
            </a:r>
            <a:r>
              <a:rPr sz="2000" b="1" spc="-180" dirty="0">
                <a:latin typeface="Trebuchet MS"/>
                <a:cs typeface="Trebuchet MS"/>
              </a:rPr>
              <a:t> </a:t>
            </a:r>
            <a:r>
              <a:rPr sz="2000" b="1" spc="-80" dirty="0">
                <a:latin typeface="Trebuchet MS"/>
                <a:cs typeface="Trebuchet MS"/>
              </a:rPr>
              <a:t>the</a:t>
            </a:r>
            <a:r>
              <a:rPr sz="2000" b="1" spc="-180" dirty="0">
                <a:latin typeface="Trebuchet MS"/>
                <a:cs typeface="Trebuchet MS"/>
              </a:rPr>
              <a:t> </a:t>
            </a:r>
            <a:r>
              <a:rPr sz="2000" b="1" spc="-60" dirty="0">
                <a:latin typeface="Trebuchet MS"/>
                <a:cs typeface="Trebuchet MS"/>
              </a:rPr>
              <a:t>community</a:t>
            </a:r>
            <a:endParaRPr sz="2000">
              <a:latin typeface="Trebuchet MS"/>
              <a:cs typeface="Trebuchet MS"/>
            </a:endParaRPr>
          </a:p>
          <a:p>
            <a:pPr marL="349885" indent="-269240">
              <a:lnSpc>
                <a:spcPct val="100000"/>
              </a:lnSpc>
              <a:buAutoNum type="arabicPeriod"/>
              <a:tabLst>
                <a:tab pos="350520" algn="l"/>
              </a:tabLst>
            </a:pPr>
            <a:r>
              <a:rPr sz="2000" b="1" spc="-55" dirty="0">
                <a:latin typeface="Trebuchet MS"/>
                <a:cs typeface="Trebuchet MS"/>
              </a:rPr>
              <a:t>Member</a:t>
            </a:r>
            <a:r>
              <a:rPr sz="2000" b="1" spc="-275" dirty="0">
                <a:latin typeface="Trebuchet MS"/>
                <a:cs typeface="Trebuchet MS"/>
              </a:rPr>
              <a:t> </a:t>
            </a:r>
            <a:r>
              <a:rPr sz="2000" b="1" spc="-80" dirty="0">
                <a:latin typeface="Trebuchet MS"/>
                <a:cs typeface="Trebuchet MS"/>
              </a:rPr>
              <a:t>Secretary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19429"/>
            <a:ext cx="58959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95" dirty="0">
                <a:latin typeface="Times New Roman"/>
                <a:cs typeface="Times New Roman"/>
              </a:rPr>
              <a:t>Institutional </a:t>
            </a:r>
            <a:r>
              <a:rPr b="0" spc="-85" dirty="0">
                <a:latin typeface="Times New Roman"/>
                <a:cs typeface="Times New Roman"/>
              </a:rPr>
              <a:t>Ethics</a:t>
            </a:r>
            <a:r>
              <a:rPr b="0" spc="-415" dirty="0">
                <a:latin typeface="Times New Roman"/>
                <a:cs typeface="Times New Roman"/>
              </a:rPr>
              <a:t> </a:t>
            </a:r>
            <a:r>
              <a:rPr b="0" spc="-90" dirty="0">
                <a:latin typeface="Times New Roman"/>
                <a:cs typeface="Times New Roman"/>
              </a:rPr>
              <a:t>Committee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06144" y="1857458"/>
            <a:ext cx="4906010" cy="40627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945">
              <a:lnSpc>
                <a:spcPts val="3275"/>
              </a:lnSpc>
            </a:pPr>
            <a:r>
              <a:rPr sz="2850" dirty="0">
                <a:solidFill>
                  <a:srgbClr val="D5EBFF"/>
                </a:solidFill>
                <a:latin typeface="Wingdings"/>
                <a:cs typeface="Wingdings"/>
              </a:rPr>
              <a:t></a:t>
            </a:r>
            <a:r>
              <a:rPr sz="2850" dirty="0">
                <a:solidFill>
                  <a:srgbClr val="D5EB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Review</a:t>
            </a:r>
            <a:r>
              <a:rPr sz="3000" spc="-2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Process</a:t>
            </a:r>
            <a:endParaRPr sz="3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20"/>
              </a:spcBef>
              <a:tabLst>
                <a:tab pos="286385" algn="l"/>
              </a:tabLst>
            </a:pPr>
            <a:r>
              <a:rPr sz="2250" spc="10" dirty="0">
                <a:solidFill>
                  <a:srgbClr val="D5EBFF"/>
                </a:solidFill>
                <a:latin typeface="Arial"/>
                <a:cs typeface="Arial"/>
              </a:rPr>
              <a:t>•	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Through 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formal</a:t>
            </a:r>
            <a:r>
              <a:rPr sz="24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meetings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10"/>
              </a:spcBef>
              <a:tabLst>
                <a:tab pos="286385" algn="l"/>
              </a:tabLst>
            </a:pPr>
            <a:r>
              <a:rPr sz="2250" spc="10" dirty="0">
                <a:solidFill>
                  <a:srgbClr val="D5EBFF"/>
                </a:solidFill>
                <a:latin typeface="Arial"/>
                <a:cs typeface="Arial"/>
              </a:rPr>
              <a:t>•	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Submission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application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95"/>
              </a:spcBef>
              <a:tabLst>
                <a:tab pos="286385" algn="l"/>
              </a:tabLst>
            </a:pPr>
            <a:r>
              <a:rPr sz="2250" spc="10" dirty="0">
                <a:solidFill>
                  <a:srgbClr val="D5EBFF"/>
                </a:solidFill>
                <a:latin typeface="Arial"/>
                <a:cs typeface="Arial"/>
              </a:rPr>
              <a:t>•	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Prescribed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format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with study</a:t>
            </a:r>
            <a:r>
              <a:rPr sz="2400" spc="-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protocol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95"/>
              </a:spcBef>
              <a:tabLst>
                <a:tab pos="286385" algn="l"/>
              </a:tabLst>
            </a:pPr>
            <a:r>
              <a:rPr sz="2250" spc="10" dirty="0">
                <a:solidFill>
                  <a:srgbClr val="D5EBFF"/>
                </a:solidFill>
                <a:latin typeface="Arial"/>
                <a:cs typeface="Arial"/>
              </a:rPr>
              <a:t>•	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At least 3 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weeks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in</a:t>
            </a:r>
            <a:r>
              <a:rPr sz="2400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advance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sz="2250" spc="20" dirty="0">
                <a:solidFill>
                  <a:srgbClr val="D5EBFF"/>
                </a:solidFill>
                <a:latin typeface="Wingdings"/>
                <a:cs typeface="Wingdings"/>
              </a:rPr>
              <a:t></a:t>
            </a:r>
            <a:r>
              <a:rPr sz="2250" spc="20" dirty="0">
                <a:solidFill>
                  <a:srgbClr val="D5EB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Decision Making</a:t>
            </a:r>
            <a:r>
              <a:rPr sz="2400" spc="-1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Process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95"/>
              </a:spcBef>
            </a:pPr>
            <a:r>
              <a:rPr sz="2250" spc="25" dirty="0">
                <a:solidFill>
                  <a:srgbClr val="D5EBFF"/>
                </a:solidFill>
                <a:latin typeface="Wingdings"/>
                <a:cs typeface="Wingdings"/>
              </a:rPr>
              <a:t></a:t>
            </a:r>
            <a:r>
              <a:rPr sz="2250" spc="25" dirty="0">
                <a:solidFill>
                  <a:srgbClr val="D5EB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Interim</a:t>
            </a:r>
            <a:r>
              <a:rPr sz="2400" spc="-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Review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10"/>
              </a:spcBef>
            </a:pPr>
            <a:r>
              <a:rPr sz="2250" spc="20" dirty="0">
                <a:solidFill>
                  <a:srgbClr val="D5EBFF"/>
                </a:solidFill>
                <a:latin typeface="Wingdings"/>
                <a:cs typeface="Wingdings"/>
              </a:rPr>
              <a:t></a:t>
            </a:r>
            <a:r>
              <a:rPr sz="2250" spc="20" dirty="0">
                <a:solidFill>
                  <a:srgbClr val="D5EB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Record</a:t>
            </a:r>
            <a:r>
              <a:rPr sz="2400" spc="-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Keeping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71856" y="1362455"/>
            <a:ext cx="8783320" cy="5506720"/>
            <a:chOff x="371856" y="1362455"/>
            <a:chExt cx="8783320" cy="5506720"/>
          </a:xfrm>
        </p:grpSpPr>
        <p:sp>
          <p:nvSpPr>
            <p:cNvPr id="5" name="object 5"/>
            <p:cNvSpPr/>
            <p:nvPr/>
          </p:nvSpPr>
          <p:spPr>
            <a:xfrm>
              <a:off x="381762" y="1372361"/>
              <a:ext cx="8763000" cy="5486400"/>
            </a:xfrm>
            <a:custGeom>
              <a:avLst/>
              <a:gdLst/>
              <a:ahLst/>
              <a:cxnLst/>
              <a:rect l="l" t="t" r="r" b="b"/>
              <a:pathLst>
                <a:path w="8763000" h="5486400">
                  <a:moveTo>
                    <a:pt x="8763000" y="0"/>
                  </a:moveTo>
                  <a:lnTo>
                    <a:pt x="0" y="0"/>
                  </a:lnTo>
                  <a:lnTo>
                    <a:pt x="0" y="5486400"/>
                  </a:lnTo>
                  <a:lnTo>
                    <a:pt x="8763000" y="5486400"/>
                  </a:lnTo>
                  <a:lnTo>
                    <a:pt x="8763000" y="0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1762" y="1372361"/>
              <a:ext cx="8763000" cy="5486400"/>
            </a:xfrm>
            <a:custGeom>
              <a:avLst/>
              <a:gdLst/>
              <a:ahLst/>
              <a:cxnLst/>
              <a:rect l="l" t="t" r="r" b="b"/>
              <a:pathLst>
                <a:path w="8763000" h="5486400">
                  <a:moveTo>
                    <a:pt x="0" y="5486400"/>
                  </a:moveTo>
                  <a:lnTo>
                    <a:pt x="8763000" y="5486400"/>
                  </a:lnTo>
                  <a:lnTo>
                    <a:pt x="8763000" y="0"/>
                  </a:lnTo>
                  <a:lnTo>
                    <a:pt x="0" y="0"/>
                  </a:lnTo>
                  <a:lnTo>
                    <a:pt x="0" y="5486400"/>
                  </a:lnTo>
                  <a:close/>
                </a:path>
              </a:pathLst>
            </a:custGeom>
            <a:ln w="19812">
              <a:solidFill>
                <a:srgbClr val="5C99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59740" y="1888363"/>
            <a:ext cx="8074025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15" dirty="0">
                <a:solidFill>
                  <a:srgbClr val="FF0000"/>
                </a:solidFill>
                <a:latin typeface="Trebuchet MS"/>
                <a:cs typeface="Trebuchet MS"/>
              </a:rPr>
              <a:t>INSTITUTIONAL</a:t>
            </a:r>
            <a:r>
              <a:rPr sz="2400" b="1" spc="-204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rebuchet MS"/>
                <a:cs typeface="Trebuchet MS"/>
              </a:rPr>
              <a:t>ETHICS</a:t>
            </a:r>
            <a:r>
              <a:rPr sz="2400" b="1" spc="-32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rebuchet MS"/>
                <a:cs typeface="Trebuchet MS"/>
              </a:rPr>
              <a:t>COMMITTEE,</a:t>
            </a:r>
            <a:r>
              <a:rPr sz="2400" b="1" spc="-20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b="1" spc="70" dirty="0">
                <a:solidFill>
                  <a:srgbClr val="FF0000"/>
                </a:solidFill>
                <a:latin typeface="Trebuchet MS"/>
                <a:cs typeface="Trebuchet MS"/>
              </a:rPr>
              <a:t>PGIMS</a:t>
            </a:r>
            <a:r>
              <a:rPr sz="2400" b="1" spc="-22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rebuchet MS"/>
                <a:cs typeface="Trebuchet MS"/>
              </a:rPr>
              <a:t>ROHTAK</a:t>
            </a:r>
            <a:endParaRPr sz="2400">
              <a:latin typeface="Trebuchet MS"/>
              <a:cs typeface="Trebuchet MS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spc="-95" dirty="0">
                <a:latin typeface="Trebuchet MS"/>
                <a:cs typeface="Trebuchet MS"/>
              </a:rPr>
              <a:t>Chairman: </a:t>
            </a:r>
            <a:r>
              <a:rPr sz="2400" b="1" spc="-100" dirty="0">
                <a:latin typeface="Trebuchet MS"/>
                <a:cs typeface="Trebuchet MS"/>
              </a:rPr>
              <a:t>Vice</a:t>
            </a:r>
            <a:r>
              <a:rPr sz="2400" b="1" spc="-525" dirty="0">
                <a:latin typeface="Trebuchet MS"/>
                <a:cs typeface="Trebuchet MS"/>
              </a:rPr>
              <a:t> </a:t>
            </a:r>
            <a:r>
              <a:rPr sz="2400" b="1" spc="-114" dirty="0">
                <a:latin typeface="Trebuchet MS"/>
                <a:cs typeface="Trebuchet MS"/>
              </a:rPr>
              <a:t>chancellor</a:t>
            </a:r>
            <a:endParaRPr sz="2400">
              <a:latin typeface="Trebuchet MS"/>
              <a:cs typeface="Trebuchet MS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spc="-65" dirty="0">
                <a:latin typeface="Trebuchet MS"/>
                <a:cs typeface="Trebuchet MS"/>
              </a:rPr>
              <a:t>Pro </a:t>
            </a:r>
            <a:r>
              <a:rPr sz="2400" b="1" spc="-100" dirty="0">
                <a:latin typeface="Trebuchet MS"/>
                <a:cs typeface="Trebuchet MS"/>
              </a:rPr>
              <a:t>Vice</a:t>
            </a:r>
            <a:r>
              <a:rPr sz="2400" b="1" spc="-575" dirty="0">
                <a:latin typeface="Trebuchet MS"/>
                <a:cs typeface="Trebuchet MS"/>
              </a:rPr>
              <a:t> </a:t>
            </a:r>
            <a:r>
              <a:rPr sz="2400" b="1" spc="-114" dirty="0">
                <a:latin typeface="Trebuchet MS"/>
                <a:cs typeface="Trebuchet MS"/>
              </a:rPr>
              <a:t>chancellor</a:t>
            </a:r>
            <a:endParaRPr sz="2400">
              <a:latin typeface="Trebuchet MS"/>
              <a:cs typeface="Trebuchet MS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spc="-95" dirty="0">
                <a:latin typeface="Trebuchet MS"/>
                <a:cs typeface="Trebuchet MS"/>
              </a:rPr>
              <a:t>Director</a:t>
            </a:r>
            <a:endParaRPr sz="2400">
              <a:latin typeface="Trebuchet MS"/>
              <a:cs typeface="Trebuchet MS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spc="-45" dirty="0">
                <a:latin typeface="Trebuchet MS"/>
                <a:cs typeface="Trebuchet MS"/>
              </a:rPr>
              <a:t>Dean</a:t>
            </a:r>
            <a:r>
              <a:rPr sz="2400" b="1" spc="-235" dirty="0">
                <a:latin typeface="Trebuchet MS"/>
                <a:cs typeface="Trebuchet MS"/>
              </a:rPr>
              <a:t> </a:t>
            </a:r>
            <a:r>
              <a:rPr sz="2400" b="1" spc="75" dirty="0">
                <a:latin typeface="Trebuchet MS"/>
                <a:cs typeface="Trebuchet MS"/>
              </a:rPr>
              <a:t>PGIMS</a:t>
            </a:r>
            <a:endParaRPr sz="2400">
              <a:latin typeface="Trebuchet MS"/>
              <a:cs typeface="Trebuchet MS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spc="-40" dirty="0">
                <a:latin typeface="Trebuchet MS"/>
                <a:cs typeface="Trebuchet MS"/>
              </a:rPr>
              <a:t>Sh.</a:t>
            </a:r>
            <a:r>
              <a:rPr sz="2400" b="1" spc="-229" dirty="0">
                <a:latin typeface="Trebuchet MS"/>
                <a:cs typeface="Trebuchet MS"/>
              </a:rPr>
              <a:t> </a:t>
            </a:r>
            <a:r>
              <a:rPr sz="2400" b="1" spc="-5" dirty="0">
                <a:latin typeface="Trebuchet MS"/>
                <a:cs typeface="Trebuchet MS"/>
              </a:rPr>
              <a:t>Ram</a:t>
            </a:r>
            <a:r>
              <a:rPr sz="2400" b="1" spc="-220" dirty="0">
                <a:latin typeface="Trebuchet MS"/>
                <a:cs typeface="Trebuchet MS"/>
              </a:rPr>
              <a:t> </a:t>
            </a:r>
            <a:r>
              <a:rPr sz="2400" b="1" spc="-60" dirty="0">
                <a:latin typeface="Trebuchet MS"/>
                <a:cs typeface="Trebuchet MS"/>
              </a:rPr>
              <a:t>Mehar</a:t>
            </a:r>
            <a:r>
              <a:rPr sz="2400" b="1" spc="-225" dirty="0">
                <a:latin typeface="Trebuchet MS"/>
                <a:cs typeface="Trebuchet MS"/>
              </a:rPr>
              <a:t> </a:t>
            </a:r>
            <a:r>
              <a:rPr sz="2400" b="1" spc="-100" dirty="0">
                <a:latin typeface="Trebuchet MS"/>
                <a:cs typeface="Trebuchet MS"/>
              </a:rPr>
              <a:t>(Retd.</a:t>
            </a:r>
            <a:r>
              <a:rPr sz="2400" b="1" spc="-240" dirty="0">
                <a:latin typeface="Trebuchet MS"/>
                <a:cs typeface="Trebuchet MS"/>
              </a:rPr>
              <a:t> </a:t>
            </a:r>
            <a:r>
              <a:rPr sz="2400" b="1" spc="-90" dirty="0">
                <a:latin typeface="Trebuchet MS"/>
                <a:cs typeface="Trebuchet MS"/>
              </a:rPr>
              <a:t>Engineer)</a:t>
            </a:r>
            <a:endParaRPr sz="2400">
              <a:latin typeface="Trebuchet MS"/>
              <a:cs typeface="Trebuchet MS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spc="-130" dirty="0">
                <a:latin typeface="Trebuchet MS"/>
                <a:cs typeface="Trebuchet MS"/>
              </a:rPr>
              <a:t>Dr.</a:t>
            </a:r>
            <a:r>
              <a:rPr sz="2400" b="1" spc="-235" dirty="0">
                <a:latin typeface="Trebuchet MS"/>
                <a:cs typeface="Trebuchet MS"/>
              </a:rPr>
              <a:t> </a:t>
            </a:r>
            <a:r>
              <a:rPr sz="2400" b="1" spc="-55" dirty="0">
                <a:latin typeface="Trebuchet MS"/>
                <a:cs typeface="Trebuchet MS"/>
              </a:rPr>
              <a:t>Nirmal</a:t>
            </a:r>
            <a:r>
              <a:rPr sz="2400" b="1" spc="-325" dirty="0">
                <a:latin typeface="Trebuchet MS"/>
                <a:cs typeface="Trebuchet MS"/>
              </a:rPr>
              <a:t> </a:t>
            </a:r>
            <a:r>
              <a:rPr sz="2400" b="1" spc="-75" dirty="0">
                <a:latin typeface="Trebuchet MS"/>
                <a:cs typeface="Trebuchet MS"/>
              </a:rPr>
              <a:t>Gulati</a:t>
            </a:r>
            <a:r>
              <a:rPr sz="2400" b="1" spc="-200" dirty="0">
                <a:latin typeface="Trebuchet MS"/>
                <a:cs typeface="Trebuchet MS"/>
              </a:rPr>
              <a:t> </a:t>
            </a:r>
            <a:r>
              <a:rPr sz="2400" b="1" spc="-75" dirty="0">
                <a:latin typeface="Trebuchet MS"/>
                <a:cs typeface="Trebuchet MS"/>
              </a:rPr>
              <a:t>(Ex</a:t>
            </a:r>
            <a:r>
              <a:rPr sz="2400" b="1" spc="-229" dirty="0">
                <a:latin typeface="Trebuchet MS"/>
                <a:cs typeface="Trebuchet MS"/>
              </a:rPr>
              <a:t> </a:t>
            </a:r>
            <a:r>
              <a:rPr sz="2400" b="1" spc="30" dirty="0">
                <a:latin typeface="Trebuchet MS"/>
                <a:cs typeface="Trebuchet MS"/>
              </a:rPr>
              <a:t>HOD-</a:t>
            </a:r>
            <a:r>
              <a:rPr sz="2400" b="1" spc="-320" dirty="0">
                <a:latin typeface="Trebuchet MS"/>
                <a:cs typeface="Trebuchet MS"/>
              </a:rPr>
              <a:t> </a:t>
            </a:r>
            <a:r>
              <a:rPr sz="2400" b="1" spc="-90" dirty="0">
                <a:latin typeface="Trebuchet MS"/>
                <a:cs typeface="Trebuchet MS"/>
              </a:rPr>
              <a:t>Gynae)</a:t>
            </a:r>
            <a:endParaRPr sz="2400">
              <a:latin typeface="Trebuchet MS"/>
              <a:cs typeface="Trebuchet MS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spc="-65" dirty="0">
                <a:latin typeface="Trebuchet MS"/>
                <a:cs typeface="Trebuchet MS"/>
              </a:rPr>
              <a:t>Medical </a:t>
            </a:r>
            <a:r>
              <a:rPr sz="2400" b="1" spc="-55" dirty="0">
                <a:latin typeface="Trebuchet MS"/>
                <a:cs typeface="Trebuchet MS"/>
              </a:rPr>
              <a:t>Supdt.</a:t>
            </a:r>
            <a:r>
              <a:rPr sz="2400" b="1" spc="-455" dirty="0">
                <a:latin typeface="Trebuchet MS"/>
                <a:cs typeface="Trebuchet MS"/>
              </a:rPr>
              <a:t> </a:t>
            </a:r>
            <a:r>
              <a:rPr sz="2400" b="1" spc="70" dirty="0">
                <a:latin typeface="Trebuchet MS"/>
                <a:cs typeface="Trebuchet MS"/>
              </a:rPr>
              <a:t>PGIMS</a:t>
            </a:r>
            <a:endParaRPr sz="2400">
              <a:latin typeface="Trebuchet MS"/>
              <a:cs typeface="Trebuchet MS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spc="-55" dirty="0">
                <a:latin typeface="Trebuchet MS"/>
                <a:cs typeface="Trebuchet MS"/>
              </a:rPr>
              <a:t>Head</a:t>
            </a:r>
            <a:r>
              <a:rPr sz="2400" b="1" spc="-240" dirty="0">
                <a:latin typeface="Trebuchet MS"/>
                <a:cs typeface="Trebuchet MS"/>
              </a:rPr>
              <a:t> </a:t>
            </a:r>
            <a:r>
              <a:rPr sz="2400" b="1" spc="-65" dirty="0">
                <a:latin typeface="Trebuchet MS"/>
                <a:cs typeface="Trebuchet MS"/>
              </a:rPr>
              <a:t>of</a:t>
            </a:r>
            <a:r>
              <a:rPr sz="2400" b="1" spc="-220" dirty="0">
                <a:latin typeface="Trebuchet MS"/>
                <a:cs typeface="Trebuchet MS"/>
              </a:rPr>
              <a:t> </a:t>
            </a:r>
            <a:r>
              <a:rPr sz="2400" b="1" spc="-40" dirty="0">
                <a:latin typeface="Trebuchet MS"/>
                <a:cs typeface="Trebuchet MS"/>
              </a:rPr>
              <a:t>Dept</a:t>
            </a:r>
            <a:r>
              <a:rPr sz="2400" b="1" spc="-240" dirty="0">
                <a:latin typeface="Trebuchet MS"/>
                <a:cs typeface="Trebuchet MS"/>
              </a:rPr>
              <a:t> </a:t>
            </a:r>
            <a:r>
              <a:rPr sz="2400" b="1" spc="-65" dirty="0">
                <a:latin typeface="Trebuchet MS"/>
                <a:cs typeface="Trebuchet MS"/>
              </a:rPr>
              <a:t>of</a:t>
            </a:r>
            <a:r>
              <a:rPr sz="2400" b="1" spc="-220" dirty="0">
                <a:latin typeface="Trebuchet MS"/>
                <a:cs typeface="Trebuchet MS"/>
              </a:rPr>
              <a:t> </a:t>
            </a:r>
            <a:r>
              <a:rPr sz="2400" b="1" spc="-90" dirty="0">
                <a:latin typeface="Trebuchet MS"/>
                <a:cs typeface="Trebuchet MS"/>
              </a:rPr>
              <a:t>Law,</a:t>
            </a:r>
            <a:r>
              <a:rPr sz="2400" b="1" spc="-225" dirty="0">
                <a:latin typeface="Trebuchet MS"/>
                <a:cs typeface="Trebuchet MS"/>
              </a:rPr>
              <a:t> </a:t>
            </a:r>
            <a:r>
              <a:rPr sz="2400" b="1" spc="114" dirty="0">
                <a:latin typeface="Trebuchet MS"/>
                <a:cs typeface="Trebuchet MS"/>
              </a:rPr>
              <a:t>MDU</a:t>
            </a:r>
            <a:r>
              <a:rPr sz="2400" b="1" spc="-260" dirty="0">
                <a:latin typeface="Trebuchet MS"/>
                <a:cs typeface="Trebuchet MS"/>
              </a:rPr>
              <a:t> </a:t>
            </a:r>
            <a:r>
              <a:rPr sz="2400" b="1" spc="-50" dirty="0">
                <a:latin typeface="Trebuchet MS"/>
                <a:cs typeface="Trebuchet MS"/>
              </a:rPr>
              <a:t>Rohtak</a:t>
            </a:r>
            <a:endParaRPr sz="2400">
              <a:latin typeface="Trebuchet MS"/>
              <a:cs typeface="Trebuchet MS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spc="-130" dirty="0">
                <a:latin typeface="Trebuchet MS"/>
                <a:cs typeface="Trebuchet MS"/>
              </a:rPr>
              <a:t>Dr.</a:t>
            </a:r>
            <a:r>
              <a:rPr sz="2400" b="1" spc="-235" dirty="0">
                <a:latin typeface="Trebuchet MS"/>
                <a:cs typeface="Trebuchet MS"/>
              </a:rPr>
              <a:t> </a:t>
            </a:r>
            <a:r>
              <a:rPr sz="2400" b="1" spc="-90" dirty="0">
                <a:latin typeface="Trebuchet MS"/>
                <a:cs typeface="Trebuchet MS"/>
              </a:rPr>
              <a:t>Pardeep</a:t>
            </a:r>
            <a:r>
              <a:rPr sz="2400" b="1" spc="-250" dirty="0">
                <a:latin typeface="Trebuchet MS"/>
                <a:cs typeface="Trebuchet MS"/>
              </a:rPr>
              <a:t> </a:t>
            </a:r>
            <a:r>
              <a:rPr sz="2400" b="1" spc="-55" dirty="0">
                <a:latin typeface="Trebuchet MS"/>
                <a:cs typeface="Trebuchet MS"/>
              </a:rPr>
              <a:t>Khanna</a:t>
            </a:r>
            <a:r>
              <a:rPr sz="2400" b="1" spc="-220" dirty="0">
                <a:latin typeface="Trebuchet MS"/>
                <a:cs typeface="Trebuchet MS"/>
              </a:rPr>
              <a:t> </a:t>
            </a:r>
            <a:r>
              <a:rPr sz="2400" b="1" spc="15" dirty="0">
                <a:latin typeface="Trebuchet MS"/>
                <a:cs typeface="Trebuchet MS"/>
              </a:rPr>
              <a:t>(HOD</a:t>
            </a:r>
            <a:r>
              <a:rPr sz="2400" b="1" spc="-310" dirty="0">
                <a:latin typeface="Trebuchet MS"/>
                <a:cs typeface="Trebuchet MS"/>
              </a:rPr>
              <a:t> </a:t>
            </a:r>
            <a:r>
              <a:rPr sz="2400" b="1" spc="-65" dirty="0">
                <a:latin typeface="Trebuchet MS"/>
                <a:cs typeface="Trebuchet MS"/>
              </a:rPr>
              <a:t>Community</a:t>
            </a:r>
            <a:r>
              <a:rPr sz="2400" b="1" spc="-210" dirty="0">
                <a:latin typeface="Trebuchet MS"/>
                <a:cs typeface="Trebuchet MS"/>
              </a:rPr>
              <a:t> </a:t>
            </a:r>
            <a:r>
              <a:rPr sz="2400" b="1" spc="-95" dirty="0">
                <a:latin typeface="Trebuchet MS"/>
                <a:cs typeface="Trebuchet MS"/>
              </a:rPr>
              <a:t>Medicine)</a:t>
            </a:r>
            <a:endParaRPr sz="2400">
              <a:latin typeface="Trebuchet MS"/>
              <a:cs typeface="Trebuchet MS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spc="-130" dirty="0">
                <a:latin typeface="Trebuchet MS"/>
                <a:cs typeface="Trebuchet MS"/>
              </a:rPr>
              <a:t>Dr.</a:t>
            </a:r>
            <a:r>
              <a:rPr sz="2400" b="1" spc="-229" dirty="0">
                <a:latin typeface="Trebuchet MS"/>
                <a:cs typeface="Trebuchet MS"/>
              </a:rPr>
              <a:t> </a:t>
            </a:r>
            <a:r>
              <a:rPr sz="2400" b="1" spc="-60" dirty="0">
                <a:latin typeface="Trebuchet MS"/>
                <a:cs typeface="Trebuchet MS"/>
              </a:rPr>
              <a:t>M.C.</a:t>
            </a:r>
            <a:r>
              <a:rPr sz="2400" b="1" spc="-330" dirty="0">
                <a:latin typeface="Trebuchet MS"/>
                <a:cs typeface="Trebuchet MS"/>
              </a:rPr>
              <a:t> </a:t>
            </a:r>
            <a:r>
              <a:rPr sz="2400" b="1" spc="-60" dirty="0">
                <a:latin typeface="Trebuchet MS"/>
                <a:cs typeface="Trebuchet MS"/>
              </a:rPr>
              <a:t>Gupta</a:t>
            </a:r>
            <a:r>
              <a:rPr sz="2400" b="1" spc="-204" dirty="0">
                <a:latin typeface="Trebuchet MS"/>
                <a:cs typeface="Trebuchet MS"/>
              </a:rPr>
              <a:t> </a:t>
            </a:r>
            <a:r>
              <a:rPr sz="2400" b="1" spc="15" dirty="0">
                <a:latin typeface="Trebuchet MS"/>
                <a:cs typeface="Trebuchet MS"/>
              </a:rPr>
              <a:t>(HOD</a:t>
            </a:r>
            <a:r>
              <a:rPr sz="2400" b="1" spc="-225" dirty="0">
                <a:latin typeface="Trebuchet MS"/>
                <a:cs typeface="Trebuchet MS"/>
              </a:rPr>
              <a:t> </a:t>
            </a:r>
            <a:r>
              <a:rPr sz="2400" b="1" spc="-60" dirty="0">
                <a:latin typeface="Trebuchet MS"/>
                <a:cs typeface="Trebuchet MS"/>
              </a:rPr>
              <a:t>Pharmacology)</a:t>
            </a:r>
            <a:endParaRPr sz="2400">
              <a:latin typeface="Trebuchet MS"/>
              <a:cs typeface="Trebuchet MS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spc="-130" dirty="0">
                <a:latin typeface="Trebuchet MS"/>
                <a:cs typeface="Trebuchet MS"/>
              </a:rPr>
              <a:t>Dr.</a:t>
            </a:r>
            <a:r>
              <a:rPr sz="2400" b="1" spc="-235" dirty="0">
                <a:latin typeface="Trebuchet MS"/>
                <a:cs typeface="Trebuchet MS"/>
              </a:rPr>
              <a:t> </a:t>
            </a:r>
            <a:r>
              <a:rPr sz="2400" b="1" spc="-90" dirty="0">
                <a:latin typeface="Trebuchet MS"/>
                <a:cs typeface="Trebuchet MS"/>
              </a:rPr>
              <a:t>Pradeep</a:t>
            </a:r>
            <a:r>
              <a:rPr sz="2400" b="1" spc="-355" dirty="0">
                <a:latin typeface="Trebuchet MS"/>
                <a:cs typeface="Trebuchet MS"/>
              </a:rPr>
              <a:t> </a:t>
            </a:r>
            <a:r>
              <a:rPr sz="2400" b="1" spc="-35" dirty="0">
                <a:latin typeface="Trebuchet MS"/>
                <a:cs typeface="Trebuchet MS"/>
              </a:rPr>
              <a:t>Garg</a:t>
            </a:r>
            <a:r>
              <a:rPr sz="2400" b="1" spc="-215" dirty="0">
                <a:latin typeface="Trebuchet MS"/>
                <a:cs typeface="Trebuchet MS"/>
              </a:rPr>
              <a:t> </a:t>
            </a:r>
            <a:r>
              <a:rPr sz="2400" b="1" spc="-135" dirty="0">
                <a:latin typeface="Trebuchet MS"/>
                <a:cs typeface="Trebuchet MS"/>
              </a:rPr>
              <a:t>(Sr.</a:t>
            </a:r>
            <a:r>
              <a:rPr sz="2400" b="1" spc="-225" dirty="0">
                <a:latin typeface="Trebuchet MS"/>
                <a:cs typeface="Trebuchet MS"/>
              </a:rPr>
              <a:t> </a:t>
            </a:r>
            <a:r>
              <a:rPr sz="2400" b="1" spc="-75" dirty="0">
                <a:latin typeface="Trebuchet MS"/>
                <a:cs typeface="Trebuchet MS"/>
              </a:rPr>
              <a:t>Professor</a:t>
            </a:r>
            <a:r>
              <a:rPr sz="2400" b="1" spc="-310" dirty="0">
                <a:latin typeface="Trebuchet MS"/>
                <a:cs typeface="Trebuchet MS"/>
              </a:rPr>
              <a:t> </a:t>
            </a:r>
            <a:r>
              <a:rPr sz="2400" b="1" spc="-70" dirty="0">
                <a:latin typeface="Trebuchet MS"/>
                <a:cs typeface="Trebuchet MS"/>
              </a:rPr>
              <a:t>Surgery)-Member</a:t>
            </a:r>
            <a:r>
              <a:rPr sz="2400" b="1" spc="-315" dirty="0">
                <a:latin typeface="Trebuchet MS"/>
                <a:cs typeface="Trebuchet MS"/>
              </a:rPr>
              <a:t> </a:t>
            </a:r>
            <a:r>
              <a:rPr sz="2400" b="1" spc="-95" dirty="0">
                <a:latin typeface="Trebuchet MS"/>
                <a:cs typeface="Trebuchet MS"/>
              </a:rPr>
              <a:t>Secretary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28573"/>
            <a:ext cx="23964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80" dirty="0">
                <a:latin typeface="Times New Roman"/>
                <a:cs typeface="Times New Roman"/>
              </a:rPr>
              <a:t>Case study</a:t>
            </a:r>
            <a:r>
              <a:rPr b="0" spc="-425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Times New Roman"/>
                <a:cs typeface="Times New Roman"/>
              </a:rPr>
              <a:t>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48561" y="1219961"/>
            <a:ext cx="6629400" cy="990600"/>
          </a:xfrm>
          <a:prstGeom prst="rect">
            <a:avLst/>
          </a:prstGeom>
          <a:solidFill>
            <a:srgbClr val="7ED13A"/>
          </a:solidFill>
          <a:ln w="19811">
            <a:solidFill>
              <a:srgbClr val="00AF50"/>
            </a:solidFill>
          </a:ln>
        </p:spPr>
        <p:txBody>
          <a:bodyPr vert="horz" wrap="square" lIns="0" tIns="20955" rIns="0" bIns="0" rtlCol="0">
            <a:spAutoFit/>
          </a:bodyPr>
          <a:lstStyle/>
          <a:p>
            <a:pPr marL="309245" marR="303530" algn="ctr">
              <a:lnSpc>
                <a:spcPct val="100000"/>
              </a:lnSpc>
              <a:spcBef>
                <a:spcPts val="165"/>
              </a:spcBef>
            </a:pPr>
            <a:r>
              <a:rPr sz="2000" b="1" spc="-75" dirty="0">
                <a:latin typeface="Trebuchet MS"/>
                <a:cs typeface="Trebuchet MS"/>
              </a:rPr>
              <a:t>Commercial</a:t>
            </a:r>
            <a:r>
              <a:rPr sz="2000" b="1" spc="-260" dirty="0">
                <a:latin typeface="Trebuchet MS"/>
                <a:cs typeface="Trebuchet MS"/>
              </a:rPr>
              <a:t> </a:t>
            </a:r>
            <a:r>
              <a:rPr sz="2000" b="1" spc="-50" dirty="0">
                <a:latin typeface="Trebuchet MS"/>
                <a:cs typeface="Trebuchet MS"/>
              </a:rPr>
              <a:t>Surrogacy</a:t>
            </a:r>
            <a:r>
              <a:rPr sz="2000" b="1" spc="-204" dirty="0">
                <a:latin typeface="Trebuchet MS"/>
                <a:cs typeface="Trebuchet MS"/>
              </a:rPr>
              <a:t> </a:t>
            </a:r>
            <a:r>
              <a:rPr sz="2000" b="1" spc="-50" dirty="0">
                <a:latin typeface="Trebuchet MS"/>
                <a:cs typeface="Trebuchet MS"/>
              </a:rPr>
              <a:t>and</a:t>
            </a:r>
            <a:r>
              <a:rPr sz="2000" b="1" spc="-200" dirty="0">
                <a:latin typeface="Trebuchet MS"/>
                <a:cs typeface="Trebuchet MS"/>
              </a:rPr>
              <a:t> </a:t>
            </a:r>
            <a:r>
              <a:rPr sz="2000" b="1" spc="-90" dirty="0">
                <a:latin typeface="Trebuchet MS"/>
                <a:cs typeface="Trebuchet MS"/>
              </a:rPr>
              <a:t>Fertility</a:t>
            </a:r>
            <a:r>
              <a:rPr sz="2000" b="1" spc="-215" dirty="0">
                <a:latin typeface="Trebuchet MS"/>
                <a:cs typeface="Trebuchet MS"/>
              </a:rPr>
              <a:t> </a:t>
            </a:r>
            <a:r>
              <a:rPr sz="2000" b="1" spc="-65" dirty="0">
                <a:latin typeface="Trebuchet MS"/>
                <a:cs typeface="Trebuchet MS"/>
              </a:rPr>
              <a:t>tourism</a:t>
            </a:r>
            <a:r>
              <a:rPr sz="2000" b="1" spc="-204" dirty="0">
                <a:latin typeface="Trebuchet MS"/>
                <a:cs typeface="Trebuchet MS"/>
              </a:rPr>
              <a:t> </a:t>
            </a:r>
            <a:r>
              <a:rPr sz="2000" b="1" spc="-40" dirty="0">
                <a:latin typeface="Trebuchet MS"/>
                <a:cs typeface="Trebuchet MS"/>
              </a:rPr>
              <a:t>In</a:t>
            </a:r>
            <a:r>
              <a:rPr sz="2000" b="1" spc="-195" dirty="0">
                <a:latin typeface="Trebuchet MS"/>
                <a:cs typeface="Trebuchet MS"/>
              </a:rPr>
              <a:t> </a:t>
            </a:r>
            <a:r>
              <a:rPr sz="2000" b="1" spc="-50" dirty="0">
                <a:latin typeface="Trebuchet MS"/>
                <a:cs typeface="Trebuchet MS"/>
              </a:rPr>
              <a:t>India</a:t>
            </a:r>
            <a:r>
              <a:rPr sz="2000" b="1" spc="-190" dirty="0">
                <a:latin typeface="Trebuchet MS"/>
                <a:cs typeface="Trebuchet MS"/>
              </a:rPr>
              <a:t> </a:t>
            </a:r>
            <a:r>
              <a:rPr sz="2000" b="1" spc="240" dirty="0">
                <a:latin typeface="Trebuchet MS"/>
                <a:cs typeface="Trebuchet MS"/>
              </a:rPr>
              <a:t>–</a:t>
            </a:r>
            <a:r>
              <a:rPr sz="2000" b="1" spc="-295" dirty="0">
                <a:latin typeface="Trebuchet MS"/>
                <a:cs typeface="Trebuchet MS"/>
              </a:rPr>
              <a:t> </a:t>
            </a:r>
            <a:r>
              <a:rPr sz="2000" b="1" spc="50" dirty="0">
                <a:latin typeface="Trebuchet MS"/>
                <a:cs typeface="Trebuchet MS"/>
              </a:rPr>
              <a:t>A  </a:t>
            </a:r>
            <a:r>
              <a:rPr sz="2000" b="1" spc="-80" dirty="0">
                <a:latin typeface="Trebuchet MS"/>
                <a:cs typeface="Trebuchet MS"/>
              </a:rPr>
              <a:t>case </a:t>
            </a:r>
            <a:r>
              <a:rPr sz="2000" b="1" spc="-20" dirty="0">
                <a:latin typeface="Trebuchet MS"/>
                <a:cs typeface="Trebuchet MS"/>
              </a:rPr>
              <a:t>Study </a:t>
            </a:r>
            <a:r>
              <a:rPr sz="2000" b="1" spc="5" dirty="0">
                <a:latin typeface="Trebuchet MS"/>
                <a:cs typeface="Trebuchet MS"/>
              </a:rPr>
              <a:t>By </a:t>
            </a:r>
            <a:r>
              <a:rPr sz="2000" b="1" spc="-60" dirty="0">
                <a:latin typeface="Trebuchet MS"/>
                <a:cs typeface="Trebuchet MS"/>
              </a:rPr>
              <a:t>Kenan Institute </a:t>
            </a:r>
            <a:r>
              <a:rPr sz="2000" b="1" spc="-90" dirty="0">
                <a:latin typeface="Trebuchet MS"/>
                <a:cs typeface="Trebuchet MS"/>
              </a:rPr>
              <a:t>for </a:t>
            </a:r>
            <a:r>
              <a:rPr sz="2000" b="1" spc="-65" dirty="0">
                <a:latin typeface="Trebuchet MS"/>
                <a:cs typeface="Trebuchet MS"/>
              </a:rPr>
              <a:t>Ethics, </a:t>
            </a:r>
            <a:r>
              <a:rPr sz="2000" b="1" spc="-55" dirty="0">
                <a:latin typeface="Trebuchet MS"/>
                <a:cs typeface="Trebuchet MS"/>
              </a:rPr>
              <a:t>Duke  </a:t>
            </a:r>
            <a:r>
              <a:rPr sz="2000" b="1" spc="-45" dirty="0">
                <a:latin typeface="Trebuchet MS"/>
                <a:cs typeface="Trebuchet MS"/>
              </a:rPr>
              <a:t>University,USA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24761" y="2515361"/>
            <a:ext cx="6553200" cy="1143000"/>
          </a:xfrm>
          <a:prstGeom prst="rect">
            <a:avLst/>
          </a:prstGeom>
          <a:solidFill>
            <a:srgbClr val="7ED13A"/>
          </a:solidFill>
          <a:ln w="19811">
            <a:solidFill>
              <a:srgbClr val="5C9929"/>
            </a:solidFill>
          </a:ln>
        </p:spPr>
        <p:txBody>
          <a:bodyPr vert="horz" wrap="square" lIns="0" tIns="97790" rIns="0" bIns="0" rtlCol="0">
            <a:spAutoFit/>
          </a:bodyPr>
          <a:lstStyle/>
          <a:p>
            <a:pPr marL="90805" marR="113664">
              <a:lnSpc>
                <a:spcPct val="100000"/>
              </a:lnSpc>
              <a:spcBef>
                <a:spcPts val="770"/>
              </a:spcBef>
            </a:pPr>
            <a:r>
              <a:rPr sz="2000" b="1" spc="50" dirty="0">
                <a:latin typeface="Trebuchet MS"/>
                <a:cs typeface="Trebuchet MS"/>
              </a:rPr>
              <a:t>A </a:t>
            </a:r>
            <a:r>
              <a:rPr sz="2000" b="1" spc="-95" dirty="0">
                <a:latin typeface="Trebuchet MS"/>
                <a:cs typeface="Trebuchet MS"/>
              </a:rPr>
              <a:t>Japanese </a:t>
            </a:r>
            <a:r>
              <a:rPr sz="2000" b="1" spc="-90" dirty="0">
                <a:latin typeface="Trebuchet MS"/>
                <a:cs typeface="Trebuchet MS"/>
              </a:rPr>
              <a:t>couple traveled </a:t>
            </a:r>
            <a:r>
              <a:rPr sz="2000" b="1" spc="-30" dirty="0">
                <a:latin typeface="Trebuchet MS"/>
                <a:cs typeface="Trebuchet MS"/>
              </a:rPr>
              <a:t>to </a:t>
            </a:r>
            <a:r>
              <a:rPr sz="2000" b="1" spc="-50" dirty="0">
                <a:latin typeface="Trebuchet MS"/>
                <a:cs typeface="Trebuchet MS"/>
              </a:rPr>
              <a:t>India </a:t>
            </a:r>
            <a:r>
              <a:rPr sz="2000" b="1" spc="-85" dirty="0">
                <a:latin typeface="Trebuchet MS"/>
                <a:cs typeface="Trebuchet MS"/>
              </a:rPr>
              <a:t>in </a:t>
            </a:r>
            <a:r>
              <a:rPr sz="2000" b="1" spc="-75" dirty="0">
                <a:latin typeface="Trebuchet MS"/>
                <a:cs typeface="Trebuchet MS"/>
              </a:rPr>
              <a:t>late </a:t>
            </a:r>
            <a:r>
              <a:rPr sz="2000" b="1" spc="-175" dirty="0">
                <a:latin typeface="Trebuchet MS"/>
                <a:cs typeface="Trebuchet MS"/>
              </a:rPr>
              <a:t>2007 </a:t>
            </a:r>
            <a:r>
              <a:rPr sz="2000" b="1" spc="-30" dirty="0">
                <a:latin typeface="Trebuchet MS"/>
                <a:cs typeface="Trebuchet MS"/>
              </a:rPr>
              <a:t>to </a:t>
            </a:r>
            <a:r>
              <a:rPr sz="2000" b="1" spc="-114" dirty="0">
                <a:latin typeface="Trebuchet MS"/>
                <a:cs typeface="Trebuchet MS"/>
              </a:rPr>
              <a:t>hire </a:t>
            </a:r>
            <a:r>
              <a:rPr sz="2000" b="1" spc="-35" dirty="0">
                <a:latin typeface="Trebuchet MS"/>
                <a:cs typeface="Trebuchet MS"/>
              </a:rPr>
              <a:t>a  </a:t>
            </a:r>
            <a:r>
              <a:rPr sz="2000" b="1" spc="-65" dirty="0">
                <a:latin typeface="Trebuchet MS"/>
                <a:cs typeface="Trebuchet MS"/>
              </a:rPr>
              <a:t>surrogate</a:t>
            </a:r>
            <a:r>
              <a:rPr sz="2000" b="1" spc="-190" dirty="0">
                <a:latin typeface="Trebuchet MS"/>
                <a:cs typeface="Trebuchet MS"/>
              </a:rPr>
              <a:t> </a:t>
            </a:r>
            <a:r>
              <a:rPr sz="2000" b="1" spc="-75" dirty="0">
                <a:latin typeface="Trebuchet MS"/>
                <a:cs typeface="Trebuchet MS"/>
              </a:rPr>
              <a:t>mother</a:t>
            </a:r>
            <a:r>
              <a:rPr sz="2000" b="1" spc="-170" dirty="0">
                <a:latin typeface="Trebuchet MS"/>
                <a:cs typeface="Trebuchet MS"/>
              </a:rPr>
              <a:t> </a:t>
            </a:r>
            <a:r>
              <a:rPr sz="2000" b="1" spc="-30" dirty="0">
                <a:latin typeface="Trebuchet MS"/>
                <a:cs typeface="Trebuchet MS"/>
              </a:rPr>
              <a:t>to</a:t>
            </a:r>
            <a:r>
              <a:rPr sz="2000" b="1" spc="-180" dirty="0">
                <a:latin typeface="Trebuchet MS"/>
                <a:cs typeface="Trebuchet MS"/>
              </a:rPr>
              <a:t> </a:t>
            </a:r>
            <a:r>
              <a:rPr sz="2000" b="1" spc="-95" dirty="0">
                <a:latin typeface="Trebuchet MS"/>
                <a:cs typeface="Trebuchet MS"/>
              </a:rPr>
              <a:t>bear</a:t>
            </a:r>
            <a:r>
              <a:rPr sz="2000" b="1" spc="-204" dirty="0">
                <a:latin typeface="Trebuchet MS"/>
                <a:cs typeface="Trebuchet MS"/>
              </a:rPr>
              <a:t> </a:t>
            </a:r>
            <a:r>
              <a:rPr sz="2000" b="1" spc="-35" dirty="0">
                <a:latin typeface="Trebuchet MS"/>
                <a:cs typeface="Trebuchet MS"/>
              </a:rPr>
              <a:t>a</a:t>
            </a:r>
            <a:r>
              <a:rPr sz="2000" b="1" spc="-190" dirty="0">
                <a:latin typeface="Trebuchet MS"/>
                <a:cs typeface="Trebuchet MS"/>
              </a:rPr>
              <a:t> </a:t>
            </a:r>
            <a:r>
              <a:rPr sz="2000" b="1" spc="-90" dirty="0">
                <a:latin typeface="Trebuchet MS"/>
                <a:cs typeface="Trebuchet MS"/>
              </a:rPr>
              <a:t>child</a:t>
            </a:r>
            <a:r>
              <a:rPr sz="2000" b="1" spc="-185" dirty="0">
                <a:latin typeface="Trebuchet MS"/>
                <a:cs typeface="Trebuchet MS"/>
              </a:rPr>
              <a:t> </a:t>
            </a:r>
            <a:r>
              <a:rPr sz="2000" b="1" spc="-95" dirty="0">
                <a:latin typeface="Trebuchet MS"/>
                <a:cs typeface="Trebuchet MS"/>
              </a:rPr>
              <a:t>for</a:t>
            </a:r>
            <a:r>
              <a:rPr sz="2000" b="1" spc="-185" dirty="0">
                <a:latin typeface="Trebuchet MS"/>
                <a:cs typeface="Trebuchet MS"/>
              </a:rPr>
              <a:t> </a:t>
            </a:r>
            <a:r>
              <a:rPr sz="2000" b="1" spc="-80" dirty="0">
                <a:latin typeface="Trebuchet MS"/>
                <a:cs typeface="Trebuchet MS"/>
              </a:rPr>
              <a:t>them.</a:t>
            </a:r>
            <a:r>
              <a:rPr sz="2000" b="1" spc="-315" dirty="0">
                <a:latin typeface="Trebuchet MS"/>
                <a:cs typeface="Trebuchet MS"/>
              </a:rPr>
              <a:t> </a:t>
            </a:r>
            <a:r>
              <a:rPr sz="2000" b="1" spc="-85" dirty="0">
                <a:latin typeface="Trebuchet MS"/>
                <a:cs typeface="Trebuchet MS"/>
              </a:rPr>
              <a:t>They</a:t>
            </a:r>
            <a:r>
              <a:rPr sz="2000" b="1" spc="-185" dirty="0">
                <a:latin typeface="Trebuchet MS"/>
                <a:cs typeface="Trebuchet MS"/>
              </a:rPr>
              <a:t> </a:t>
            </a:r>
            <a:r>
              <a:rPr sz="2000" b="1" spc="-75" dirty="0">
                <a:latin typeface="Trebuchet MS"/>
                <a:cs typeface="Trebuchet MS"/>
              </a:rPr>
              <a:t>contacted  </a:t>
            </a:r>
            <a:r>
              <a:rPr sz="2000" b="1" spc="-110" dirty="0">
                <a:latin typeface="Trebuchet MS"/>
                <a:cs typeface="Trebuchet MS"/>
              </a:rPr>
              <a:t>Dr.</a:t>
            </a:r>
            <a:r>
              <a:rPr sz="2000" b="1" spc="-200" dirty="0">
                <a:latin typeface="Trebuchet MS"/>
                <a:cs typeface="Trebuchet MS"/>
              </a:rPr>
              <a:t> </a:t>
            </a:r>
            <a:r>
              <a:rPr sz="2000" b="1" spc="-50" dirty="0">
                <a:latin typeface="Trebuchet MS"/>
                <a:cs typeface="Trebuchet MS"/>
              </a:rPr>
              <a:t>Patel</a:t>
            </a:r>
            <a:r>
              <a:rPr sz="2000" b="1" spc="-200" dirty="0">
                <a:latin typeface="Trebuchet MS"/>
                <a:cs typeface="Trebuchet MS"/>
              </a:rPr>
              <a:t> </a:t>
            </a:r>
            <a:r>
              <a:rPr sz="2000" b="1" spc="-85" dirty="0">
                <a:latin typeface="Trebuchet MS"/>
                <a:cs typeface="Trebuchet MS"/>
              </a:rPr>
              <a:t>in</a:t>
            </a:r>
            <a:r>
              <a:rPr sz="2000" b="1" spc="-285" dirty="0">
                <a:latin typeface="Trebuchet MS"/>
                <a:cs typeface="Trebuchet MS"/>
              </a:rPr>
              <a:t> </a:t>
            </a:r>
            <a:r>
              <a:rPr sz="2000" b="1" spc="-40" dirty="0">
                <a:latin typeface="Trebuchet MS"/>
                <a:cs typeface="Trebuchet MS"/>
              </a:rPr>
              <a:t>Anand</a:t>
            </a:r>
            <a:r>
              <a:rPr sz="2000" b="1" spc="-215" dirty="0">
                <a:latin typeface="Trebuchet MS"/>
                <a:cs typeface="Trebuchet MS"/>
              </a:rPr>
              <a:t> </a:t>
            </a:r>
            <a:r>
              <a:rPr sz="2000" b="1" spc="-100" dirty="0">
                <a:latin typeface="Trebuchet MS"/>
                <a:cs typeface="Trebuchet MS"/>
              </a:rPr>
              <a:t>,</a:t>
            </a:r>
            <a:r>
              <a:rPr sz="2000" b="1" spc="-270" dirty="0">
                <a:latin typeface="Trebuchet MS"/>
                <a:cs typeface="Trebuchet MS"/>
              </a:rPr>
              <a:t> </a:t>
            </a:r>
            <a:r>
              <a:rPr sz="2000" b="1" spc="-85" dirty="0">
                <a:latin typeface="Trebuchet MS"/>
                <a:cs typeface="Trebuchet MS"/>
              </a:rPr>
              <a:t>Gujarat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24761" y="3963161"/>
            <a:ext cx="6553200" cy="1143000"/>
          </a:xfrm>
          <a:prstGeom prst="rect">
            <a:avLst/>
          </a:prstGeom>
          <a:solidFill>
            <a:srgbClr val="7ED13A"/>
          </a:solidFill>
          <a:ln w="19811">
            <a:solidFill>
              <a:srgbClr val="5C9929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700">
              <a:latin typeface="Times New Roman"/>
              <a:cs typeface="Times New Roman"/>
            </a:endParaRPr>
          </a:p>
          <a:p>
            <a:pPr marL="90805">
              <a:lnSpc>
                <a:spcPct val="100000"/>
              </a:lnSpc>
            </a:pPr>
            <a:r>
              <a:rPr sz="2000" b="1" spc="-95" dirty="0">
                <a:latin typeface="Trebuchet MS"/>
                <a:cs typeface="Trebuchet MS"/>
              </a:rPr>
              <a:t>The</a:t>
            </a:r>
            <a:r>
              <a:rPr sz="2000" b="1" spc="-195" dirty="0">
                <a:latin typeface="Trebuchet MS"/>
                <a:cs typeface="Trebuchet MS"/>
              </a:rPr>
              <a:t> </a:t>
            </a:r>
            <a:r>
              <a:rPr sz="2000" b="1" spc="-75" dirty="0">
                <a:latin typeface="Trebuchet MS"/>
                <a:cs typeface="Trebuchet MS"/>
              </a:rPr>
              <a:t>doctor</a:t>
            </a:r>
            <a:r>
              <a:rPr sz="2000" b="1" spc="-170" dirty="0">
                <a:latin typeface="Trebuchet MS"/>
                <a:cs typeface="Trebuchet MS"/>
              </a:rPr>
              <a:t> </a:t>
            </a:r>
            <a:r>
              <a:rPr sz="2000" b="1" spc="-65" dirty="0">
                <a:latin typeface="Trebuchet MS"/>
                <a:cs typeface="Trebuchet MS"/>
              </a:rPr>
              <a:t>arranged</a:t>
            </a:r>
            <a:r>
              <a:rPr sz="2000" b="1" spc="-220" dirty="0">
                <a:latin typeface="Trebuchet MS"/>
                <a:cs typeface="Trebuchet MS"/>
              </a:rPr>
              <a:t> </a:t>
            </a:r>
            <a:r>
              <a:rPr sz="2000" b="1" spc="-35" dirty="0">
                <a:latin typeface="Trebuchet MS"/>
                <a:cs typeface="Trebuchet MS"/>
              </a:rPr>
              <a:t>a</a:t>
            </a:r>
            <a:r>
              <a:rPr sz="2000" b="1" spc="-190" dirty="0">
                <a:latin typeface="Trebuchet MS"/>
                <a:cs typeface="Trebuchet MS"/>
              </a:rPr>
              <a:t> </a:t>
            </a:r>
            <a:r>
              <a:rPr sz="2000" b="1" spc="-65" dirty="0">
                <a:latin typeface="Trebuchet MS"/>
                <a:cs typeface="Trebuchet MS"/>
              </a:rPr>
              <a:t>surrogacy</a:t>
            </a:r>
            <a:r>
              <a:rPr sz="2000" b="1" spc="-190" dirty="0">
                <a:latin typeface="Trebuchet MS"/>
                <a:cs typeface="Trebuchet MS"/>
              </a:rPr>
              <a:t> </a:t>
            </a:r>
            <a:r>
              <a:rPr sz="2000" b="1" spc="-80" dirty="0">
                <a:latin typeface="Trebuchet MS"/>
                <a:cs typeface="Trebuchet MS"/>
              </a:rPr>
              <a:t>contract</a:t>
            </a:r>
            <a:r>
              <a:rPr sz="2000" b="1" spc="-190" dirty="0">
                <a:latin typeface="Trebuchet MS"/>
                <a:cs typeface="Trebuchet MS"/>
              </a:rPr>
              <a:t> </a:t>
            </a:r>
            <a:r>
              <a:rPr sz="2000" b="1" spc="-70" dirty="0">
                <a:latin typeface="Trebuchet MS"/>
                <a:cs typeface="Trebuchet MS"/>
              </a:rPr>
              <a:t>with</a:t>
            </a:r>
            <a:endParaRPr sz="2000">
              <a:latin typeface="Trebuchet MS"/>
              <a:cs typeface="Trebuchet MS"/>
            </a:endParaRPr>
          </a:p>
          <a:p>
            <a:pPr marL="90805">
              <a:lnSpc>
                <a:spcPct val="100000"/>
              </a:lnSpc>
            </a:pPr>
            <a:r>
              <a:rPr sz="2000" b="1" spc="-75" dirty="0">
                <a:latin typeface="Trebuchet MS"/>
                <a:cs typeface="Trebuchet MS"/>
              </a:rPr>
              <a:t>Pritiben</a:t>
            </a:r>
            <a:r>
              <a:rPr sz="2000" b="1" spc="-204" dirty="0">
                <a:latin typeface="Trebuchet MS"/>
                <a:cs typeface="Trebuchet MS"/>
              </a:rPr>
              <a:t> </a:t>
            </a:r>
            <a:r>
              <a:rPr sz="2000" b="1" spc="-35" dirty="0">
                <a:latin typeface="Trebuchet MS"/>
                <a:cs typeface="Trebuchet MS"/>
              </a:rPr>
              <a:t>Mehta,</a:t>
            </a:r>
            <a:r>
              <a:rPr sz="2000" b="1" spc="-195" dirty="0">
                <a:latin typeface="Trebuchet MS"/>
                <a:cs typeface="Trebuchet MS"/>
              </a:rPr>
              <a:t> </a:t>
            </a:r>
            <a:r>
              <a:rPr sz="2000" b="1" spc="-35" dirty="0">
                <a:latin typeface="Trebuchet MS"/>
                <a:cs typeface="Trebuchet MS"/>
              </a:rPr>
              <a:t>a</a:t>
            </a:r>
            <a:r>
              <a:rPr sz="2000" b="1" spc="-215" dirty="0">
                <a:latin typeface="Trebuchet MS"/>
                <a:cs typeface="Trebuchet MS"/>
              </a:rPr>
              <a:t> </a:t>
            </a:r>
            <a:r>
              <a:rPr sz="2000" b="1" spc="-95" dirty="0">
                <a:latin typeface="Trebuchet MS"/>
                <a:cs typeface="Trebuchet MS"/>
              </a:rPr>
              <a:t>married</a:t>
            </a:r>
            <a:r>
              <a:rPr sz="2000" b="1" spc="-210" dirty="0">
                <a:latin typeface="Trebuchet MS"/>
                <a:cs typeface="Trebuchet MS"/>
              </a:rPr>
              <a:t> </a:t>
            </a:r>
            <a:r>
              <a:rPr sz="2000" b="1" spc="-55" dirty="0">
                <a:latin typeface="Trebuchet MS"/>
                <a:cs typeface="Trebuchet MS"/>
              </a:rPr>
              <a:t>Indian</a:t>
            </a:r>
            <a:r>
              <a:rPr sz="2000" b="1" spc="-204" dirty="0">
                <a:latin typeface="Trebuchet MS"/>
                <a:cs typeface="Trebuchet MS"/>
              </a:rPr>
              <a:t> </a:t>
            </a:r>
            <a:r>
              <a:rPr sz="2000" b="1" spc="-45" dirty="0">
                <a:latin typeface="Trebuchet MS"/>
                <a:cs typeface="Trebuchet MS"/>
              </a:rPr>
              <a:t>woman</a:t>
            </a:r>
            <a:r>
              <a:rPr sz="2000" b="1" spc="-195" dirty="0">
                <a:latin typeface="Trebuchet MS"/>
                <a:cs typeface="Trebuchet MS"/>
              </a:rPr>
              <a:t> </a:t>
            </a:r>
            <a:r>
              <a:rPr sz="2000" b="1" spc="-65" dirty="0">
                <a:latin typeface="Trebuchet MS"/>
                <a:cs typeface="Trebuchet MS"/>
              </a:rPr>
              <a:t>with</a:t>
            </a:r>
            <a:r>
              <a:rPr sz="2000" b="1" spc="-200" dirty="0">
                <a:latin typeface="Trebuchet MS"/>
                <a:cs typeface="Trebuchet MS"/>
              </a:rPr>
              <a:t> </a:t>
            </a:r>
            <a:r>
              <a:rPr sz="2000" b="1" spc="-100" dirty="0">
                <a:latin typeface="Trebuchet MS"/>
                <a:cs typeface="Trebuchet MS"/>
              </a:rPr>
              <a:t>children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24761" y="5410961"/>
            <a:ext cx="6553200" cy="1066800"/>
          </a:xfrm>
          <a:prstGeom prst="rect">
            <a:avLst/>
          </a:prstGeom>
          <a:solidFill>
            <a:srgbClr val="7ED13A"/>
          </a:solidFill>
          <a:ln w="19811">
            <a:solidFill>
              <a:srgbClr val="5C9929"/>
            </a:solidFill>
          </a:ln>
        </p:spPr>
        <p:txBody>
          <a:bodyPr vert="horz" wrap="square" lIns="0" tIns="60325" rIns="0" bIns="0" rtlCol="0">
            <a:spAutoFit/>
          </a:bodyPr>
          <a:lstStyle/>
          <a:p>
            <a:pPr marL="90805" marR="510540">
              <a:lnSpc>
                <a:spcPct val="100000"/>
              </a:lnSpc>
              <a:spcBef>
                <a:spcPts val="475"/>
              </a:spcBef>
            </a:pPr>
            <a:r>
              <a:rPr sz="2000" b="1" spc="-110" dirty="0">
                <a:latin typeface="Trebuchet MS"/>
                <a:cs typeface="Trebuchet MS"/>
              </a:rPr>
              <a:t>Dr. </a:t>
            </a:r>
            <a:r>
              <a:rPr sz="2000" b="1" spc="-55" dirty="0">
                <a:latin typeface="Trebuchet MS"/>
                <a:cs typeface="Trebuchet MS"/>
              </a:rPr>
              <a:t>Patel </a:t>
            </a:r>
            <a:r>
              <a:rPr sz="2000" b="1" spc="-80" dirty="0">
                <a:latin typeface="Trebuchet MS"/>
                <a:cs typeface="Trebuchet MS"/>
              </a:rPr>
              <a:t>supervised the </a:t>
            </a:r>
            <a:r>
              <a:rPr sz="2000" b="1" spc="-85" dirty="0">
                <a:latin typeface="Trebuchet MS"/>
                <a:cs typeface="Trebuchet MS"/>
              </a:rPr>
              <a:t>creation </a:t>
            </a:r>
            <a:r>
              <a:rPr sz="2000" b="1" spc="-60" dirty="0">
                <a:latin typeface="Trebuchet MS"/>
                <a:cs typeface="Trebuchet MS"/>
              </a:rPr>
              <a:t>of </a:t>
            </a:r>
            <a:r>
              <a:rPr sz="2000" b="1" spc="-55" dirty="0">
                <a:latin typeface="Trebuchet MS"/>
                <a:cs typeface="Trebuchet MS"/>
              </a:rPr>
              <a:t>an </a:t>
            </a:r>
            <a:r>
              <a:rPr sz="2000" b="1" spc="-70" dirty="0">
                <a:latin typeface="Trebuchet MS"/>
                <a:cs typeface="Trebuchet MS"/>
              </a:rPr>
              <a:t>embryo </a:t>
            </a:r>
            <a:r>
              <a:rPr sz="2000" b="1" spc="-75" dirty="0">
                <a:latin typeface="Trebuchet MS"/>
                <a:cs typeface="Trebuchet MS"/>
              </a:rPr>
              <a:t>from  </a:t>
            </a:r>
            <a:r>
              <a:rPr sz="2000" b="1" spc="-95" dirty="0">
                <a:latin typeface="Trebuchet MS"/>
                <a:cs typeface="Trebuchet MS"/>
              </a:rPr>
              <a:t>Japanese</a:t>
            </a:r>
            <a:r>
              <a:rPr sz="2000" b="1" spc="-229" dirty="0">
                <a:latin typeface="Trebuchet MS"/>
                <a:cs typeface="Trebuchet MS"/>
              </a:rPr>
              <a:t> </a:t>
            </a:r>
            <a:r>
              <a:rPr sz="2000" b="1" spc="-100" dirty="0">
                <a:latin typeface="Trebuchet MS"/>
                <a:cs typeface="Trebuchet MS"/>
              </a:rPr>
              <a:t>father’s</a:t>
            </a:r>
            <a:r>
              <a:rPr sz="2000" b="1" spc="-185" dirty="0">
                <a:latin typeface="Trebuchet MS"/>
                <a:cs typeface="Trebuchet MS"/>
              </a:rPr>
              <a:t> </a:t>
            </a:r>
            <a:r>
              <a:rPr sz="2000" b="1" spc="-75" dirty="0">
                <a:latin typeface="Trebuchet MS"/>
                <a:cs typeface="Trebuchet MS"/>
              </a:rPr>
              <a:t>sperm</a:t>
            </a:r>
            <a:r>
              <a:rPr sz="2000" b="1" spc="-215" dirty="0">
                <a:latin typeface="Trebuchet MS"/>
                <a:cs typeface="Trebuchet MS"/>
              </a:rPr>
              <a:t> </a:t>
            </a:r>
            <a:r>
              <a:rPr sz="2000" b="1" spc="-50" dirty="0">
                <a:latin typeface="Trebuchet MS"/>
                <a:cs typeface="Trebuchet MS"/>
              </a:rPr>
              <a:t>and</a:t>
            </a:r>
            <a:r>
              <a:rPr sz="2000" b="1" spc="-204" dirty="0">
                <a:latin typeface="Trebuchet MS"/>
                <a:cs typeface="Trebuchet MS"/>
              </a:rPr>
              <a:t> </a:t>
            </a:r>
            <a:r>
              <a:rPr sz="2000" b="1" spc="-55" dirty="0">
                <a:latin typeface="Trebuchet MS"/>
                <a:cs typeface="Trebuchet MS"/>
              </a:rPr>
              <a:t>an</a:t>
            </a:r>
            <a:r>
              <a:rPr sz="2000" b="1" spc="-190" dirty="0">
                <a:latin typeface="Trebuchet MS"/>
                <a:cs typeface="Trebuchet MS"/>
              </a:rPr>
              <a:t> </a:t>
            </a:r>
            <a:r>
              <a:rPr sz="2000" b="1" spc="20" dirty="0">
                <a:latin typeface="Trebuchet MS"/>
                <a:cs typeface="Trebuchet MS"/>
              </a:rPr>
              <a:t>egg</a:t>
            </a:r>
            <a:r>
              <a:rPr sz="2000" b="1" spc="-204" dirty="0">
                <a:latin typeface="Trebuchet MS"/>
                <a:cs typeface="Trebuchet MS"/>
              </a:rPr>
              <a:t> </a:t>
            </a:r>
            <a:r>
              <a:rPr sz="2000" b="1" spc="-75" dirty="0">
                <a:latin typeface="Trebuchet MS"/>
                <a:cs typeface="Trebuchet MS"/>
              </a:rPr>
              <a:t>harvested</a:t>
            </a:r>
            <a:r>
              <a:rPr sz="2000" b="1" spc="-190" dirty="0">
                <a:latin typeface="Trebuchet MS"/>
                <a:cs typeface="Trebuchet MS"/>
              </a:rPr>
              <a:t> </a:t>
            </a:r>
            <a:r>
              <a:rPr sz="2000" b="1" spc="-75" dirty="0">
                <a:latin typeface="Trebuchet MS"/>
                <a:cs typeface="Trebuchet MS"/>
              </a:rPr>
              <a:t>from</a:t>
            </a:r>
            <a:r>
              <a:rPr sz="2000" b="1" spc="-190" dirty="0">
                <a:latin typeface="Trebuchet MS"/>
                <a:cs typeface="Trebuchet MS"/>
              </a:rPr>
              <a:t> </a:t>
            </a:r>
            <a:r>
              <a:rPr sz="2000" b="1" spc="-55" dirty="0">
                <a:latin typeface="Trebuchet MS"/>
                <a:cs typeface="Trebuchet MS"/>
              </a:rPr>
              <a:t>an  </a:t>
            </a:r>
            <a:r>
              <a:rPr sz="2000" b="1" spc="-45" dirty="0">
                <a:latin typeface="Trebuchet MS"/>
                <a:cs typeface="Trebuchet MS"/>
              </a:rPr>
              <a:t>anonymous </a:t>
            </a:r>
            <a:r>
              <a:rPr sz="2000" b="1" spc="-55" dirty="0">
                <a:latin typeface="Trebuchet MS"/>
                <a:cs typeface="Trebuchet MS"/>
              </a:rPr>
              <a:t>Indian</a:t>
            </a:r>
            <a:r>
              <a:rPr sz="2000" b="1" spc="-375" dirty="0">
                <a:latin typeface="Trebuchet MS"/>
                <a:cs typeface="Trebuchet MS"/>
              </a:rPr>
              <a:t> </a:t>
            </a:r>
            <a:r>
              <a:rPr sz="2000" b="1" spc="-65" dirty="0">
                <a:latin typeface="Trebuchet MS"/>
                <a:cs typeface="Trebuchet MS"/>
              </a:rPr>
              <a:t>woman.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00961" y="381761"/>
            <a:ext cx="6553200" cy="1143000"/>
          </a:xfrm>
          <a:prstGeom prst="rect">
            <a:avLst/>
          </a:prstGeom>
          <a:solidFill>
            <a:srgbClr val="7ED13A"/>
          </a:solidFill>
          <a:ln w="19811">
            <a:solidFill>
              <a:srgbClr val="5C9929"/>
            </a:solidFill>
          </a:ln>
        </p:spPr>
        <p:txBody>
          <a:bodyPr vert="horz" wrap="square" lIns="0" tIns="9715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765"/>
              </a:spcBef>
            </a:pPr>
            <a:r>
              <a:rPr sz="2000" b="1" spc="-95" dirty="0">
                <a:latin typeface="Trebuchet MS"/>
                <a:cs typeface="Trebuchet MS"/>
              </a:rPr>
              <a:t>The</a:t>
            </a:r>
            <a:r>
              <a:rPr sz="2000" b="1" spc="-190" dirty="0">
                <a:latin typeface="Trebuchet MS"/>
                <a:cs typeface="Trebuchet MS"/>
              </a:rPr>
              <a:t> </a:t>
            </a:r>
            <a:r>
              <a:rPr sz="2000" b="1" spc="-70" dirty="0">
                <a:latin typeface="Trebuchet MS"/>
                <a:cs typeface="Trebuchet MS"/>
              </a:rPr>
              <a:t>embryo</a:t>
            </a:r>
            <a:r>
              <a:rPr sz="2000" b="1" spc="-200" dirty="0">
                <a:latin typeface="Trebuchet MS"/>
                <a:cs typeface="Trebuchet MS"/>
              </a:rPr>
              <a:t> </a:t>
            </a:r>
            <a:r>
              <a:rPr sz="2000" b="1" spc="-45" dirty="0">
                <a:latin typeface="Trebuchet MS"/>
                <a:cs typeface="Trebuchet MS"/>
              </a:rPr>
              <a:t>was</a:t>
            </a:r>
            <a:r>
              <a:rPr sz="2000" b="1" spc="-200" dirty="0">
                <a:latin typeface="Trebuchet MS"/>
                <a:cs typeface="Trebuchet MS"/>
              </a:rPr>
              <a:t> </a:t>
            </a:r>
            <a:r>
              <a:rPr sz="2000" b="1" spc="-80" dirty="0">
                <a:latin typeface="Trebuchet MS"/>
                <a:cs typeface="Trebuchet MS"/>
              </a:rPr>
              <a:t>then</a:t>
            </a:r>
            <a:r>
              <a:rPr sz="2000" b="1" spc="-185" dirty="0">
                <a:latin typeface="Trebuchet MS"/>
                <a:cs typeface="Trebuchet MS"/>
              </a:rPr>
              <a:t> </a:t>
            </a:r>
            <a:r>
              <a:rPr sz="2000" b="1" spc="-65" dirty="0">
                <a:latin typeface="Trebuchet MS"/>
                <a:cs typeface="Trebuchet MS"/>
              </a:rPr>
              <a:t>implanted</a:t>
            </a:r>
            <a:r>
              <a:rPr sz="2000" b="1" spc="-220" dirty="0">
                <a:latin typeface="Trebuchet MS"/>
                <a:cs typeface="Trebuchet MS"/>
              </a:rPr>
              <a:t> </a:t>
            </a:r>
            <a:r>
              <a:rPr sz="2000" b="1" spc="-60" dirty="0">
                <a:latin typeface="Trebuchet MS"/>
                <a:cs typeface="Trebuchet MS"/>
              </a:rPr>
              <a:t>into</a:t>
            </a:r>
            <a:r>
              <a:rPr sz="2000" b="1" spc="-195" dirty="0">
                <a:latin typeface="Trebuchet MS"/>
                <a:cs typeface="Trebuchet MS"/>
              </a:rPr>
              <a:t> </a:t>
            </a:r>
            <a:r>
              <a:rPr sz="2000" b="1" spc="-65" dirty="0">
                <a:latin typeface="Trebuchet MS"/>
                <a:cs typeface="Trebuchet MS"/>
              </a:rPr>
              <a:t>Mehta’s</a:t>
            </a:r>
            <a:r>
              <a:rPr sz="2000" b="1" spc="-185" dirty="0">
                <a:latin typeface="Trebuchet MS"/>
                <a:cs typeface="Trebuchet MS"/>
              </a:rPr>
              <a:t> </a:t>
            </a:r>
            <a:r>
              <a:rPr sz="2000" b="1" spc="-65" dirty="0">
                <a:latin typeface="Trebuchet MS"/>
                <a:cs typeface="Trebuchet MS"/>
              </a:rPr>
              <a:t>womb.</a:t>
            </a:r>
            <a:endParaRPr sz="2000">
              <a:latin typeface="Trebuchet MS"/>
              <a:cs typeface="Trebuchet MS"/>
            </a:endParaRPr>
          </a:p>
          <a:p>
            <a:pPr marL="90805" marR="255270">
              <a:lnSpc>
                <a:spcPct val="100000"/>
              </a:lnSpc>
            </a:pPr>
            <a:r>
              <a:rPr sz="2000" b="1" spc="-40" dirty="0">
                <a:latin typeface="Trebuchet MS"/>
                <a:cs typeface="Trebuchet MS"/>
              </a:rPr>
              <a:t>In</a:t>
            </a:r>
            <a:r>
              <a:rPr sz="2000" b="1" spc="-235" dirty="0">
                <a:latin typeface="Trebuchet MS"/>
                <a:cs typeface="Trebuchet MS"/>
              </a:rPr>
              <a:t> </a:t>
            </a:r>
            <a:r>
              <a:rPr sz="2000" b="1" spc="-140" dirty="0">
                <a:latin typeface="Trebuchet MS"/>
                <a:cs typeface="Trebuchet MS"/>
              </a:rPr>
              <a:t>June</a:t>
            </a:r>
            <a:r>
              <a:rPr sz="2000" b="1" spc="-215" dirty="0">
                <a:latin typeface="Trebuchet MS"/>
                <a:cs typeface="Trebuchet MS"/>
              </a:rPr>
              <a:t> </a:t>
            </a:r>
            <a:r>
              <a:rPr sz="2000" b="1" spc="-135" dirty="0">
                <a:latin typeface="Trebuchet MS"/>
                <a:cs typeface="Trebuchet MS"/>
              </a:rPr>
              <a:t>2008,</a:t>
            </a:r>
            <a:r>
              <a:rPr sz="2000" b="1" spc="-200" dirty="0">
                <a:latin typeface="Trebuchet MS"/>
                <a:cs typeface="Trebuchet MS"/>
              </a:rPr>
              <a:t> </a:t>
            </a:r>
            <a:r>
              <a:rPr sz="2000" b="1" spc="-80" dirty="0">
                <a:latin typeface="Trebuchet MS"/>
                <a:cs typeface="Trebuchet MS"/>
              </a:rPr>
              <a:t>the</a:t>
            </a:r>
            <a:r>
              <a:rPr sz="2000" b="1" spc="-225" dirty="0">
                <a:latin typeface="Trebuchet MS"/>
                <a:cs typeface="Trebuchet MS"/>
              </a:rPr>
              <a:t> </a:t>
            </a:r>
            <a:r>
              <a:rPr sz="2000" b="1" spc="-95" dirty="0">
                <a:latin typeface="Trebuchet MS"/>
                <a:cs typeface="Trebuchet MS"/>
              </a:rPr>
              <a:t>Japanese</a:t>
            </a:r>
            <a:r>
              <a:rPr sz="2000" b="1" spc="-235" dirty="0">
                <a:latin typeface="Trebuchet MS"/>
                <a:cs typeface="Trebuchet MS"/>
              </a:rPr>
              <a:t> </a:t>
            </a:r>
            <a:r>
              <a:rPr sz="2000" b="1" spc="-90" dirty="0">
                <a:latin typeface="Trebuchet MS"/>
                <a:cs typeface="Trebuchet MS"/>
              </a:rPr>
              <a:t>couple</a:t>
            </a:r>
            <a:r>
              <a:rPr sz="2000" b="1" spc="-190" dirty="0">
                <a:latin typeface="Trebuchet MS"/>
                <a:cs typeface="Trebuchet MS"/>
              </a:rPr>
              <a:t> </a:t>
            </a:r>
            <a:r>
              <a:rPr sz="2000" b="1" spc="-90" dirty="0">
                <a:latin typeface="Trebuchet MS"/>
                <a:cs typeface="Trebuchet MS"/>
              </a:rPr>
              <a:t>divorced,</a:t>
            </a:r>
            <a:r>
              <a:rPr sz="2000" b="1" spc="-195" dirty="0">
                <a:latin typeface="Trebuchet MS"/>
                <a:cs typeface="Trebuchet MS"/>
              </a:rPr>
              <a:t> </a:t>
            </a:r>
            <a:r>
              <a:rPr sz="2000" b="1" spc="-50" dirty="0">
                <a:latin typeface="Trebuchet MS"/>
                <a:cs typeface="Trebuchet MS"/>
              </a:rPr>
              <a:t>and</a:t>
            </a:r>
            <a:r>
              <a:rPr sz="2000" b="1" spc="-210" dirty="0">
                <a:latin typeface="Trebuchet MS"/>
                <a:cs typeface="Trebuchet MS"/>
              </a:rPr>
              <a:t> </a:t>
            </a:r>
            <a:r>
              <a:rPr sz="2000" b="1" spc="-35" dirty="0">
                <a:latin typeface="Trebuchet MS"/>
                <a:cs typeface="Trebuchet MS"/>
              </a:rPr>
              <a:t>a</a:t>
            </a:r>
            <a:r>
              <a:rPr sz="2000" b="1" spc="-190" dirty="0">
                <a:latin typeface="Trebuchet MS"/>
                <a:cs typeface="Trebuchet MS"/>
              </a:rPr>
              <a:t> </a:t>
            </a:r>
            <a:r>
              <a:rPr sz="2000" b="1" spc="-45" dirty="0">
                <a:latin typeface="Trebuchet MS"/>
                <a:cs typeface="Trebuchet MS"/>
              </a:rPr>
              <a:t>month  </a:t>
            </a:r>
            <a:r>
              <a:rPr sz="2000" b="1" spc="-90" dirty="0">
                <a:latin typeface="Trebuchet MS"/>
                <a:cs typeface="Trebuchet MS"/>
              </a:rPr>
              <a:t>later</a:t>
            </a:r>
            <a:r>
              <a:rPr sz="2000" b="1" spc="-200" dirty="0">
                <a:latin typeface="Trebuchet MS"/>
                <a:cs typeface="Trebuchet MS"/>
              </a:rPr>
              <a:t> </a:t>
            </a:r>
            <a:r>
              <a:rPr sz="2000" b="1" spc="-20" dirty="0">
                <a:latin typeface="Trebuchet MS"/>
                <a:cs typeface="Trebuchet MS"/>
              </a:rPr>
              <a:t>Baby</a:t>
            </a:r>
            <a:r>
              <a:rPr sz="2000" b="1" spc="-204" dirty="0">
                <a:latin typeface="Trebuchet MS"/>
                <a:cs typeface="Trebuchet MS"/>
              </a:rPr>
              <a:t> </a:t>
            </a:r>
            <a:r>
              <a:rPr sz="2000" b="1" spc="-55" dirty="0">
                <a:latin typeface="Trebuchet MS"/>
                <a:cs typeface="Trebuchet MS"/>
              </a:rPr>
              <a:t>Manji</a:t>
            </a:r>
            <a:r>
              <a:rPr sz="2000" b="1" spc="-204" dirty="0">
                <a:latin typeface="Trebuchet MS"/>
                <a:cs typeface="Trebuchet MS"/>
              </a:rPr>
              <a:t> </a:t>
            </a:r>
            <a:r>
              <a:rPr sz="2000" b="1" spc="-45" dirty="0">
                <a:latin typeface="Trebuchet MS"/>
                <a:cs typeface="Trebuchet MS"/>
              </a:rPr>
              <a:t>was</a:t>
            </a:r>
            <a:r>
              <a:rPr sz="2000" b="1" spc="-190" dirty="0">
                <a:latin typeface="Trebuchet MS"/>
                <a:cs typeface="Trebuchet MS"/>
              </a:rPr>
              <a:t> </a:t>
            </a:r>
            <a:r>
              <a:rPr sz="2000" b="1" spc="-80" dirty="0">
                <a:latin typeface="Trebuchet MS"/>
                <a:cs typeface="Trebuchet MS"/>
              </a:rPr>
              <a:t>born</a:t>
            </a:r>
            <a:r>
              <a:rPr sz="2000" b="1" spc="-190" dirty="0">
                <a:latin typeface="Trebuchet MS"/>
                <a:cs typeface="Trebuchet MS"/>
              </a:rPr>
              <a:t> </a:t>
            </a:r>
            <a:r>
              <a:rPr sz="2000" b="1" spc="-30" dirty="0">
                <a:latin typeface="Trebuchet MS"/>
                <a:cs typeface="Trebuchet MS"/>
              </a:rPr>
              <a:t>to</a:t>
            </a:r>
            <a:r>
              <a:rPr sz="2000" b="1" spc="-190" dirty="0">
                <a:latin typeface="Trebuchet MS"/>
                <a:cs typeface="Trebuchet MS"/>
              </a:rPr>
              <a:t> </a:t>
            </a:r>
            <a:r>
              <a:rPr sz="2000" b="1" spc="-80" dirty="0">
                <a:latin typeface="Trebuchet MS"/>
                <a:cs typeface="Trebuchet MS"/>
              </a:rPr>
              <a:t>the</a:t>
            </a:r>
            <a:r>
              <a:rPr sz="2000" b="1" spc="-180" dirty="0">
                <a:latin typeface="Trebuchet MS"/>
                <a:cs typeface="Trebuchet MS"/>
              </a:rPr>
              <a:t> </a:t>
            </a:r>
            <a:r>
              <a:rPr sz="2000" b="1" spc="-65" dirty="0">
                <a:latin typeface="Trebuchet MS"/>
                <a:cs typeface="Trebuchet MS"/>
              </a:rPr>
              <a:t>surrogate</a:t>
            </a:r>
            <a:r>
              <a:rPr sz="2000" b="1" spc="-185" dirty="0">
                <a:latin typeface="Trebuchet MS"/>
                <a:cs typeface="Trebuchet MS"/>
              </a:rPr>
              <a:t> </a:t>
            </a:r>
            <a:r>
              <a:rPr sz="2000" b="1" spc="-105" dirty="0">
                <a:latin typeface="Trebuchet MS"/>
                <a:cs typeface="Trebuchet MS"/>
              </a:rPr>
              <a:t>mother.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77161" y="1905761"/>
            <a:ext cx="6477000" cy="1066800"/>
          </a:xfrm>
          <a:prstGeom prst="rect">
            <a:avLst/>
          </a:prstGeom>
          <a:solidFill>
            <a:srgbClr val="7ED13A"/>
          </a:solidFill>
          <a:ln w="19811">
            <a:solidFill>
              <a:srgbClr val="5C9929"/>
            </a:solidFill>
          </a:ln>
        </p:spPr>
        <p:txBody>
          <a:bodyPr vert="horz" wrap="square" lIns="0" tIns="212090" rIns="0" bIns="0" rtlCol="0">
            <a:spAutoFit/>
          </a:bodyPr>
          <a:lstStyle/>
          <a:p>
            <a:pPr marL="2194560" marR="202565" indent="-1989455">
              <a:lnSpc>
                <a:spcPct val="100000"/>
              </a:lnSpc>
              <a:spcBef>
                <a:spcPts val="1670"/>
              </a:spcBef>
            </a:pPr>
            <a:r>
              <a:rPr sz="2000" b="1" spc="-35" dirty="0">
                <a:latin typeface="Trebuchet MS"/>
                <a:cs typeface="Trebuchet MS"/>
              </a:rPr>
              <a:t>Although</a:t>
            </a:r>
            <a:r>
              <a:rPr sz="2000" b="1" spc="-190" dirty="0">
                <a:latin typeface="Trebuchet MS"/>
                <a:cs typeface="Trebuchet MS"/>
              </a:rPr>
              <a:t> </a:t>
            </a:r>
            <a:r>
              <a:rPr sz="2000" b="1" spc="-80" dirty="0">
                <a:latin typeface="Trebuchet MS"/>
                <a:cs typeface="Trebuchet MS"/>
              </a:rPr>
              <a:t>the</a:t>
            </a:r>
            <a:r>
              <a:rPr sz="2000" b="1" spc="-210" dirty="0">
                <a:latin typeface="Trebuchet MS"/>
                <a:cs typeface="Trebuchet MS"/>
              </a:rPr>
              <a:t> </a:t>
            </a:r>
            <a:r>
              <a:rPr sz="2000" b="1" spc="-95" dirty="0">
                <a:latin typeface="Trebuchet MS"/>
                <a:cs typeface="Trebuchet MS"/>
              </a:rPr>
              <a:t>Japanese</a:t>
            </a:r>
            <a:r>
              <a:rPr sz="2000" b="1" spc="-229" dirty="0">
                <a:latin typeface="Trebuchet MS"/>
                <a:cs typeface="Trebuchet MS"/>
              </a:rPr>
              <a:t> </a:t>
            </a:r>
            <a:r>
              <a:rPr sz="2000" b="1" spc="-90" dirty="0">
                <a:latin typeface="Trebuchet MS"/>
                <a:cs typeface="Trebuchet MS"/>
              </a:rPr>
              <a:t>father</a:t>
            </a:r>
            <a:r>
              <a:rPr sz="2000" b="1" spc="-185" dirty="0">
                <a:latin typeface="Trebuchet MS"/>
                <a:cs typeface="Trebuchet MS"/>
              </a:rPr>
              <a:t> </a:t>
            </a:r>
            <a:r>
              <a:rPr sz="2000" b="1" spc="-65" dirty="0">
                <a:latin typeface="Trebuchet MS"/>
                <a:cs typeface="Trebuchet MS"/>
              </a:rPr>
              <a:t>wanted</a:t>
            </a:r>
            <a:r>
              <a:rPr sz="2000" b="1" spc="-204" dirty="0">
                <a:latin typeface="Trebuchet MS"/>
                <a:cs typeface="Trebuchet MS"/>
              </a:rPr>
              <a:t> </a:t>
            </a:r>
            <a:r>
              <a:rPr sz="2000" b="1" spc="-30" dirty="0">
                <a:latin typeface="Trebuchet MS"/>
                <a:cs typeface="Trebuchet MS"/>
              </a:rPr>
              <a:t>to</a:t>
            </a:r>
            <a:r>
              <a:rPr sz="2000" b="1" spc="-185" dirty="0">
                <a:latin typeface="Trebuchet MS"/>
                <a:cs typeface="Trebuchet MS"/>
              </a:rPr>
              <a:t> </a:t>
            </a:r>
            <a:r>
              <a:rPr sz="2000" b="1" spc="-85" dirty="0">
                <a:latin typeface="Trebuchet MS"/>
                <a:cs typeface="Trebuchet MS"/>
              </a:rPr>
              <a:t>raise</a:t>
            </a:r>
            <a:r>
              <a:rPr sz="2000" b="1" spc="-200" dirty="0">
                <a:latin typeface="Trebuchet MS"/>
                <a:cs typeface="Trebuchet MS"/>
              </a:rPr>
              <a:t> </a:t>
            </a:r>
            <a:r>
              <a:rPr sz="2000" b="1" spc="-80" dirty="0">
                <a:latin typeface="Trebuchet MS"/>
                <a:cs typeface="Trebuchet MS"/>
              </a:rPr>
              <a:t>the</a:t>
            </a:r>
            <a:r>
              <a:rPr sz="2000" b="1" spc="-175" dirty="0">
                <a:latin typeface="Trebuchet MS"/>
                <a:cs typeface="Trebuchet MS"/>
              </a:rPr>
              <a:t> </a:t>
            </a:r>
            <a:r>
              <a:rPr sz="2000" b="1" spc="-90" dirty="0">
                <a:latin typeface="Trebuchet MS"/>
                <a:cs typeface="Trebuchet MS"/>
              </a:rPr>
              <a:t>child,  </a:t>
            </a:r>
            <a:r>
              <a:rPr sz="2000" b="1" spc="-60" dirty="0">
                <a:latin typeface="Trebuchet MS"/>
                <a:cs typeface="Trebuchet MS"/>
              </a:rPr>
              <a:t>his </a:t>
            </a:r>
            <a:r>
              <a:rPr sz="2000" b="1" spc="-90" dirty="0">
                <a:latin typeface="Trebuchet MS"/>
                <a:cs typeface="Trebuchet MS"/>
              </a:rPr>
              <a:t>ex-wife </a:t>
            </a:r>
            <a:r>
              <a:rPr sz="2000" b="1" spc="-65" dirty="0">
                <a:latin typeface="Trebuchet MS"/>
                <a:cs typeface="Trebuchet MS"/>
              </a:rPr>
              <a:t>did</a:t>
            </a:r>
            <a:r>
              <a:rPr sz="2000" b="1" spc="-450" dirty="0">
                <a:latin typeface="Trebuchet MS"/>
                <a:cs typeface="Trebuchet MS"/>
              </a:rPr>
              <a:t> </a:t>
            </a:r>
            <a:r>
              <a:rPr sz="2000" b="1" spc="-75" dirty="0">
                <a:latin typeface="Trebuchet MS"/>
                <a:cs typeface="Trebuchet MS"/>
              </a:rPr>
              <a:t>not.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77161" y="3353561"/>
            <a:ext cx="6477000" cy="1219200"/>
          </a:xfrm>
          <a:prstGeom prst="rect">
            <a:avLst/>
          </a:prstGeom>
          <a:solidFill>
            <a:srgbClr val="7ED13A"/>
          </a:solidFill>
          <a:ln w="19811">
            <a:solidFill>
              <a:srgbClr val="5C9929"/>
            </a:solidFill>
          </a:ln>
        </p:spPr>
        <p:txBody>
          <a:bodyPr vert="horz" wrap="square" lIns="0" tIns="135890" rIns="0" bIns="0" rtlCol="0">
            <a:spAutoFit/>
          </a:bodyPr>
          <a:lstStyle/>
          <a:p>
            <a:pPr marL="90805" marR="213360">
              <a:lnSpc>
                <a:spcPct val="100000"/>
              </a:lnSpc>
              <a:spcBef>
                <a:spcPts val="1070"/>
              </a:spcBef>
            </a:pPr>
            <a:r>
              <a:rPr sz="2000" b="1" spc="-20" dirty="0">
                <a:latin typeface="Trebuchet MS"/>
                <a:cs typeface="Trebuchet MS"/>
              </a:rPr>
              <a:t>Baby </a:t>
            </a:r>
            <a:r>
              <a:rPr sz="2000" b="1" spc="-55" dirty="0">
                <a:latin typeface="Trebuchet MS"/>
                <a:cs typeface="Trebuchet MS"/>
              </a:rPr>
              <a:t>Manji had </a:t>
            </a:r>
            <a:r>
              <a:rPr sz="2000" b="1" spc="-105" dirty="0">
                <a:latin typeface="Trebuchet MS"/>
                <a:cs typeface="Trebuchet MS"/>
              </a:rPr>
              <a:t>three </a:t>
            </a:r>
            <a:r>
              <a:rPr sz="2000" b="1" spc="-45" dirty="0">
                <a:latin typeface="Trebuchet MS"/>
                <a:cs typeface="Trebuchet MS"/>
              </a:rPr>
              <a:t>mothers—the </a:t>
            </a:r>
            <a:r>
              <a:rPr sz="2000" b="1" spc="-80" dirty="0">
                <a:latin typeface="Trebuchet MS"/>
                <a:cs typeface="Trebuchet MS"/>
              </a:rPr>
              <a:t>intended </a:t>
            </a:r>
            <a:r>
              <a:rPr sz="2000" b="1" spc="-75" dirty="0">
                <a:latin typeface="Trebuchet MS"/>
                <a:cs typeface="Trebuchet MS"/>
              </a:rPr>
              <a:t>mother  </a:t>
            </a:r>
            <a:r>
              <a:rPr sz="2000" b="1" spc="-55" dirty="0">
                <a:latin typeface="Trebuchet MS"/>
                <a:cs typeface="Trebuchet MS"/>
              </a:rPr>
              <a:t>who had </a:t>
            </a:r>
            <a:r>
              <a:rPr sz="2000" b="1" spc="-80" dirty="0">
                <a:latin typeface="Trebuchet MS"/>
                <a:cs typeface="Trebuchet MS"/>
              </a:rPr>
              <a:t>contracted </a:t>
            </a:r>
            <a:r>
              <a:rPr sz="2000" b="1" spc="-90" dirty="0">
                <a:latin typeface="Trebuchet MS"/>
                <a:cs typeface="Trebuchet MS"/>
              </a:rPr>
              <a:t>for </a:t>
            </a:r>
            <a:r>
              <a:rPr sz="2000" b="1" spc="-80" dirty="0">
                <a:latin typeface="Trebuchet MS"/>
                <a:cs typeface="Trebuchet MS"/>
              </a:rPr>
              <a:t>the </a:t>
            </a:r>
            <a:r>
              <a:rPr sz="2000" b="1" spc="-75" dirty="0">
                <a:latin typeface="Trebuchet MS"/>
                <a:cs typeface="Trebuchet MS"/>
              </a:rPr>
              <a:t>surrogacy, </a:t>
            </a:r>
            <a:r>
              <a:rPr sz="2000" b="1" spc="-80" dirty="0">
                <a:latin typeface="Trebuchet MS"/>
                <a:cs typeface="Trebuchet MS"/>
              </a:rPr>
              <a:t>the </a:t>
            </a:r>
            <a:r>
              <a:rPr sz="2000" b="1" spc="20" dirty="0">
                <a:latin typeface="Trebuchet MS"/>
                <a:cs typeface="Trebuchet MS"/>
              </a:rPr>
              <a:t>egg </a:t>
            </a:r>
            <a:r>
              <a:rPr sz="2000" b="1" spc="-90" dirty="0">
                <a:latin typeface="Trebuchet MS"/>
                <a:cs typeface="Trebuchet MS"/>
              </a:rPr>
              <a:t>donor,  </a:t>
            </a:r>
            <a:r>
              <a:rPr sz="2000" b="1" spc="-50" dirty="0">
                <a:latin typeface="Trebuchet MS"/>
                <a:cs typeface="Trebuchet MS"/>
              </a:rPr>
              <a:t>and</a:t>
            </a:r>
            <a:r>
              <a:rPr sz="2000" b="1" spc="-200" dirty="0">
                <a:latin typeface="Trebuchet MS"/>
                <a:cs typeface="Trebuchet MS"/>
              </a:rPr>
              <a:t> </a:t>
            </a:r>
            <a:r>
              <a:rPr sz="2000" b="1" spc="-80" dirty="0">
                <a:latin typeface="Trebuchet MS"/>
                <a:cs typeface="Trebuchet MS"/>
              </a:rPr>
              <a:t>the</a:t>
            </a:r>
            <a:r>
              <a:rPr sz="2000" b="1" spc="-175" dirty="0">
                <a:latin typeface="Trebuchet MS"/>
                <a:cs typeface="Trebuchet MS"/>
              </a:rPr>
              <a:t> </a:t>
            </a:r>
            <a:r>
              <a:rPr sz="2000" b="1" spc="-45" dirty="0">
                <a:latin typeface="Trebuchet MS"/>
                <a:cs typeface="Trebuchet MS"/>
              </a:rPr>
              <a:t>gestational</a:t>
            </a:r>
            <a:r>
              <a:rPr sz="2000" b="1" spc="-200" dirty="0">
                <a:latin typeface="Trebuchet MS"/>
                <a:cs typeface="Trebuchet MS"/>
              </a:rPr>
              <a:t> </a:t>
            </a:r>
            <a:r>
              <a:rPr sz="2000" b="1" spc="-45" dirty="0">
                <a:latin typeface="Trebuchet MS"/>
                <a:cs typeface="Trebuchet MS"/>
              </a:rPr>
              <a:t>surrogate—yet</a:t>
            </a:r>
            <a:r>
              <a:rPr sz="2000" b="1" spc="-200" dirty="0">
                <a:latin typeface="Trebuchet MS"/>
                <a:cs typeface="Trebuchet MS"/>
              </a:rPr>
              <a:t> </a:t>
            </a:r>
            <a:r>
              <a:rPr sz="2000" b="1" spc="-55" dirty="0">
                <a:latin typeface="Trebuchet MS"/>
                <a:cs typeface="Trebuchet MS"/>
              </a:rPr>
              <a:t>legally</a:t>
            </a:r>
            <a:r>
              <a:rPr sz="2000" b="1" spc="-215" dirty="0">
                <a:latin typeface="Trebuchet MS"/>
                <a:cs typeface="Trebuchet MS"/>
              </a:rPr>
              <a:t> </a:t>
            </a:r>
            <a:r>
              <a:rPr sz="2000" b="1" spc="-70" dirty="0">
                <a:latin typeface="Trebuchet MS"/>
                <a:cs typeface="Trebuchet MS"/>
              </a:rPr>
              <a:t>she</a:t>
            </a:r>
            <a:r>
              <a:rPr sz="2000" b="1" spc="-185" dirty="0">
                <a:latin typeface="Trebuchet MS"/>
                <a:cs typeface="Trebuchet MS"/>
              </a:rPr>
              <a:t> </a:t>
            </a:r>
            <a:r>
              <a:rPr sz="2000" b="1" spc="-55" dirty="0">
                <a:latin typeface="Trebuchet MS"/>
                <a:cs typeface="Trebuchet MS"/>
              </a:rPr>
              <a:t>had</a:t>
            </a:r>
            <a:r>
              <a:rPr sz="2000" b="1" spc="-195" dirty="0">
                <a:latin typeface="Trebuchet MS"/>
                <a:cs typeface="Trebuchet MS"/>
              </a:rPr>
              <a:t> </a:t>
            </a:r>
            <a:r>
              <a:rPr sz="2000" b="1" spc="-90" dirty="0">
                <a:latin typeface="Trebuchet MS"/>
                <a:cs typeface="Trebuchet MS"/>
              </a:rPr>
              <a:t>none.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28573"/>
            <a:ext cx="25533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80" dirty="0">
                <a:latin typeface="Times New Roman"/>
                <a:cs typeface="Times New Roman"/>
              </a:rPr>
              <a:t>Case study</a:t>
            </a:r>
            <a:r>
              <a:rPr b="0" spc="-425" dirty="0">
                <a:latin typeface="Times New Roman"/>
                <a:cs typeface="Times New Roman"/>
              </a:rPr>
              <a:t> </a:t>
            </a:r>
            <a:r>
              <a:rPr b="0" spc="-55" dirty="0">
                <a:latin typeface="Times New Roman"/>
                <a:cs typeface="Times New Roman"/>
              </a:rPr>
              <a:t>II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53361" y="1296161"/>
            <a:ext cx="6477000" cy="990600"/>
          </a:xfrm>
          <a:prstGeom prst="rect">
            <a:avLst/>
          </a:prstGeom>
          <a:solidFill>
            <a:srgbClr val="7ED13A"/>
          </a:solidFill>
          <a:ln w="19811">
            <a:solidFill>
              <a:srgbClr val="5C9929"/>
            </a:solidFill>
          </a:ln>
        </p:spPr>
        <p:txBody>
          <a:bodyPr vert="horz" wrap="square" lIns="0" tIns="268605" rIns="0" bIns="0" rtlCol="0">
            <a:spAutoFit/>
          </a:bodyPr>
          <a:lstStyle/>
          <a:p>
            <a:pPr marL="643255">
              <a:lnSpc>
                <a:spcPct val="100000"/>
              </a:lnSpc>
              <a:spcBef>
                <a:spcPts val="2115"/>
              </a:spcBef>
            </a:pPr>
            <a:r>
              <a:rPr sz="2800" b="1" spc="-5" dirty="0">
                <a:latin typeface="Times New Roman"/>
                <a:cs typeface="Times New Roman"/>
              </a:rPr>
              <a:t>Aruna Shanbaug case-</a:t>
            </a:r>
            <a:r>
              <a:rPr sz="2800" b="1" spc="3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Karnataka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53361" y="2667761"/>
            <a:ext cx="6553200" cy="914400"/>
          </a:xfrm>
          <a:prstGeom prst="rect">
            <a:avLst/>
          </a:prstGeom>
          <a:solidFill>
            <a:srgbClr val="7ED13A"/>
          </a:solidFill>
          <a:ln w="19811">
            <a:solidFill>
              <a:srgbClr val="5C992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270"/>
              </a:lnSpc>
            </a:pPr>
            <a:r>
              <a:rPr sz="2000" b="1" spc="-40" dirty="0">
                <a:latin typeface="Trebuchet MS"/>
                <a:cs typeface="Trebuchet MS"/>
              </a:rPr>
              <a:t>In</a:t>
            </a:r>
            <a:r>
              <a:rPr sz="2000" b="1" spc="-190" dirty="0">
                <a:latin typeface="Trebuchet MS"/>
                <a:cs typeface="Trebuchet MS"/>
              </a:rPr>
              <a:t> </a:t>
            </a:r>
            <a:r>
              <a:rPr sz="2000" b="1" spc="-150" dirty="0">
                <a:latin typeface="Trebuchet MS"/>
                <a:cs typeface="Trebuchet MS"/>
              </a:rPr>
              <a:t>1973,</a:t>
            </a:r>
            <a:r>
              <a:rPr sz="2000" b="1" spc="-215" dirty="0">
                <a:latin typeface="Trebuchet MS"/>
                <a:cs typeface="Trebuchet MS"/>
              </a:rPr>
              <a:t> </a:t>
            </a:r>
            <a:r>
              <a:rPr sz="2000" b="1" spc="-90" dirty="0">
                <a:latin typeface="Trebuchet MS"/>
                <a:cs typeface="Trebuchet MS"/>
              </a:rPr>
              <a:t>while</a:t>
            </a:r>
            <a:r>
              <a:rPr sz="2000" b="1" spc="-185" dirty="0">
                <a:latin typeface="Trebuchet MS"/>
                <a:cs typeface="Trebuchet MS"/>
              </a:rPr>
              <a:t> </a:t>
            </a:r>
            <a:r>
              <a:rPr sz="2000" b="1" spc="-60" dirty="0">
                <a:latin typeface="Trebuchet MS"/>
                <a:cs typeface="Trebuchet MS"/>
              </a:rPr>
              <a:t>working</a:t>
            </a:r>
            <a:r>
              <a:rPr sz="2000" b="1" spc="-180" dirty="0">
                <a:latin typeface="Trebuchet MS"/>
                <a:cs typeface="Trebuchet MS"/>
              </a:rPr>
              <a:t> </a:t>
            </a:r>
            <a:r>
              <a:rPr sz="2000" b="1" spc="-25" dirty="0">
                <a:latin typeface="Trebuchet MS"/>
                <a:cs typeface="Trebuchet MS"/>
              </a:rPr>
              <a:t>as</a:t>
            </a:r>
            <a:r>
              <a:rPr sz="2000" b="1" spc="-204" dirty="0">
                <a:latin typeface="Trebuchet MS"/>
                <a:cs typeface="Trebuchet MS"/>
              </a:rPr>
              <a:t> </a:t>
            </a:r>
            <a:r>
              <a:rPr sz="2000" b="1" spc="-35" dirty="0">
                <a:latin typeface="Trebuchet MS"/>
                <a:cs typeface="Trebuchet MS"/>
              </a:rPr>
              <a:t>a</a:t>
            </a:r>
            <a:r>
              <a:rPr sz="2000" b="1" spc="-190" dirty="0">
                <a:latin typeface="Trebuchet MS"/>
                <a:cs typeface="Trebuchet MS"/>
              </a:rPr>
              <a:t> </a:t>
            </a:r>
            <a:r>
              <a:rPr sz="2000" b="1" spc="-110" dirty="0">
                <a:latin typeface="Trebuchet MS"/>
                <a:cs typeface="Trebuchet MS"/>
              </a:rPr>
              <a:t>junior</a:t>
            </a:r>
            <a:r>
              <a:rPr sz="2000" b="1" spc="-200" dirty="0">
                <a:latin typeface="Trebuchet MS"/>
                <a:cs typeface="Trebuchet MS"/>
              </a:rPr>
              <a:t> </a:t>
            </a:r>
            <a:r>
              <a:rPr sz="2000" b="1" spc="-95" dirty="0">
                <a:latin typeface="Trebuchet MS"/>
                <a:cs typeface="Trebuchet MS"/>
              </a:rPr>
              <a:t>nurse</a:t>
            </a:r>
            <a:r>
              <a:rPr sz="2000" b="1" spc="-185" dirty="0">
                <a:latin typeface="Trebuchet MS"/>
                <a:cs typeface="Trebuchet MS"/>
              </a:rPr>
              <a:t> </a:t>
            </a:r>
            <a:r>
              <a:rPr sz="2000" b="1" spc="-35" dirty="0">
                <a:latin typeface="Trebuchet MS"/>
                <a:cs typeface="Trebuchet MS"/>
              </a:rPr>
              <a:t>at</a:t>
            </a:r>
            <a:r>
              <a:rPr sz="2000" b="1" spc="-195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King</a:t>
            </a:r>
            <a:r>
              <a:rPr sz="2000" b="1" spc="-204" dirty="0">
                <a:latin typeface="Trebuchet MS"/>
                <a:cs typeface="Trebuchet MS"/>
              </a:rPr>
              <a:t> </a:t>
            </a:r>
            <a:r>
              <a:rPr sz="2000" b="1" spc="-60" dirty="0">
                <a:latin typeface="Trebuchet MS"/>
                <a:cs typeface="Trebuchet MS"/>
              </a:rPr>
              <a:t>Edward</a:t>
            </a:r>
            <a:endParaRPr sz="20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2000" b="1" spc="-50" dirty="0">
                <a:latin typeface="Trebuchet MS"/>
                <a:cs typeface="Trebuchet MS"/>
              </a:rPr>
              <a:t>Memorial</a:t>
            </a:r>
            <a:r>
              <a:rPr sz="2000" b="1" spc="-204" dirty="0">
                <a:latin typeface="Trebuchet MS"/>
                <a:cs typeface="Trebuchet MS"/>
              </a:rPr>
              <a:t> </a:t>
            </a:r>
            <a:r>
              <a:rPr sz="2000" b="1" spc="-50" dirty="0">
                <a:latin typeface="Trebuchet MS"/>
                <a:cs typeface="Trebuchet MS"/>
              </a:rPr>
              <a:t>Hospital,</a:t>
            </a:r>
            <a:r>
              <a:rPr sz="2000" b="1" spc="-204" dirty="0">
                <a:latin typeface="Trebuchet MS"/>
                <a:cs typeface="Trebuchet MS"/>
              </a:rPr>
              <a:t> </a:t>
            </a:r>
            <a:r>
              <a:rPr sz="2000" b="1" spc="-35" dirty="0">
                <a:latin typeface="Trebuchet MS"/>
                <a:cs typeface="Trebuchet MS"/>
              </a:rPr>
              <a:t>Mumbai,</a:t>
            </a:r>
            <a:r>
              <a:rPr sz="2000" b="1" spc="-210" dirty="0">
                <a:latin typeface="Trebuchet MS"/>
                <a:cs typeface="Trebuchet MS"/>
              </a:rPr>
              <a:t> </a:t>
            </a:r>
            <a:r>
              <a:rPr sz="2000" b="1" spc="-70" dirty="0">
                <a:latin typeface="Trebuchet MS"/>
                <a:cs typeface="Trebuchet MS"/>
              </a:rPr>
              <a:t>she</a:t>
            </a:r>
            <a:r>
              <a:rPr sz="2000" b="1" spc="-190" dirty="0">
                <a:latin typeface="Trebuchet MS"/>
                <a:cs typeface="Trebuchet MS"/>
              </a:rPr>
              <a:t> </a:t>
            </a:r>
            <a:r>
              <a:rPr sz="2000" b="1" spc="-45" dirty="0">
                <a:latin typeface="Trebuchet MS"/>
                <a:cs typeface="Trebuchet MS"/>
              </a:rPr>
              <a:t>was</a:t>
            </a:r>
            <a:r>
              <a:rPr sz="2000" b="1" spc="-200" dirty="0">
                <a:latin typeface="Trebuchet MS"/>
                <a:cs typeface="Trebuchet MS"/>
              </a:rPr>
              <a:t> </a:t>
            </a:r>
            <a:r>
              <a:rPr sz="2000" b="1" spc="-70" dirty="0">
                <a:latin typeface="Trebuchet MS"/>
                <a:cs typeface="Trebuchet MS"/>
              </a:rPr>
              <a:t>sexually</a:t>
            </a:r>
            <a:r>
              <a:rPr sz="2000" b="1" spc="-250" dirty="0">
                <a:latin typeface="Trebuchet MS"/>
                <a:cs typeface="Trebuchet MS"/>
              </a:rPr>
              <a:t> </a:t>
            </a:r>
            <a:r>
              <a:rPr sz="2000" b="1" spc="-55" dirty="0">
                <a:latin typeface="Trebuchet MS"/>
                <a:cs typeface="Trebuchet MS"/>
              </a:rPr>
              <a:t>assaulted</a:t>
            </a:r>
            <a:endParaRPr sz="20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2000" b="1" spc="-45" dirty="0">
                <a:latin typeface="Trebuchet MS"/>
                <a:cs typeface="Trebuchet MS"/>
              </a:rPr>
              <a:t>by</a:t>
            </a:r>
            <a:r>
              <a:rPr sz="2000" b="1" spc="-215" dirty="0">
                <a:latin typeface="Trebuchet MS"/>
                <a:cs typeface="Trebuchet MS"/>
              </a:rPr>
              <a:t> </a:t>
            </a:r>
            <a:r>
              <a:rPr sz="2000" b="1" spc="-35" dirty="0">
                <a:latin typeface="Trebuchet MS"/>
                <a:cs typeface="Trebuchet MS"/>
              </a:rPr>
              <a:t>a</a:t>
            </a:r>
            <a:r>
              <a:rPr sz="2000" b="1" spc="-195" dirty="0">
                <a:latin typeface="Trebuchet MS"/>
                <a:cs typeface="Trebuchet MS"/>
              </a:rPr>
              <a:t> </a:t>
            </a:r>
            <a:r>
              <a:rPr sz="2000" b="1" spc="-80" dirty="0">
                <a:latin typeface="Trebuchet MS"/>
                <a:cs typeface="Trebuchet MS"/>
              </a:rPr>
              <a:t>ward</a:t>
            </a:r>
            <a:r>
              <a:rPr sz="2000" b="1" spc="-200" dirty="0">
                <a:latin typeface="Trebuchet MS"/>
                <a:cs typeface="Trebuchet MS"/>
              </a:rPr>
              <a:t> </a:t>
            </a:r>
            <a:r>
              <a:rPr sz="2000" b="1" spc="-45" dirty="0">
                <a:latin typeface="Trebuchet MS"/>
                <a:cs typeface="Trebuchet MS"/>
              </a:rPr>
              <a:t>boy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53361" y="3886961"/>
            <a:ext cx="6553200" cy="838200"/>
          </a:xfrm>
          <a:prstGeom prst="rect">
            <a:avLst/>
          </a:prstGeom>
          <a:solidFill>
            <a:srgbClr val="7ED13A"/>
          </a:solidFill>
          <a:ln w="19811">
            <a:solidFill>
              <a:srgbClr val="5C9929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700">
              <a:latin typeface="Times New Roman"/>
              <a:cs typeface="Times New Roman"/>
            </a:endParaRPr>
          </a:p>
          <a:p>
            <a:pPr marL="457200">
              <a:lnSpc>
                <a:spcPct val="100000"/>
              </a:lnSpc>
            </a:pPr>
            <a:r>
              <a:rPr sz="2000" b="1" spc="-25" dirty="0">
                <a:latin typeface="Trebuchet MS"/>
                <a:cs typeface="Trebuchet MS"/>
              </a:rPr>
              <a:t>She</a:t>
            </a:r>
            <a:r>
              <a:rPr sz="2000" b="1" spc="-190" dirty="0">
                <a:latin typeface="Trebuchet MS"/>
                <a:cs typeface="Trebuchet MS"/>
              </a:rPr>
              <a:t> </a:t>
            </a:r>
            <a:r>
              <a:rPr sz="2000" b="1" spc="-45" dirty="0">
                <a:latin typeface="Trebuchet MS"/>
                <a:cs typeface="Trebuchet MS"/>
              </a:rPr>
              <a:t>has</a:t>
            </a:r>
            <a:r>
              <a:rPr sz="2000" b="1" spc="-185" dirty="0">
                <a:latin typeface="Trebuchet MS"/>
                <a:cs typeface="Trebuchet MS"/>
              </a:rPr>
              <a:t> </a:t>
            </a:r>
            <a:r>
              <a:rPr sz="2000" b="1" spc="-95" dirty="0">
                <a:latin typeface="Trebuchet MS"/>
                <a:cs typeface="Trebuchet MS"/>
              </a:rPr>
              <a:t>been</a:t>
            </a:r>
            <a:r>
              <a:rPr sz="2000" b="1" spc="-215" dirty="0">
                <a:latin typeface="Trebuchet MS"/>
                <a:cs typeface="Trebuchet MS"/>
              </a:rPr>
              <a:t> </a:t>
            </a:r>
            <a:r>
              <a:rPr sz="2000" b="1" spc="-85" dirty="0">
                <a:latin typeface="Trebuchet MS"/>
                <a:cs typeface="Trebuchet MS"/>
              </a:rPr>
              <a:t>in</a:t>
            </a:r>
            <a:r>
              <a:rPr sz="2000" b="1" spc="-185" dirty="0">
                <a:latin typeface="Trebuchet MS"/>
                <a:cs typeface="Trebuchet MS"/>
              </a:rPr>
              <a:t> </a:t>
            </a:r>
            <a:r>
              <a:rPr sz="2000" b="1" spc="-35" dirty="0">
                <a:latin typeface="Trebuchet MS"/>
                <a:cs typeface="Trebuchet MS"/>
              </a:rPr>
              <a:t>a</a:t>
            </a:r>
            <a:r>
              <a:rPr sz="2000" b="1" spc="-190" dirty="0">
                <a:latin typeface="Trebuchet MS"/>
                <a:cs typeface="Trebuchet MS"/>
              </a:rPr>
              <a:t> </a:t>
            </a:r>
            <a:r>
              <a:rPr sz="2000" b="1" spc="-65" dirty="0">
                <a:latin typeface="Trebuchet MS"/>
                <a:cs typeface="Trebuchet MS"/>
              </a:rPr>
              <a:t>vegetative</a:t>
            </a:r>
            <a:r>
              <a:rPr sz="2000" b="1" spc="-200" dirty="0">
                <a:latin typeface="Trebuchet MS"/>
                <a:cs typeface="Trebuchet MS"/>
              </a:rPr>
              <a:t> </a:t>
            </a:r>
            <a:r>
              <a:rPr sz="2000" b="1" spc="-50" dirty="0">
                <a:latin typeface="Trebuchet MS"/>
                <a:cs typeface="Trebuchet MS"/>
              </a:rPr>
              <a:t>state</a:t>
            </a:r>
            <a:r>
              <a:rPr sz="2000" b="1" spc="215" dirty="0">
                <a:latin typeface="Trebuchet MS"/>
                <a:cs typeface="Trebuchet MS"/>
              </a:rPr>
              <a:t> </a:t>
            </a:r>
            <a:r>
              <a:rPr sz="2000" b="1" spc="-90" dirty="0">
                <a:latin typeface="Trebuchet MS"/>
                <a:cs typeface="Trebuchet MS"/>
              </a:rPr>
              <a:t>since</a:t>
            </a:r>
            <a:r>
              <a:rPr sz="2000" b="1" spc="-204" dirty="0">
                <a:latin typeface="Trebuchet MS"/>
                <a:cs typeface="Trebuchet MS"/>
              </a:rPr>
              <a:t> </a:t>
            </a:r>
            <a:r>
              <a:rPr sz="2000" b="1" spc="-80" dirty="0">
                <a:latin typeface="Trebuchet MS"/>
                <a:cs typeface="Trebuchet MS"/>
              </a:rPr>
              <a:t>the</a:t>
            </a:r>
            <a:r>
              <a:rPr sz="2000" b="1" spc="-170" dirty="0">
                <a:latin typeface="Trebuchet MS"/>
                <a:cs typeface="Trebuchet MS"/>
              </a:rPr>
              <a:t> </a:t>
            </a:r>
            <a:r>
              <a:rPr sz="2000" b="1" spc="-45" dirty="0">
                <a:latin typeface="Trebuchet MS"/>
                <a:cs typeface="Trebuchet MS"/>
              </a:rPr>
              <a:t>assault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53361" y="5029961"/>
            <a:ext cx="6553200" cy="838200"/>
          </a:xfrm>
          <a:prstGeom prst="rect">
            <a:avLst/>
          </a:prstGeom>
          <a:solidFill>
            <a:srgbClr val="7ED13A"/>
          </a:solidFill>
          <a:ln w="19811">
            <a:solidFill>
              <a:srgbClr val="5C9929"/>
            </a:solidFill>
          </a:ln>
        </p:spPr>
        <p:txBody>
          <a:bodyPr vert="horz" wrap="square" lIns="0" tIns="98425" rIns="0" bIns="0" rtlCol="0">
            <a:spAutoFit/>
          </a:bodyPr>
          <a:lstStyle/>
          <a:p>
            <a:pPr marL="1327785" marR="259079" indent="-1066165">
              <a:lnSpc>
                <a:spcPct val="100000"/>
              </a:lnSpc>
              <a:spcBef>
                <a:spcPts val="775"/>
              </a:spcBef>
            </a:pPr>
            <a:r>
              <a:rPr sz="2000" b="1" spc="50" dirty="0">
                <a:latin typeface="Trebuchet MS"/>
                <a:cs typeface="Trebuchet MS"/>
              </a:rPr>
              <a:t>A</a:t>
            </a:r>
            <a:r>
              <a:rPr sz="2000" b="1" spc="-200" dirty="0">
                <a:latin typeface="Trebuchet MS"/>
                <a:cs typeface="Trebuchet MS"/>
              </a:rPr>
              <a:t> </a:t>
            </a:r>
            <a:r>
              <a:rPr sz="2000" b="1" spc="-80" dirty="0">
                <a:latin typeface="Trebuchet MS"/>
                <a:cs typeface="Trebuchet MS"/>
              </a:rPr>
              <a:t>plea</a:t>
            </a:r>
            <a:r>
              <a:rPr sz="2000" b="1" spc="-220" dirty="0">
                <a:latin typeface="Trebuchet MS"/>
                <a:cs typeface="Trebuchet MS"/>
              </a:rPr>
              <a:t> </a:t>
            </a:r>
            <a:r>
              <a:rPr sz="2000" b="1" spc="-90" dirty="0">
                <a:latin typeface="Trebuchet MS"/>
                <a:cs typeface="Trebuchet MS"/>
              </a:rPr>
              <a:t>for</a:t>
            </a:r>
            <a:r>
              <a:rPr sz="2000" b="1" spc="-180" dirty="0">
                <a:latin typeface="Trebuchet MS"/>
                <a:cs typeface="Trebuchet MS"/>
              </a:rPr>
              <a:t> </a:t>
            </a:r>
            <a:r>
              <a:rPr sz="2000" b="1" spc="-60" dirty="0">
                <a:latin typeface="Trebuchet MS"/>
                <a:cs typeface="Trebuchet MS"/>
              </a:rPr>
              <a:t>euthanasia</a:t>
            </a:r>
            <a:r>
              <a:rPr sz="2000" b="1" spc="-220" dirty="0">
                <a:latin typeface="Trebuchet MS"/>
                <a:cs typeface="Trebuchet MS"/>
              </a:rPr>
              <a:t> </a:t>
            </a:r>
            <a:r>
              <a:rPr sz="2000" b="1" spc="-45" dirty="0">
                <a:latin typeface="Trebuchet MS"/>
                <a:cs typeface="Trebuchet MS"/>
              </a:rPr>
              <a:t>was</a:t>
            </a:r>
            <a:r>
              <a:rPr sz="2000" b="1" spc="-190" dirty="0">
                <a:latin typeface="Trebuchet MS"/>
                <a:cs typeface="Trebuchet MS"/>
              </a:rPr>
              <a:t> </a:t>
            </a:r>
            <a:r>
              <a:rPr sz="2000" b="1" spc="-90" dirty="0">
                <a:latin typeface="Trebuchet MS"/>
                <a:cs typeface="Trebuchet MS"/>
              </a:rPr>
              <a:t>filed</a:t>
            </a:r>
            <a:r>
              <a:rPr sz="2000" b="1" spc="-215" dirty="0">
                <a:latin typeface="Trebuchet MS"/>
                <a:cs typeface="Trebuchet MS"/>
              </a:rPr>
              <a:t> </a:t>
            </a:r>
            <a:r>
              <a:rPr sz="2000" b="1" spc="-85" dirty="0">
                <a:latin typeface="Trebuchet MS"/>
                <a:cs typeface="Trebuchet MS"/>
              </a:rPr>
              <a:t>in</a:t>
            </a:r>
            <a:r>
              <a:rPr sz="2000" b="1" spc="-185" dirty="0">
                <a:latin typeface="Trebuchet MS"/>
                <a:cs typeface="Trebuchet MS"/>
              </a:rPr>
              <a:t> </a:t>
            </a:r>
            <a:r>
              <a:rPr sz="2000" b="1" spc="-80" dirty="0">
                <a:latin typeface="Trebuchet MS"/>
                <a:cs typeface="Trebuchet MS"/>
              </a:rPr>
              <a:t>the</a:t>
            </a:r>
            <a:r>
              <a:rPr sz="2000" b="1" spc="-229" dirty="0">
                <a:latin typeface="Trebuchet MS"/>
                <a:cs typeface="Trebuchet MS"/>
              </a:rPr>
              <a:t> </a:t>
            </a:r>
            <a:r>
              <a:rPr sz="2000" b="1" spc="-65" dirty="0">
                <a:latin typeface="Trebuchet MS"/>
                <a:cs typeface="Trebuchet MS"/>
              </a:rPr>
              <a:t>Supreme</a:t>
            </a:r>
            <a:r>
              <a:rPr sz="2000" b="1" spc="-300" dirty="0">
                <a:latin typeface="Trebuchet MS"/>
                <a:cs typeface="Trebuchet MS"/>
              </a:rPr>
              <a:t> </a:t>
            </a:r>
            <a:r>
              <a:rPr sz="2000" b="1" spc="-80" dirty="0">
                <a:latin typeface="Trebuchet MS"/>
                <a:cs typeface="Trebuchet MS"/>
              </a:rPr>
              <a:t>Court</a:t>
            </a:r>
            <a:r>
              <a:rPr sz="2000" b="1" spc="-185" dirty="0">
                <a:latin typeface="Trebuchet MS"/>
                <a:cs typeface="Trebuchet MS"/>
              </a:rPr>
              <a:t> </a:t>
            </a:r>
            <a:r>
              <a:rPr sz="2000" b="1" spc="-50" dirty="0">
                <a:latin typeface="Trebuchet MS"/>
                <a:cs typeface="Trebuchet MS"/>
              </a:rPr>
              <a:t>by  </a:t>
            </a:r>
            <a:r>
              <a:rPr sz="2000" b="1" spc="-60" dirty="0">
                <a:latin typeface="Trebuchet MS"/>
                <a:cs typeface="Trebuchet MS"/>
              </a:rPr>
              <a:t>Pinki</a:t>
            </a:r>
            <a:r>
              <a:rPr sz="2000" b="1" spc="-340" dirty="0">
                <a:latin typeface="Trebuchet MS"/>
                <a:cs typeface="Trebuchet MS"/>
              </a:rPr>
              <a:t> </a:t>
            </a:r>
            <a:r>
              <a:rPr sz="2000" b="1" spc="-70" dirty="0">
                <a:latin typeface="Trebuchet MS"/>
                <a:cs typeface="Trebuchet MS"/>
              </a:rPr>
              <a:t>Virani</a:t>
            </a:r>
            <a:r>
              <a:rPr sz="2000" b="1" spc="-200" dirty="0">
                <a:latin typeface="Trebuchet MS"/>
                <a:cs typeface="Trebuchet MS"/>
              </a:rPr>
              <a:t> </a:t>
            </a:r>
            <a:r>
              <a:rPr sz="2000" b="1" spc="-100" dirty="0">
                <a:latin typeface="Trebuchet MS"/>
                <a:cs typeface="Trebuchet MS"/>
              </a:rPr>
              <a:t>,</a:t>
            </a:r>
            <a:r>
              <a:rPr sz="2000" b="1" spc="-190" dirty="0">
                <a:latin typeface="Trebuchet MS"/>
                <a:cs typeface="Trebuchet MS"/>
              </a:rPr>
              <a:t> </a:t>
            </a:r>
            <a:r>
              <a:rPr sz="2000" b="1" spc="-35" dirty="0">
                <a:latin typeface="Trebuchet MS"/>
                <a:cs typeface="Trebuchet MS"/>
              </a:rPr>
              <a:t>a</a:t>
            </a:r>
            <a:r>
              <a:rPr sz="2000" b="1" spc="-200" dirty="0">
                <a:latin typeface="Trebuchet MS"/>
                <a:cs typeface="Trebuchet MS"/>
              </a:rPr>
              <a:t> </a:t>
            </a:r>
            <a:r>
              <a:rPr sz="2000" b="1" spc="-110" dirty="0">
                <a:latin typeface="Trebuchet MS"/>
                <a:cs typeface="Trebuchet MS"/>
              </a:rPr>
              <a:t>writer</a:t>
            </a:r>
            <a:r>
              <a:rPr sz="2000" b="1" spc="-190" dirty="0">
                <a:latin typeface="Trebuchet MS"/>
                <a:cs typeface="Trebuchet MS"/>
              </a:rPr>
              <a:t> </a:t>
            </a:r>
            <a:r>
              <a:rPr sz="2000" b="1" spc="-50" dirty="0">
                <a:latin typeface="Trebuchet MS"/>
                <a:cs typeface="Trebuchet MS"/>
              </a:rPr>
              <a:t>and</a:t>
            </a:r>
            <a:r>
              <a:rPr sz="2000" b="1" spc="-204" dirty="0">
                <a:latin typeface="Trebuchet MS"/>
                <a:cs typeface="Trebuchet MS"/>
              </a:rPr>
              <a:t> </a:t>
            </a:r>
            <a:r>
              <a:rPr sz="2000" b="1" spc="-90" dirty="0">
                <a:latin typeface="Trebuchet MS"/>
                <a:cs typeface="Trebuchet MS"/>
              </a:rPr>
              <a:t>journalist.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19429"/>
            <a:ext cx="25533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80" dirty="0">
                <a:latin typeface="Times New Roman"/>
                <a:cs typeface="Times New Roman"/>
              </a:rPr>
              <a:t>Case study</a:t>
            </a:r>
            <a:r>
              <a:rPr b="0" spc="-425" dirty="0">
                <a:latin typeface="Times New Roman"/>
                <a:cs typeface="Times New Roman"/>
              </a:rPr>
              <a:t> </a:t>
            </a:r>
            <a:r>
              <a:rPr b="0" spc="-55" dirty="0">
                <a:latin typeface="Times New Roman"/>
                <a:cs typeface="Times New Roman"/>
              </a:rPr>
              <a:t>II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5161" y="1783842"/>
            <a:ext cx="7772400" cy="1112520"/>
          </a:xfrm>
          <a:prstGeom prst="rect">
            <a:avLst/>
          </a:prstGeom>
          <a:solidFill>
            <a:srgbClr val="7ED13A"/>
          </a:solidFill>
          <a:ln w="19811">
            <a:solidFill>
              <a:srgbClr val="5C992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01320" algn="ctr">
              <a:lnSpc>
                <a:spcPts val="2785"/>
              </a:lnSpc>
            </a:pPr>
            <a:r>
              <a:rPr sz="2400" b="1" spc="-10" dirty="0">
                <a:latin typeface="Trebuchet MS"/>
                <a:cs typeface="Trebuchet MS"/>
              </a:rPr>
              <a:t>On</a:t>
            </a:r>
            <a:r>
              <a:rPr sz="2400" b="1" spc="-229" dirty="0">
                <a:latin typeface="Trebuchet MS"/>
                <a:cs typeface="Trebuchet MS"/>
              </a:rPr>
              <a:t> </a:t>
            </a:r>
            <a:r>
              <a:rPr sz="2400" b="1" spc="-180" dirty="0">
                <a:latin typeface="Trebuchet MS"/>
                <a:cs typeface="Trebuchet MS"/>
              </a:rPr>
              <a:t>24</a:t>
            </a:r>
            <a:r>
              <a:rPr sz="2400" b="1" spc="-275" dirty="0">
                <a:latin typeface="Trebuchet MS"/>
                <a:cs typeface="Trebuchet MS"/>
              </a:rPr>
              <a:t> </a:t>
            </a:r>
            <a:r>
              <a:rPr sz="2400" b="1" spc="-125" dirty="0">
                <a:latin typeface="Trebuchet MS"/>
                <a:cs typeface="Trebuchet MS"/>
              </a:rPr>
              <a:t>January</a:t>
            </a:r>
            <a:r>
              <a:rPr sz="2400" b="1" spc="-215" dirty="0">
                <a:latin typeface="Trebuchet MS"/>
                <a:cs typeface="Trebuchet MS"/>
              </a:rPr>
              <a:t> </a:t>
            </a:r>
            <a:r>
              <a:rPr sz="2400" b="1" spc="-204" dirty="0">
                <a:latin typeface="Trebuchet MS"/>
                <a:cs typeface="Trebuchet MS"/>
              </a:rPr>
              <a:t>2011,</a:t>
            </a:r>
            <a:r>
              <a:rPr sz="2400" b="1" spc="-235" dirty="0">
                <a:latin typeface="Trebuchet MS"/>
                <a:cs typeface="Trebuchet MS"/>
              </a:rPr>
              <a:t> </a:t>
            </a:r>
            <a:r>
              <a:rPr sz="2400" b="1" spc="-105" dirty="0">
                <a:latin typeface="Trebuchet MS"/>
                <a:cs typeface="Trebuchet MS"/>
              </a:rPr>
              <a:t>after</a:t>
            </a:r>
            <a:r>
              <a:rPr sz="2400" b="1" spc="-225" dirty="0">
                <a:latin typeface="Trebuchet MS"/>
                <a:cs typeface="Trebuchet MS"/>
              </a:rPr>
              <a:t> </a:t>
            </a:r>
            <a:r>
              <a:rPr sz="2400" b="1" spc="-85" dirty="0">
                <a:latin typeface="Trebuchet MS"/>
                <a:cs typeface="Trebuchet MS"/>
              </a:rPr>
              <a:t>she</a:t>
            </a:r>
            <a:r>
              <a:rPr sz="2400" b="1" spc="-250" dirty="0">
                <a:latin typeface="Trebuchet MS"/>
                <a:cs typeface="Trebuchet MS"/>
              </a:rPr>
              <a:t> </a:t>
            </a:r>
            <a:r>
              <a:rPr sz="2400" b="1" spc="-60" dirty="0">
                <a:latin typeface="Trebuchet MS"/>
                <a:cs typeface="Trebuchet MS"/>
              </a:rPr>
              <a:t>had</a:t>
            </a:r>
            <a:r>
              <a:rPr sz="2400" b="1" spc="-229" dirty="0">
                <a:latin typeface="Trebuchet MS"/>
                <a:cs typeface="Trebuchet MS"/>
              </a:rPr>
              <a:t> </a:t>
            </a:r>
            <a:r>
              <a:rPr sz="2400" b="1" spc="-114" dirty="0">
                <a:latin typeface="Trebuchet MS"/>
                <a:cs typeface="Trebuchet MS"/>
              </a:rPr>
              <a:t>been</a:t>
            </a:r>
            <a:r>
              <a:rPr sz="2400" b="1" spc="-235" dirty="0">
                <a:latin typeface="Trebuchet MS"/>
                <a:cs typeface="Trebuchet MS"/>
              </a:rPr>
              <a:t> </a:t>
            </a:r>
            <a:r>
              <a:rPr sz="2400" b="1" spc="-105" dirty="0">
                <a:latin typeface="Trebuchet MS"/>
                <a:cs typeface="Trebuchet MS"/>
              </a:rPr>
              <a:t>in</a:t>
            </a:r>
            <a:r>
              <a:rPr sz="2400" b="1" spc="-215" dirty="0">
                <a:latin typeface="Trebuchet MS"/>
                <a:cs typeface="Trebuchet MS"/>
              </a:rPr>
              <a:t> </a:t>
            </a:r>
            <a:r>
              <a:rPr sz="2400" b="1" spc="-70" dirty="0">
                <a:latin typeface="Trebuchet MS"/>
                <a:cs typeface="Trebuchet MS"/>
              </a:rPr>
              <a:t>this</a:t>
            </a:r>
            <a:r>
              <a:rPr sz="2400" b="1" spc="-240" dirty="0">
                <a:latin typeface="Trebuchet MS"/>
                <a:cs typeface="Trebuchet MS"/>
              </a:rPr>
              <a:t> </a:t>
            </a:r>
            <a:r>
              <a:rPr sz="2400" b="1" spc="-45" dirty="0">
                <a:latin typeface="Trebuchet MS"/>
                <a:cs typeface="Trebuchet MS"/>
              </a:rPr>
              <a:t>status</a:t>
            </a:r>
            <a:endParaRPr sz="2400">
              <a:latin typeface="Trebuchet MS"/>
              <a:cs typeface="Trebuchet MS"/>
            </a:endParaRPr>
          </a:p>
          <a:p>
            <a:pPr marL="408940" algn="ctr">
              <a:lnSpc>
                <a:spcPct val="100000"/>
              </a:lnSpc>
            </a:pPr>
            <a:r>
              <a:rPr sz="2400" b="1" spc="-110" dirty="0">
                <a:latin typeface="Trebuchet MS"/>
                <a:cs typeface="Trebuchet MS"/>
              </a:rPr>
              <a:t>for</a:t>
            </a:r>
            <a:r>
              <a:rPr sz="2400" b="1" spc="-240" dirty="0">
                <a:latin typeface="Trebuchet MS"/>
                <a:cs typeface="Trebuchet MS"/>
              </a:rPr>
              <a:t> </a:t>
            </a:r>
            <a:r>
              <a:rPr sz="2400" b="1" spc="-235" dirty="0">
                <a:latin typeface="Trebuchet MS"/>
                <a:cs typeface="Trebuchet MS"/>
              </a:rPr>
              <a:t>37</a:t>
            </a:r>
            <a:r>
              <a:rPr sz="2400" b="1" spc="-220" dirty="0">
                <a:latin typeface="Trebuchet MS"/>
                <a:cs typeface="Trebuchet MS"/>
              </a:rPr>
              <a:t> </a:t>
            </a:r>
            <a:r>
              <a:rPr sz="2400" b="1" spc="-95" dirty="0">
                <a:latin typeface="Trebuchet MS"/>
                <a:cs typeface="Trebuchet MS"/>
              </a:rPr>
              <a:t>years,</a:t>
            </a:r>
            <a:r>
              <a:rPr sz="2400" b="1" spc="-229" dirty="0">
                <a:latin typeface="Trebuchet MS"/>
                <a:cs typeface="Trebuchet MS"/>
              </a:rPr>
              <a:t> </a:t>
            </a:r>
            <a:r>
              <a:rPr sz="2400" b="1" spc="-95" dirty="0">
                <a:latin typeface="Trebuchet MS"/>
                <a:cs typeface="Trebuchet MS"/>
              </a:rPr>
              <a:t>the</a:t>
            </a:r>
            <a:r>
              <a:rPr sz="2400" b="1" spc="-300" dirty="0">
                <a:latin typeface="Trebuchet MS"/>
                <a:cs typeface="Trebuchet MS"/>
              </a:rPr>
              <a:t> </a:t>
            </a:r>
            <a:r>
              <a:rPr sz="2400" b="1" spc="-80" dirty="0">
                <a:latin typeface="Trebuchet MS"/>
                <a:cs typeface="Trebuchet MS"/>
              </a:rPr>
              <a:t>Supreme</a:t>
            </a:r>
            <a:r>
              <a:rPr sz="2400" b="1" spc="-320" dirty="0">
                <a:latin typeface="Trebuchet MS"/>
                <a:cs typeface="Trebuchet MS"/>
              </a:rPr>
              <a:t> </a:t>
            </a:r>
            <a:r>
              <a:rPr sz="2400" b="1" spc="-90" dirty="0">
                <a:latin typeface="Trebuchet MS"/>
                <a:cs typeface="Trebuchet MS"/>
              </a:rPr>
              <a:t>Court</a:t>
            </a:r>
            <a:r>
              <a:rPr sz="2400" b="1" spc="-235" dirty="0">
                <a:latin typeface="Trebuchet MS"/>
                <a:cs typeface="Trebuchet MS"/>
              </a:rPr>
              <a:t> </a:t>
            </a:r>
            <a:r>
              <a:rPr sz="2400" b="1" spc="-65" dirty="0">
                <a:latin typeface="Trebuchet MS"/>
                <a:cs typeface="Trebuchet MS"/>
              </a:rPr>
              <a:t>of</a:t>
            </a:r>
            <a:r>
              <a:rPr sz="2400" b="1" spc="-229" dirty="0">
                <a:latin typeface="Trebuchet MS"/>
                <a:cs typeface="Trebuchet MS"/>
              </a:rPr>
              <a:t> </a:t>
            </a:r>
            <a:r>
              <a:rPr sz="2400" b="1" spc="-65" dirty="0">
                <a:latin typeface="Trebuchet MS"/>
                <a:cs typeface="Trebuchet MS"/>
              </a:rPr>
              <a:t>India</a:t>
            </a:r>
            <a:r>
              <a:rPr sz="2400" b="1" spc="-204" dirty="0">
                <a:latin typeface="Trebuchet MS"/>
                <a:cs typeface="Trebuchet MS"/>
              </a:rPr>
              <a:t> </a:t>
            </a:r>
            <a:r>
              <a:rPr sz="2400" b="1" spc="-90" dirty="0">
                <a:latin typeface="Trebuchet MS"/>
                <a:cs typeface="Trebuchet MS"/>
              </a:rPr>
              <a:t>responded</a:t>
            </a:r>
            <a:r>
              <a:rPr sz="2400" b="1" spc="-240" dirty="0">
                <a:latin typeface="Trebuchet MS"/>
                <a:cs typeface="Trebuchet MS"/>
              </a:rPr>
              <a:t> </a:t>
            </a:r>
            <a:r>
              <a:rPr sz="2400" b="1" spc="-40" dirty="0">
                <a:latin typeface="Trebuchet MS"/>
                <a:cs typeface="Trebuchet MS"/>
              </a:rPr>
              <a:t>to</a:t>
            </a:r>
            <a:endParaRPr sz="2400">
              <a:latin typeface="Trebuchet MS"/>
              <a:cs typeface="Trebuchet MS"/>
            </a:endParaRPr>
          </a:p>
          <a:p>
            <a:pPr marL="410209" algn="ctr">
              <a:lnSpc>
                <a:spcPct val="100000"/>
              </a:lnSpc>
            </a:pPr>
            <a:r>
              <a:rPr sz="2400" b="1" spc="-95" dirty="0">
                <a:latin typeface="Trebuchet MS"/>
                <a:cs typeface="Trebuchet MS"/>
              </a:rPr>
              <a:t>the plea </a:t>
            </a:r>
            <a:r>
              <a:rPr sz="2400" b="1" spc="-110" dirty="0">
                <a:latin typeface="Trebuchet MS"/>
                <a:cs typeface="Trebuchet MS"/>
              </a:rPr>
              <a:t>for</a:t>
            </a:r>
            <a:r>
              <a:rPr sz="2400" b="1" spc="-509" dirty="0">
                <a:latin typeface="Trebuchet MS"/>
                <a:cs typeface="Trebuchet MS"/>
              </a:rPr>
              <a:t> </a:t>
            </a:r>
            <a:r>
              <a:rPr sz="2400" b="1" spc="-75" dirty="0">
                <a:latin typeface="Trebuchet MS"/>
                <a:cs typeface="Trebuchet MS"/>
              </a:rPr>
              <a:t>euthanasia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5161" y="3353561"/>
            <a:ext cx="7772400" cy="914400"/>
          </a:xfrm>
          <a:prstGeom prst="rect">
            <a:avLst/>
          </a:prstGeom>
          <a:solidFill>
            <a:srgbClr val="7ED13A"/>
          </a:solidFill>
          <a:ln w="19811">
            <a:solidFill>
              <a:srgbClr val="5C9929"/>
            </a:solidFill>
          </a:ln>
        </p:spPr>
        <p:txBody>
          <a:bodyPr vert="horz" wrap="square" lIns="0" tIns="71755" rIns="0" bIns="0" rtlCol="0">
            <a:spAutoFit/>
          </a:bodyPr>
          <a:lstStyle/>
          <a:p>
            <a:pPr marL="3141345" marR="396240" indent="-2743835">
              <a:lnSpc>
                <a:spcPct val="100000"/>
              </a:lnSpc>
              <a:spcBef>
                <a:spcPts val="565"/>
              </a:spcBef>
            </a:pPr>
            <a:r>
              <a:rPr sz="2400" b="1" spc="-114" dirty="0">
                <a:latin typeface="Trebuchet MS"/>
                <a:cs typeface="Trebuchet MS"/>
              </a:rPr>
              <a:t>The</a:t>
            </a:r>
            <a:r>
              <a:rPr sz="2400" b="1" spc="-240" dirty="0">
                <a:latin typeface="Trebuchet MS"/>
                <a:cs typeface="Trebuchet MS"/>
              </a:rPr>
              <a:t> </a:t>
            </a:r>
            <a:r>
              <a:rPr sz="2400" b="1" spc="-110" dirty="0">
                <a:latin typeface="Trebuchet MS"/>
                <a:cs typeface="Trebuchet MS"/>
              </a:rPr>
              <a:t>court</a:t>
            </a:r>
            <a:r>
              <a:rPr sz="2400" b="1" spc="-220" dirty="0">
                <a:latin typeface="Trebuchet MS"/>
                <a:cs typeface="Trebuchet MS"/>
              </a:rPr>
              <a:t> </a:t>
            </a:r>
            <a:r>
              <a:rPr sz="2400" b="1" spc="-110" dirty="0">
                <a:latin typeface="Trebuchet MS"/>
                <a:cs typeface="Trebuchet MS"/>
              </a:rPr>
              <a:t>turned</a:t>
            </a:r>
            <a:r>
              <a:rPr sz="2400" b="1" spc="-220" dirty="0">
                <a:latin typeface="Trebuchet MS"/>
                <a:cs typeface="Trebuchet MS"/>
              </a:rPr>
              <a:t> </a:t>
            </a:r>
            <a:r>
              <a:rPr sz="2400" b="1" spc="-65" dirty="0">
                <a:latin typeface="Trebuchet MS"/>
                <a:cs typeface="Trebuchet MS"/>
              </a:rPr>
              <a:t>down</a:t>
            </a:r>
            <a:r>
              <a:rPr sz="2400" b="1" spc="-229" dirty="0">
                <a:latin typeface="Trebuchet MS"/>
                <a:cs typeface="Trebuchet MS"/>
              </a:rPr>
              <a:t> </a:t>
            </a:r>
            <a:r>
              <a:rPr sz="2400" b="1" spc="-95" dirty="0">
                <a:latin typeface="Trebuchet MS"/>
                <a:cs typeface="Trebuchet MS"/>
              </a:rPr>
              <a:t>the</a:t>
            </a:r>
            <a:r>
              <a:rPr sz="2400" b="1" spc="-235" dirty="0">
                <a:latin typeface="Trebuchet MS"/>
                <a:cs typeface="Trebuchet MS"/>
              </a:rPr>
              <a:t> </a:t>
            </a:r>
            <a:r>
              <a:rPr sz="2400" b="1" spc="-120" dirty="0">
                <a:latin typeface="Trebuchet MS"/>
                <a:cs typeface="Trebuchet MS"/>
              </a:rPr>
              <a:t>mercy</a:t>
            </a:r>
            <a:r>
              <a:rPr sz="2400" b="1" spc="-225" dirty="0">
                <a:latin typeface="Trebuchet MS"/>
                <a:cs typeface="Trebuchet MS"/>
              </a:rPr>
              <a:t> </a:t>
            </a:r>
            <a:r>
              <a:rPr sz="2400" b="1" spc="-75" dirty="0">
                <a:latin typeface="Trebuchet MS"/>
                <a:cs typeface="Trebuchet MS"/>
              </a:rPr>
              <a:t>killing</a:t>
            </a:r>
            <a:r>
              <a:rPr sz="2400" b="1" spc="-225" dirty="0">
                <a:latin typeface="Trebuchet MS"/>
                <a:cs typeface="Trebuchet MS"/>
              </a:rPr>
              <a:t> </a:t>
            </a:r>
            <a:r>
              <a:rPr sz="2400" b="1" spc="-85" dirty="0">
                <a:latin typeface="Trebuchet MS"/>
                <a:cs typeface="Trebuchet MS"/>
              </a:rPr>
              <a:t>petition</a:t>
            </a:r>
            <a:r>
              <a:rPr sz="2400" b="1" spc="-220" dirty="0">
                <a:latin typeface="Trebuchet MS"/>
                <a:cs typeface="Trebuchet MS"/>
              </a:rPr>
              <a:t> </a:t>
            </a:r>
            <a:r>
              <a:rPr sz="2400" b="1" spc="-60" dirty="0">
                <a:latin typeface="Trebuchet MS"/>
                <a:cs typeface="Trebuchet MS"/>
              </a:rPr>
              <a:t>on</a:t>
            </a:r>
            <a:r>
              <a:rPr sz="2400" b="1" spc="-229" dirty="0">
                <a:latin typeface="Trebuchet MS"/>
                <a:cs typeface="Trebuchet MS"/>
              </a:rPr>
              <a:t> </a:t>
            </a:r>
            <a:r>
              <a:rPr sz="2400" b="1" spc="-235" dirty="0">
                <a:latin typeface="Trebuchet MS"/>
                <a:cs typeface="Trebuchet MS"/>
              </a:rPr>
              <a:t>7  </a:t>
            </a:r>
            <a:r>
              <a:rPr sz="2400" b="1" spc="-65" dirty="0">
                <a:latin typeface="Trebuchet MS"/>
                <a:cs typeface="Trebuchet MS"/>
              </a:rPr>
              <a:t>March</a:t>
            </a:r>
            <a:r>
              <a:rPr sz="2400" b="1" spc="-235" dirty="0">
                <a:latin typeface="Trebuchet MS"/>
                <a:cs typeface="Trebuchet MS"/>
              </a:rPr>
              <a:t> </a:t>
            </a:r>
            <a:r>
              <a:rPr sz="2400" b="1" spc="-220" dirty="0">
                <a:latin typeface="Trebuchet MS"/>
                <a:cs typeface="Trebuchet MS"/>
              </a:rPr>
              <a:t>2011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1361" y="4648961"/>
            <a:ext cx="7696200" cy="762000"/>
          </a:xfrm>
          <a:prstGeom prst="rect">
            <a:avLst/>
          </a:prstGeom>
          <a:solidFill>
            <a:srgbClr val="7ED13A"/>
          </a:solidFill>
          <a:ln w="19811">
            <a:solidFill>
              <a:srgbClr val="5C9929"/>
            </a:solidFill>
          </a:ln>
        </p:spPr>
        <p:txBody>
          <a:bodyPr vert="horz" wrap="square" lIns="0" tIns="178435" rIns="0" bIns="0" rtlCol="0">
            <a:spAutoFit/>
          </a:bodyPr>
          <a:lstStyle/>
          <a:p>
            <a:pPr marL="203835">
              <a:lnSpc>
                <a:spcPct val="100000"/>
              </a:lnSpc>
              <a:spcBef>
                <a:spcPts val="1405"/>
              </a:spcBef>
            </a:pPr>
            <a:r>
              <a:rPr sz="2400" b="1" spc="-114" dirty="0">
                <a:latin typeface="Trebuchet MS"/>
                <a:cs typeface="Trebuchet MS"/>
              </a:rPr>
              <a:t>The</a:t>
            </a:r>
            <a:r>
              <a:rPr sz="2400" b="1" spc="-235" dirty="0">
                <a:latin typeface="Trebuchet MS"/>
                <a:cs typeface="Trebuchet MS"/>
              </a:rPr>
              <a:t> </a:t>
            </a:r>
            <a:r>
              <a:rPr sz="2400" b="1" spc="-85" dirty="0">
                <a:latin typeface="Trebuchet MS"/>
                <a:cs typeface="Trebuchet MS"/>
              </a:rPr>
              <a:t>debate</a:t>
            </a:r>
            <a:r>
              <a:rPr sz="2400" b="1" spc="-240" dirty="0">
                <a:latin typeface="Trebuchet MS"/>
                <a:cs typeface="Trebuchet MS"/>
              </a:rPr>
              <a:t> </a:t>
            </a:r>
            <a:r>
              <a:rPr sz="2400" b="1" spc="-60" dirty="0">
                <a:latin typeface="Trebuchet MS"/>
                <a:cs typeface="Trebuchet MS"/>
              </a:rPr>
              <a:t>on</a:t>
            </a:r>
            <a:r>
              <a:rPr sz="2400" b="1" spc="-225" dirty="0">
                <a:latin typeface="Trebuchet MS"/>
                <a:cs typeface="Trebuchet MS"/>
              </a:rPr>
              <a:t> </a:t>
            </a:r>
            <a:r>
              <a:rPr sz="2400" b="1" spc="-75" dirty="0">
                <a:latin typeface="Trebuchet MS"/>
                <a:cs typeface="Trebuchet MS"/>
              </a:rPr>
              <a:t>passive</a:t>
            </a:r>
            <a:r>
              <a:rPr sz="2400" b="1" spc="-240" dirty="0">
                <a:latin typeface="Trebuchet MS"/>
                <a:cs typeface="Trebuchet MS"/>
              </a:rPr>
              <a:t> </a:t>
            </a:r>
            <a:r>
              <a:rPr sz="2400" b="1" spc="-65" dirty="0">
                <a:latin typeface="Trebuchet MS"/>
                <a:cs typeface="Trebuchet MS"/>
              </a:rPr>
              <a:t>and</a:t>
            </a:r>
            <a:r>
              <a:rPr sz="2400" b="1" spc="-210" dirty="0">
                <a:latin typeface="Trebuchet MS"/>
                <a:cs typeface="Trebuchet MS"/>
              </a:rPr>
              <a:t> </a:t>
            </a:r>
            <a:r>
              <a:rPr sz="2400" b="1" spc="-105" dirty="0">
                <a:latin typeface="Trebuchet MS"/>
                <a:cs typeface="Trebuchet MS"/>
              </a:rPr>
              <a:t>active</a:t>
            </a:r>
            <a:r>
              <a:rPr sz="2400" b="1" spc="-229" dirty="0">
                <a:latin typeface="Trebuchet MS"/>
                <a:cs typeface="Trebuchet MS"/>
              </a:rPr>
              <a:t> </a:t>
            </a:r>
            <a:r>
              <a:rPr sz="2400" b="1" spc="-75" dirty="0">
                <a:latin typeface="Trebuchet MS"/>
                <a:cs typeface="Trebuchet MS"/>
              </a:rPr>
              <a:t>euthanasia</a:t>
            </a:r>
            <a:r>
              <a:rPr sz="2400" b="1" spc="-229" dirty="0">
                <a:latin typeface="Trebuchet MS"/>
                <a:cs typeface="Trebuchet MS"/>
              </a:rPr>
              <a:t> </a:t>
            </a:r>
            <a:r>
              <a:rPr sz="2400" b="1" spc="-100" dirty="0">
                <a:latin typeface="Trebuchet MS"/>
                <a:cs typeface="Trebuchet MS"/>
              </a:rPr>
              <a:t>continues.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28573"/>
            <a:ext cx="21704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95" dirty="0">
                <a:latin typeface="Times New Roman"/>
                <a:cs typeface="Times New Roman"/>
              </a:rPr>
              <a:t>References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2024" y="1804797"/>
            <a:ext cx="7242175" cy="4311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701040" indent="-342900">
              <a:lnSpc>
                <a:spcPct val="100000"/>
              </a:lnSpc>
              <a:spcBef>
                <a:spcPts val="95"/>
              </a:spcBef>
              <a:buClr>
                <a:srgbClr val="D5EBFF"/>
              </a:buClr>
              <a:buSzPct val="94642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Manual of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Medical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Ethics – 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World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Medical 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Association(2009)</a:t>
            </a:r>
            <a:endParaRPr sz="28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710"/>
              </a:spcBef>
              <a:buClr>
                <a:srgbClr val="D5EBFF"/>
              </a:buClr>
              <a:buSzPct val="94642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MCI ethical guidelines –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2002.</a:t>
            </a:r>
            <a:endParaRPr sz="28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695"/>
              </a:spcBef>
              <a:buClr>
                <a:srgbClr val="D5EBFF"/>
              </a:buClr>
              <a:buSzPct val="94642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ICMR guidelines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biomedical research,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2006.</a:t>
            </a:r>
            <a:endParaRPr sz="2800">
              <a:latin typeface="Times New Roman"/>
              <a:cs typeface="Times New Roman"/>
            </a:endParaRPr>
          </a:p>
          <a:p>
            <a:pPr marL="354965" marR="173990" indent="-342900">
              <a:lnSpc>
                <a:spcPct val="100000"/>
              </a:lnSpc>
              <a:spcBef>
                <a:spcPts val="695"/>
              </a:spcBef>
              <a:buClr>
                <a:srgbClr val="D5EBFF"/>
              </a:buClr>
              <a:buSzPct val="94642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Research Ethics – National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Institute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of Health ,  USA.</a:t>
            </a:r>
            <a:endParaRPr sz="28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710"/>
              </a:spcBef>
              <a:buClr>
                <a:srgbClr val="D5EBFF"/>
              </a:buClr>
              <a:buSzPct val="94642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Issues in Public Health Ethics –</a:t>
            </a:r>
            <a:r>
              <a:rPr sz="28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ICMR</a:t>
            </a:r>
            <a:endParaRPr sz="2800">
              <a:latin typeface="Times New Roman"/>
              <a:cs typeface="Times New Roman"/>
            </a:endParaRPr>
          </a:p>
          <a:p>
            <a:pPr marL="354965" marR="634365" indent="-342900">
              <a:lnSpc>
                <a:spcPct val="100000"/>
              </a:lnSpc>
              <a:spcBef>
                <a:spcPts val="700"/>
              </a:spcBef>
              <a:buClr>
                <a:srgbClr val="D5EBFF"/>
              </a:buClr>
              <a:buSzPct val="94642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contribution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of ethics to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public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health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–  Bulletin of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WHO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96000" y="0"/>
            <a:ext cx="3047999" cy="182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28573"/>
            <a:ext cx="24015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95" dirty="0">
                <a:latin typeface="Times New Roman"/>
                <a:cs typeface="Times New Roman"/>
              </a:rPr>
              <a:t>Introduction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2024" y="2090231"/>
            <a:ext cx="7362190" cy="2066925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354965">
              <a:lnSpc>
                <a:spcPct val="100000"/>
              </a:lnSpc>
              <a:spcBef>
                <a:spcPts val="1040"/>
              </a:spcBef>
            </a:pP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36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Etiquettes:</a:t>
            </a:r>
            <a:endParaRPr sz="3600">
              <a:latin typeface="Times New Roman"/>
              <a:cs typeface="Times New Roman"/>
            </a:endParaRPr>
          </a:p>
          <a:p>
            <a:pPr marL="354965" marR="5080" indent="-342900">
              <a:lnSpc>
                <a:spcPct val="100000"/>
              </a:lnSpc>
              <a:spcBef>
                <a:spcPts val="730"/>
              </a:spcBef>
              <a:buClr>
                <a:srgbClr val="D5EBFF"/>
              </a:buClr>
              <a:buSzPct val="94642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The conventional laws, customs of courtesy and 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code of conduct governing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relationship of  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the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physician with his professional</a:t>
            </a:r>
            <a:r>
              <a:rPr sz="2800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colleagues.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67400" y="0"/>
            <a:ext cx="3276600" cy="160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0"/>
            <a:ext cx="8762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28573"/>
            <a:ext cx="24015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95" dirty="0">
                <a:latin typeface="Times New Roman"/>
                <a:cs typeface="Times New Roman"/>
              </a:rPr>
              <a:t>Introduction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2024" y="1803272"/>
            <a:ext cx="7494905" cy="2859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In recent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times medical ethics has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been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greatly  influenced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by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developments </a:t>
            </a:r>
            <a:r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in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human</a:t>
            </a:r>
            <a:r>
              <a:rPr sz="3000" spc="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rights.</a:t>
            </a:r>
            <a:endParaRPr sz="3000">
              <a:latin typeface="Times New Roman"/>
              <a:cs typeface="Times New Roman"/>
            </a:endParaRPr>
          </a:p>
          <a:p>
            <a:pPr marL="354965" marR="128905" indent="-342900">
              <a:lnSpc>
                <a:spcPct val="100000"/>
              </a:lnSpc>
              <a:spcBef>
                <a:spcPts val="71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Physicians frequently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have to deal with 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medical problems resulting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from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violations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of 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human rights,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such as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forced migration </a:t>
            </a:r>
            <a:r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and 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torture.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77000" y="0"/>
            <a:ext cx="2666999" cy="175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28573"/>
            <a:ext cx="24015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95" dirty="0">
                <a:latin typeface="Times New Roman"/>
                <a:cs typeface="Times New Roman"/>
              </a:rPr>
              <a:t>Introduction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2024" y="1713733"/>
            <a:ext cx="7324090" cy="294894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80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Medical ethics is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also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closely related </a:t>
            </a:r>
            <a:r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to</a:t>
            </a:r>
            <a:r>
              <a:rPr sz="3000" spc="1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spc="-50" dirty="0">
                <a:solidFill>
                  <a:srgbClr val="FF0000"/>
                </a:solidFill>
                <a:latin typeface="Times New Roman"/>
                <a:cs typeface="Times New Roman"/>
              </a:rPr>
              <a:t>law.</a:t>
            </a:r>
            <a:endParaRPr sz="3000">
              <a:latin typeface="Times New Roman"/>
              <a:cs typeface="Times New Roman"/>
            </a:endParaRPr>
          </a:p>
          <a:p>
            <a:pPr marL="354965" marR="5080" indent="-342900">
              <a:lnSpc>
                <a:spcPct val="100000"/>
              </a:lnSpc>
              <a:spcBef>
                <a:spcPts val="70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  <a:tab pos="862965" algn="l"/>
                <a:tab pos="2579370" algn="l"/>
              </a:tabLst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Quite often ethics prescribes higher standards 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of	behaviour	than does the 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law,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and 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occasionally ethics requires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that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physicians  disobey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laws that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demand unethical  </a:t>
            </a:r>
            <a:r>
              <a:rPr sz="3000" spc="-20" dirty="0">
                <a:solidFill>
                  <a:srgbClr val="FFFFFF"/>
                </a:solidFill>
                <a:latin typeface="Times New Roman"/>
                <a:cs typeface="Times New Roman"/>
              </a:rPr>
              <a:t>behaviour.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77000" y="0"/>
            <a:ext cx="2666999" cy="175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</TotalTime>
  <Words>2892</Words>
  <Application>Microsoft Office PowerPoint</Application>
  <PresentationFormat>On-screen Show (4:3)</PresentationFormat>
  <Paragraphs>405</Paragraphs>
  <Slides>70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6" baseType="lpstr">
      <vt:lpstr>Arial</vt:lpstr>
      <vt:lpstr>Calibri</vt:lpstr>
      <vt:lpstr>Times New Roman</vt:lpstr>
      <vt:lpstr>Trebuchet MS</vt:lpstr>
      <vt:lpstr>Wingdings</vt:lpstr>
      <vt:lpstr>Office Theme</vt:lpstr>
      <vt:lpstr>PowerPoint Presentation</vt:lpstr>
      <vt:lpstr>CONTENTS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Importance of Medical  Ethics</vt:lpstr>
      <vt:lpstr>Importance of Medical  Ethics</vt:lpstr>
      <vt:lpstr>PowerPoint Presentation</vt:lpstr>
      <vt:lpstr>Principles of Medical  Ethics</vt:lpstr>
      <vt:lpstr>Principles of Medical  Ethics Autonomy</vt:lpstr>
      <vt:lpstr>Principles of Medical  Ethics</vt:lpstr>
      <vt:lpstr>Principles of Medical  Ethics</vt:lpstr>
      <vt:lpstr>Principles of Medical  Ethics</vt:lpstr>
      <vt:lpstr>Principles of Medical  Ethics</vt:lpstr>
      <vt:lpstr>Principles of Medical  Ethics</vt:lpstr>
      <vt:lpstr>Ethical Codes</vt:lpstr>
      <vt:lpstr>Hippocratic Oath</vt:lpstr>
      <vt:lpstr>PowerPoint Presentation</vt:lpstr>
      <vt:lpstr>Nuremberg Code - 1948</vt:lpstr>
      <vt:lpstr>Declaration of Geneva</vt:lpstr>
      <vt:lpstr>PowerPoint Presentation</vt:lpstr>
      <vt:lpstr>Helsinki Declaration</vt:lpstr>
      <vt:lpstr>PowerPoint Presentation</vt:lpstr>
      <vt:lpstr>International Code of  Medical Ethics -2006</vt:lpstr>
      <vt:lpstr>MCI Regulations - 2002</vt:lpstr>
      <vt:lpstr>PowerPoint Presentation</vt:lpstr>
      <vt:lpstr>Duties and responsibilities  of physician in general</vt:lpstr>
      <vt:lpstr>Duties and responsibilities  of physician in general</vt:lpstr>
      <vt:lpstr>Duties and responsibilities  of physician in general</vt:lpstr>
      <vt:lpstr>Duties of Physician  to their patients</vt:lpstr>
      <vt:lpstr>Duties of Physician  to their patients</vt:lpstr>
      <vt:lpstr>Duties Of Physician  in consultation</vt:lpstr>
      <vt:lpstr>Responsibilities  To Each Other</vt:lpstr>
      <vt:lpstr>Responsibilities  To Each Other</vt:lpstr>
      <vt:lpstr>Duties Of Physician To  Public And Paramedical Staff</vt:lpstr>
      <vt:lpstr>Unethical Acts</vt:lpstr>
      <vt:lpstr>Misconduct</vt:lpstr>
      <vt:lpstr>Punishment &amp; Disciplinary  Action</vt:lpstr>
      <vt:lpstr>Punishment &amp; Disciplinary  Action</vt:lpstr>
      <vt:lpstr>Punishment &amp; Disciplinary  Action</vt:lpstr>
      <vt:lpstr>Public health ethics</vt:lpstr>
      <vt:lpstr>Public health ethics</vt:lpstr>
      <vt:lpstr>Public Health Ethics</vt:lpstr>
      <vt:lpstr>Public Health Ethics</vt:lpstr>
      <vt:lpstr>Ethical principles in public  health</vt:lpstr>
      <vt:lpstr>Harm Principle</vt:lpstr>
      <vt:lpstr>Least Restrictive Means</vt:lpstr>
      <vt:lpstr>Reciprocatory Principle</vt:lpstr>
      <vt:lpstr>Transparency Principle</vt:lpstr>
      <vt:lpstr>Research ethics</vt:lpstr>
      <vt:lpstr>Research ethics</vt:lpstr>
      <vt:lpstr>Research ethics</vt:lpstr>
      <vt:lpstr>ICMR guidelines -2006</vt:lpstr>
      <vt:lpstr>Ethical Guidelines for  Biomedical Research</vt:lpstr>
      <vt:lpstr>General Principles</vt:lpstr>
      <vt:lpstr>General Principles</vt:lpstr>
      <vt:lpstr>Specific Principles</vt:lpstr>
      <vt:lpstr>Legally valid Consent</vt:lpstr>
      <vt:lpstr>Institutional Ethics Committee</vt:lpstr>
      <vt:lpstr>Institutional Ethics Committee</vt:lpstr>
      <vt:lpstr>Case study I</vt:lpstr>
      <vt:lpstr>PowerPoint Presentation</vt:lpstr>
      <vt:lpstr>Case study II</vt:lpstr>
      <vt:lpstr>Case study II</vt:lpstr>
      <vt:lpstr>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HP</cp:lastModifiedBy>
  <cp:revision>4</cp:revision>
  <dcterms:created xsi:type="dcterms:W3CDTF">2021-03-29T21:19:22Z</dcterms:created>
  <dcterms:modified xsi:type="dcterms:W3CDTF">2023-03-30T10:28:09Z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2015-06-03T00:00:00Z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2021-03-29T00:00:00Z</vt:filetime>
  </property>
</Properties>
</file>