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8" r:id="rId2"/>
    <p:sldId id="307" r:id="rId3"/>
    <p:sldId id="269" r:id="rId4"/>
    <p:sldId id="283" r:id="rId5"/>
    <p:sldId id="266" r:id="rId6"/>
    <p:sldId id="272" r:id="rId7"/>
    <p:sldId id="284" r:id="rId8"/>
    <p:sldId id="271" r:id="rId9"/>
    <p:sldId id="274" r:id="rId10"/>
    <p:sldId id="275" r:id="rId11"/>
    <p:sldId id="276" r:id="rId12"/>
    <p:sldId id="277" r:id="rId13"/>
    <p:sldId id="278" r:id="rId14"/>
    <p:sldId id="279" r:id="rId15"/>
    <p:sldId id="280" r:id="rId16"/>
    <p:sldId id="288" r:id="rId17"/>
    <p:sldId id="289" r:id="rId18"/>
    <p:sldId id="290" r:id="rId19"/>
    <p:sldId id="291" r:id="rId20"/>
    <p:sldId id="292" r:id="rId21"/>
    <p:sldId id="310" r:id="rId22"/>
    <p:sldId id="293" r:id="rId23"/>
    <p:sldId id="306" r:id="rId24"/>
    <p:sldId id="294" r:id="rId25"/>
    <p:sldId id="303" r:id="rId26"/>
    <p:sldId id="295" r:id="rId27"/>
    <p:sldId id="305" r:id="rId28"/>
    <p:sldId id="304" r:id="rId29"/>
    <p:sldId id="302" r:id="rId30"/>
    <p:sldId id="296" r:id="rId31"/>
    <p:sldId id="297" r:id="rId32"/>
    <p:sldId id="298" r:id="rId33"/>
    <p:sldId id="299" r:id="rId34"/>
    <p:sldId id="309" r:id="rId35"/>
    <p:sldId id="308" r:id="rId36"/>
    <p:sldId id="300" r:id="rId37"/>
    <p:sldId id="301" r:id="rId38"/>
    <p:sldId id="267" r:id="rId39"/>
    <p:sldId id="261"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bra Koroye" initials="TK" lastIdx="1" clrIdx="0">
    <p:extLst>
      <p:ext uri="{19B8F6BF-5375-455C-9EA6-DF929625EA0E}">
        <p15:presenceInfo xmlns:p15="http://schemas.microsoft.com/office/powerpoint/2012/main" userId="4de4e709eb8b10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6T19:20:32.775" idx="1">
    <p:pos x="2691" y="307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C413D-5DB5-41A4-BAE4-7C8175763A63}" type="datetimeFigureOut">
              <a:rPr lang="en-US" smtClean="0"/>
              <a:t>30-Mar-23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E17DF-C21A-431C-9423-1681AB7B6C1F}" type="slidenum">
              <a:rPr lang="en-US" smtClean="0"/>
              <a:t>‹#›</a:t>
            </a:fld>
            <a:endParaRPr lang="en-US"/>
          </a:p>
        </p:txBody>
      </p:sp>
    </p:spTree>
    <p:extLst>
      <p:ext uri="{BB962C8B-B14F-4D97-AF65-F5344CB8AC3E}">
        <p14:creationId xmlns:p14="http://schemas.microsoft.com/office/powerpoint/2010/main" val="183590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FE17DF-C21A-431C-9423-1681AB7B6C1F}" type="slidenum">
              <a:rPr lang="en-US" smtClean="0"/>
              <a:t>40</a:t>
            </a:fld>
            <a:endParaRPr lang="en-US"/>
          </a:p>
        </p:txBody>
      </p:sp>
    </p:spTree>
    <p:extLst>
      <p:ext uri="{BB962C8B-B14F-4D97-AF65-F5344CB8AC3E}">
        <p14:creationId xmlns:p14="http://schemas.microsoft.com/office/powerpoint/2010/main" val="142495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F633C1-9632-46D8-A149-A00AA54708DE}"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32427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62912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88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93723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633C1-9632-46D8-A149-A00AA54708DE}"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383933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633C1-9632-46D8-A149-A00AA54708DE}"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37868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633C1-9632-46D8-A149-A00AA54708DE}" type="datetimeFigureOut">
              <a:rPr lang="en-US" smtClean="0"/>
              <a:t>30-Mar-23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3657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633C1-9632-46D8-A149-A00AA54708DE}" type="datetimeFigureOut">
              <a:rPr lang="en-US" smtClean="0"/>
              <a:t>30-Mar-23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49902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633C1-9632-46D8-A149-A00AA54708DE}" type="datetimeFigureOut">
              <a:rPr lang="en-US" smtClean="0"/>
              <a:t>30-Mar-23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0110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633C1-9632-46D8-A149-A00AA54708DE}"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33442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633C1-9632-46D8-A149-A00AA54708DE}"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97444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633C1-9632-46D8-A149-A00AA54708DE}" type="datetimeFigureOut">
              <a:rPr lang="en-US" smtClean="0"/>
              <a:t>30-Mar-23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E509-6C75-43BE-BE6E-2EEFB3AF4432}" type="slidenum">
              <a:rPr lang="en-US" smtClean="0"/>
              <a:t>‹#›</a:t>
            </a:fld>
            <a:endParaRPr lang="en-US"/>
          </a:p>
        </p:txBody>
      </p:sp>
    </p:spTree>
    <p:extLst>
      <p:ext uri="{BB962C8B-B14F-4D97-AF65-F5344CB8AC3E}">
        <p14:creationId xmlns:p14="http://schemas.microsoft.com/office/powerpoint/2010/main" val="137666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cs.org/for-medical-professionals/membership-community/resident-and-associate-society/webinars/archive/surgical-ethic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s.org/for-medical-professionals/membership-community/resident-and-associate-society/webinars/archive/surgical-eth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ho.int/news-room/fact-sheets/detail/human-rights-and-healt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INFORMED CONSENT IN MEDICAL AND DENTAL PRACTICE</a:t>
            </a:r>
          </a:p>
        </p:txBody>
      </p:sp>
      <p:sp>
        <p:nvSpPr>
          <p:cNvPr id="3" name="Subtitle 2"/>
          <p:cNvSpPr>
            <a:spLocks noGrp="1"/>
          </p:cNvSpPr>
          <p:nvPr>
            <p:ph type="subTitle" idx="1"/>
          </p:nvPr>
        </p:nvSpPr>
        <p:spPr>
          <a:xfrm>
            <a:off x="1524000" y="3602038"/>
            <a:ext cx="9144000" cy="2244126"/>
          </a:xfrm>
        </p:spPr>
        <p:txBody>
          <a:bodyPr>
            <a:normAutofit fontScale="92500" lnSpcReduction="20000"/>
          </a:bodyPr>
          <a:lstStyle/>
          <a:p>
            <a:r>
              <a:rPr lang="en-US" dirty="0" err="1"/>
              <a:t>Oyintonbra</a:t>
            </a:r>
            <a:r>
              <a:rPr lang="en-US" dirty="0"/>
              <a:t> Koroye </a:t>
            </a:r>
          </a:p>
          <a:p>
            <a:r>
              <a:rPr lang="en-US" dirty="0"/>
              <a:t>MB,BS, FWACS, FICS, FACS, Cert. Surgical Leadership (Harvard)</a:t>
            </a:r>
          </a:p>
          <a:p>
            <a:r>
              <a:rPr lang="en-US" dirty="0"/>
              <a:t>Consultant General Surgeon, NDUTH </a:t>
            </a:r>
            <a:r>
              <a:rPr lang="en-US" dirty="0" err="1"/>
              <a:t>Okolobiri</a:t>
            </a:r>
            <a:endParaRPr lang="en-US" dirty="0"/>
          </a:p>
          <a:p>
            <a:r>
              <a:rPr lang="en-US" dirty="0"/>
              <a:t>Senior Lecturer in Surgery, NDU Wilberforce Island</a:t>
            </a:r>
          </a:p>
          <a:p>
            <a:endParaRPr lang="en-US" dirty="0"/>
          </a:p>
          <a:p>
            <a:r>
              <a:rPr lang="en-US" dirty="0"/>
              <a:t>30th March, 2023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6893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 SURGEON’S PERSPECTIVE</a:t>
            </a:r>
          </a:p>
        </p:txBody>
      </p:sp>
      <p:sp>
        <p:nvSpPr>
          <p:cNvPr id="3" name="Content Placeholder 2"/>
          <p:cNvSpPr>
            <a:spLocks noGrp="1"/>
          </p:cNvSpPr>
          <p:nvPr>
            <p:ph idx="1"/>
          </p:nvPr>
        </p:nvSpPr>
        <p:spPr/>
        <p:txBody>
          <a:bodyPr>
            <a:normAutofit fontScale="92500" lnSpcReduction="10000"/>
          </a:bodyPr>
          <a:lstStyle/>
          <a:p>
            <a:r>
              <a:rPr lang="en-US" dirty="0"/>
              <a:t>More procedures are performed</a:t>
            </a:r>
          </a:p>
          <a:p>
            <a:r>
              <a:rPr lang="en-US" dirty="0"/>
              <a:t>Surgery requires harm to heal</a:t>
            </a:r>
          </a:p>
          <a:p>
            <a:r>
              <a:rPr lang="en-US" dirty="0"/>
              <a:t>Healing cannot occur without actions that would be illegal in any other context; criminal </a:t>
            </a:r>
            <a:r>
              <a:rPr lang="en-US" dirty="0" err="1"/>
              <a:t>vs</a:t>
            </a:r>
            <a:r>
              <a:rPr lang="en-US" dirty="0"/>
              <a:t> surgeon</a:t>
            </a:r>
          </a:p>
          <a:p>
            <a:r>
              <a:rPr lang="en-US" dirty="0"/>
              <a:t>Intimate physical relationship</a:t>
            </a:r>
          </a:p>
          <a:p>
            <a:r>
              <a:rPr lang="en-US" dirty="0"/>
              <a:t>Patients are maximally vulnerable at surgery</a:t>
            </a:r>
          </a:p>
          <a:p>
            <a:r>
              <a:rPr lang="en-US" dirty="0"/>
              <a:t>Litigations more in surgical subspecialties</a:t>
            </a:r>
          </a:p>
          <a:p>
            <a:r>
              <a:rPr lang="en-US" dirty="0"/>
              <a:t>NATURE OF RESPONSIBILITY IS DIFFERENT</a:t>
            </a:r>
          </a:p>
          <a:p>
            <a:pPr marL="0" indent="0">
              <a:buNone/>
            </a:pPr>
            <a:r>
              <a:rPr lang="en-US" dirty="0">
                <a:hlinkClick r:id="rId2"/>
              </a:rPr>
              <a:t>https://www.facs.org/for-medical-professionals/membership-community/resident-and-associate-society/webinars/archive/surgical-ethics</a:t>
            </a:r>
            <a:endParaRPr lang="en-US" dirty="0"/>
          </a:p>
        </p:txBody>
      </p:sp>
    </p:spTree>
    <p:extLst>
      <p:ext uri="{BB962C8B-B14F-4D97-AF65-F5344CB8AC3E}">
        <p14:creationId xmlns:p14="http://schemas.microsoft.com/office/powerpoint/2010/main" val="138003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03" y="420209"/>
            <a:ext cx="10515600" cy="1325563"/>
          </a:xfrm>
        </p:spPr>
        <p:txBody>
          <a:bodyPr>
            <a:normAutofit fontScale="90000"/>
          </a:bodyPr>
          <a:lstStyle/>
          <a:p>
            <a:r>
              <a:rPr lang="en-US" dirty="0"/>
              <a:t>FORGIVE AND REMEMBER: MANAGING MEDICAL FAILURE. Book by Charles </a:t>
            </a:r>
            <a:r>
              <a:rPr lang="en-US" dirty="0" err="1"/>
              <a:t>Bosk</a:t>
            </a:r>
            <a:r>
              <a:rPr lang="en-US" dirty="0"/>
              <a:t>, 1979</a:t>
            </a:r>
          </a:p>
        </p:txBody>
      </p:sp>
      <p:sp>
        <p:nvSpPr>
          <p:cNvPr id="3" name="Content Placeholder 2"/>
          <p:cNvSpPr>
            <a:spLocks noGrp="1"/>
          </p:cNvSpPr>
          <p:nvPr>
            <p:ph idx="1"/>
          </p:nvPr>
        </p:nvSpPr>
        <p:spPr/>
        <p:txBody>
          <a:bodyPr>
            <a:normAutofit/>
          </a:bodyPr>
          <a:lstStyle/>
          <a:p>
            <a:r>
              <a:rPr lang="en-US" sz="4000" dirty="0"/>
              <a:t>“ When a patient of an internist dies, the natural question his </a:t>
            </a:r>
            <a:r>
              <a:rPr lang="en-US" sz="4000" dirty="0" err="1"/>
              <a:t>collagues</a:t>
            </a:r>
            <a:r>
              <a:rPr lang="en-US" sz="4000" dirty="0"/>
              <a:t> ask is; </a:t>
            </a:r>
            <a:r>
              <a:rPr lang="en-US" sz="4000" b="1" dirty="0"/>
              <a:t>what happened? </a:t>
            </a:r>
            <a:r>
              <a:rPr lang="en-US" sz="4000" dirty="0"/>
              <a:t>When the patient of a surgeon dies, his colleagues ask; </a:t>
            </a:r>
            <a:r>
              <a:rPr lang="en-US" sz="4000" b="1" dirty="0"/>
              <a:t>what did you do? </a:t>
            </a:r>
            <a:r>
              <a:rPr lang="en-US" sz="4000" dirty="0"/>
              <a:t>By the nature of his craft and his beliefs about it, the surgeon is more accountable than other physicians and also has much more to account for.”</a:t>
            </a:r>
          </a:p>
        </p:txBody>
      </p:sp>
    </p:spTree>
    <p:extLst>
      <p:ext uri="{BB962C8B-B14F-4D97-AF65-F5344CB8AC3E}">
        <p14:creationId xmlns:p14="http://schemas.microsoft.com/office/powerpoint/2010/main" val="208333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p>
        </p:txBody>
      </p:sp>
      <p:sp>
        <p:nvSpPr>
          <p:cNvPr id="3" name="Content Placeholder 2"/>
          <p:cNvSpPr>
            <a:spLocks noGrp="1"/>
          </p:cNvSpPr>
          <p:nvPr>
            <p:ph idx="1"/>
          </p:nvPr>
        </p:nvSpPr>
        <p:spPr/>
        <p:txBody>
          <a:bodyPr>
            <a:normAutofit fontScale="92500" lnSpcReduction="20000"/>
          </a:bodyPr>
          <a:lstStyle/>
          <a:p>
            <a:r>
              <a:rPr lang="en-US" dirty="0"/>
              <a:t>Informed consent is borne out of respect to human autonomy, one of the cornerstones of medical ethics</a:t>
            </a:r>
          </a:p>
          <a:p>
            <a:r>
              <a:rPr lang="en-US" dirty="0"/>
              <a:t>Backed by basic Human rights and the Hippocratic oath. Its adopted into Sections 37 and 38 the 1999 Constitution of the Federal Republic of Nigeria. Its also contained in the MDCN code of ethics and the patient bill of rights.</a:t>
            </a:r>
          </a:p>
          <a:p>
            <a:r>
              <a:rPr lang="en-US" dirty="0"/>
              <a:t>It should be obtained before any medical treatment, diagnostic or therapeutic procedures and surgical operations</a:t>
            </a:r>
          </a:p>
          <a:p>
            <a:r>
              <a:rPr lang="en-US" dirty="0"/>
              <a:t>A patient’s right to determine his medical treatment is superior to the surgeon’s duty to provide necessary care. (</a:t>
            </a:r>
            <a:r>
              <a:rPr lang="en-US" dirty="0" err="1"/>
              <a:t>Lawal</a:t>
            </a:r>
            <a:r>
              <a:rPr lang="en-US" dirty="0"/>
              <a:t> et al)</a:t>
            </a:r>
          </a:p>
          <a:p>
            <a:r>
              <a:rPr lang="en-US" dirty="0"/>
              <a:t>The patient’s wishes must be respected irrespective of surgeon’s preferences</a:t>
            </a:r>
          </a:p>
        </p:txBody>
      </p:sp>
    </p:spTree>
    <p:extLst>
      <p:ext uri="{BB962C8B-B14F-4D97-AF65-F5344CB8AC3E}">
        <p14:creationId xmlns:p14="http://schemas.microsoft.com/office/powerpoint/2010/main" val="45877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CONSENT</a:t>
            </a:r>
          </a:p>
        </p:txBody>
      </p:sp>
      <p:sp>
        <p:nvSpPr>
          <p:cNvPr id="3" name="Content Placeholder 2"/>
          <p:cNvSpPr>
            <a:spLocks noGrp="1"/>
          </p:cNvSpPr>
          <p:nvPr>
            <p:ph idx="1"/>
          </p:nvPr>
        </p:nvSpPr>
        <p:spPr/>
        <p:txBody>
          <a:bodyPr/>
          <a:lstStyle/>
          <a:p>
            <a:r>
              <a:rPr lang="en-US" dirty="0"/>
              <a:t>IMPLIED</a:t>
            </a:r>
          </a:p>
          <a:p>
            <a:r>
              <a:rPr lang="en-US" dirty="0"/>
              <a:t>ORAL</a:t>
            </a:r>
          </a:p>
          <a:p>
            <a:r>
              <a:rPr lang="en-US" dirty="0"/>
              <a:t>WRITTEN</a:t>
            </a:r>
          </a:p>
          <a:p>
            <a:r>
              <a:rPr lang="en-US" dirty="0"/>
              <a:t>DOUBLE</a:t>
            </a:r>
          </a:p>
          <a:p>
            <a:r>
              <a:rPr lang="en-US" dirty="0"/>
              <a:t>ELECTRONIC</a:t>
            </a:r>
          </a:p>
        </p:txBody>
      </p:sp>
    </p:spTree>
    <p:extLst>
      <p:ext uri="{BB962C8B-B14F-4D97-AF65-F5344CB8AC3E}">
        <p14:creationId xmlns:p14="http://schemas.microsoft.com/office/powerpoint/2010/main" val="294063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INFORMED CONSENT</a:t>
            </a:r>
            <a:br>
              <a:rPr lang="en-US" dirty="0"/>
            </a:br>
            <a:r>
              <a:rPr lang="en-US" dirty="0"/>
              <a:t>When is informed consent valid?</a:t>
            </a:r>
          </a:p>
        </p:txBody>
      </p:sp>
      <p:sp>
        <p:nvSpPr>
          <p:cNvPr id="3" name="Content Placeholder 2"/>
          <p:cNvSpPr>
            <a:spLocks noGrp="1"/>
          </p:cNvSpPr>
          <p:nvPr>
            <p:ph idx="1"/>
          </p:nvPr>
        </p:nvSpPr>
        <p:spPr>
          <a:xfrm>
            <a:off x="1302895" y="1900576"/>
            <a:ext cx="10515600" cy="4351338"/>
          </a:xfrm>
        </p:spPr>
        <p:txBody>
          <a:bodyPr/>
          <a:lstStyle/>
          <a:p>
            <a:pPr marL="0" indent="0">
              <a:buNone/>
            </a:pPr>
            <a:r>
              <a:rPr lang="en-US" b="1" dirty="0"/>
              <a:t>Preconditions</a:t>
            </a:r>
          </a:p>
          <a:p>
            <a:r>
              <a:rPr lang="en-US" dirty="0"/>
              <a:t>Competent patient</a:t>
            </a:r>
          </a:p>
          <a:p>
            <a:r>
              <a:rPr lang="en-US" dirty="0"/>
              <a:t>Voluntary, without coercion</a:t>
            </a:r>
          </a:p>
          <a:p>
            <a:pPr marL="0" indent="0">
              <a:buNone/>
            </a:pPr>
            <a:r>
              <a:rPr lang="en-US" b="1" dirty="0"/>
              <a:t>Information</a:t>
            </a:r>
          </a:p>
          <a:p>
            <a:pPr marL="0" indent="0">
              <a:buNone/>
            </a:pPr>
            <a:r>
              <a:rPr lang="en-US" b="1" dirty="0"/>
              <a:t>Consent</a:t>
            </a:r>
          </a:p>
          <a:p>
            <a:r>
              <a:rPr lang="en-US" dirty="0"/>
              <a:t>Accept or refuse</a:t>
            </a:r>
          </a:p>
          <a:p>
            <a:r>
              <a:rPr lang="en-US" dirty="0"/>
              <a:t>Give authorization. (Beauchamp et al,  </a:t>
            </a:r>
            <a:r>
              <a:rPr lang="en-US" dirty="0" err="1"/>
              <a:t>Leclercq</a:t>
            </a:r>
            <a:r>
              <a:rPr lang="en-US" dirty="0"/>
              <a:t> et al)</a:t>
            </a:r>
          </a:p>
        </p:txBody>
      </p:sp>
    </p:spTree>
    <p:extLst>
      <p:ext uri="{BB962C8B-B14F-4D97-AF65-F5344CB8AC3E}">
        <p14:creationId xmlns:p14="http://schemas.microsoft.com/office/powerpoint/2010/main" val="280220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OR CAPACITY FOR INFORMED CONSENT</a:t>
            </a:r>
          </a:p>
        </p:txBody>
      </p:sp>
      <p:sp>
        <p:nvSpPr>
          <p:cNvPr id="3" name="Content Placeholder 2"/>
          <p:cNvSpPr>
            <a:spLocks noGrp="1"/>
          </p:cNvSpPr>
          <p:nvPr>
            <p:ph idx="1"/>
          </p:nvPr>
        </p:nvSpPr>
        <p:spPr/>
        <p:txBody>
          <a:bodyPr/>
          <a:lstStyle/>
          <a:p>
            <a:r>
              <a:rPr lang="en-US" dirty="0"/>
              <a:t>An adult above 18 years who can</a:t>
            </a:r>
          </a:p>
          <a:p>
            <a:r>
              <a:rPr lang="en-US" dirty="0"/>
              <a:t>Understand</a:t>
            </a:r>
          </a:p>
          <a:p>
            <a:r>
              <a:rPr lang="en-US" dirty="0"/>
              <a:t>Retain</a:t>
            </a:r>
          </a:p>
          <a:p>
            <a:r>
              <a:rPr lang="en-US" dirty="0"/>
              <a:t>Weigh benefits versus risks and arrive at a decision</a:t>
            </a:r>
          </a:p>
          <a:p>
            <a:r>
              <a:rPr lang="en-US" dirty="0"/>
              <a:t>Communicate the information</a:t>
            </a:r>
          </a:p>
          <a:p>
            <a:r>
              <a:rPr lang="en-US" dirty="0"/>
              <a:t>Children older than 16 years</a:t>
            </a:r>
          </a:p>
          <a:p>
            <a:r>
              <a:rPr lang="en-US" dirty="0"/>
              <a:t>Children less than 16 years</a:t>
            </a:r>
          </a:p>
          <a:p>
            <a:r>
              <a:rPr lang="en-US" dirty="0"/>
              <a:t>Bailey and Love</a:t>
            </a:r>
          </a:p>
        </p:txBody>
      </p:sp>
    </p:spTree>
    <p:extLst>
      <p:ext uri="{BB962C8B-B14F-4D97-AF65-F5344CB8AC3E}">
        <p14:creationId xmlns:p14="http://schemas.microsoft.com/office/powerpoint/2010/main" val="327118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INFORMATION</a:t>
            </a:r>
          </a:p>
        </p:txBody>
      </p:sp>
      <p:sp>
        <p:nvSpPr>
          <p:cNvPr id="5" name="Content Placeholder 4"/>
          <p:cNvSpPr>
            <a:spLocks noGrp="1"/>
          </p:cNvSpPr>
          <p:nvPr>
            <p:ph idx="1"/>
          </p:nvPr>
        </p:nvSpPr>
        <p:spPr/>
        <p:txBody>
          <a:bodyPr/>
          <a:lstStyle/>
          <a:p>
            <a:r>
              <a:rPr lang="en-US" dirty="0"/>
              <a:t>Empathy, don’t just go through the motions</a:t>
            </a:r>
          </a:p>
          <a:p>
            <a:r>
              <a:rPr lang="en-US" dirty="0"/>
              <a:t>Conducive setting</a:t>
            </a:r>
          </a:p>
          <a:p>
            <a:r>
              <a:rPr lang="en-US" dirty="0"/>
              <a:t>Interpreter if necessary</a:t>
            </a:r>
          </a:p>
          <a:p>
            <a:r>
              <a:rPr lang="en-US" dirty="0"/>
              <a:t>Avoid medical jargon</a:t>
            </a:r>
          </a:p>
          <a:p>
            <a:r>
              <a:rPr lang="en-US" dirty="0"/>
              <a:t>Pamphlets, diagrams (visual aids)</a:t>
            </a:r>
          </a:p>
        </p:txBody>
      </p:sp>
    </p:spTree>
    <p:extLst>
      <p:ext uri="{BB962C8B-B14F-4D97-AF65-F5344CB8AC3E}">
        <p14:creationId xmlns:p14="http://schemas.microsoft.com/office/powerpoint/2010/main" val="288899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continued</a:t>
            </a:r>
          </a:p>
        </p:txBody>
      </p:sp>
      <p:sp>
        <p:nvSpPr>
          <p:cNvPr id="3" name="Content Placeholder 2"/>
          <p:cNvSpPr>
            <a:spLocks noGrp="1"/>
          </p:cNvSpPr>
          <p:nvPr>
            <p:ph idx="1"/>
          </p:nvPr>
        </p:nvSpPr>
        <p:spPr/>
        <p:txBody>
          <a:bodyPr>
            <a:normAutofit/>
          </a:bodyPr>
          <a:lstStyle/>
          <a:p>
            <a:r>
              <a:rPr lang="en-US" dirty="0"/>
              <a:t>Inform patient of diagnosis and explain what it is</a:t>
            </a:r>
          </a:p>
          <a:p>
            <a:r>
              <a:rPr lang="en-US" dirty="0"/>
              <a:t>Tell the patient the proposed treatment and goal</a:t>
            </a:r>
          </a:p>
          <a:p>
            <a:r>
              <a:rPr lang="en-US" dirty="0"/>
              <a:t>Describe the treatment</a:t>
            </a:r>
          </a:p>
          <a:p>
            <a:r>
              <a:rPr lang="en-US" dirty="0"/>
              <a:t>Information of the benefits and risks</a:t>
            </a:r>
          </a:p>
          <a:p>
            <a:r>
              <a:rPr lang="en-US" dirty="0"/>
              <a:t>Disclose other alternatives to treatment</a:t>
            </a:r>
          </a:p>
          <a:p>
            <a:r>
              <a:rPr lang="en-US" dirty="0"/>
              <a:t>Enumerate the benefits and risks of the alternatives</a:t>
            </a:r>
          </a:p>
          <a:p>
            <a:r>
              <a:rPr lang="en-US" dirty="0"/>
              <a:t>Tell the patient the consequences of no treatment at all.</a:t>
            </a:r>
          </a:p>
        </p:txBody>
      </p:sp>
    </p:spTree>
    <p:extLst>
      <p:ext uri="{BB962C8B-B14F-4D97-AF65-F5344CB8AC3E}">
        <p14:creationId xmlns:p14="http://schemas.microsoft.com/office/powerpoint/2010/main" val="170102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continued</a:t>
            </a:r>
          </a:p>
        </p:txBody>
      </p:sp>
      <p:sp>
        <p:nvSpPr>
          <p:cNvPr id="3" name="Content Placeholder 2"/>
          <p:cNvSpPr>
            <a:spLocks noGrp="1"/>
          </p:cNvSpPr>
          <p:nvPr>
            <p:ph idx="1"/>
          </p:nvPr>
        </p:nvSpPr>
        <p:spPr/>
        <p:txBody>
          <a:bodyPr>
            <a:normAutofit/>
          </a:bodyPr>
          <a:lstStyle/>
          <a:p>
            <a:r>
              <a:rPr lang="en-US" dirty="0"/>
              <a:t>Allow for questions</a:t>
            </a:r>
          </a:p>
          <a:p>
            <a:r>
              <a:rPr lang="en-US" dirty="0"/>
              <a:t>Voiced understanding (tell me what I have just said)</a:t>
            </a:r>
          </a:p>
          <a:p>
            <a:r>
              <a:rPr lang="en-US" dirty="0"/>
              <a:t>Allow time to come to terms with the situation</a:t>
            </a:r>
          </a:p>
          <a:p>
            <a:r>
              <a:rPr lang="en-US" dirty="0"/>
              <a:t>Should be done 3 times spanning 4 weeks for body changing operations (MDCN)</a:t>
            </a:r>
          </a:p>
          <a:p>
            <a:r>
              <a:rPr lang="en-US" dirty="0">
                <a:solidFill>
                  <a:srgbClr val="FF0000"/>
                </a:solidFill>
              </a:rPr>
              <a:t>Documentation of communication</a:t>
            </a:r>
          </a:p>
          <a:p>
            <a:r>
              <a:rPr lang="en-US" dirty="0">
                <a:solidFill>
                  <a:srgbClr val="FF0000"/>
                </a:solidFill>
              </a:rPr>
              <a:t>Communication of documentation</a:t>
            </a:r>
          </a:p>
          <a:p>
            <a:r>
              <a:rPr lang="en-US" dirty="0">
                <a:solidFill>
                  <a:srgbClr val="FF0000"/>
                </a:solidFill>
              </a:rPr>
              <a:t>If it was not documented, it was not done.</a:t>
            </a:r>
          </a:p>
        </p:txBody>
      </p:sp>
    </p:spTree>
    <p:extLst>
      <p:ext uri="{BB962C8B-B14F-4D97-AF65-F5344CB8AC3E}">
        <p14:creationId xmlns:p14="http://schemas.microsoft.com/office/powerpoint/2010/main" val="396035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INFORMATION</a:t>
            </a:r>
          </a:p>
        </p:txBody>
      </p:sp>
      <p:sp>
        <p:nvSpPr>
          <p:cNvPr id="3" name="Content Placeholder 2"/>
          <p:cNvSpPr>
            <a:spLocks noGrp="1"/>
          </p:cNvSpPr>
          <p:nvPr>
            <p:ph idx="1"/>
          </p:nvPr>
        </p:nvSpPr>
        <p:spPr/>
        <p:txBody>
          <a:bodyPr>
            <a:normAutofit lnSpcReduction="10000"/>
          </a:bodyPr>
          <a:lstStyle/>
          <a:p>
            <a:r>
              <a:rPr lang="en-US" dirty="0" err="1"/>
              <a:t>Bolam</a:t>
            </a:r>
            <a:r>
              <a:rPr lang="en-US" dirty="0"/>
              <a:t> test; </a:t>
            </a:r>
            <a:r>
              <a:rPr lang="en-US" dirty="0" err="1"/>
              <a:t>Bolam</a:t>
            </a:r>
            <a:r>
              <a:rPr lang="en-US" dirty="0"/>
              <a:t> </a:t>
            </a:r>
            <a:r>
              <a:rPr lang="en-US" dirty="0" err="1"/>
              <a:t>vs</a:t>
            </a:r>
            <a:r>
              <a:rPr lang="en-US" dirty="0"/>
              <a:t> </a:t>
            </a:r>
            <a:r>
              <a:rPr lang="en-US" dirty="0" err="1"/>
              <a:t>Friern</a:t>
            </a:r>
            <a:r>
              <a:rPr lang="en-US" dirty="0"/>
              <a:t> Hospital Management Committee, UK, 1957; reasonable doctor standard</a:t>
            </a:r>
          </a:p>
          <a:p>
            <a:r>
              <a:rPr lang="en-US" dirty="0"/>
              <a:t>Canterbury </a:t>
            </a:r>
            <a:r>
              <a:rPr lang="en-US" dirty="0" err="1"/>
              <a:t>vs</a:t>
            </a:r>
            <a:r>
              <a:rPr lang="en-US" dirty="0"/>
              <a:t> Spence 1972; reasonable patient standard</a:t>
            </a:r>
          </a:p>
          <a:p>
            <a:pPr marL="457200" lvl="1" indent="0">
              <a:buNone/>
            </a:pPr>
            <a:r>
              <a:rPr lang="en-US" dirty="0"/>
              <a:t>{GMC new guidance on decision making}</a:t>
            </a:r>
          </a:p>
          <a:p>
            <a:r>
              <a:rPr lang="en-US" dirty="0"/>
              <a:t>Proportionate approach; the higher the risk, the more the information and time spent.</a:t>
            </a:r>
          </a:p>
          <a:p>
            <a:r>
              <a:rPr lang="en-US" dirty="0"/>
              <a:t>Urgency may limit information and time spent</a:t>
            </a:r>
          </a:p>
          <a:p>
            <a:r>
              <a:rPr lang="en-US" dirty="0"/>
              <a:t>Multidisciplinary team</a:t>
            </a:r>
          </a:p>
          <a:p>
            <a:r>
              <a:rPr lang="en-US" dirty="0"/>
              <a:t>should be tailored to the individual patient and guided by what is important to them,</a:t>
            </a:r>
          </a:p>
        </p:txBody>
      </p:sp>
    </p:spTree>
    <p:extLst>
      <p:ext uri="{BB962C8B-B14F-4D97-AF65-F5344CB8AC3E}">
        <p14:creationId xmlns:p14="http://schemas.microsoft.com/office/powerpoint/2010/main" val="69117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nformed Consent for COVID-19 Risks: Frequently Asked Questions | The  Doctors Compan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0788" y="1825625"/>
            <a:ext cx="831042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8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CONSENT/AUTHORISATION</a:t>
            </a:r>
          </a:p>
        </p:txBody>
      </p:sp>
      <p:sp>
        <p:nvSpPr>
          <p:cNvPr id="3" name="Content Placeholder 2"/>
          <p:cNvSpPr>
            <a:spLocks noGrp="1"/>
          </p:cNvSpPr>
          <p:nvPr>
            <p:ph idx="1"/>
          </p:nvPr>
        </p:nvSpPr>
        <p:spPr/>
        <p:txBody>
          <a:bodyPr/>
          <a:lstStyle/>
          <a:p>
            <a:r>
              <a:rPr lang="en-US" dirty="0"/>
              <a:t>After receiving and synthesizing the information given by the Physician, the patient makes a decision to either;</a:t>
            </a:r>
          </a:p>
          <a:p>
            <a:pPr marL="914400" lvl="1" indent="-514350">
              <a:buFont typeface="+mj-lt"/>
              <a:buAutoNum type="arabicPeriod"/>
            </a:pPr>
            <a:r>
              <a:rPr lang="en-US" dirty="0"/>
              <a:t>Accept (informed consent)</a:t>
            </a:r>
          </a:p>
          <a:p>
            <a:pPr marL="914400" lvl="1" indent="-514350">
              <a:buFont typeface="+mj-lt"/>
              <a:buAutoNum type="arabicPeriod"/>
            </a:pPr>
            <a:r>
              <a:rPr lang="en-US" dirty="0"/>
              <a:t>Reject (informed refusal)</a:t>
            </a:r>
          </a:p>
          <a:p>
            <a:pPr marL="400050" lvl="1" indent="0">
              <a:buNone/>
            </a:pPr>
            <a:endParaRPr lang="en-US" dirty="0"/>
          </a:p>
          <a:p>
            <a:pPr marL="0" indent="0">
              <a:buNone/>
            </a:pPr>
            <a:r>
              <a:rPr lang="en-US" dirty="0"/>
              <a:t>Can change mind at any time.</a:t>
            </a:r>
          </a:p>
        </p:txBody>
      </p:sp>
    </p:spTree>
    <p:extLst>
      <p:ext uri="{BB962C8B-B14F-4D97-AF65-F5344CB8AC3E}">
        <p14:creationId xmlns:p14="http://schemas.microsoft.com/office/powerpoint/2010/main" val="304542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ntents and readability of currently used surgical/procedure informed  consent forms in Nigerian tertiary health institutions Ezeome E R, Chuke P  I, Ezeome I V - Niger J Clin Pra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7560" y="1484026"/>
            <a:ext cx="4317167" cy="537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3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FORM</a:t>
            </a:r>
          </a:p>
        </p:txBody>
      </p:sp>
      <p:sp>
        <p:nvSpPr>
          <p:cNvPr id="3" name="Content Placeholder 2"/>
          <p:cNvSpPr>
            <a:spLocks noGrp="1"/>
          </p:cNvSpPr>
          <p:nvPr>
            <p:ph idx="1"/>
          </p:nvPr>
        </p:nvSpPr>
        <p:spPr/>
        <p:txBody>
          <a:bodyPr>
            <a:normAutofit/>
          </a:bodyPr>
          <a:lstStyle/>
          <a:p>
            <a:r>
              <a:rPr lang="en-US" dirty="0"/>
              <a:t>Consent is more than a signature on a form (ref)</a:t>
            </a:r>
          </a:p>
          <a:p>
            <a:r>
              <a:rPr lang="en-US" dirty="0"/>
              <a:t>Too much reliance on signed forms (</a:t>
            </a:r>
            <a:r>
              <a:rPr lang="en-US" dirty="0" err="1"/>
              <a:t>Ezeome</a:t>
            </a:r>
            <a:r>
              <a:rPr lang="en-US" dirty="0"/>
              <a:t> et al)</a:t>
            </a:r>
          </a:p>
          <a:p>
            <a:r>
              <a:rPr lang="en-US" dirty="0"/>
              <a:t>A signed consent form is only evidentiary.</a:t>
            </a:r>
          </a:p>
          <a:p>
            <a:r>
              <a:rPr lang="en-US" dirty="0"/>
              <a:t>If notes are made in the case notes, it is acceptable as evidence. (</a:t>
            </a:r>
            <a:r>
              <a:rPr lang="en-US" dirty="0" err="1"/>
              <a:t>Lawal</a:t>
            </a:r>
            <a:r>
              <a:rPr lang="en-US" dirty="0"/>
              <a:t> et al)</a:t>
            </a:r>
          </a:p>
          <a:p>
            <a:r>
              <a:rPr lang="en-US" dirty="0"/>
              <a:t>Consent form content is very technical</a:t>
            </a:r>
          </a:p>
          <a:p>
            <a:r>
              <a:rPr lang="en-US" dirty="0"/>
              <a:t>46.2% of patients don’t understand it’s content (</a:t>
            </a:r>
            <a:r>
              <a:rPr lang="en-US" dirty="0" err="1"/>
              <a:t>Ngim</a:t>
            </a:r>
            <a:r>
              <a:rPr lang="en-US" dirty="0"/>
              <a:t> et al)</a:t>
            </a:r>
          </a:p>
          <a:p>
            <a:r>
              <a:rPr lang="en-US" dirty="0">
                <a:solidFill>
                  <a:srgbClr val="FF0000"/>
                </a:solidFill>
              </a:rPr>
              <a:t>IN ADDITION TO THE SIGNED CONSENT FORM, THE PROCESS SHOULD BE DOCUMENTED IN THE PATIENT’S CASE NOTES.</a:t>
            </a:r>
          </a:p>
        </p:txBody>
      </p:sp>
    </p:spTree>
    <p:extLst>
      <p:ext uri="{BB962C8B-B14F-4D97-AF65-F5344CB8AC3E}">
        <p14:creationId xmlns:p14="http://schemas.microsoft.com/office/powerpoint/2010/main" val="413862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pic>
        <p:nvPicPr>
          <p:cNvPr id="2050" name="Picture 2" descr="Jehovah's Witness Medical Alert Necklace, Personali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620" y="1656414"/>
            <a:ext cx="5516380" cy="520158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Approach to the Child of Jehovah's Witness with a bleeding disor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5906125" y="2443397"/>
            <a:ext cx="3687580" cy="2563318"/>
          </a:xfrm>
          <a:prstGeom prst="rect">
            <a:avLst/>
          </a:prstGeom>
        </p:spPr>
      </p:pic>
    </p:spTree>
    <p:extLst>
      <p:ext uri="{BB962C8B-B14F-4D97-AF65-F5344CB8AC3E}">
        <p14:creationId xmlns:p14="http://schemas.microsoft.com/office/powerpoint/2010/main" val="348185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a:bodyPr>
          <a:lstStyle/>
          <a:p>
            <a:r>
              <a:rPr lang="en-US" dirty="0"/>
              <a:t>Jehovah’s witnesses</a:t>
            </a:r>
          </a:p>
          <a:p>
            <a:r>
              <a:rPr lang="en-US" dirty="0"/>
              <a:t>Emergencies; Doctrine of medical necessity, </a:t>
            </a:r>
            <a:r>
              <a:rPr lang="en-US" dirty="0" err="1"/>
              <a:t>Beneficience</a:t>
            </a:r>
            <a:endParaRPr lang="en-US" dirty="0"/>
          </a:p>
          <a:p>
            <a:r>
              <a:rPr lang="en-US" dirty="0"/>
              <a:t>For life and limb saving procedures (Bailey and love) </a:t>
            </a:r>
          </a:p>
          <a:p>
            <a:r>
              <a:rPr lang="en-US" dirty="0"/>
              <a:t>Life support</a:t>
            </a:r>
          </a:p>
          <a:p>
            <a:r>
              <a:rPr lang="en-US" dirty="0"/>
              <a:t>DNR</a:t>
            </a:r>
          </a:p>
          <a:p>
            <a:r>
              <a:rPr lang="en-US" dirty="0"/>
              <a:t>Advanced directive</a:t>
            </a:r>
          </a:p>
        </p:txBody>
      </p:sp>
    </p:spTree>
    <p:extLst>
      <p:ext uri="{BB962C8B-B14F-4D97-AF65-F5344CB8AC3E}">
        <p14:creationId xmlns:p14="http://schemas.microsoft.com/office/powerpoint/2010/main" val="113331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IN RESEARCH;</a:t>
            </a:r>
            <a:br>
              <a:rPr lang="en-US" dirty="0"/>
            </a:br>
            <a:r>
              <a:rPr lang="en-US" dirty="0"/>
              <a:t>HUMAN RIGHTS ABUSES IN WWII</a:t>
            </a:r>
          </a:p>
        </p:txBody>
      </p:sp>
      <p:pic>
        <p:nvPicPr>
          <p:cNvPr id="2050" name="Picture 2" descr="The Horrifying Discovery of Dachau Concentration Camp—And Its Liberation -  HISTOR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Dr. Karl Brandt und Adolf Hitler auf dem Berghof.png - Wikimedia  Comm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61714"/>
            <a:ext cx="5181600" cy="387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INFORMED CONSENT IN RESEARCH AND CLINICAL TIRALS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Informed consent is taken more information</a:t>
            </a:r>
          </a:p>
          <a:p>
            <a:pPr marL="0" indent="0">
              <a:buNone/>
            </a:pPr>
            <a:r>
              <a:rPr lang="en-US" dirty="0"/>
              <a:t>More information and guidelines available</a:t>
            </a:r>
          </a:p>
          <a:p>
            <a:endParaRPr lang="en-US" dirty="0"/>
          </a:p>
          <a:p>
            <a:r>
              <a:rPr lang="en-US" dirty="0"/>
              <a:t>NUREMBERG CODE 1947</a:t>
            </a:r>
          </a:p>
          <a:p>
            <a:pPr lvl="1"/>
            <a:r>
              <a:rPr lang="en-US" dirty="0"/>
              <a:t>Using human beings for experiments without consent .</a:t>
            </a:r>
          </a:p>
          <a:p>
            <a:pPr lvl="1"/>
            <a:r>
              <a:rPr lang="en-US" dirty="0"/>
              <a:t>10 preconditions on human rights</a:t>
            </a:r>
          </a:p>
          <a:p>
            <a:r>
              <a:rPr lang="en-US" dirty="0"/>
              <a:t>DECLARATION OF HELSINKI 1964</a:t>
            </a:r>
          </a:p>
          <a:p>
            <a:pPr lvl="1" algn="l"/>
            <a:r>
              <a:rPr lang="en-US" dirty="0"/>
              <a:t>Thalidomide </a:t>
            </a:r>
            <a:r>
              <a:rPr lang="en-GB" dirty="0"/>
              <a:t>disaster. 22 preconditions of what is expected of researchers</a:t>
            </a:r>
          </a:p>
          <a:p>
            <a:pPr lvl="1" algn="l"/>
            <a:endParaRPr lang="en-GB" dirty="0"/>
          </a:p>
          <a:p>
            <a:pPr marL="57150" indent="0">
              <a:buNone/>
            </a:pPr>
            <a:r>
              <a:rPr lang="en-GB" dirty="0"/>
              <a:t>Professional and academic pressures on Doctors to maintain a high research profile.</a:t>
            </a:r>
          </a:p>
          <a:p>
            <a:r>
              <a:rPr lang="en-GB" dirty="0"/>
              <a:t>ROLE OF ETHICAL COMMITTEE (Rule 31 MDCN code of Ethics)</a:t>
            </a:r>
          </a:p>
          <a:p>
            <a:pPr lvl="1"/>
            <a:endParaRPr lang="en-US" dirty="0"/>
          </a:p>
        </p:txBody>
      </p:sp>
    </p:spTree>
    <p:extLst>
      <p:ext uri="{BB962C8B-B14F-4D97-AF65-F5344CB8AC3E}">
        <p14:creationId xmlns:p14="http://schemas.microsoft.com/office/powerpoint/2010/main" val="390873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Karl Brandt - Wikipedia"/>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93392" y="2172494"/>
            <a:ext cx="287121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l Brandt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000" y="2477294"/>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69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My thalidomide family: Every time I went home I was a stranger | Family |  The Guardi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98" y="1690687"/>
            <a:ext cx="8229600" cy="460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5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full information is presented in terms and forms they can understand. - full information about possible benefits and risk are given - participants have the opportunity to read and consider the - research information leaflet. - sufficient time is allowed for participants to make up their mind - participants' consent must be in writing - approval is obtained from properly constituted research ethics committee. (Rule 31 gives details on how to obtain the necessary approval).</a:t>
            </a:r>
            <a:endParaRPr lang="en-US" dirty="0"/>
          </a:p>
        </p:txBody>
      </p:sp>
    </p:spTree>
    <p:extLst>
      <p:ext uri="{BB962C8B-B14F-4D97-AF65-F5344CB8AC3E}">
        <p14:creationId xmlns:p14="http://schemas.microsoft.com/office/powerpoint/2010/main" val="12490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77500" lnSpcReduction="20000"/>
          </a:bodyPr>
          <a:lstStyle/>
          <a:p>
            <a:r>
              <a:rPr lang="en-US" dirty="0"/>
              <a:t>Hippocratic oath</a:t>
            </a:r>
          </a:p>
          <a:p>
            <a:r>
              <a:rPr lang="en-US" dirty="0"/>
              <a:t>Definitions (ethics, autonomy, consent, battery, manslaughter)</a:t>
            </a:r>
          </a:p>
          <a:p>
            <a:r>
              <a:rPr lang="en-US" dirty="0"/>
              <a:t>Introduction/ historical perspectives</a:t>
            </a:r>
          </a:p>
          <a:p>
            <a:r>
              <a:rPr lang="en-US" dirty="0"/>
              <a:t>Duty of care to patient</a:t>
            </a:r>
          </a:p>
          <a:p>
            <a:r>
              <a:rPr lang="en-US" dirty="0"/>
              <a:t>Type of consent</a:t>
            </a:r>
          </a:p>
          <a:p>
            <a:r>
              <a:rPr lang="en-US" dirty="0"/>
              <a:t>Elements of informed consent</a:t>
            </a:r>
          </a:p>
          <a:p>
            <a:r>
              <a:rPr lang="en-US" dirty="0"/>
              <a:t>Special considerations (Jehovah’s witnesses, life support, advance directive, DNR, emergencies, disclosure of uncertainty)</a:t>
            </a:r>
          </a:p>
          <a:p>
            <a:r>
              <a:rPr lang="en-US" dirty="0"/>
              <a:t>Informed consent in organ Transplantation</a:t>
            </a:r>
          </a:p>
          <a:p>
            <a:r>
              <a:rPr lang="en-US" dirty="0"/>
              <a:t>Informed consent in Research</a:t>
            </a:r>
          </a:p>
          <a:p>
            <a:r>
              <a:rPr lang="en-US" dirty="0"/>
              <a:t>Sociocultural influences</a:t>
            </a:r>
          </a:p>
          <a:p>
            <a:r>
              <a:rPr lang="en-US" dirty="0"/>
              <a:t>Improving informed consent</a:t>
            </a:r>
          </a:p>
          <a:p>
            <a:endParaRPr lang="en-US" dirty="0"/>
          </a:p>
        </p:txBody>
      </p:sp>
    </p:spTree>
    <p:extLst>
      <p:ext uri="{BB962C8B-B14F-4D97-AF65-F5344CB8AC3E}">
        <p14:creationId xmlns:p14="http://schemas.microsoft.com/office/powerpoint/2010/main" val="153223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63F1-A612-1348-BD41-5FCB383E5BFE}"/>
              </a:ext>
            </a:extLst>
          </p:cNvPr>
          <p:cNvSpPr>
            <a:spLocks noGrp="1"/>
          </p:cNvSpPr>
          <p:nvPr>
            <p:ph type="title"/>
          </p:nvPr>
        </p:nvSpPr>
        <p:spPr/>
        <p:txBody>
          <a:bodyPr>
            <a:normAutofit/>
          </a:bodyPr>
          <a:lstStyle/>
          <a:p>
            <a:r>
              <a:rPr lang="en-GB"/>
              <a:t>INFORMED CONSENT IN ORGAN TRANSPLANT</a:t>
            </a:r>
            <a:endParaRPr lang="en-US"/>
          </a:p>
        </p:txBody>
      </p:sp>
      <p:sp>
        <p:nvSpPr>
          <p:cNvPr id="3" name="Content Placeholder 2">
            <a:extLst>
              <a:ext uri="{FF2B5EF4-FFF2-40B4-BE49-F238E27FC236}">
                <a16:creationId xmlns:a16="http://schemas.microsoft.com/office/drawing/2014/main" id="{BCDC6C16-9C3D-F945-92B5-7875639D3834}"/>
              </a:ext>
            </a:extLst>
          </p:cNvPr>
          <p:cNvSpPr>
            <a:spLocks noGrp="1"/>
          </p:cNvSpPr>
          <p:nvPr>
            <p:ph idx="1"/>
          </p:nvPr>
        </p:nvSpPr>
        <p:spPr/>
        <p:txBody>
          <a:bodyPr/>
          <a:lstStyle/>
          <a:p>
            <a:r>
              <a:rPr lang="en-US" dirty="0"/>
              <a:t>Dead donor</a:t>
            </a:r>
          </a:p>
          <a:p>
            <a:r>
              <a:rPr lang="en-US" dirty="0"/>
              <a:t>Compensation for living donor</a:t>
            </a:r>
          </a:p>
          <a:p>
            <a:r>
              <a:rPr lang="en-US" dirty="0"/>
              <a:t>Organ transplantation market</a:t>
            </a:r>
          </a:p>
        </p:txBody>
      </p:sp>
    </p:spTree>
    <p:extLst>
      <p:ext uri="{BB962C8B-B14F-4D97-AF65-F5344CB8AC3E}">
        <p14:creationId xmlns:p14="http://schemas.microsoft.com/office/powerpoint/2010/main" val="52270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587A-CEA2-0C49-AE2B-2175B2AD6F03}"/>
              </a:ext>
            </a:extLst>
          </p:cNvPr>
          <p:cNvSpPr>
            <a:spLocks noGrp="1"/>
          </p:cNvSpPr>
          <p:nvPr>
            <p:ph type="title"/>
          </p:nvPr>
        </p:nvSpPr>
        <p:spPr/>
        <p:txBody>
          <a:bodyPr/>
          <a:lstStyle/>
          <a:p>
            <a:r>
              <a:rPr lang="en-GB"/>
              <a:t>SOCIOCULTURAL INFLUENCES</a:t>
            </a:r>
            <a:endParaRPr lang="en-US"/>
          </a:p>
        </p:txBody>
      </p:sp>
      <p:sp>
        <p:nvSpPr>
          <p:cNvPr id="3" name="Content Placeholder 2">
            <a:extLst>
              <a:ext uri="{FF2B5EF4-FFF2-40B4-BE49-F238E27FC236}">
                <a16:creationId xmlns:a16="http://schemas.microsoft.com/office/drawing/2014/main" id="{F6A21653-0BDB-0D4E-89D0-3F2C47C1393A}"/>
              </a:ext>
            </a:extLst>
          </p:cNvPr>
          <p:cNvSpPr>
            <a:spLocks noGrp="1"/>
          </p:cNvSpPr>
          <p:nvPr>
            <p:ph idx="1"/>
          </p:nvPr>
        </p:nvSpPr>
        <p:spPr>
          <a:xfrm>
            <a:off x="1981200" y="1545881"/>
            <a:ext cx="8229600" cy="4525963"/>
          </a:xfrm>
        </p:spPr>
        <p:txBody>
          <a:bodyPr/>
          <a:lstStyle/>
          <a:p>
            <a:r>
              <a:rPr lang="en-GB" dirty="0"/>
              <a:t>Multicultural, </a:t>
            </a:r>
            <a:r>
              <a:rPr lang="en-GB" dirty="0" err="1"/>
              <a:t>multisocial</a:t>
            </a:r>
            <a:r>
              <a:rPr lang="en-GB" dirty="0"/>
              <a:t>, </a:t>
            </a:r>
            <a:r>
              <a:rPr lang="en-GB" dirty="0" err="1"/>
              <a:t>multireligious</a:t>
            </a:r>
            <a:r>
              <a:rPr lang="en-GB" dirty="0"/>
              <a:t> country (Ezeome et al)</a:t>
            </a:r>
          </a:p>
          <a:p>
            <a:r>
              <a:rPr lang="en-GB" dirty="0"/>
              <a:t>We live in an extended family system</a:t>
            </a:r>
          </a:p>
          <a:p>
            <a:r>
              <a:rPr lang="en-GB" dirty="0"/>
              <a:t>68%of citizens are below poverty line
Payment for healthcare mainly out of pocket</a:t>
            </a:r>
          </a:p>
          <a:p>
            <a:r>
              <a:rPr lang="en-GB" dirty="0"/>
              <a:t>Late presentation</a:t>
            </a:r>
            <a:endParaRPr lang="en-US" dirty="0"/>
          </a:p>
        </p:txBody>
      </p:sp>
    </p:spTree>
    <p:extLst>
      <p:ext uri="{BB962C8B-B14F-4D97-AF65-F5344CB8AC3E}">
        <p14:creationId xmlns:p14="http://schemas.microsoft.com/office/powerpoint/2010/main" val="140775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719-0C32-874F-BCB9-FCCAFC24F64B}"/>
              </a:ext>
            </a:extLst>
          </p:cNvPr>
          <p:cNvSpPr>
            <a:spLocks noGrp="1"/>
          </p:cNvSpPr>
          <p:nvPr>
            <p:ph type="title"/>
          </p:nvPr>
        </p:nvSpPr>
        <p:spPr/>
        <p:txBody>
          <a:bodyPr>
            <a:normAutofit/>
          </a:bodyPr>
          <a:lstStyle/>
          <a:p>
            <a:r>
              <a:rPr lang="en-GB"/>
              <a:t>SOCIOCULTURAL INFLUENCES CONTD.</a:t>
            </a:r>
            <a:endParaRPr lang="en-US"/>
          </a:p>
        </p:txBody>
      </p:sp>
      <p:sp>
        <p:nvSpPr>
          <p:cNvPr id="3" name="Content Placeholder 2">
            <a:extLst>
              <a:ext uri="{FF2B5EF4-FFF2-40B4-BE49-F238E27FC236}">
                <a16:creationId xmlns:a16="http://schemas.microsoft.com/office/drawing/2014/main" id="{2668C8A1-6A69-BF4F-9CFE-C00B3300D786}"/>
              </a:ext>
            </a:extLst>
          </p:cNvPr>
          <p:cNvSpPr>
            <a:spLocks noGrp="1"/>
          </p:cNvSpPr>
          <p:nvPr>
            <p:ph idx="1"/>
          </p:nvPr>
        </p:nvSpPr>
        <p:spPr/>
        <p:txBody>
          <a:bodyPr>
            <a:normAutofit fontScale="85000" lnSpcReduction="20000"/>
          </a:bodyPr>
          <a:lstStyle/>
          <a:p>
            <a:r>
              <a:rPr lang="en-GB" dirty="0"/>
              <a:t>FAMILY STRUCTURE</a:t>
            </a:r>
          </a:p>
          <a:p>
            <a:r>
              <a:rPr lang="en-GB" dirty="0"/>
              <a:t>GENDER ISSUES</a:t>
            </a:r>
          </a:p>
          <a:p>
            <a:pPr lvl="1"/>
            <a:r>
              <a:rPr lang="en-GB" dirty="0"/>
              <a:t>Husband head of family</a:t>
            </a:r>
          </a:p>
          <a:p>
            <a:pPr lvl="1"/>
            <a:r>
              <a:rPr lang="en-GB" dirty="0"/>
              <a:t>Woman belongs to husband</a:t>
            </a:r>
          </a:p>
          <a:p>
            <a:pPr lvl="1"/>
            <a:r>
              <a:rPr lang="en-GB" dirty="0"/>
              <a:t>Some Physicians take consent from husbands, fathers and brothers instead of the female patient</a:t>
            </a:r>
          </a:p>
          <a:p>
            <a:pPr lvl="1"/>
            <a:r>
              <a:rPr lang="en-GB" dirty="0"/>
              <a:t>Worse in the rural areas and in the North</a:t>
            </a:r>
          </a:p>
          <a:p>
            <a:pPr lvl="1"/>
            <a:r>
              <a:rPr lang="en-GB" dirty="0"/>
              <a:t>changing  with increasing level of education</a:t>
            </a:r>
          </a:p>
          <a:p>
            <a:r>
              <a:rPr lang="en-GB" dirty="0"/>
              <a:t>RESPECT FOR ELDERS
RELIGION; illnesses are spiritual, denial, consent from Pastors, autopsy difficult in Muslims
HEALTHCARE FINANCE</a:t>
            </a:r>
          </a:p>
          <a:p>
            <a:r>
              <a:rPr lang="en-GB" dirty="0"/>
              <a:t>LEVEL OF EDUCATION (</a:t>
            </a:r>
            <a:r>
              <a:rPr lang="en-GB" dirty="0" err="1"/>
              <a:t>Osime</a:t>
            </a:r>
            <a:r>
              <a:rPr lang="en-GB" dirty="0"/>
              <a:t> et al, Ezeome et al)</a:t>
            </a:r>
            <a:endParaRPr lang="en-US" dirty="0"/>
          </a:p>
        </p:txBody>
      </p:sp>
    </p:spTree>
    <p:extLst>
      <p:ext uri="{BB962C8B-B14F-4D97-AF65-F5344CB8AC3E}">
        <p14:creationId xmlns:p14="http://schemas.microsoft.com/office/powerpoint/2010/main" val="1529318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A929-FA4B-D346-9A9B-8223C888BC85}"/>
              </a:ext>
            </a:extLst>
          </p:cNvPr>
          <p:cNvSpPr>
            <a:spLocks noGrp="1"/>
          </p:cNvSpPr>
          <p:nvPr>
            <p:ph type="title"/>
          </p:nvPr>
        </p:nvSpPr>
        <p:spPr/>
        <p:txBody>
          <a:bodyPr>
            <a:normAutofit/>
          </a:bodyPr>
          <a:lstStyle/>
          <a:p>
            <a:r>
              <a:rPr lang="en-GB"/>
              <a:t>PHYSICIAN FACTOR IN OBTAINING INFORMED CONSENT</a:t>
            </a:r>
            <a:endParaRPr lang="en-US"/>
          </a:p>
        </p:txBody>
      </p:sp>
      <p:sp>
        <p:nvSpPr>
          <p:cNvPr id="3" name="Content Placeholder 2">
            <a:extLst>
              <a:ext uri="{FF2B5EF4-FFF2-40B4-BE49-F238E27FC236}">
                <a16:creationId xmlns:a16="http://schemas.microsoft.com/office/drawing/2014/main" id="{C4AD692F-34A0-B442-A513-16F61D5CDCC0}"/>
              </a:ext>
            </a:extLst>
          </p:cNvPr>
          <p:cNvSpPr>
            <a:spLocks noGrp="1"/>
          </p:cNvSpPr>
          <p:nvPr>
            <p:ph idx="1"/>
          </p:nvPr>
        </p:nvSpPr>
        <p:spPr/>
        <p:txBody>
          <a:bodyPr>
            <a:normAutofit fontScale="92500" lnSpcReduction="10000"/>
          </a:bodyPr>
          <a:lstStyle/>
          <a:p>
            <a:r>
              <a:rPr lang="en-GB"/>
              <a:t>Reduced level of knowledge on informed consent by Physicians (Agu et al)</a:t>
            </a:r>
          </a:p>
          <a:p>
            <a:r>
              <a:rPr lang="en-GB"/>
              <a:t>However, Adebamowo et al concluded that most Nigerian Surgeons have knowledge on informed consent but fall short in practice (Adebamowo et al)</a:t>
            </a:r>
          </a:p>
          <a:p>
            <a:r>
              <a:rPr lang="en-GB"/>
              <a:t>Poor communication skills
Senior Doctors not being involved (Ngim et al)</a:t>
            </a:r>
          </a:p>
          <a:p>
            <a:r>
              <a:rPr lang="en-GB"/>
              <a:t>Time constraints (Aisuodinoe – Shadrach et al)</a:t>
            </a:r>
          </a:p>
          <a:p>
            <a:r>
              <a:rPr lang="en-GB"/>
              <a:t>Too much technical language (Ngim)</a:t>
            </a:r>
          </a:p>
          <a:p>
            <a:r>
              <a:rPr lang="en-GB"/>
              <a:t>Too much reliance on signed forms.</a:t>
            </a:r>
          </a:p>
          <a:p>
            <a:r>
              <a:rPr lang="en-GB"/>
              <a:t>No documentation in case notes (Ngim et al)</a:t>
            </a:r>
            <a:endParaRPr lang="en-US"/>
          </a:p>
        </p:txBody>
      </p:sp>
    </p:spTree>
    <p:extLst>
      <p:ext uri="{BB962C8B-B14F-4D97-AF65-F5344CB8AC3E}">
        <p14:creationId xmlns:p14="http://schemas.microsoft.com/office/powerpoint/2010/main" val="3197875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Full registration for MDCN after House Job (HowTo) – ikechukw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728" y="1948721"/>
            <a:ext cx="5096656" cy="398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2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F498-2274-2144-9F68-237B8B3CE7A3}"/>
              </a:ext>
            </a:extLst>
          </p:cNvPr>
          <p:cNvSpPr>
            <a:spLocks noGrp="1"/>
          </p:cNvSpPr>
          <p:nvPr>
            <p:ph type="title"/>
          </p:nvPr>
        </p:nvSpPr>
        <p:spPr/>
        <p:txBody>
          <a:bodyPr/>
          <a:lstStyle/>
          <a:p>
            <a:r>
              <a:rPr lang="en-GB"/>
              <a:t>MDCN</a:t>
            </a:r>
            <a:endParaRPr lang="en-US"/>
          </a:p>
        </p:txBody>
      </p:sp>
      <p:sp>
        <p:nvSpPr>
          <p:cNvPr id="3" name="Content Placeholder 2">
            <a:extLst>
              <a:ext uri="{FF2B5EF4-FFF2-40B4-BE49-F238E27FC236}">
                <a16:creationId xmlns:a16="http://schemas.microsoft.com/office/drawing/2014/main" id="{6E9BEAA0-26F5-614E-97FC-E7CB67BB9894}"/>
              </a:ext>
            </a:extLst>
          </p:cNvPr>
          <p:cNvSpPr>
            <a:spLocks noGrp="1"/>
          </p:cNvSpPr>
          <p:nvPr>
            <p:ph idx="1"/>
          </p:nvPr>
        </p:nvSpPr>
        <p:spPr/>
        <p:txBody>
          <a:bodyPr>
            <a:normAutofit/>
          </a:bodyPr>
          <a:lstStyle/>
          <a:p>
            <a:r>
              <a:rPr lang="en-GB"/>
              <a:t>Regulatory body for the practice of medicine, dentistry and alternative medicine</a:t>
            </a:r>
          </a:p>
          <a:p>
            <a:r>
              <a:rPr lang="en-GB"/>
              <a:t>Informed consent is rule 19 of MDCN code of ethics</a:t>
            </a:r>
          </a:p>
          <a:p>
            <a:r>
              <a:rPr lang="en-GB"/>
              <a:t>MDCN investigation panel
MDCN Disciplinary Tribunal ( status of a high court)</a:t>
            </a:r>
          </a:p>
          <a:p>
            <a:r>
              <a:rPr lang="en-GB"/>
              <a:t>Flouting MDCN rules may be interpreted as infamous conduct and negligence</a:t>
            </a:r>
          </a:p>
          <a:p>
            <a:r>
              <a:rPr lang="en-GB"/>
              <a:t>Depending on severity, a case may assume a criminal dimension.</a:t>
            </a:r>
            <a:endParaRPr lang="en-US"/>
          </a:p>
        </p:txBody>
      </p:sp>
    </p:spTree>
    <p:extLst>
      <p:ext uri="{BB962C8B-B14F-4D97-AF65-F5344CB8AC3E}">
        <p14:creationId xmlns:p14="http://schemas.microsoft.com/office/powerpoint/2010/main" val="338224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B94E-F456-A84C-8F9B-B26CBD933EDC}"/>
              </a:ext>
            </a:extLst>
          </p:cNvPr>
          <p:cNvSpPr>
            <a:spLocks noGrp="1"/>
          </p:cNvSpPr>
          <p:nvPr>
            <p:ph type="title"/>
          </p:nvPr>
        </p:nvSpPr>
        <p:spPr/>
        <p:txBody>
          <a:bodyPr/>
          <a:lstStyle/>
          <a:p>
            <a:r>
              <a:rPr lang="en-GB"/>
              <a:t>IMPROVING INFORMED CONSENT</a:t>
            </a:r>
            <a:endParaRPr lang="en-US"/>
          </a:p>
        </p:txBody>
      </p:sp>
      <p:sp>
        <p:nvSpPr>
          <p:cNvPr id="3" name="Content Placeholder 2">
            <a:extLst>
              <a:ext uri="{FF2B5EF4-FFF2-40B4-BE49-F238E27FC236}">
                <a16:creationId xmlns:a16="http://schemas.microsoft.com/office/drawing/2014/main" id="{A0811A63-DE45-4E4C-9395-495C0FBAF9EB}"/>
              </a:ext>
            </a:extLst>
          </p:cNvPr>
          <p:cNvSpPr>
            <a:spLocks noGrp="1"/>
          </p:cNvSpPr>
          <p:nvPr>
            <p:ph idx="1"/>
          </p:nvPr>
        </p:nvSpPr>
        <p:spPr/>
        <p:txBody>
          <a:bodyPr>
            <a:normAutofit fontScale="92500" lnSpcReduction="10000"/>
          </a:bodyPr>
          <a:lstStyle/>
          <a:p>
            <a:r>
              <a:rPr lang="en-GB"/>
              <a:t>Encourage questions from patients</a:t>
            </a:r>
          </a:p>
          <a:p>
            <a:r>
              <a:rPr lang="en-GB"/>
              <a:t>Patient education materials; pamphlets (Afolabi et al, Edwards et al), videos and animation (Jimison et al) and computer based materials (Leclercq)</a:t>
            </a:r>
          </a:p>
          <a:p>
            <a:r>
              <a:rPr lang="en-GB"/>
              <a:t>Consent being taken by more senior Doctors (Afolabi et al, Agu et al)</a:t>
            </a:r>
          </a:p>
          <a:p>
            <a:r>
              <a:rPr lang="en-GB"/>
              <a:t>Taking consent multiple times
Expanding consent forms to include benefits, risks and alternatives (Ogundiran et al)</a:t>
            </a:r>
          </a:p>
          <a:p>
            <a:r>
              <a:rPr lang="en-GB"/>
              <a:t>Communication skills for surgeons (Ogundiran)</a:t>
            </a:r>
          </a:p>
          <a:p>
            <a:r>
              <a:rPr lang="en-GB"/>
              <a:t>Ethics in medical school</a:t>
            </a:r>
            <a:endParaRPr lang="en-US"/>
          </a:p>
        </p:txBody>
      </p:sp>
    </p:spTree>
    <p:extLst>
      <p:ext uri="{BB962C8B-B14F-4D97-AF65-F5344CB8AC3E}">
        <p14:creationId xmlns:p14="http://schemas.microsoft.com/office/powerpoint/2010/main" val="75589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EB5E-7E53-6C44-85B0-7CC805C29220}"/>
              </a:ext>
            </a:extLst>
          </p:cNvPr>
          <p:cNvSpPr>
            <a:spLocks noGrp="1"/>
          </p:cNvSpPr>
          <p:nvPr>
            <p:ph type="title"/>
          </p:nvPr>
        </p:nvSpPr>
        <p:spPr/>
        <p:txBody>
          <a:bodyPr/>
          <a:lstStyle/>
          <a:p>
            <a:r>
              <a:rPr lang="en-GB"/>
              <a:t>CONCLUSION</a:t>
            </a:r>
            <a:endParaRPr lang="en-US"/>
          </a:p>
        </p:txBody>
      </p:sp>
      <p:sp>
        <p:nvSpPr>
          <p:cNvPr id="3" name="Content Placeholder 2">
            <a:extLst>
              <a:ext uri="{FF2B5EF4-FFF2-40B4-BE49-F238E27FC236}">
                <a16:creationId xmlns:a16="http://schemas.microsoft.com/office/drawing/2014/main" id="{50ED7054-9239-B246-A9A8-CF00C30877DC}"/>
              </a:ext>
            </a:extLst>
          </p:cNvPr>
          <p:cNvSpPr>
            <a:spLocks noGrp="1"/>
          </p:cNvSpPr>
          <p:nvPr>
            <p:ph idx="1"/>
          </p:nvPr>
        </p:nvSpPr>
        <p:spPr/>
        <p:txBody>
          <a:bodyPr>
            <a:normAutofit/>
          </a:bodyPr>
          <a:lstStyle/>
          <a:p>
            <a:r>
              <a:rPr lang="en-GB"/>
              <a:t>Autonomy is a basic human right.</a:t>
            </a:r>
          </a:p>
          <a:p>
            <a:r>
              <a:rPr lang="en-GB"/>
              <a:t>Informed consent is borne out of a patient’s right to autonomy</a:t>
            </a:r>
          </a:p>
          <a:p>
            <a:r>
              <a:rPr lang="en-GB"/>
              <a:t>A signed consent form alone does not constitute informed consent</a:t>
            </a:r>
          </a:p>
          <a:p>
            <a:r>
              <a:rPr lang="en-GB"/>
              <a:t>The primary aim is not to avoid litigation.</a:t>
            </a:r>
          </a:p>
          <a:p>
            <a:r>
              <a:rPr lang="en-GB"/>
              <a:t>However as people are becoming more aware, information readily available, and with the brain drain of Doctors across international borders, it becomes imperative physicians preach and practice this fundamental principle of medical ethics.</a:t>
            </a:r>
            <a:endParaRPr lang="en-US"/>
          </a:p>
        </p:txBody>
      </p:sp>
    </p:spTree>
    <p:extLst>
      <p:ext uri="{BB962C8B-B14F-4D97-AF65-F5344CB8AC3E}">
        <p14:creationId xmlns:p14="http://schemas.microsoft.com/office/powerpoint/2010/main" val="200244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SALEMETTC MEDICAL MALPRACT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186" y="1825625"/>
            <a:ext cx="93276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3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528" y="1843790"/>
            <a:ext cx="10634272" cy="4362138"/>
          </a:xfrm>
        </p:spPr>
      </p:pic>
    </p:spTree>
    <p:extLst>
      <p:ext uri="{BB962C8B-B14F-4D97-AF65-F5344CB8AC3E}">
        <p14:creationId xmlns:p14="http://schemas.microsoft.com/office/powerpoint/2010/main" val="94217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PHYSICIAN’S OATH</a:t>
            </a:r>
          </a:p>
        </p:txBody>
      </p:sp>
      <p:sp>
        <p:nvSpPr>
          <p:cNvPr id="3" name="Content Placeholder 2"/>
          <p:cNvSpPr>
            <a:spLocks noGrp="1"/>
          </p:cNvSpPr>
          <p:nvPr>
            <p:ph idx="1"/>
          </p:nvPr>
        </p:nvSpPr>
        <p:spPr>
          <a:xfrm>
            <a:off x="838200" y="1690688"/>
            <a:ext cx="10515600" cy="4351338"/>
          </a:xfrm>
        </p:spPr>
        <p:txBody>
          <a:bodyPr>
            <a:normAutofit fontScale="55000" lnSpcReduction="20000"/>
          </a:bodyPr>
          <a:lstStyle/>
          <a:p>
            <a:pPr marL="0" marR="0" indent="0">
              <a:lnSpc>
                <a:spcPct val="115000"/>
              </a:lnSpc>
              <a:spcBef>
                <a:spcPts val="0"/>
              </a:spcBef>
              <a:spcAft>
                <a:spcPts val="0"/>
              </a:spcAft>
              <a:buNone/>
            </a:pPr>
            <a:r>
              <a:rPr lang="en-US" dirty="0">
                <a:latin typeface="Calibri" panose="020F0502020204030204" pitchFamily="34" charset="0"/>
                <a:ea typeface="SimSun" panose="02010600030101010101" pitchFamily="2" charset="-122"/>
                <a:cs typeface="Times New Roman" panose="02020603050405020304" pitchFamily="18" charset="0"/>
              </a:rPr>
              <a:t>AS A MEMBER OF THE MEDICAL PROFESSION: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SOLEMNLY PLEDGE to dedicate my life to the service of humanity;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THE HEALTH AND WELL-BEING OF MY PATIENT will be my first consideration; </a:t>
            </a:r>
          </a:p>
          <a:p>
            <a:pPr marL="0" marR="0">
              <a:lnSpc>
                <a:spcPct val="115000"/>
              </a:lnSpc>
              <a:spcBef>
                <a:spcPts val="0"/>
              </a:spcBef>
              <a:spcAft>
                <a:spcPts val="0"/>
              </a:spcAft>
            </a:pPr>
            <a:r>
              <a:rPr lang="en-US" dirty="0">
                <a:solidFill>
                  <a:srgbClr val="FF0000"/>
                </a:solidFill>
                <a:latin typeface="Calibri" panose="020F0502020204030204" pitchFamily="34" charset="0"/>
                <a:ea typeface="SimSun" panose="02010600030101010101" pitchFamily="2" charset="-122"/>
                <a:cs typeface="Times New Roman" panose="02020603050405020304" pitchFamily="18" charset="0"/>
              </a:rPr>
              <a:t>I WILL RESPECT the autonomy and dignity of my patient;</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MAINTAIN the utmost respect for human life;</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NOT PERMIT considerations of age, disease or disability, creed, ethnic origin, gender, nationality, political affiliation, race, sexual orientation, social standing, or any other factor to intervene between my duty and my patient;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RESPECT the secrets that are confided in me, even after the patient has died;</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PRACTISE my profession with conscience and dignity and in accordance with good medical practice;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FOSTER the </a:t>
            </a:r>
            <a:r>
              <a:rPr lang="en-US" dirty="0" err="1">
                <a:latin typeface="Calibri" panose="020F0502020204030204" pitchFamily="34" charset="0"/>
                <a:ea typeface="SimSun" panose="02010600030101010101" pitchFamily="2" charset="-122"/>
                <a:cs typeface="Times New Roman" panose="02020603050405020304" pitchFamily="18" charset="0"/>
              </a:rPr>
              <a:t>honour</a:t>
            </a:r>
            <a:r>
              <a:rPr lang="en-US" dirty="0">
                <a:latin typeface="Calibri" panose="020F0502020204030204" pitchFamily="34" charset="0"/>
                <a:ea typeface="SimSun" panose="02010600030101010101" pitchFamily="2" charset="-122"/>
                <a:cs typeface="Times New Roman" panose="02020603050405020304" pitchFamily="18" charset="0"/>
              </a:rPr>
              <a:t> and noble traditions of the medical profession;</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GIVE to my teachers, colleagues, and students the respect and gratitude that is their due;</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SHARE my medical knowledge for the benefit of the patient and the advancement of healthcare;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ATTEND TO my own health, well-being, and abilities in order to provide care of the highest standard;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WILL NOT USE my medical knowledge to violate human rights and civil liberties, even under threat;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I MAKE THESE PROMISES solemnly, freely, and upon my </a:t>
            </a:r>
            <a:r>
              <a:rPr lang="en-US" dirty="0" err="1">
                <a:latin typeface="Calibri" panose="020F0502020204030204" pitchFamily="34" charset="0"/>
                <a:ea typeface="SimSun" panose="02010600030101010101" pitchFamily="2" charset="-122"/>
                <a:cs typeface="Times New Roman" panose="02020603050405020304" pitchFamily="18" charset="0"/>
              </a:rPr>
              <a:t>honour</a:t>
            </a:r>
            <a:r>
              <a:rPr lang="en-US" dirty="0">
                <a:latin typeface="Calibri" panose="020F0502020204030204" pitchFamily="34" charset="0"/>
                <a:ea typeface="SimSun" panose="02010600030101010101" pitchFamily="2" charset="-122"/>
                <a:cs typeface="Times New Roman" panose="02020603050405020304" pitchFamily="18" charset="0"/>
              </a:rPr>
              <a:t>. </a:t>
            </a:r>
          </a:p>
          <a:p>
            <a:pPr marL="0" marR="0">
              <a:lnSpc>
                <a:spcPct val="115000"/>
              </a:lnSpc>
              <a:spcBef>
                <a:spcPts val="0"/>
              </a:spcBef>
              <a:spcAft>
                <a:spcPts val="0"/>
              </a:spcAft>
            </a:pPr>
            <a:r>
              <a:rPr lang="en-US" dirty="0">
                <a:latin typeface="Calibri" panose="020F0502020204030204" pitchFamily="34" charset="0"/>
                <a:ea typeface="SimSun" panose="02010600030101010101" pitchFamily="2" charset="-122"/>
                <a:cs typeface="Times New Roman" panose="02020603050405020304" pitchFamily="18" charset="0"/>
              </a:rPr>
              <a:t> </a:t>
            </a:r>
          </a:p>
          <a:p>
            <a:pPr marL="0" marR="0">
              <a:lnSpc>
                <a:spcPct val="115000"/>
              </a:lnSpc>
              <a:spcBef>
                <a:spcPts val="0"/>
              </a:spcBef>
              <a:spcAft>
                <a:spcPts val="0"/>
              </a:spcAft>
            </a:pPr>
            <a:r>
              <a:rPr lang="en-US" i="1" dirty="0">
                <a:latin typeface="Calibri" panose="020F0502020204030204" pitchFamily="34" charset="0"/>
                <a:ea typeface="SimSun" panose="02010600030101010101" pitchFamily="2" charset="-122"/>
                <a:cs typeface="Times New Roman" panose="02020603050405020304" pitchFamily="18" charset="0"/>
              </a:rPr>
              <a:t>©2017 World Medical Association Inc. All Rights Reserved. All intellectual property rights in the Declaration of Geneva are vested in the World Medical Association.</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0" marR="0" indent="0">
              <a:lnSpc>
                <a:spcPct val="115000"/>
              </a:lnSpc>
              <a:spcBef>
                <a:spcPts val="0"/>
              </a:spcBef>
              <a:spcAft>
                <a:spcPts val="1000"/>
              </a:spcAft>
              <a:buNone/>
            </a:pPr>
            <a:r>
              <a:rPr lang="en-US" dirty="0">
                <a:latin typeface="Calibri" panose="020F0502020204030204" pitchFamily="34" charset="0"/>
                <a:ea typeface="SimSun" panose="02010600030101010101" pitchFamily="2" charset="-122"/>
                <a:cs typeface="Times New Roman" panose="02020603050405020304" pitchFamily="18" charset="0"/>
              </a:rPr>
              <a:t>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68899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a:p>
          <a:p>
            <a:r>
              <a:rPr lang="en-US" dirty="0" err="1"/>
              <a:t>Leclercq</a:t>
            </a:r>
            <a:r>
              <a:rPr lang="en-US" dirty="0"/>
              <a:t> WK, </a:t>
            </a:r>
            <a:r>
              <a:rPr lang="en-US" dirty="0" err="1"/>
              <a:t>Keulers</a:t>
            </a:r>
            <a:r>
              <a:rPr lang="en-US" dirty="0"/>
              <a:t> BJ, </a:t>
            </a:r>
            <a:r>
              <a:rPr lang="en-US" dirty="0" err="1"/>
              <a:t>Scheltinga</a:t>
            </a:r>
            <a:r>
              <a:rPr lang="en-US" dirty="0"/>
              <a:t> MR, </a:t>
            </a:r>
            <a:r>
              <a:rPr lang="en-US" dirty="0" err="1"/>
              <a:t>Spauwen</a:t>
            </a:r>
            <a:r>
              <a:rPr lang="en-US" dirty="0"/>
              <a:t> PH, van der Wilt GJ. A review of surgical informed consent: past, present, and future. A quest to help patients make better decisions. World J Surg. 2010 Jul;34(7):1406-15. </a:t>
            </a:r>
            <a:r>
              <a:rPr lang="en-US" dirty="0" err="1"/>
              <a:t>doi</a:t>
            </a:r>
            <a:r>
              <a:rPr lang="en-US" dirty="0"/>
              <a:t>: 10.1007/s00268-010-0542-0. PMID: 20372902; PMCID: PMC2895877.</a:t>
            </a:r>
          </a:p>
          <a:p>
            <a:r>
              <a:rPr lang="en-US" dirty="0">
                <a:hlinkClick r:id="rId3"/>
              </a:rPr>
              <a:t>https://www.facs.org/for-medical-professionals/membership-community/resident-and-associate-society/webinars/archive/surgical-ethics/</a:t>
            </a:r>
            <a:endParaRPr lang="en-US" dirty="0"/>
          </a:p>
          <a:p>
            <a:r>
              <a:rPr lang="en-US" dirty="0"/>
              <a:t>   FORGIVE AND REMEMBER: MANAGING MEDICAL FAILURE. Book by Charles </a:t>
            </a:r>
            <a:r>
              <a:rPr lang="en-US" dirty="0" err="1"/>
              <a:t>Bosk</a:t>
            </a:r>
            <a:r>
              <a:rPr lang="en-US" dirty="0"/>
              <a:t>, 1979</a:t>
            </a:r>
          </a:p>
          <a:p>
            <a:r>
              <a:rPr lang="en-US" dirty="0"/>
              <a:t>MDCN Code of Medical Ethics in Nigeria</a:t>
            </a:r>
          </a:p>
          <a:p>
            <a:r>
              <a:rPr lang="en-US" dirty="0" err="1"/>
              <a:t>Lawal</a:t>
            </a:r>
            <a:r>
              <a:rPr lang="en-US" dirty="0"/>
              <a:t> YZ, </a:t>
            </a:r>
            <a:r>
              <a:rPr lang="en-US" dirty="0" err="1"/>
              <a:t>Garba</a:t>
            </a:r>
            <a:r>
              <a:rPr lang="en-US" dirty="0"/>
              <a:t> ES, </a:t>
            </a:r>
            <a:r>
              <a:rPr lang="en-US" dirty="0" err="1"/>
              <a:t>Ogirima</a:t>
            </a:r>
            <a:r>
              <a:rPr lang="en-US" dirty="0"/>
              <a:t> MO, </a:t>
            </a:r>
            <a:r>
              <a:rPr lang="en-US" dirty="0" err="1"/>
              <a:t>Dahiru</a:t>
            </a:r>
            <a:r>
              <a:rPr lang="en-US" dirty="0"/>
              <a:t> IL, </a:t>
            </a:r>
            <a:r>
              <a:rPr lang="en-US" dirty="0" err="1"/>
              <a:t>Maitama</a:t>
            </a:r>
            <a:r>
              <a:rPr lang="en-US" dirty="0"/>
              <a:t> MI, </a:t>
            </a:r>
            <a:r>
              <a:rPr lang="en-US" dirty="0" err="1"/>
              <a:t>Abubakar</a:t>
            </a:r>
            <a:r>
              <a:rPr lang="en-US" dirty="0"/>
              <a:t> K. The doctrine of informed consent in surgical practice. Ann </a:t>
            </a:r>
            <a:r>
              <a:rPr lang="en-US" dirty="0" err="1"/>
              <a:t>Afr</a:t>
            </a:r>
            <a:r>
              <a:rPr lang="en-US" dirty="0"/>
              <a:t> Med. 2011 Jan-Mar;10(1):1-5. </a:t>
            </a:r>
            <a:r>
              <a:rPr lang="en-US" dirty="0" err="1"/>
              <a:t>doi</a:t>
            </a:r>
            <a:r>
              <a:rPr lang="en-US" dirty="0"/>
              <a:t>: 10.4103/1596-3519.76558. PMID: 21311147.</a:t>
            </a:r>
          </a:p>
          <a:p>
            <a:r>
              <a:rPr lang="en-GB" dirty="0"/>
              <a:t>Beauchamp TL. Methods and principles in biomedical ethics. J Med Ethics. 2003 Oct;29(5):269-74. </a:t>
            </a:r>
            <a:r>
              <a:rPr lang="en-GB" dirty="0" err="1"/>
              <a:t>doi</a:t>
            </a:r>
            <a:r>
              <a:rPr lang="en-GB" dirty="0"/>
              <a:t>: 10.1136/jme.29.5.269. PMID: 14519835; PMCID: PMC1733784.</a:t>
            </a:r>
          </a:p>
          <a:p>
            <a:r>
              <a:rPr lang="en-GB" dirty="0"/>
              <a:t>GMC new guidelines on decision making</a:t>
            </a:r>
          </a:p>
          <a:p>
            <a:r>
              <a:rPr lang="en-GB" dirty="0"/>
              <a:t>Ezeome, Emmanuel &amp; Marshall, Patricia. (2008). Informed Consent Practices in Nigeria. Developing world bioethics. 9. 138-48. 10.1111/j.1471-8847.2008.00234.x. </a:t>
            </a:r>
          </a:p>
          <a:p>
            <a:endParaRPr lang="en-US" dirty="0"/>
          </a:p>
          <a:p>
            <a:r>
              <a:rPr lang="en-US" dirty="0" err="1"/>
              <a:t>Afolabi</a:t>
            </a:r>
            <a:r>
              <a:rPr lang="en-US" dirty="0"/>
              <a:t> OA, </a:t>
            </a:r>
            <a:r>
              <a:rPr lang="en-US" dirty="0" err="1"/>
              <a:t>Fadare</a:t>
            </a:r>
            <a:r>
              <a:rPr lang="en-US" dirty="0"/>
              <a:t> JO, </a:t>
            </a:r>
            <a:r>
              <a:rPr lang="en-US" dirty="0" err="1"/>
              <a:t>Ajiboye</a:t>
            </a:r>
            <a:r>
              <a:rPr lang="en-US" dirty="0"/>
              <a:t> OT. Informed consent in </a:t>
            </a:r>
            <a:r>
              <a:rPr lang="en-US" dirty="0" err="1"/>
              <a:t>otolargologic</a:t>
            </a:r>
            <a:r>
              <a:rPr lang="en-US" dirty="0"/>
              <a:t> surgery: case scenario from a </a:t>
            </a:r>
            <a:r>
              <a:rPr lang="en-US" dirty="0" err="1"/>
              <a:t>nigerian</a:t>
            </a:r>
            <a:r>
              <a:rPr lang="en-US" dirty="0"/>
              <a:t> specialist hospital. </a:t>
            </a:r>
            <a:r>
              <a:rPr lang="en-US" i="1" dirty="0"/>
              <a:t>Case Rep </a:t>
            </a:r>
            <a:r>
              <a:rPr lang="en-US" i="1" dirty="0" err="1"/>
              <a:t>Otolaryngol</a:t>
            </a:r>
            <a:r>
              <a:rPr lang="en-US" dirty="0"/>
              <a:t>. 2014;2014:120985. doi:10.1155/2014/120985</a:t>
            </a:r>
          </a:p>
          <a:p>
            <a:r>
              <a:rPr lang="en-US" dirty="0">
                <a:hlinkClick r:id="rId4"/>
              </a:rPr>
              <a:t>https://www.who.int/news-room/fact-sheets/detail/human-rights-and-health</a:t>
            </a:r>
            <a:r>
              <a:rPr lang="en-US" dirty="0"/>
              <a:t>  19</a:t>
            </a:r>
            <a:r>
              <a:rPr lang="en-US" baseline="30000" dirty="0"/>
              <a:t>th</a:t>
            </a:r>
            <a:r>
              <a:rPr lang="en-US" dirty="0"/>
              <a:t> June</a:t>
            </a:r>
          </a:p>
          <a:p>
            <a:endParaRPr lang="en-US" dirty="0"/>
          </a:p>
          <a:p>
            <a:endParaRPr lang="en-US" dirty="0"/>
          </a:p>
          <a:p>
            <a:endParaRPr lang="en-GB"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643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medico-legal obligation</a:t>
            </a:r>
          </a:p>
        </p:txBody>
      </p:sp>
      <p:pic>
        <p:nvPicPr>
          <p:cNvPr id="6146" name="Picture 2" descr="Issues in Medical Ethics | Macaulay Honors Colle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6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lnSpcReduction="10000"/>
          </a:bodyPr>
          <a:lstStyle/>
          <a:p>
            <a:r>
              <a:rPr lang="en-US" dirty="0"/>
              <a:t>ETHICS; Moral principles that control or influence a persons behavior</a:t>
            </a:r>
          </a:p>
          <a:p>
            <a:r>
              <a:rPr lang="en-US" dirty="0"/>
              <a:t>AUTONOMY; The ability to act and make decisions without being controlled by anyone else</a:t>
            </a:r>
          </a:p>
          <a:p>
            <a:r>
              <a:rPr lang="en-US" dirty="0"/>
              <a:t>CONSENT; To agree to something or give permission for something</a:t>
            </a:r>
          </a:p>
          <a:p>
            <a:r>
              <a:rPr lang="en-US" dirty="0"/>
              <a:t>CONFIDENTIALITY; A situation in which you expect someone to keep information secret</a:t>
            </a:r>
          </a:p>
          <a:p>
            <a:r>
              <a:rPr lang="en-US" dirty="0"/>
              <a:t>ASSAULT; The crime of attacking somebody physically</a:t>
            </a:r>
          </a:p>
          <a:p>
            <a:r>
              <a:rPr lang="en-US" dirty="0"/>
              <a:t>MANSLAUGHTER; The crime of killing somebody illegally but not intentionally</a:t>
            </a:r>
          </a:p>
          <a:p>
            <a:pPr marL="0" indent="0">
              <a:buNone/>
            </a:pPr>
            <a:r>
              <a:rPr lang="en-US" dirty="0"/>
              <a:t>   Oxford Learners Dictionary, 7</a:t>
            </a:r>
            <a:r>
              <a:rPr lang="en-US" baseline="30000" dirty="0"/>
              <a:t>th</a:t>
            </a:r>
            <a:r>
              <a:rPr lang="en-US" dirty="0"/>
              <a:t> Edition</a:t>
            </a:r>
          </a:p>
        </p:txBody>
      </p:sp>
    </p:spTree>
    <p:extLst>
      <p:ext uri="{BB962C8B-B14F-4D97-AF65-F5344CB8AC3E}">
        <p14:creationId xmlns:p14="http://schemas.microsoft.com/office/powerpoint/2010/main" val="79332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PILLARS OF MEDICAL ETHICS</a:t>
            </a:r>
          </a:p>
        </p:txBody>
      </p:sp>
      <p:pic>
        <p:nvPicPr>
          <p:cNvPr id="4098" name="Picture 2" descr="Medical Ethics: Ethical Dilemmas in Healthcare - Education Projects Grou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8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701407" y="1296815"/>
            <a:ext cx="10515600" cy="4351338"/>
          </a:xfrm>
        </p:spPr>
        <p:txBody>
          <a:bodyPr>
            <a:noAutofit/>
          </a:bodyPr>
          <a:lstStyle/>
          <a:p>
            <a:r>
              <a:rPr lang="en-US" dirty="0"/>
              <a:t>“Hold harmless document” in Medieval times</a:t>
            </a:r>
          </a:p>
          <a:p>
            <a:r>
              <a:rPr lang="en-US" dirty="0"/>
              <a:t>Mohr </a:t>
            </a:r>
            <a:r>
              <a:rPr lang="en-US" dirty="0" err="1"/>
              <a:t>vs</a:t>
            </a:r>
            <a:r>
              <a:rPr lang="en-US" dirty="0"/>
              <a:t> Williams in 1905. Did not keep to </a:t>
            </a:r>
            <a:r>
              <a:rPr lang="en-US" dirty="0" err="1"/>
              <a:t>preop</a:t>
            </a:r>
            <a:r>
              <a:rPr lang="en-US" dirty="0"/>
              <a:t> agreement. (</a:t>
            </a:r>
            <a:r>
              <a:rPr lang="en-US" dirty="0" err="1"/>
              <a:t>Leclerq</a:t>
            </a:r>
            <a:r>
              <a:rPr lang="en-US" dirty="0"/>
              <a:t> et al)</a:t>
            </a:r>
          </a:p>
          <a:p>
            <a:r>
              <a:rPr lang="en-US" dirty="0" err="1"/>
              <a:t>Shoendorf</a:t>
            </a:r>
            <a:r>
              <a:rPr lang="en-US" dirty="0"/>
              <a:t> </a:t>
            </a:r>
            <a:r>
              <a:rPr lang="en-US" dirty="0" err="1"/>
              <a:t>vs</a:t>
            </a:r>
            <a:r>
              <a:rPr lang="en-US" dirty="0"/>
              <a:t> Society of New York Hospital, 1914. Justice Benjamin Cardozo made a landmark </a:t>
            </a:r>
            <a:r>
              <a:rPr lang="en-US" dirty="0" err="1"/>
              <a:t>judgement</a:t>
            </a:r>
            <a:r>
              <a:rPr lang="en-US" dirty="0"/>
              <a:t>. “</a:t>
            </a:r>
            <a:r>
              <a:rPr lang="en-US" b="1" dirty="0"/>
              <a:t>Every </a:t>
            </a:r>
            <a:r>
              <a:rPr lang="en-US" b="1" dirty="0">
                <a:solidFill>
                  <a:srgbClr val="FF0000"/>
                </a:solidFill>
              </a:rPr>
              <a:t>adult</a:t>
            </a:r>
            <a:r>
              <a:rPr lang="en-US" b="1" dirty="0"/>
              <a:t> human being of </a:t>
            </a:r>
            <a:r>
              <a:rPr lang="en-US" b="1" dirty="0">
                <a:solidFill>
                  <a:srgbClr val="FF0000"/>
                </a:solidFill>
              </a:rPr>
              <a:t>sound mind </a:t>
            </a:r>
            <a:r>
              <a:rPr lang="en-US" b="1" dirty="0"/>
              <a:t>has a right to determine what will be done with his body, and the surgeon who performs an operation without a patient’s consent commits an </a:t>
            </a:r>
            <a:r>
              <a:rPr lang="en-US" b="1" dirty="0">
                <a:solidFill>
                  <a:srgbClr val="FF0000"/>
                </a:solidFill>
              </a:rPr>
              <a:t>assault</a:t>
            </a:r>
            <a:r>
              <a:rPr lang="en-US" b="1" dirty="0"/>
              <a:t> for which he is liable in damages.”</a:t>
            </a:r>
          </a:p>
          <a:p>
            <a:r>
              <a:rPr lang="en-US" dirty="0"/>
              <a:t>Martin </a:t>
            </a:r>
            <a:r>
              <a:rPr lang="en-US" dirty="0" err="1"/>
              <a:t>Salgo</a:t>
            </a:r>
            <a:r>
              <a:rPr lang="en-US" dirty="0"/>
              <a:t> </a:t>
            </a:r>
            <a:r>
              <a:rPr lang="en-US" dirty="0" err="1"/>
              <a:t>vs</a:t>
            </a:r>
            <a:r>
              <a:rPr lang="en-US" dirty="0"/>
              <a:t> Leland Stanford </a:t>
            </a:r>
            <a:r>
              <a:rPr lang="en-US" dirty="0" err="1"/>
              <a:t>Jr</a:t>
            </a:r>
            <a:r>
              <a:rPr lang="en-US" dirty="0"/>
              <a:t> University Board of Trustees, 1957 the phrase “informed consent” was first used </a:t>
            </a:r>
            <a:r>
              <a:rPr lang="en-US" dirty="0" err="1"/>
              <a:t>medicolegally</a:t>
            </a:r>
            <a:r>
              <a:rPr lang="en-US" dirty="0"/>
              <a:t>. (</a:t>
            </a:r>
            <a:r>
              <a:rPr lang="en-US" dirty="0" err="1"/>
              <a:t>Leclercq</a:t>
            </a:r>
            <a:r>
              <a:rPr lang="en-US" dirty="0"/>
              <a:t> et al)</a:t>
            </a:r>
          </a:p>
        </p:txBody>
      </p:sp>
    </p:spTree>
    <p:extLst>
      <p:ext uri="{BB962C8B-B14F-4D97-AF65-F5344CB8AC3E}">
        <p14:creationId xmlns:p14="http://schemas.microsoft.com/office/powerpoint/2010/main" val="322265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GB" sz="3600" dirty="0"/>
              <a:t>Informed consent (IC) is a legal term that is supported by jurisdiction and international laws and is described as “voluntary authorization, by a patient or research subject, with full comprehension of the risks involved, for diagnostic or investigative procedures, and for medical and surgical treatment” (</a:t>
            </a:r>
            <a:r>
              <a:rPr lang="en-GB" sz="3600" dirty="0" err="1"/>
              <a:t>Leclercq</a:t>
            </a:r>
            <a:r>
              <a:rPr lang="en-GB" sz="3600" dirty="0"/>
              <a:t> et al)</a:t>
            </a:r>
            <a:endParaRPr lang="en-US" sz="3600" dirty="0"/>
          </a:p>
        </p:txBody>
      </p:sp>
    </p:spTree>
    <p:extLst>
      <p:ext uri="{BB962C8B-B14F-4D97-AF65-F5344CB8AC3E}">
        <p14:creationId xmlns:p14="http://schemas.microsoft.com/office/powerpoint/2010/main" val="3909827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7362</TotalTime>
  <Words>2243</Words>
  <Application>Microsoft Office PowerPoint</Application>
  <PresentationFormat>Widescreen</PresentationFormat>
  <Paragraphs>230</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INFORMED CONSENT IN MEDICAL AND DENTAL PRACTICE</vt:lpstr>
      <vt:lpstr>PowerPoint Presentation</vt:lpstr>
      <vt:lpstr>OUTLINE</vt:lpstr>
      <vt:lpstr>PHYSICIAN’S OATH</vt:lpstr>
      <vt:lpstr>A medico-legal obligation</vt:lpstr>
      <vt:lpstr>DEFINITIONS</vt:lpstr>
      <vt:lpstr>PILLARS OF MEDICAL ETHICS</vt:lpstr>
      <vt:lpstr>INTRODUCTION</vt:lpstr>
      <vt:lpstr>PowerPoint Presentation</vt:lpstr>
      <vt:lpstr>FROM A SURGEON’S PERSPECTIVE</vt:lpstr>
      <vt:lpstr>FORGIVE AND REMEMBER: MANAGING MEDICAL FAILURE. Book by Charles Bosk, 1979</vt:lpstr>
      <vt:lpstr>INTRODUCTION CONTD.</vt:lpstr>
      <vt:lpstr>TYPES OF CONSENT</vt:lpstr>
      <vt:lpstr>ELEMENTS OF INFORMED CONSENT When is informed consent valid?</vt:lpstr>
      <vt:lpstr>COMPETENCE OR CAPACITY FOR INFORMED CONSENT</vt:lpstr>
      <vt:lpstr>INFORMATION</vt:lpstr>
      <vt:lpstr>INFORMATION continued</vt:lpstr>
      <vt:lpstr>INFORMATION continued</vt:lpstr>
      <vt:lpstr>HOW MUCH INFORMATION</vt:lpstr>
      <vt:lpstr>CONSENT/AUTHORISATION</vt:lpstr>
      <vt:lpstr>PowerPoint Presentation</vt:lpstr>
      <vt:lpstr>CONSENT FORM</vt:lpstr>
      <vt:lpstr>SPECIAL CONSIDERATIONS</vt:lpstr>
      <vt:lpstr>SPECIAL CONSIDERATIONS</vt:lpstr>
      <vt:lpstr>INFORMED CONSENT IN RESEARCH; HUMAN RIGHTS ABUSES IN WWII</vt:lpstr>
      <vt:lpstr>INFORMED CONSENT IN RESEARCH AND CLINICAL TIRALS</vt:lpstr>
      <vt:lpstr>PowerPoint Presentation</vt:lpstr>
      <vt:lpstr>PowerPoint Presentation</vt:lpstr>
      <vt:lpstr>PowerPoint Presentation</vt:lpstr>
      <vt:lpstr>INFORMED CONSENT IN ORGAN TRANSPLANT</vt:lpstr>
      <vt:lpstr>SOCIOCULTURAL INFLUENCES</vt:lpstr>
      <vt:lpstr>SOCIOCULTURAL INFLUENCES CONTD.</vt:lpstr>
      <vt:lpstr>PHYSICIAN FACTOR IN OBTAINING INFORMED CONSENT</vt:lpstr>
      <vt:lpstr>PowerPoint Presentation</vt:lpstr>
      <vt:lpstr>MDCN</vt:lpstr>
      <vt:lpstr>IMPROVING INFORMED CONSENT</vt:lpstr>
      <vt:lpstr>CONCLUSION</vt:lpstr>
      <vt:lpstr>PowerPoint Presentation</vt:lpstr>
      <vt:lpstr>PowerPoint Presentation</vt:lpstr>
      <vt:lpstr>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Tonbra Koroye</dc:creator>
  <cp:lastModifiedBy>Dr. Oriji Chibuzor</cp:lastModifiedBy>
  <cp:revision>60</cp:revision>
  <dcterms:created xsi:type="dcterms:W3CDTF">2022-06-15T21:51:08Z</dcterms:created>
  <dcterms:modified xsi:type="dcterms:W3CDTF">2023-03-30T08:33:20Z</dcterms:modified>
</cp:coreProperties>
</file>