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4" r:id="rId1"/>
  </p:sldMasterIdLst>
  <p:sldIdLst>
    <p:sldId id="261" r:id="rId2"/>
    <p:sldId id="264" r:id="rId3"/>
    <p:sldId id="265" r:id="rId4"/>
    <p:sldId id="266" r:id="rId5"/>
    <p:sldId id="269" r:id="rId6"/>
    <p:sldId id="280" r:id="rId7"/>
    <p:sldId id="270" r:id="rId8"/>
    <p:sldId id="271" r:id="rId9"/>
    <p:sldId id="278" r:id="rId10"/>
    <p:sldId id="274" r:id="rId11"/>
    <p:sldId id="275" r:id="rId12"/>
    <p:sldId id="276" r:id="rId13"/>
    <p:sldId id="277" r:id="rId14"/>
    <p:sldId id="296" r:id="rId15"/>
    <p:sldId id="297" r:id="rId16"/>
    <p:sldId id="298" r:id="rId17"/>
    <p:sldId id="299" r:id="rId18"/>
    <p:sldId id="281" r:id="rId19"/>
    <p:sldId id="288" r:id="rId20"/>
    <p:sldId id="282" r:id="rId21"/>
    <p:sldId id="283" r:id="rId22"/>
    <p:sldId id="284" r:id="rId23"/>
    <p:sldId id="286" r:id="rId24"/>
    <p:sldId id="287" r:id="rId25"/>
    <p:sldId id="289" r:id="rId26"/>
    <p:sldId id="290" r:id="rId27"/>
    <p:sldId id="291" r:id="rId28"/>
    <p:sldId id="294" r:id="rId29"/>
    <p:sldId id="29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68" d="100"/>
          <a:sy n="68" d="100"/>
        </p:scale>
        <p:origin x="-354"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28315B-77DD-43C8-997F-863777261DF7}"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3A4055C1-E510-4C95-93F6-835D247F1A2C}">
      <dgm:prSet phldrT="[Text]"/>
      <dgm:spPr/>
      <dgm:t>
        <a:bodyPr/>
        <a:lstStyle/>
        <a:p>
          <a:r>
            <a:rPr lang="en-US" b="1" dirty="0" smtClean="0">
              <a:latin typeface="Futura Md BT" panose="020B0602020204020303" pitchFamily="34" charset="0"/>
            </a:rPr>
            <a:t>PROVISIONAL</a:t>
          </a:r>
          <a:endParaRPr lang="en-US" b="1" dirty="0">
            <a:latin typeface="Futura Md BT" panose="020B0602020204020303" pitchFamily="34" charset="0"/>
          </a:endParaRPr>
        </a:p>
      </dgm:t>
    </dgm:pt>
    <dgm:pt modelId="{C4F3EAF1-B5DC-44A4-98B5-E5D1907D0D3E}" type="parTrans" cxnId="{BB021C09-A3C2-4FE4-8CB2-9254B8B788B8}">
      <dgm:prSet/>
      <dgm:spPr/>
      <dgm:t>
        <a:bodyPr/>
        <a:lstStyle/>
        <a:p>
          <a:endParaRPr lang="en-US"/>
        </a:p>
      </dgm:t>
    </dgm:pt>
    <dgm:pt modelId="{F788D23E-ED26-4DE7-9FBE-5C0E115C8C7F}" type="sibTrans" cxnId="{BB021C09-A3C2-4FE4-8CB2-9254B8B788B8}">
      <dgm:prSet/>
      <dgm:spPr/>
      <dgm:t>
        <a:bodyPr/>
        <a:lstStyle/>
        <a:p>
          <a:endParaRPr lang="en-US"/>
        </a:p>
      </dgm:t>
    </dgm:pt>
    <dgm:pt modelId="{0B284A89-B6B8-46E0-8819-1C1C45FA589C}">
      <dgm:prSet phldrT="[Text]"/>
      <dgm:spPr/>
      <dgm:t>
        <a:bodyPr/>
        <a:lstStyle/>
        <a:p>
          <a:r>
            <a:rPr lang="en-US" b="1" dirty="0" smtClean="0">
              <a:latin typeface="Futura Md BT" panose="020B0602020204020303" pitchFamily="34" charset="0"/>
            </a:rPr>
            <a:t>FULL</a:t>
          </a:r>
          <a:endParaRPr lang="en-US" b="1" dirty="0">
            <a:latin typeface="Futura Md BT" panose="020B0602020204020303" pitchFamily="34" charset="0"/>
          </a:endParaRPr>
        </a:p>
      </dgm:t>
    </dgm:pt>
    <dgm:pt modelId="{D6E6FEEB-A0F9-473A-8D9B-C5BF2D65E17A}" type="parTrans" cxnId="{93993B2A-8215-4692-AF6D-C7FA38CCD5C0}">
      <dgm:prSet/>
      <dgm:spPr/>
      <dgm:t>
        <a:bodyPr/>
        <a:lstStyle/>
        <a:p>
          <a:endParaRPr lang="en-US"/>
        </a:p>
      </dgm:t>
    </dgm:pt>
    <dgm:pt modelId="{510DCE5C-4009-4B56-A8B4-F3EA18578DEA}" type="sibTrans" cxnId="{93993B2A-8215-4692-AF6D-C7FA38CCD5C0}">
      <dgm:prSet/>
      <dgm:spPr/>
      <dgm:t>
        <a:bodyPr/>
        <a:lstStyle/>
        <a:p>
          <a:endParaRPr lang="en-US"/>
        </a:p>
      </dgm:t>
    </dgm:pt>
    <dgm:pt modelId="{719C73EE-D2FA-406B-BBFA-DE6DC444F37F}">
      <dgm:prSet phldrT="[Text]"/>
      <dgm:spPr/>
      <dgm:t>
        <a:bodyPr/>
        <a:lstStyle/>
        <a:p>
          <a:r>
            <a:rPr lang="en-US" b="1" dirty="0" smtClean="0">
              <a:latin typeface="Futura Md BT" panose="020B0602020204020303" pitchFamily="34" charset="0"/>
            </a:rPr>
            <a:t>LIMITED / TEMPORARY</a:t>
          </a:r>
          <a:endParaRPr lang="en-US" b="1" dirty="0">
            <a:latin typeface="Futura Md BT" panose="020B0602020204020303" pitchFamily="34" charset="0"/>
          </a:endParaRPr>
        </a:p>
      </dgm:t>
    </dgm:pt>
    <dgm:pt modelId="{1C92B47F-7AAF-45DD-8818-057DA00FF611}" type="parTrans" cxnId="{DA1A54B0-B942-421B-ADF3-CAD51879C624}">
      <dgm:prSet/>
      <dgm:spPr/>
      <dgm:t>
        <a:bodyPr/>
        <a:lstStyle/>
        <a:p>
          <a:endParaRPr lang="en-US"/>
        </a:p>
      </dgm:t>
    </dgm:pt>
    <dgm:pt modelId="{84DF8166-A353-4B35-8552-BB14065C8BDB}" type="sibTrans" cxnId="{DA1A54B0-B942-421B-ADF3-CAD51879C624}">
      <dgm:prSet/>
      <dgm:spPr/>
      <dgm:t>
        <a:bodyPr/>
        <a:lstStyle/>
        <a:p>
          <a:endParaRPr lang="en-US"/>
        </a:p>
      </dgm:t>
    </dgm:pt>
    <dgm:pt modelId="{F7849845-EC46-49B7-9800-814B0AEF2E9D}">
      <dgm:prSet phldrT="[Text]"/>
      <dgm:spPr/>
      <dgm:t>
        <a:bodyPr/>
        <a:lstStyle/>
        <a:p>
          <a:r>
            <a:rPr lang="en-US" b="1" dirty="0" smtClean="0">
              <a:latin typeface="Futura Md BT" panose="020B0602020204020303" pitchFamily="34" charset="0"/>
            </a:rPr>
            <a:t>SPECIALIST</a:t>
          </a:r>
          <a:endParaRPr lang="en-US" b="1" dirty="0">
            <a:latin typeface="Futura Md BT" panose="020B0602020204020303" pitchFamily="34" charset="0"/>
          </a:endParaRPr>
        </a:p>
      </dgm:t>
    </dgm:pt>
    <dgm:pt modelId="{31C49888-9AF3-4A8E-92AE-A9157AB27EA3}" type="parTrans" cxnId="{8EE2C804-0E8D-4FF0-AE4B-FEA9D9CA5F58}">
      <dgm:prSet/>
      <dgm:spPr/>
      <dgm:t>
        <a:bodyPr/>
        <a:lstStyle/>
        <a:p>
          <a:endParaRPr lang="en-US"/>
        </a:p>
      </dgm:t>
    </dgm:pt>
    <dgm:pt modelId="{6D209E41-0A3B-43C5-A483-CD62BCEF07B4}" type="sibTrans" cxnId="{8EE2C804-0E8D-4FF0-AE4B-FEA9D9CA5F58}">
      <dgm:prSet/>
      <dgm:spPr/>
      <dgm:t>
        <a:bodyPr/>
        <a:lstStyle/>
        <a:p>
          <a:endParaRPr lang="en-US"/>
        </a:p>
      </dgm:t>
    </dgm:pt>
    <dgm:pt modelId="{C8218912-2314-4DB8-848B-B586EB773E3E}" type="pres">
      <dgm:prSet presAssocID="{5B28315B-77DD-43C8-997F-863777261DF7}" presName="matrix" presStyleCnt="0">
        <dgm:presLayoutVars>
          <dgm:chMax val="1"/>
          <dgm:dir/>
          <dgm:resizeHandles val="exact"/>
        </dgm:presLayoutVars>
      </dgm:prSet>
      <dgm:spPr/>
      <dgm:t>
        <a:bodyPr/>
        <a:lstStyle/>
        <a:p>
          <a:endParaRPr lang="en-US"/>
        </a:p>
      </dgm:t>
    </dgm:pt>
    <dgm:pt modelId="{46E01807-4988-46A0-899C-4BD2DE317FBB}" type="pres">
      <dgm:prSet presAssocID="{5B28315B-77DD-43C8-997F-863777261DF7}" presName="diamond" presStyleLbl="bgShp" presStyleIdx="0" presStyleCnt="1" custScaleX="171277"/>
      <dgm:spPr/>
    </dgm:pt>
    <dgm:pt modelId="{94B06A1F-D42A-45E7-8A3A-EF9B862DB6C8}" type="pres">
      <dgm:prSet presAssocID="{5B28315B-77DD-43C8-997F-863777261DF7}" presName="quad1" presStyleLbl="node1" presStyleIdx="0" presStyleCnt="4" custScaleX="273542" custLinFactNeighborX="-98633" custLinFactNeighborY="-4345">
        <dgm:presLayoutVars>
          <dgm:chMax val="0"/>
          <dgm:chPref val="0"/>
          <dgm:bulletEnabled val="1"/>
        </dgm:presLayoutVars>
      </dgm:prSet>
      <dgm:spPr/>
      <dgm:t>
        <a:bodyPr/>
        <a:lstStyle/>
        <a:p>
          <a:endParaRPr lang="en-US"/>
        </a:p>
      </dgm:t>
    </dgm:pt>
    <dgm:pt modelId="{3373A3BD-8212-4881-A617-B2FDB9368913}" type="pres">
      <dgm:prSet presAssocID="{5B28315B-77DD-43C8-997F-863777261DF7}" presName="quad2" presStyleLbl="node1" presStyleIdx="1" presStyleCnt="4" custScaleX="273396" custLinFactX="813" custLinFactNeighborX="100000" custLinFactNeighborY="-869">
        <dgm:presLayoutVars>
          <dgm:chMax val="0"/>
          <dgm:chPref val="0"/>
          <dgm:bulletEnabled val="1"/>
        </dgm:presLayoutVars>
      </dgm:prSet>
      <dgm:spPr/>
      <dgm:t>
        <a:bodyPr/>
        <a:lstStyle/>
        <a:p>
          <a:endParaRPr lang="en-US"/>
        </a:p>
      </dgm:t>
    </dgm:pt>
    <dgm:pt modelId="{899C18C2-B5B8-473F-9474-726480AA01F1}" type="pres">
      <dgm:prSet presAssocID="{5B28315B-77DD-43C8-997F-863777261DF7}" presName="quad3" presStyleLbl="node1" presStyleIdx="2" presStyleCnt="4" custScaleX="266589" custLinFactNeighborX="-95598" custLinFactNeighborY="13036">
        <dgm:presLayoutVars>
          <dgm:chMax val="0"/>
          <dgm:chPref val="0"/>
          <dgm:bulletEnabled val="1"/>
        </dgm:presLayoutVars>
      </dgm:prSet>
      <dgm:spPr/>
      <dgm:t>
        <a:bodyPr/>
        <a:lstStyle/>
        <a:p>
          <a:endParaRPr lang="en-US"/>
        </a:p>
      </dgm:t>
    </dgm:pt>
    <dgm:pt modelId="{0922F971-D9D6-49FB-81F5-1842968722AF}" type="pres">
      <dgm:prSet presAssocID="{5B28315B-77DD-43C8-997F-863777261DF7}" presName="quad4" presStyleLbl="node1" presStyleIdx="3" presStyleCnt="4" custScaleX="275859" custLinFactX="2551" custLinFactNeighborX="100000" custLinFactNeighborY="6953">
        <dgm:presLayoutVars>
          <dgm:chMax val="0"/>
          <dgm:chPref val="0"/>
          <dgm:bulletEnabled val="1"/>
        </dgm:presLayoutVars>
      </dgm:prSet>
      <dgm:spPr/>
      <dgm:t>
        <a:bodyPr/>
        <a:lstStyle/>
        <a:p>
          <a:endParaRPr lang="en-US"/>
        </a:p>
      </dgm:t>
    </dgm:pt>
  </dgm:ptLst>
  <dgm:cxnLst>
    <dgm:cxn modelId="{BB021C09-A3C2-4FE4-8CB2-9254B8B788B8}" srcId="{5B28315B-77DD-43C8-997F-863777261DF7}" destId="{3A4055C1-E510-4C95-93F6-835D247F1A2C}" srcOrd="0" destOrd="0" parTransId="{C4F3EAF1-B5DC-44A4-98B5-E5D1907D0D3E}" sibTransId="{F788D23E-ED26-4DE7-9FBE-5C0E115C8C7F}"/>
    <dgm:cxn modelId="{8EE2C804-0E8D-4FF0-AE4B-FEA9D9CA5F58}" srcId="{5B28315B-77DD-43C8-997F-863777261DF7}" destId="{F7849845-EC46-49B7-9800-814B0AEF2E9D}" srcOrd="3" destOrd="0" parTransId="{31C49888-9AF3-4A8E-92AE-A9157AB27EA3}" sibTransId="{6D209E41-0A3B-43C5-A483-CD62BCEF07B4}"/>
    <dgm:cxn modelId="{46619826-3E77-4D5A-BC4A-5561108C7B67}" type="presOf" srcId="{5B28315B-77DD-43C8-997F-863777261DF7}" destId="{C8218912-2314-4DB8-848B-B586EB773E3E}" srcOrd="0" destOrd="0" presId="urn:microsoft.com/office/officeart/2005/8/layout/matrix3"/>
    <dgm:cxn modelId="{B151759F-37CD-4DF2-8809-0AD60DF68F9D}" type="presOf" srcId="{3A4055C1-E510-4C95-93F6-835D247F1A2C}" destId="{94B06A1F-D42A-45E7-8A3A-EF9B862DB6C8}" srcOrd="0" destOrd="0" presId="urn:microsoft.com/office/officeart/2005/8/layout/matrix3"/>
    <dgm:cxn modelId="{EA925D3E-1651-4EBB-BF4F-69D4C1C3D251}" type="presOf" srcId="{719C73EE-D2FA-406B-BBFA-DE6DC444F37F}" destId="{899C18C2-B5B8-473F-9474-726480AA01F1}" srcOrd="0" destOrd="0" presId="urn:microsoft.com/office/officeart/2005/8/layout/matrix3"/>
    <dgm:cxn modelId="{DA1A54B0-B942-421B-ADF3-CAD51879C624}" srcId="{5B28315B-77DD-43C8-997F-863777261DF7}" destId="{719C73EE-D2FA-406B-BBFA-DE6DC444F37F}" srcOrd="2" destOrd="0" parTransId="{1C92B47F-7AAF-45DD-8818-057DA00FF611}" sibTransId="{84DF8166-A353-4B35-8552-BB14065C8BDB}"/>
    <dgm:cxn modelId="{A132848E-BDF0-476E-A2B9-28D0D1AD6DDB}" type="presOf" srcId="{0B284A89-B6B8-46E0-8819-1C1C45FA589C}" destId="{3373A3BD-8212-4881-A617-B2FDB9368913}" srcOrd="0" destOrd="0" presId="urn:microsoft.com/office/officeart/2005/8/layout/matrix3"/>
    <dgm:cxn modelId="{93993B2A-8215-4692-AF6D-C7FA38CCD5C0}" srcId="{5B28315B-77DD-43C8-997F-863777261DF7}" destId="{0B284A89-B6B8-46E0-8819-1C1C45FA589C}" srcOrd="1" destOrd="0" parTransId="{D6E6FEEB-A0F9-473A-8D9B-C5BF2D65E17A}" sibTransId="{510DCE5C-4009-4B56-A8B4-F3EA18578DEA}"/>
    <dgm:cxn modelId="{4CBE7E2D-BB2A-4C12-B4CB-A2617B8CA4C1}" type="presOf" srcId="{F7849845-EC46-49B7-9800-814B0AEF2E9D}" destId="{0922F971-D9D6-49FB-81F5-1842968722AF}" srcOrd="0" destOrd="0" presId="urn:microsoft.com/office/officeart/2005/8/layout/matrix3"/>
    <dgm:cxn modelId="{7A565E84-6AA6-4378-9230-1195836F65F7}" type="presParOf" srcId="{C8218912-2314-4DB8-848B-B586EB773E3E}" destId="{46E01807-4988-46A0-899C-4BD2DE317FBB}" srcOrd="0" destOrd="0" presId="urn:microsoft.com/office/officeart/2005/8/layout/matrix3"/>
    <dgm:cxn modelId="{4BEC0EAB-3A9B-4B7E-B7C8-4191682B25D7}" type="presParOf" srcId="{C8218912-2314-4DB8-848B-B586EB773E3E}" destId="{94B06A1F-D42A-45E7-8A3A-EF9B862DB6C8}" srcOrd="1" destOrd="0" presId="urn:microsoft.com/office/officeart/2005/8/layout/matrix3"/>
    <dgm:cxn modelId="{979095D3-60BB-48B9-8A5F-2C911A0BB388}" type="presParOf" srcId="{C8218912-2314-4DB8-848B-B586EB773E3E}" destId="{3373A3BD-8212-4881-A617-B2FDB9368913}" srcOrd="2" destOrd="0" presId="urn:microsoft.com/office/officeart/2005/8/layout/matrix3"/>
    <dgm:cxn modelId="{61986782-B708-499A-B116-3A5140C48D98}" type="presParOf" srcId="{C8218912-2314-4DB8-848B-B586EB773E3E}" destId="{899C18C2-B5B8-473F-9474-726480AA01F1}" srcOrd="3" destOrd="0" presId="urn:microsoft.com/office/officeart/2005/8/layout/matrix3"/>
    <dgm:cxn modelId="{64A9BE80-DC21-45A8-AC3D-457EB980DEFB}" type="presParOf" srcId="{C8218912-2314-4DB8-848B-B586EB773E3E}" destId="{0922F971-D9D6-49FB-81F5-1842968722AF}"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AFFB9B-9FB8-469E-96F9-4D32314110B6}" type="datetimeFigureOut">
              <a:rPr lang="en-US" smtClean="0"/>
              <a:pPr/>
              <a:t>6/28/2022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09586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pPr/>
              <a:t>6/28/2022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2069753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pPr/>
              <a:t>6/28/2022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900335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pPr/>
              <a:t>6/28/2022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85055355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pPr/>
              <a:t>6/28/2022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82489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BB1C6-BF8F-4481-8AB2-603A1C8A906A}" type="datetimeFigureOut">
              <a:rPr lang="en-US" smtClean="0"/>
              <a:pPr/>
              <a:t>6/28/2022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80296967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BB1C6-BF8F-4481-8AB2-603A1C8A906A}" type="datetimeFigureOut">
              <a:rPr lang="en-US" smtClean="0"/>
              <a:pPr/>
              <a:t>6/28/2022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19821797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7649AC-CB8F-4FF1-9A34-5861C74DD0A7}" type="datetimeFigureOut">
              <a:rPr lang="en-US" smtClean="0"/>
              <a:pPr/>
              <a:t>6/28/2022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09946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pPr/>
              <a:t>6/28/2022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99361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pPr/>
              <a:t>6/28/2022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23309739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pPr/>
              <a:t>6/28/2022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890305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B1C6-BF8F-4481-8AB2-603A1C8A906A}" type="datetimeFigureOut">
              <a:rPr lang="en-US" smtClean="0"/>
              <a:pPr/>
              <a:t>6/28/2022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2304245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7"/>
            <a:ext cx="8918434" cy="2006222"/>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Times New Roman" panose="02020603050405020304" pitchFamily="18" charset="0"/>
                <a:cs typeface="Times New Roman" panose="02020603050405020304" pitchFamily="18" charset="0"/>
              </a:rPr>
              <a:t>NIGERIAN </a:t>
            </a:r>
            <a:r>
              <a:rPr lang="en-US" dirty="0">
                <a:solidFill>
                  <a:schemeClr val="accent5"/>
                </a:solidFill>
                <a:latin typeface="Times New Roman" panose="02020603050405020304" pitchFamily="18" charset="0"/>
                <a:cs typeface="Times New Roman" panose="02020603050405020304" pitchFamily="18" charset="0"/>
              </a:rPr>
              <a:t>MEDICAL ASSOCIATION</a:t>
            </a:r>
            <a:br>
              <a:rPr lang="en-US" dirty="0">
                <a:solidFill>
                  <a:schemeClr val="accent5"/>
                </a:solidFill>
                <a:latin typeface="Times New Roman" panose="02020603050405020304" pitchFamily="18" charset="0"/>
                <a:cs typeface="Times New Roman" panose="02020603050405020304" pitchFamily="18" charset="0"/>
              </a:rPr>
            </a:br>
            <a:r>
              <a:rPr lang="en-US" dirty="0">
                <a:solidFill>
                  <a:schemeClr val="accent2"/>
                </a:solidFill>
                <a:latin typeface="Times New Roman" panose="02020603050405020304" pitchFamily="18" charset="0"/>
                <a:cs typeface="Times New Roman" panose="02020603050405020304" pitchFamily="18" charset="0"/>
              </a:rPr>
              <a:t>BAYELSA STATE BRANCH</a:t>
            </a:r>
            <a:br>
              <a:rPr lang="en-US" dirty="0">
                <a:solidFill>
                  <a:schemeClr val="accent2"/>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996288" y="2142699"/>
            <a:ext cx="9853682" cy="4034265"/>
          </a:xfrm>
        </p:spPr>
        <p:txBody>
          <a:bodyPr>
            <a:normAutofit fontScale="85000" lnSpcReduction="20000"/>
          </a:bodyPr>
          <a:lstStyle/>
          <a:p>
            <a:pPr algn="ct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lgn="ctr">
              <a:buNone/>
            </a:pPr>
            <a:r>
              <a:rPr lang="en-US" sz="5400" dirty="0" smtClean="0">
                <a:solidFill>
                  <a:schemeClr val="accent5"/>
                </a:solidFill>
                <a:latin typeface="Algerian" panose="04020705040A02060702" pitchFamily="82" charset="0"/>
                <a:cs typeface="Times New Roman" panose="02020603050405020304" pitchFamily="18" charset="0"/>
              </a:rPr>
              <a:t>CONTINUING MEDICAL</a:t>
            </a:r>
          </a:p>
          <a:p>
            <a:pPr marL="0" indent="0" algn="ctr">
              <a:buNone/>
            </a:pPr>
            <a:r>
              <a:rPr lang="en-US" sz="5400" dirty="0" smtClean="0">
                <a:solidFill>
                  <a:schemeClr val="accent5"/>
                </a:solidFill>
                <a:latin typeface="Algerian" panose="04020705040A02060702" pitchFamily="82" charset="0"/>
                <a:cs typeface="Times New Roman" panose="02020603050405020304" pitchFamily="18" charset="0"/>
              </a:rPr>
              <a:t> EDUCATION</a:t>
            </a:r>
          </a:p>
          <a:p>
            <a:pPr marL="0" indent="0" algn="ctr">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28</a:t>
            </a:r>
            <a:r>
              <a:rPr lang="en-US" baseline="30000" dirty="0" smtClean="0">
                <a:latin typeface="Times New Roman" panose="02020603050405020304" pitchFamily="18" charset="0"/>
                <a:cs typeface="Times New Roman" panose="02020603050405020304" pitchFamily="18" charset="0"/>
              </a:rPr>
              <a:t>TH</a:t>
            </a:r>
            <a:r>
              <a:rPr lang="en-US" dirty="0" smtClean="0">
                <a:latin typeface="Times New Roman" panose="02020603050405020304" pitchFamily="18" charset="0"/>
                <a:cs typeface="Times New Roman" panose="02020603050405020304" pitchFamily="18" charset="0"/>
              </a:rPr>
              <a:t> JUNE, 2022.</a:t>
            </a:r>
            <a:endParaRPr lang="en-US" dirty="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503382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rPr>
              <a:t>PROVISIONAL REGISTRATION</a:t>
            </a:r>
            <a:r>
              <a:rPr lang="en-US" dirty="0" smtClean="0">
                <a:solidFill>
                  <a:schemeClr val="accent5"/>
                </a:solidFill>
                <a:latin typeface="Algerian" panose="04020705040A02060702" pitchFamily="82" charset="0"/>
                <a:cs typeface="Times New Roman" panose="02020603050405020304" pitchFamily="18" charset="0"/>
              </a:rPr>
              <a:t> </a:t>
            </a:r>
            <a:r>
              <a:rPr lang="en-US" dirty="0" smtClean="0"/>
              <a:t/>
            </a:r>
            <a:br>
              <a:rPr lang="en-US" dirty="0" smtClean="0"/>
            </a:br>
            <a:endParaRPr lang="en-US" dirty="0"/>
          </a:p>
        </p:txBody>
      </p:sp>
      <p:sp>
        <p:nvSpPr>
          <p:cNvPr id="3" name="Content Placeholder 2"/>
          <p:cNvSpPr>
            <a:spLocks noGrp="1"/>
          </p:cNvSpPr>
          <p:nvPr>
            <p:ph idx="1"/>
          </p:nvPr>
        </p:nvSpPr>
        <p:spPr>
          <a:xfrm>
            <a:off x="1023582" y="818867"/>
            <a:ext cx="9949218" cy="5677468"/>
          </a:xfrm>
        </p:spPr>
        <p:txBody>
          <a:bodyPr>
            <a:normAutofit/>
          </a:bodyPr>
          <a:lstStyle/>
          <a:p>
            <a:pPr marL="0" lvl="0" indent="0" eaLnBrk="0" fontAlgn="base" hangingPunct="0">
              <a:lnSpc>
                <a:spcPct val="100000"/>
              </a:lnSpc>
              <a:spcBef>
                <a:spcPct val="0"/>
              </a:spcBef>
              <a:spcAft>
                <a:spcPct val="0"/>
              </a:spcAft>
              <a:buNone/>
            </a:pPr>
            <a:endParaRPr lang="en-US" dirty="0" smtClean="0">
              <a:solidFill>
                <a:schemeClr val="accent5"/>
              </a:solidFill>
              <a:latin typeface="Times New Roman" panose="02020603050405020304" pitchFamily="18" charset="0"/>
              <a:cs typeface="Times New Roman" panose="02020603050405020304" pitchFamily="18" charset="0"/>
            </a:endParaRPr>
          </a:p>
          <a:p>
            <a:r>
              <a:rPr lang="en-US" i="1" dirty="0" smtClean="0">
                <a:solidFill>
                  <a:schemeClr val="accent5"/>
                </a:solidFill>
                <a:latin typeface="Futura Md BT" panose="020B0602020204020303" pitchFamily="34" charset="0"/>
              </a:rPr>
              <a:t>Qualified</a:t>
            </a:r>
            <a:r>
              <a:rPr lang="en-US" i="1" dirty="0" smtClean="0">
                <a:latin typeface="Futura Md BT" panose="020B0602020204020303" pitchFamily="34" charset="0"/>
              </a:rPr>
              <a:t> </a:t>
            </a:r>
            <a:r>
              <a:rPr lang="en-US" dirty="0" smtClean="0">
                <a:latin typeface="Futura Md BT" panose="020B0602020204020303" pitchFamily="34" charset="0"/>
              </a:rPr>
              <a:t>medical practitioner or dental surgeon  undertakes internship.</a:t>
            </a:r>
          </a:p>
          <a:p>
            <a:endParaRPr lang="en-US" dirty="0" smtClean="0">
              <a:latin typeface="Futura Md BT" panose="020B0602020204020303" pitchFamily="34" charset="0"/>
            </a:endParaRPr>
          </a:p>
          <a:p>
            <a:r>
              <a:rPr lang="en-US" dirty="0" smtClean="0">
                <a:latin typeface="Futura Md BT" panose="020B0602020204020303" pitchFamily="34" charset="0"/>
              </a:rPr>
              <a:t>Supervised by </a:t>
            </a:r>
            <a:r>
              <a:rPr lang="en-US" dirty="0" smtClean="0">
                <a:solidFill>
                  <a:schemeClr val="accent5"/>
                </a:solidFill>
                <a:latin typeface="Futura Md BT" panose="020B0602020204020303" pitchFamily="34" charset="0"/>
              </a:rPr>
              <a:t>registered consultants </a:t>
            </a:r>
            <a:r>
              <a:rPr lang="en-US" dirty="0" smtClean="0">
                <a:latin typeface="Futura Md BT" panose="020B0602020204020303" pitchFamily="34" charset="0"/>
              </a:rPr>
              <a:t>or </a:t>
            </a:r>
            <a:r>
              <a:rPr lang="en-US" dirty="0" smtClean="0">
                <a:solidFill>
                  <a:schemeClr val="accent5"/>
                </a:solidFill>
                <a:latin typeface="Futura Md BT" panose="020B0602020204020303" pitchFamily="34" charset="0"/>
              </a:rPr>
              <a:t>specialists</a:t>
            </a:r>
            <a:r>
              <a:rPr lang="en-US" dirty="0" smtClean="0">
                <a:latin typeface="Futura Md BT" panose="020B0602020204020303" pitchFamily="34" charset="0"/>
              </a:rPr>
              <a:t>.</a:t>
            </a:r>
          </a:p>
          <a:p>
            <a:endParaRPr lang="en-US" dirty="0" smtClean="0">
              <a:latin typeface="Futura Md BT" panose="020B0602020204020303" pitchFamily="34" charset="0"/>
            </a:endParaRPr>
          </a:p>
          <a:p>
            <a:r>
              <a:rPr lang="en-US" dirty="0">
                <a:latin typeface="Futura Md BT" panose="020B0602020204020303" pitchFamily="34" charset="0"/>
              </a:rPr>
              <a:t>L</a:t>
            </a:r>
            <a:r>
              <a:rPr lang="en-US" i="1" dirty="0" smtClean="0">
                <a:latin typeface="Futura Md BT" panose="020B0602020204020303" pitchFamily="34" charset="0"/>
              </a:rPr>
              <a:t>apses automatically </a:t>
            </a:r>
            <a:r>
              <a:rPr lang="en-US" dirty="0">
                <a:latin typeface="Futura Md BT" panose="020B0602020204020303" pitchFamily="34" charset="0"/>
              </a:rPr>
              <a:t>when </a:t>
            </a:r>
            <a:r>
              <a:rPr lang="en-US" dirty="0" smtClean="0">
                <a:latin typeface="Futura Md BT" panose="020B0602020204020303" pitchFamily="34" charset="0"/>
              </a:rPr>
              <a:t>intern is s</a:t>
            </a:r>
            <a:r>
              <a:rPr lang="en-US" i="1" dirty="0" smtClean="0">
                <a:latin typeface="Futura Md BT" panose="020B0602020204020303" pitchFamily="34" charset="0"/>
              </a:rPr>
              <a:t>igned off</a:t>
            </a:r>
            <a:r>
              <a:rPr lang="en-US" dirty="0" smtClean="0">
                <a:latin typeface="Futura Md BT" panose="020B0602020204020303" pitchFamily="34" charset="0"/>
              </a:rPr>
              <a:t>.</a:t>
            </a:r>
          </a:p>
          <a:p>
            <a:endParaRPr lang="en-US" dirty="0" smtClean="0">
              <a:latin typeface="Futura Md BT" panose="020B0602020204020303" pitchFamily="34" charset="0"/>
            </a:endParaRPr>
          </a:p>
          <a:p>
            <a:r>
              <a:rPr lang="en-US" dirty="0" smtClean="0">
                <a:latin typeface="Futura Md BT" panose="020B0602020204020303" pitchFamily="34" charset="0"/>
              </a:rPr>
              <a:t>Cannot set up and run an independent practice on his own. </a:t>
            </a:r>
          </a:p>
          <a:p>
            <a:r>
              <a:rPr lang="en-US" dirty="0">
                <a:latin typeface="Futura Md BT" panose="020B0602020204020303" pitchFamily="34" charset="0"/>
              </a:rPr>
              <a:t>T</a:t>
            </a:r>
            <a:r>
              <a:rPr lang="en-US" dirty="0" smtClean="0">
                <a:latin typeface="Futura Md BT" panose="020B0602020204020303" pitchFamily="34" charset="0"/>
              </a:rPr>
              <a:t>o complete internship </a:t>
            </a:r>
            <a:r>
              <a:rPr lang="en-US" i="1" dirty="0" smtClean="0">
                <a:latin typeface="Futura Md BT" panose="020B0602020204020303" pitchFamily="34" charset="0"/>
              </a:rPr>
              <a:t>within two (2) years </a:t>
            </a:r>
            <a:r>
              <a:rPr lang="en-US" dirty="0" smtClean="0">
                <a:latin typeface="Futura Md BT" panose="020B0602020204020303" pitchFamily="34" charset="0"/>
              </a:rPr>
              <a:t>of graduation.</a:t>
            </a:r>
            <a:endParaRPr lang="en-US" altLang="en-US" dirty="0" smtClean="0">
              <a:latin typeface="Futura Md BT" panose="020B0602020204020303" pitchFamily="34" charset="0"/>
              <a:cs typeface="Arial" panose="020B0604020202020204" pitchFamily="34"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1341602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a:solidFill>
                  <a:schemeClr val="accent5"/>
                </a:solidFill>
                <a:latin typeface="Times New Roman" panose="02020603050405020304" pitchFamily="18" charset="0"/>
                <a:cs typeface="Times New Roman" panose="02020603050405020304" pitchFamily="18" charset="0"/>
              </a:rPr>
              <a:t/>
            </a:r>
            <a:br>
              <a:rPr lang="en-US"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rPr>
              <a:t>FULL REGISTRATION</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Registration </a:t>
            </a:r>
            <a:r>
              <a:rPr lang="en-US" dirty="0">
                <a:latin typeface="Futura Md BT" panose="020B0602020204020303" pitchFamily="34" charset="0"/>
                <a:cs typeface="Times New Roman" panose="02020603050405020304" pitchFamily="18" charset="0"/>
              </a:rPr>
              <a:t>after a satisfactory completion </a:t>
            </a:r>
            <a:r>
              <a:rPr lang="en-US" dirty="0" smtClean="0">
                <a:latin typeface="Futura Md BT" panose="020B0602020204020303" pitchFamily="34" charset="0"/>
                <a:cs typeface="Times New Roman" panose="02020603050405020304" pitchFamily="18" charset="0"/>
              </a:rPr>
              <a:t>of internship.</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i="1" dirty="0" smtClean="0">
                <a:latin typeface="Futura Md BT" panose="020B0602020204020303" pitchFamily="34" charset="0"/>
                <a:cs typeface="Times New Roman" panose="02020603050405020304" pitchFamily="18" charset="0"/>
              </a:rPr>
              <a:t>Confers on holders </a:t>
            </a:r>
            <a:r>
              <a:rPr lang="en-US" i="1" dirty="0">
                <a:latin typeface="Futura Md BT" panose="020B0602020204020303" pitchFamily="34" charset="0"/>
                <a:cs typeface="Times New Roman" panose="02020603050405020304" pitchFamily="18" charset="0"/>
              </a:rPr>
              <a:t>the legal right to practice on his </a:t>
            </a:r>
            <a:r>
              <a:rPr lang="en-US" i="1" dirty="0" smtClean="0">
                <a:latin typeface="Futura Md BT" panose="020B0602020204020303" pitchFamily="34" charset="0"/>
                <a:cs typeface="Times New Roman" panose="02020603050405020304" pitchFamily="18" charset="0"/>
              </a:rPr>
              <a:t>own.</a:t>
            </a:r>
          </a:p>
          <a:p>
            <a:pPr lvl="0" eaLnBrk="0" fontAlgn="base" hangingPunct="0">
              <a:lnSpc>
                <a:spcPct val="100000"/>
              </a:lnSpc>
              <a:spcBef>
                <a:spcPct val="0"/>
              </a:spcBef>
              <a:spcAft>
                <a:spcPct val="0"/>
              </a:spcAft>
              <a:buFont typeface="Wingdings" panose="05000000000000000000" pitchFamily="2" charset="2"/>
              <a:buChar char="Ø"/>
            </a:pPr>
            <a:endParaRPr lang="en-US" i="1"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i="1"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However, the practitioner is expected to be able to </a:t>
            </a:r>
            <a:r>
              <a:rPr lang="en-US" i="1" dirty="0" smtClean="0">
                <a:latin typeface="Futura Md BT" panose="020B0602020204020303" pitchFamily="34" charset="0"/>
                <a:cs typeface="Times New Roman" panose="02020603050405020304" pitchFamily="18" charset="0"/>
              </a:rPr>
              <a:t>recognize his limitations</a:t>
            </a:r>
            <a:r>
              <a:rPr lang="en-US" dirty="0" smtClean="0">
                <a:latin typeface="Futura Md BT" panose="020B0602020204020303" pitchFamily="34" charset="0"/>
                <a:cs typeface="Times New Roman" panose="02020603050405020304" pitchFamily="18" charset="0"/>
              </a:rPr>
              <a:t> in the management of certain types of cases.</a:t>
            </a:r>
            <a:endParaRPr lang="en-US" altLang="en-US" dirty="0">
              <a:latin typeface="Futura Md BT" panose="020B0602020204020303" pitchFamily="34" charset="0"/>
              <a:cs typeface="Times New Roman" panose="02020603050405020304" pitchFamily="18" charset="0"/>
            </a:endParaRPr>
          </a:p>
          <a:p>
            <a:pPr marL="0" indent="0">
              <a:buNone/>
            </a:pPr>
            <a:endParaRPr lang="en-US" dirty="0">
              <a:latin typeface="Futura Md BT" panose="020B0602020204020303" pitchFamily="34"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372739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493" y="0"/>
            <a:ext cx="8898340" cy="1173707"/>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LIMITED OR TEMPORARY REGISTRATION</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r>
              <a:rPr lang="en-US" dirty="0" smtClean="0">
                <a:latin typeface="Futura Md BT" panose="020B0602020204020303" pitchFamily="34" charset="0"/>
              </a:rPr>
              <a:t>Issued to expatriate practitioners.</a:t>
            </a:r>
          </a:p>
          <a:p>
            <a:pPr marL="0" indent="0">
              <a:buNone/>
            </a:pPr>
            <a:r>
              <a:rPr lang="en-US" dirty="0" smtClean="0">
                <a:latin typeface="Futura Md BT" panose="020B0602020204020303" pitchFamily="34" charset="0"/>
              </a:rPr>
              <a:t> </a:t>
            </a:r>
          </a:p>
          <a:p>
            <a:r>
              <a:rPr lang="en-US" dirty="0" smtClean="0">
                <a:latin typeface="Futura Md BT" panose="020B0602020204020303" pitchFamily="34" charset="0"/>
              </a:rPr>
              <a:t>Specific period of validity</a:t>
            </a:r>
          </a:p>
          <a:p>
            <a:endParaRPr lang="en-US" dirty="0" smtClean="0">
              <a:solidFill>
                <a:srgbClr val="C00000"/>
              </a:solidFill>
              <a:latin typeface="Futura Md BT" panose="020B0602020204020303" pitchFamily="34" charset="0"/>
            </a:endParaRPr>
          </a:p>
          <a:p>
            <a:r>
              <a:rPr lang="en-US" dirty="0" smtClean="0">
                <a:latin typeface="Futura Md BT" panose="020B0602020204020303" pitchFamily="34" charset="0"/>
              </a:rPr>
              <a:t>Must be renewed or the practitioner must leave the country.</a:t>
            </a:r>
          </a:p>
          <a:p>
            <a:endParaRPr lang="en-US" dirty="0" smtClean="0">
              <a:latin typeface="Futura Md BT" panose="020B0602020204020303" pitchFamily="34" charset="0"/>
            </a:endParaRPr>
          </a:p>
          <a:p>
            <a:r>
              <a:rPr lang="en-US" dirty="0" smtClean="0">
                <a:latin typeface="Futura Md BT" panose="020B0602020204020303" pitchFamily="34" charset="0"/>
              </a:rPr>
              <a:t>Tied to a specific employment. </a:t>
            </a:r>
          </a:p>
          <a:p>
            <a:endParaRPr lang="en-US" dirty="0" smtClean="0">
              <a:latin typeface="Futura Md BT" panose="020B0602020204020303" pitchFamily="34" charset="0"/>
            </a:endParaRPr>
          </a:p>
          <a:p>
            <a:r>
              <a:rPr lang="en-US" dirty="0" smtClean="0">
                <a:latin typeface="Futura Md BT" panose="020B0602020204020303" pitchFamily="34" charset="0"/>
              </a:rPr>
              <a:t>Not allowed to work privately on his own.</a:t>
            </a:r>
            <a:endParaRPr lang="en-US" altLang="en-US" dirty="0" smtClean="0">
              <a:latin typeface="Futura Md BT" panose="020B0602020204020303" pitchFamily="34" charset="0"/>
              <a:cs typeface="Arial" panose="020B0604020202020204" pitchFamily="34" charset="0"/>
            </a:endParaRPr>
          </a:p>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695708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REGISTRATION AS A SPECIALIST</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Acquired specialist qualification</a:t>
            </a:r>
          </a:p>
          <a:p>
            <a:pPr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or any other training </a:t>
            </a:r>
            <a:r>
              <a:rPr lang="en-US" i="1" dirty="0" smtClean="0">
                <a:latin typeface="Futura Md BT" panose="020B0602020204020303" pitchFamily="34" charset="0"/>
                <a:cs typeface="Times New Roman" panose="02020603050405020304" pitchFamily="18" charset="0"/>
              </a:rPr>
              <a:t>deemed to be the equivalent</a:t>
            </a:r>
            <a:r>
              <a:rPr lang="en-US" dirty="0" smtClean="0">
                <a:latin typeface="Futura Md BT" panose="020B0602020204020303" pitchFamily="34" charset="0"/>
                <a:cs typeface="Times New Roman" panose="02020603050405020304" pitchFamily="18" charset="0"/>
              </a:rPr>
              <a:t>,</a:t>
            </a:r>
          </a:p>
          <a:p>
            <a:pPr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required by law to be registered within 12 weeks with the Council.</a:t>
            </a:r>
          </a:p>
          <a:p>
            <a:pPr marL="0" indent="0" eaLnBrk="0" fontAlgn="base" hangingPunct="0">
              <a:lnSpc>
                <a:spcPct val="100000"/>
              </a:lnSpc>
              <a:spcBef>
                <a:spcPct val="0"/>
              </a:spcBef>
              <a:spcAft>
                <a:spcPct val="0"/>
              </a:spcAft>
              <a:buNone/>
            </a:pPr>
            <a:endParaRPr lang="en-US"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dirty="0">
                <a:latin typeface="Futura Md BT" panose="020B0602020204020303" pitchFamily="34" charset="0"/>
                <a:cs typeface="Times New Roman" panose="02020603050405020304" pitchFamily="18" charset="0"/>
              </a:rPr>
              <a:t>A practitioner who is not registered with the Council as a </a:t>
            </a:r>
            <a:r>
              <a:rPr lang="en-US" b="1" dirty="0">
                <a:latin typeface="Futura Md BT" panose="020B0602020204020303" pitchFamily="34" charset="0"/>
                <a:cs typeface="Times New Roman" panose="02020603050405020304" pitchFamily="18" charset="0"/>
              </a:rPr>
              <a:t>specialist</a:t>
            </a:r>
            <a:r>
              <a:rPr lang="en-US" dirty="0">
                <a:latin typeface="Futura Md BT" panose="020B0602020204020303" pitchFamily="34" charset="0"/>
                <a:cs typeface="Times New Roman" panose="02020603050405020304" pitchFamily="18" charset="0"/>
              </a:rPr>
              <a:t> cannot validly sign off interns and his opinion, as a specialist will not be backed up by the Council upon enquiry. </a:t>
            </a:r>
            <a:endParaRPr lang="en-US" altLang="en-US" dirty="0">
              <a:latin typeface="Futura Md BT" panose="020B0602020204020303" pitchFamily="34" charset="0"/>
              <a:cs typeface="Times New Roman" panose="02020603050405020304" pitchFamily="18" charset="0"/>
            </a:endParaRPr>
          </a:p>
          <a:p>
            <a:pPr mar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20278967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
            </a:r>
            <a:br>
              <a:rPr lang="en-US" b="1" dirty="0" smtClean="0">
                <a:solidFill>
                  <a:schemeClr val="accent5"/>
                </a:solidFill>
                <a:latin typeface="Times New Roman" panose="02020603050405020304" pitchFamily="18" charset="0"/>
                <a:cs typeface="Times New Roman" panose="02020603050405020304" pitchFamily="18" charset="0"/>
              </a:rPr>
            </a:br>
            <a:r>
              <a:rPr lang="en-US" b="1" dirty="0">
                <a:solidFill>
                  <a:schemeClr val="accent5"/>
                </a:solidFill>
                <a:latin typeface="Times New Roman" panose="02020603050405020304" pitchFamily="18" charset="0"/>
                <a:cs typeface="Times New Roman" panose="02020603050405020304" pitchFamily="18" charset="0"/>
              </a:rPr>
              <a:t/>
            </a:r>
            <a:br>
              <a:rPr lang="en-US" b="1"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CATEGORY A</a:t>
            </a:r>
            <a:r>
              <a:rPr lang="en-US" dirty="0">
                <a:latin typeface="Algerian" panose="04020705040A02060702" pitchFamily="82" charset="0"/>
              </a:rPr>
              <a:t/>
            </a:r>
            <a:br>
              <a:rPr lang="en-US" dirty="0">
                <a:latin typeface="Algerian" panose="04020705040A02060702" pitchFamily="82" charset="0"/>
              </a:rPr>
            </a:br>
            <a:r>
              <a:rPr lang="en-US" dirty="0" smtClean="0"/>
              <a:t/>
            </a:r>
            <a:br>
              <a:rPr lang="en-US" dirty="0" smtClean="0"/>
            </a:br>
            <a:endParaRPr lang="en-US" dirty="0"/>
          </a:p>
        </p:txBody>
      </p:sp>
      <p:sp>
        <p:nvSpPr>
          <p:cNvPr id="3" name="Content Placeholder 2"/>
          <p:cNvSpPr>
            <a:spLocks noGrp="1"/>
          </p:cNvSpPr>
          <p:nvPr>
            <p:ph idx="1"/>
          </p:nvPr>
        </p:nvSpPr>
        <p:spPr>
          <a:xfrm>
            <a:off x="1187355" y="1269243"/>
            <a:ext cx="9949218" cy="4907721"/>
          </a:xfrm>
        </p:spPr>
        <p:txBody>
          <a:bodyPr>
            <a:normAutofit lnSpcReduction="10000"/>
          </a:bodyPr>
          <a:lstStyle/>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Highest grade.</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A Fellowship of the Post Graduate Medical College of Nigeria or a qualification equivalent to it in content, duration and status.</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Eligible for appointment as a Consultant.</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Can set up and run specialist Clinic or head specialist hospitals, departments or units.</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Qualified to head medical training institutions.</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Qualified to supervise residents in training.</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His limitations are as constrained by the facilities available to him or what he perceives as his skills limitations.  </a:t>
            </a:r>
          </a:p>
          <a:p>
            <a:pPr marL="0" lv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623584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
            </a:r>
            <a:br>
              <a:rPr lang="en-US" b="1" dirty="0" smtClean="0">
                <a:solidFill>
                  <a:schemeClr val="accent5"/>
                </a:solidFill>
                <a:latin typeface="Times New Roman" panose="02020603050405020304" pitchFamily="18" charset="0"/>
                <a:cs typeface="Times New Roman" panose="02020603050405020304" pitchFamily="18" charset="0"/>
              </a:rPr>
            </a:br>
            <a:r>
              <a:rPr lang="en-US" b="1" dirty="0">
                <a:solidFill>
                  <a:schemeClr val="accent5"/>
                </a:solidFill>
                <a:latin typeface="Times New Roman" panose="02020603050405020304" pitchFamily="18" charset="0"/>
                <a:cs typeface="Times New Roman" panose="02020603050405020304" pitchFamily="18" charset="0"/>
              </a:rPr>
              <a:t/>
            </a:r>
            <a:br>
              <a:rPr lang="en-US" b="1"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CATEGORY B</a:t>
            </a:r>
            <a:r>
              <a:rPr lang="en-US" dirty="0">
                <a:latin typeface="Algerian" panose="04020705040A02060702" pitchFamily="82" charset="0"/>
              </a:rPr>
              <a:t/>
            </a:r>
            <a:br>
              <a:rPr lang="en-US" dirty="0">
                <a:latin typeface="Algerian" panose="04020705040A02060702" pitchFamily="82" charset="0"/>
              </a:rPr>
            </a:b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A sub-fellowship qualification or any other qualification, not being equivalent to the qualifications in </a:t>
            </a:r>
            <a:r>
              <a:rPr lang="en-US" b="1" dirty="0" smtClean="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above.</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Such a practitioner shall not be immediately eligible to be considered for appointment as a Consultant but shall in due course become eligible after spending the specified period in the specialty.</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May supervise and sign off interns, particularly in institutions accredited for straight internship. </a:t>
            </a:r>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2320739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
            </a:r>
            <a:br>
              <a:rPr lang="en-US" b="1" dirty="0" smtClean="0">
                <a:solidFill>
                  <a:schemeClr val="accent5"/>
                </a:solidFill>
                <a:latin typeface="Times New Roman" panose="02020603050405020304" pitchFamily="18" charset="0"/>
                <a:cs typeface="Times New Roman" panose="02020603050405020304" pitchFamily="18" charset="0"/>
              </a:rPr>
            </a:br>
            <a:r>
              <a:rPr lang="en-US" b="1" dirty="0">
                <a:solidFill>
                  <a:schemeClr val="accent5"/>
                </a:solidFill>
                <a:latin typeface="Times New Roman" panose="02020603050405020304" pitchFamily="18" charset="0"/>
                <a:cs typeface="Times New Roman" panose="02020603050405020304" pitchFamily="18" charset="0"/>
              </a:rPr>
              <a:t/>
            </a:r>
            <a:br>
              <a:rPr lang="en-US" b="1"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CATEGORY C</a:t>
            </a: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He is a holder of a qualification not being equivalent to either A or B above, but definitely demonstrating that he has acquired further skill and knowledge in a special area, subsequent to his basic medical or dental degree. </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The acquisition of additional knowledge and skills enhances the career progression of the holder along the general medical officer cadre as a special grade medical officer.</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May sign off interns.</a:t>
            </a:r>
          </a:p>
          <a:p>
            <a:pPr marL="0" lvl="0" indent="0" eaLnBrk="0" fontAlgn="base" hangingPunct="0">
              <a:lnSpc>
                <a:spcPct val="100000"/>
              </a:lnSpc>
              <a:spcBef>
                <a:spcPct val="0"/>
              </a:spcBef>
              <a:spcAft>
                <a:spcPct val="0"/>
              </a:spcAft>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19502165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a:t/>
            </a:r>
            <a:br>
              <a:rPr lang="en-US" dirty="0"/>
            </a:br>
            <a:r>
              <a:rPr lang="en-US" dirty="0">
                <a:solidFill>
                  <a:schemeClr val="accent5"/>
                </a:solidFill>
                <a:latin typeface="Algerian" panose="04020705040A02060702" pitchFamily="82" charset="0"/>
                <a:cs typeface="Times New Roman" panose="02020603050405020304" pitchFamily="18" charset="0"/>
              </a:rPr>
              <a:t>CATEGORY D</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fontScale="92500" lnSpcReduction="10000"/>
          </a:bodyPr>
          <a:lstStyle/>
          <a:p>
            <a:pPr marL="0" lv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A post graduate qualification in the Basic Medical or Clinical Sciences at the level of a doctorate degree obtained after the basic medical or dental qualification.</a:t>
            </a:r>
          </a:p>
          <a:p>
            <a:pPr lvl="0" eaLnBrk="0" fontAlgn="base" hangingPunct="0">
              <a:lnSpc>
                <a:spcPct val="100000"/>
              </a:lnSpc>
              <a:spcBef>
                <a:spcPct val="0"/>
              </a:spcBef>
              <a:spcAft>
                <a:spcPct val="0"/>
              </a:spcAft>
              <a:buFont typeface="Wingdings" panose="05000000000000000000" pitchFamily="2" charset="2"/>
              <a:buChar char="Ø"/>
            </a:pPr>
            <a:endParaRPr lang="en-US" sz="3200" dirty="0" smtClean="0">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A holder will be accorded the status </a:t>
            </a:r>
            <a:r>
              <a:rPr lang="en-US" sz="3200" dirty="0">
                <a:latin typeface="Times New Roman" panose="02020603050405020304" pitchFamily="18" charset="0"/>
                <a:cs typeface="Times New Roman" panose="02020603050405020304" pitchFamily="18" charset="0"/>
              </a:rPr>
              <a:t>of specialist in the area of Basic Medical or Clinical Sciences and would be accorded all privileges appertaining to that status</a:t>
            </a:r>
            <a:r>
              <a:rPr lang="en-US" sz="3200" dirty="0" smtClean="0">
                <a:latin typeface="Times New Roman" panose="02020603050405020304" pitchFamily="18" charset="0"/>
                <a:cs typeface="Times New Roman" panose="02020603050405020304" pitchFamily="18" charset="0"/>
              </a:rPr>
              <a:t>.</a:t>
            </a:r>
          </a:p>
          <a:p>
            <a:pPr eaLnBrk="0" fontAlgn="base" hangingPunct="0">
              <a:lnSpc>
                <a:spcPct val="100000"/>
              </a:lnSpc>
              <a:spcBef>
                <a:spcPct val="0"/>
              </a:spcBef>
              <a:spcAft>
                <a:spcPct val="0"/>
              </a:spcAft>
              <a:buFont typeface="Wingdings" panose="05000000000000000000" pitchFamily="2" charset="2"/>
              <a:buChar char="Ø"/>
            </a:pPr>
            <a:endParaRPr lang="en-US" sz="3200" dirty="0" smtClean="0">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This recognition should encourage such persons to give their best in these important areas in our medical training curriculum.</a:t>
            </a:r>
            <a:endParaRPr lang="en-US" sz="3200" dirty="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0423003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a:solidFill>
                  <a:schemeClr val="accent5"/>
                </a:solidFill>
                <a:latin typeface="Times New Roman" panose="02020603050405020304" pitchFamily="18" charset="0"/>
                <a:cs typeface="Times New Roman" panose="02020603050405020304" pitchFamily="18" charset="0"/>
              </a:rPr>
              <a:t/>
            </a:r>
            <a:br>
              <a:rPr lang="en-US" dirty="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PRACTICING FEES</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Content Placeholder 2"/>
          <p:cNvSpPr>
            <a:spLocks noGrp="1"/>
          </p:cNvSpPr>
          <p:nvPr>
            <p:ph idx="1"/>
          </p:nvPr>
        </p:nvSpPr>
        <p:spPr>
          <a:xfrm>
            <a:off x="1023582" y="1173707"/>
            <a:ext cx="9949218" cy="5445457"/>
          </a:xfrm>
        </p:spPr>
        <p:txBody>
          <a:bodyPr>
            <a:normAutofit fontScale="85000" lnSpcReduction="10000"/>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sz="3200" dirty="0" smtClean="0"/>
              <a:t>No Medical practitioners or Dental Surgeon shall practice as a </a:t>
            </a:r>
            <a:r>
              <a:rPr lang="en-US" sz="3200" dirty="0"/>
              <a:t>m</a:t>
            </a:r>
            <a:r>
              <a:rPr lang="en-US" sz="3200" dirty="0" smtClean="0"/>
              <a:t>edical practitioners or dental Surgeon as the case may be, in any particular year unless he has paid to the Council in respect of that year the appropriate practicing fees (</a:t>
            </a:r>
            <a:r>
              <a:rPr lang="en-US" sz="3200" dirty="0" smtClean="0">
                <a:solidFill>
                  <a:srgbClr val="FF0000"/>
                </a:solidFill>
              </a:rPr>
              <a:t>S.14 (1) MDP Act CAP M8, LFN 2004</a:t>
            </a:r>
            <a:r>
              <a:rPr lang="en-US" sz="3200" dirty="0" smtClean="0"/>
              <a:t>). </a:t>
            </a:r>
          </a:p>
          <a:p>
            <a:pPr eaLnBrk="0" fontAlgn="base" hangingPunct="0">
              <a:lnSpc>
                <a:spcPct val="100000"/>
              </a:lnSpc>
              <a:spcBef>
                <a:spcPct val="0"/>
              </a:spcBef>
              <a:spcAft>
                <a:spcPct val="0"/>
              </a:spcAft>
              <a:buFont typeface="Wingdings" panose="05000000000000000000" pitchFamily="2" charset="2"/>
              <a:buChar char="Ø"/>
            </a:pPr>
            <a:endParaRPr lang="en-US" sz="3200" dirty="0" smtClean="0"/>
          </a:p>
          <a:p>
            <a:pPr eaLnBrk="0" fontAlgn="base" hangingPunct="0">
              <a:lnSpc>
                <a:spcPct val="100000"/>
              </a:lnSpc>
              <a:spcBef>
                <a:spcPct val="0"/>
              </a:spcBef>
              <a:spcAft>
                <a:spcPct val="0"/>
              </a:spcAft>
              <a:buFont typeface="Wingdings" panose="05000000000000000000" pitchFamily="2" charset="2"/>
              <a:buChar char="Ø"/>
            </a:pPr>
            <a:r>
              <a:rPr lang="en-US" sz="3200" dirty="0" smtClean="0"/>
              <a:t>A medical </a:t>
            </a:r>
            <a:r>
              <a:rPr lang="en-US" sz="3200" dirty="0" smtClean="0"/>
              <a:t>practitioner </a:t>
            </a:r>
            <a:r>
              <a:rPr lang="en-US" sz="3200" dirty="0" smtClean="0"/>
              <a:t>or dental Surgeon during his service year in the NYSC Scheme shall be exempted from the payment of practicing fees. (</a:t>
            </a:r>
            <a:r>
              <a:rPr lang="en-US" sz="3200" dirty="0" smtClean="0">
                <a:solidFill>
                  <a:srgbClr val="FF0000"/>
                </a:solidFill>
              </a:rPr>
              <a:t>S.14 (2) MDP Act CAP M8, LFN 2004</a:t>
            </a:r>
            <a:r>
              <a:rPr lang="en-US" sz="3200" dirty="0" smtClean="0"/>
              <a:t>). </a:t>
            </a:r>
          </a:p>
          <a:p>
            <a:pPr marL="0" indent="0" eaLnBrk="0" fontAlgn="base" hangingPunct="0">
              <a:lnSpc>
                <a:spcPct val="100000"/>
              </a:lnSpc>
              <a:spcBef>
                <a:spcPct val="0"/>
              </a:spcBef>
              <a:spcAft>
                <a:spcPct val="0"/>
              </a:spcAft>
              <a:buNone/>
            </a:pPr>
            <a:endParaRPr lang="en-US" sz="3200" dirty="0" smtClean="0"/>
          </a:p>
          <a:p>
            <a:pPr eaLnBrk="0" fontAlgn="base" hangingPunct="0">
              <a:lnSpc>
                <a:spcPct val="100000"/>
              </a:lnSpc>
              <a:spcBef>
                <a:spcPct val="0"/>
              </a:spcBef>
              <a:spcAft>
                <a:spcPct val="0"/>
              </a:spcAft>
              <a:buFont typeface="Wingdings" panose="05000000000000000000" pitchFamily="2" charset="2"/>
              <a:buChar char="Ø"/>
            </a:pPr>
            <a:r>
              <a:rPr lang="en-US" sz="3200" dirty="0" smtClean="0"/>
              <a:t>A person shall not hold an appointment or practice as a medical practitioner or dental surgeon, in Nigeria, unless he is registered with the Council.</a:t>
            </a:r>
            <a:endParaRPr lang="en-US" altLang="en-US" sz="3000" dirty="0" smtClean="0">
              <a:latin typeface="Times New Roman" panose="02020603050405020304" pitchFamily="18"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9562003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0"/>
            <a:ext cx="8918434" cy="1269243"/>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BENEFITS OF PAYING PRACTICE FEES</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dirty="0" smtClean="0">
              <a:solidFill>
                <a:schemeClr val="accent5"/>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dirty="0" smtClean="0"/>
              <a:t>Payment of your Practice Fee is a requirement to maintain your Practicing </a:t>
            </a:r>
            <a:r>
              <a:rPr lang="en-US" dirty="0" err="1"/>
              <a:t>L</a:t>
            </a:r>
            <a:r>
              <a:rPr lang="en-US" dirty="0" err="1" smtClean="0"/>
              <a:t>icence</a:t>
            </a:r>
            <a:r>
              <a:rPr lang="en-US" dirty="0" smtClean="0"/>
              <a:t>, retain your name on the register of medical practitioners, and to be in good standing.</a:t>
            </a:r>
          </a:p>
          <a:p>
            <a:pPr>
              <a:buFont typeface="Wingdings" panose="05000000000000000000" pitchFamily="2" charset="2"/>
              <a:buChar char="Ø"/>
            </a:pPr>
            <a:r>
              <a:rPr lang="en-US" dirty="0" smtClean="0"/>
              <a:t>Extant laws make it a professional misconduct not to pay within the applicable period. </a:t>
            </a:r>
          </a:p>
          <a:p>
            <a:pPr marL="0" indent="0">
              <a:buNone/>
            </a:pPr>
            <a:r>
              <a:rPr lang="en-US" dirty="0" smtClean="0"/>
              <a:t>Other benefits of paying within the prescribed period include:</a:t>
            </a:r>
          </a:p>
          <a:p>
            <a:pPr>
              <a:buFont typeface="Wingdings" panose="05000000000000000000" pitchFamily="2" charset="2"/>
              <a:buChar char="Ø"/>
            </a:pPr>
            <a:r>
              <a:rPr lang="en-US" dirty="0" smtClean="0"/>
              <a:t>Eligible to vote and be voted for at all NMA National and Branch Elections; and</a:t>
            </a:r>
          </a:p>
          <a:p>
            <a:pPr>
              <a:buFont typeface="Wingdings" panose="05000000000000000000" pitchFamily="2" charset="2"/>
              <a:buChar char="Ø"/>
            </a:pPr>
            <a:r>
              <a:rPr lang="en-US" dirty="0" smtClean="0"/>
              <a:t>Eligibility for Letter of Good Standing from the Medical and Dental Council of Nigeria.</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272207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3480180"/>
          </a:xfrm>
        </p:spPr>
        <p:txBody>
          <a:bodyPr>
            <a:normAutofit/>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LEGAL BASIS FOR MEDICAL AND DENTAL PRACTICES IN NIGERIA</a:t>
            </a:r>
            <a:r>
              <a:rPr lang="en-US" dirty="0" smtClean="0"/>
              <a:t/>
            </a:r>
            <a:br>
              <a:rPr lang="en-US" dirty="0" smtClean="0"/>
            </a:br>
            <a:endParaRPr lang="en-US" dirty="0"/>
          </a:p>
        </p:txBody>
      </p:sp>
      <p:sp>
        <p:nvSpPr>
          <p:cNvPr id="3" name="Content Placeholder 2"/>
          <p:cNvSpPr>
            <a:spLocks noGrp="1"/>
          </p:cNvSpPr>
          <p:nvPr>
            <p:ph idx="1"/>
          </p:nvPr>
        </p:nvSpPr>
        <p:spPr>
          <a:xfrm>
            <a:off x="1023582" y="2374710"/>
            <a:ext cx="9949218" cy="3802254"/>
          </a:xfrm>
        </p:spPr>
        <p:txBody>
          <a:bodyPr>
            <a:normAutofit fontScale="40000" lnSpcReduction="20000"/>
          </a:bodyPr>
          <a:lstStyle/>
          <a:p>
            <a:pPr marL="0" indent="0" algn="ctr">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lgn="ctr">
              <a:buNone/>
            </a:pPr>
            <a:endParaRPr lang="en-US" sz="5400" b="1" dirty="0" smtClean="0">
              <a:latin typeface="Times New Roman" panose="02020603050405020304" pitchFamily="18" charset="0"/>
              <a:cs typeface="Times New Roman" panose="02020603050405020304" pitchFamily="18" charset="0"/>
            </a:endParaRPr>
          </a:p>
          <a:p>
            <a:pPr marL="0" indent="0" algn="ctr">
              <a:buNone/>
            </a:pPr>
            <a:endParaRPr lang="en-US" sz="5400" b="1" dirty="0">
              <a:latin typeface="Times New Roman" panose="02020603050405020304" pitchFamily="18" charset="0"/>
              <a:cs typeface="Times New Roman" panose="02020603050405020304" pitchFamily="18" charset="0"/>
            </a:endParaRPr>
          </a:p>
          <a:p>
            <a:pPr marL="0" indent="0" algn="ctr">
              <a:buNone/>
            </a:pPr>
            <a:r>
              <a:rPr lang="en-US" sz="5400" b="1" dirty="0" smtClean="0">
                <a:latin typeface="Gill Sans Ultra Bold" panose="020B0A02020104020203" pitchFamily="34" charset="0"/>
                <a:cs typeface="Times New Roman" panose="02020603050405020304" pitchFamily="18" charset="0"/>
              </a:rPr>
              <a:t>PRESENTED </a:t>
            </a:r>
          </a:p>
          <a:p>
            <a:pPr marL="0" indent="0" algn="ctr">
              <a:buNone/>
            </a:pPr>
            <a:r>
              <a:rPr lang="en-US" sz="5400" b="1" dirty="0" smtClean="0">
                <a:latin typeface="Gill Sans Ultra Bold" panose="020B0A02020104020203" pitchFamily="34" charset="0"/>
                <a:cs typeface="Times New Roman" panose="02020603050405020304" pitchFamily="18" charset="0"/>
              </a:rPr>
              <a:t>BY</a:t>
            </a:r>
          </a:p>
          <a:p>
            <a:pPr marL="0" indent="0" algn="ctr">
              <a:buNone/>
            </a:pPr>
            <a:r>
              <a:rPr lang="en-US" sz="5400" b="1" dirty="0" smtClean="0">
                <a:latin typeface="Gill Sans Ultra Bold" panose="020B0A02020104020203" pitchFamily="34" charset="0"/>
                <a:cs typeface="Times New Roman" panose="02020603050405020304" pitchFamily="18" charset="0"/>
              </a:rPr>
              <a:t>G.I. IKULI, Esq.</a:t>
            </a:r>
          </a:p>
          <a:p>
            <a:pPr marL="0" indent="0" algn="ctr">
              <a:buNone/>
            </a:pPr>
            <a:endParaRPr lang="en-US" sz="5400" b="1" dirty="0" smtClean="0">
              <a:latin typeface="Times New Roman" panose="02020603050405020304" pitchFamily="18" charset="0"/>
              <a:cs typeface="Times New Roman" panose="02020603050405020304" pitchFamily="18" charset="0"/>
            </a:endParaRPr>
          </a:p>
          <a:p>
            <a:pPr marL="0" indent="0" algn="r">
              <a:buNone/>
            </a:pPr>
            <a:endParaRPr lang="en-US" sz="5400" b="1" dirty="0" smtClean="0">
              <a:latin typeface="Times New Roman" panose="02020603050405020304" pitchFamily="18" charset="0"/>
              <a:cs typeface="Times New Roman" panose="02020603050405020304" pitchFamily="18" charset="0"/>
            </a:endParaRPr>
          </a:p>
          <a:p>
            <a:pPr marL="0" indent="0" algn="r">
              <a:buNone/>
            </a:pPr>
            <a:r>
              <a:rPr lang="en-US" sz="5400" b="1" dirty="0" smtClean="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28</a:t>
            </a:r>
            <a:r>
              <a:rPr lang="en-US" sz="4000" b="1" baseline="30000" dirty="0" smtClean="0">
                <a:latin typeface="Times New Roman" panose="02020603050405020304" pitchFamily="18" charset="0"/>
                <a:cs typeface="Times New Roman" panose="02020603050405020304" pitchFamily="18" charset="0"/>
              </a:rPr>
              <a:t>th</a:t>
            </a:r>
            <a:r>
              <a:rPr lang="en-US" sz="4000" b="1" dirty="0" smtClean="0">
                <a:latin typeface="Times New Roman" panose="02020603050405020304" pitchFamily="18" charset="0"/>
                <a:cs typeface="Times New Roman" panose="02020603050405020304" pitchFamily="18" charset="0"/>
              </a:rPr>
              <a:t> June, 2022</a:t>
            </a:r>
            <a:r>
              <a:rPr lang="en-US" sz="4000" dirty="0" smtClean="0">
                <a:latin typeface="Times New Roman" panose="02020603050405020304" pitchFamily="18" charset="0"/>
                <a:cs typeface="Times New Roman" panose="02020603050405020304" pitchFamily="18" charset="0"/>
              </a:rPr>
              <a:t>.</a:t>
            </a:r>
            <a:endParaRPr lang="en-US" sz="4000" dirty="0" smtClean="0">
              <a:latin typeface="Times New Roman" panose="02020603050405020304" pitchFamily="18" charset="0"/>
              <a:cs typeface="Times New Roman" panose="02020603050405020304" pitchFamily="18" charset="0"/>
            </a:endParaRPr>
          </a:p>
          <a:p>
            <a:pPr marL="0" indent="0" algn="ctr">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88692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OFFENCES</a:t>
            </a:r>
            <a:r>
              <a:rPr lang="en-US" dirty="0" smtClean="0"/>
              <a:t/>
            </a:r>
            <a:br>
              <a:rPr lang="en-US" dirty="0" smtClean="0"/>
            </a:br>
            <a:endParaRPr lang="en-US" dirty="0"/>
          </a:p>
        </p:txBody>
      </p:sp>
      <p:sp>
        <p:nvSpPr>
          <p:cNvPr id="3" name="Content Placeholder 2"/>
          <p:cNvSpPr>
            <a:spLocks noGrp="1"/>
          </p:cNvSpPr>
          <p:nvPr>
            <p:ph idx="1"/>
          </p:nvPr>
        </p:nvSpPr>
        <p:spPr>
          <a:xfrm>
            <a:off x="1023582" y="1392072"/>
            <a:ext cx="9949218" cy="4784892"/>
          </a:xfrm>
        </p:spPr>
        <p:txBody>
          <a:bodyPr>
            <a:normAutofit fontScale="77500" lnSpcReduction="20000"/>
          </a:bodyPr>
          <a:lstStyle/>
          <a:p>
            <a:pPr>
              <a:buFont typeface="Wingdings" panose="05000000000000000000" pitchFamily="2" charset="2"/>
              <a:buChar char="Ø"/>
            </a:pPr>
            <a:r>
              <a:rPr lang="en-US" sz="3200" dirty="0">
                <a:latin typeface="Futura Md BT" panose="020B0602020204020303" pitchFamily="34" charset="0"/>
              </a:rPr>
              <a:t>Any medical practitioner or dental surgeon who in respect of any year and without paying the prescribed fee practices as such shall be guilty of an offence and shall be liable on </a:t>
            </a:r>
            <a:r>
              <a:rPr lang="en-US" sz="3200" dirty="0" smtClean="0">
                <a:latin typeface="Futura Md BT" panose="020B0602020204020303" pitchFamily="34" charset="0"/>
              </a:rPr>
              <a:t>conviction,</a:t>
            </a:r>
          </a:p>
          <a:p>
            <a:pPr marL="0" indent="0">
              <a:buNone/>
            </a:pPr>
            <a:endParaRPr lang="en-US" sz="3200" dirty="0" smtClean="0">
              <a:latin typeface="Futura Md BT" panose="020B0602020204020303" pitchFamily="34" charset="0"/>
            </a:endParaRPr>
          </a:p>
          <a:p>
            <a:pPr marL="0" indent="0">
              <a:buNone/>
            </a:pPr>
            <a:r>
              <a:rPr lang="en-US" altLang="en-US" sz="3000" dirty="0" err="1" smtClean="0">
                <a:latin typeface="Futura Md BT" panose="020B0602020204020303" pitchFamily="34" charset="0"/>
                <a:cs typeface="Arial" panose="020B0604020202020204" pitchFamily="34" charset="0"/>
              </a:rPr>
              <a:t>i</a:t>
            </a:r>
            <a:r>
              <a:rPr lang="en-US" altLang="en-US" sz="3000" dirty="0" smtClean="0">
                <a:latin typeface="Futura Md BT" panose="020B0602020204020303" pitchFamily="34" charset="0"/>
                <a:cs typeface="Arial" panose="020B0604020202020204" pitchFamily="34" charset="0"/>
              </a:rPr>
              <a:t>. in the case of first offence, to a fine of twice the prescribed practicing fee, and </a:t>
            </a:r>
          </a:p>
          <a:p>
            <a:pPr marL="0" indent="0">
              <a:buNone/>
            </a:pPr>
            <a:endParaRPr lang="en-US" altLang="en-US" sz="3000" dirty="0" smtClean="0">
              <a:latin typeface="Futura Md BT" panose="020B0602020204020303" pitchFamily="34" charset="0"/>
              <a:cs typeface="Arial" panose="020B0604020202020204" pitchFamily="34" charset="0"/>
            </a:endParaRPr>
          </a:p>
          <a:p>
            <a:pPr marL="0" indent="0">
              <a:buNone/>
            </a:pPr>
            <a:r>
              <a:rPr lang="en-US" altLang="en-US" sz="3000" dirty="0" smtClean="0">
                <a:latin typeface="Futura Md BT" panose="020B0602020204020303" pitchFamily="34" charset="0"/>
                <a:cs typeface="Arial" panose="020B0604020202020204" pitchFamily="34" charset="0"/>
              </a:rPr>
              <a:t>ii. in the case of a second or subsequent offence, to a fine of not less than ten times the prescribed practicing fees; </a:t>
            </a:r>
          </a:p>
          <a:p>
            <a:pPr marL="0" indent="0">
              <a:buNone/>
            </a:pPr>
            <a:endParaRPr lang="en-US" altLang="en-US" sz="3000" dirty="0" smtClean="0">
              <a:latin typeface="Futura Md BT" panose="020B0602020204020303" pitchFamily="34" charset="0"/>
              <a:cs typeface="Arial" panose="020B0604020202020204" pitchFamily="34" charset="0"/>
            </a:endParaRPr>
          </a:p>
          <a:p>
            <a:pPr marL="0" indent="0">
              <a:buNone/>
            </a:pPr>
            <a:r>
              <a:rPr lang="en-US" altLang="en-US" sz="3000" dirty="0" smtClean="0">
                <a:latin typeface="Futura Md BT" panose="020B0602020204020303" pitchFamily="34" charset="0"/>
                <a:cs typeface="Arial" panose="020B0604020202020204" pitchFamily="34" charset="0"/>
              </a:rPr>
              <a:t>iii. also late payment shall attract a surcharge as may be determined by the council from time to time, without prejudice to any other penal provisions in the statute.</a:t>
            </a:r>
          </a:p>
          <a:p>
            <a:pPr marL="0" indent="0">
              <a:buNone/>
            </a:pPr>
            <a:r>
              <a:rPr lang="en-US" altLang="en-US" sz="3000" dirty="0" smtClean="0">
                <a:latin typeface="Futura Md BT" panose="020B0602020204020303" pitchFamily="34" charset="0"/>
                <a:cs typeface="Arial" panose="020B0604020202020204" pitchFamily="34" charset="0"/>
              </a:rPr>
              <a:t> </a:t>
            </a:r>
            <a:endParaRPr lang="en-US" sz="3000" dirty="0">
              <a:latin typeface="Futura Md BT" panose="020B0602020204020303" pitchFamily="34"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14288434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lnSpcReduction="10000"/>
          </a:bodyPr>
          <a:lstStyle/>
          <a:p>
            <a:pPr>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All </a:t>
            </a:r>
            <a:r>
              <a:rPr lang="en-US" altLang="en-US" dirty="0">
                <a:latin typeface="Times New Roman" panose="02020603050405020304" pitchFamily="18" charset="0"/>
                <a:cs typeface="Times New Roman" panose="02020603050405020304" pitchFamily="18" charset="0"/>
              </a:rPr>
              <a:t>doctors are advised to meet this commitment promptly, as conviction under this section will be viewed seriously by the </a:t>
            </a:r>
            <a:r>
              <a:rPr lang="en-US" altLang="en-US" dirty="0" smtClean="0">
                <a:latin typeface="Times New Roman" panose="02020603050405020304" pitchFamily="18" charset="0"/>
                <a:cs typeface="Times New Roman" panose="02020603050405020304" pitchFamily="18" charset="0"/>
              </a:rPr>
              <a:t>Council.</a:t>
            </a:r>
          </a:p>
          <a:p>
            <a:pPr marL="0" indent="0">
              <a:buNone/>
            </a:pPr>
            <a:endParaRPr lang="en-US" alt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By </a:t>
            </a:r>
            <a:r>
              <a:rPr lang="en-US" altLang="en-US" dirty="0">
                <a:latin typeface="Times New Roman" panose="02020603050405020304" pitchFamily="18" charset="0"/>
                <a:cs typeface="Times New Roman" panose="02020603050405020304" pitchFamily="18" charset="0"/>
              </a:rPr>
              <a:t>the Regulations of the Council, practitioners are expected to pay their practicing fees for the ensuing year before the </a:t>
            </a:r>
            <a:r>
              <a:rPr lang="en-US" altLang="en-US" dirty="0" smtClean="0">
                <a:latin typeface="Times New Roman" panose="02020603050405020304" pitchFamily="18" charset="0"/>
                <a:cs typeface="Times New Roman" panose="02020603050405020304" pitchFamily="18" charset="0"/>
              </a:rPr>
              <a:t>3</a:t>
            </a:r>
            <a:r>
              <a:rPr lang="en-US" dirty="0" smtClean="0">
                <a:latin typeface="Times New Roman" panose="02020603050405020304" pitchFamily="18" charset="0"/>
                <a:cs typeface="Times New Roman" panose="02020603050405020304" pitchFamily="18" charset="0"/>
              </a:rPr>
              <a:t>1</a:t>
            </a:r>
            <a:r>
              <a:rPr lang="en-US" baseline="30000" dirty="0" smtClean="0">
                <a:latin typeface="Times New Roman" panose="02020603050405020304" pitchFamily="18" charset="0"/>
                <a:cs typeface="Times New Roman" panose="02020603050405020304" pitchFamily="18" charset="0"/>
              </a:rPr>
              <a:t>st</a:t>
            </a:r>
            <a:r>
              <a:rPr lang="en-US" dirty="0" smtClean="0">
                <a:latin typeface="Times New Roman" panose="02020603050405020304" pitchFamily="18" charset="0"/>
                <a:cs typeface="Times New Roman" panose="02020603050405020304" pitchFamily="18" charset="0"/>
              </a:rPr>
              <a:t> </a:t>
            </a:r>
            <a:r>
              <a:rPr lang="en-US" altLang="en-US" dirty="0" smtClean="0">
                <a:latin typeface="Times New Roman" panose="02020603050405020304" pitchFamily="18" charset="0"/>
                <a:cs typeface="Times New Roman" panose="02020603050405020304" pitchFamily="18" charset="0"/>
              </a:rPr>
              <a:t>December </a:t>
            </a:r>
            <a:r>
              <a:rPr lang="en-US" altLang="en-US" dirty="0">
                <a:latin typeface="Times New Roman" panose="02020603050405020304" pitchFamily="18" charset="0"/>
                <a:cs typeface="Times New Roman" panose="02020603050405020304" pitchFamily="18" charset="0"/>
              </a:rPr>
              <a:t>of the preceding year in order to be currently licensed on the first day of the new year</a:t>
            </a:r>
            <a:r>
              <a:rPr lang="en-US" altLang="en-US"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endParaRPr lang="en-US" alt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Any person who practices medicine or dentistry anywhere in Nigeria without being appropriately registered with the Council contravenes the law, and so does his </a:t>
            </a:r>
            <a:r>
              <a:rPr lang="en-US" dirty="0" smtClean="0">
                <a:latin typeface="Times New Roman" panose="02020603050405020304" pitchFamily="18" charset="0"/>
                <a:cs typeface="Times New Roman" panose="02020603050405020304" pitchFamily="18" charset="0"/>
              </a:rPr>
              <a:t>Employer. </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dirty="0"/>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5015584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indent="0">
              <a:buNone/>
            </a:pPr>
            <a:r>
              <a:rPr lang="en-US" altLang="en-US" dirty="0" smtClean="0">
                <a:latin typeface="Futura Md BT" panose="020B0602020204020303" pitchFamily="34" charset="0"/>
                <a:cs typeface="Times New Roman" panose="02020603050405020304" pitchFamily="18" charset="0"/>
              </a:rPr>
              <a:t>The law further stipulates as follows: </a:t>
            </a:r>
          </a:p>
          <a:p>
            <a:pPr>
              <a:buFont typeface="Wingdings" panose="05000000000000000000" pitchFamily="2" charset="2"/>
              <a:buChar char="Ø"/>
            </a:pPr>
            <a:r>
              <a:rPr lang="en-US" altLang="en-US" sz="2400" dirty="0" smtClean="0">
                <a:latin typeface="Futura Md BT" panose="020B0602020204020303" pitchFamily="34" charset="0"/>
                <a:cs typeface="Times New Roman" panose="02020603050405020304" pitchFamily="18" charset="0"/>
              </a:rPr>
              <a:t>Where a practitioner who is in employment has defaulted from payment of the practicing fee; ~And if the medical practitioner or dental surgeon is in the employment of any person, that person shall also be guilty of an offence and punished in like manner as the medical practitioner or dental surgeon unless he proves that the failure to pay the practicing fee was without his knowledge, consent or connivance</a:t>
            </a:r>
            <a:r>
              <a:rPr lang="en-US" altLang="en-US" dirty="0" smtClean="0">
                <a:latin typeface="Futura Md BT" panose="020B0602020204020303" pitchFamily="34" charset="0"/>
                <a:cs typeface="Times New Roman" panose="02020603050405020304" pitchFamily="18" charset="0"/>
              </a:rPr>
              <a:t>.</a:t>
            </a:r>
          </a:p>
          <a:p>
            <a:pPr>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a:buFont typeface="Wingdings" panose="05000000000000000000" pitchFamily="2" charset="2"/>
              <a:buChar char="Ø"/>
            </a:pPr>
            <a:r>
              <a:rPr lang="en-US" altLang="en-US" sz="2400" dirty="0" smtClean="0">
                <a:latin typeface="Futura Md BT" panose="020B0602020204020303" pitchFamily="34" charset="0"/>
                <a:cs typeface="Times New Roman" panose="02020603050405020304" pitchFamily="18" charset="0"/>
              </a:rPr>
              <a:t>All members of the medical and dental professions who employ medical doctors or dental surgeons or who are professional heads of medical institutions, either public or private, are to take due notice of this aspect of law.</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3062277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0"/>
            <a:ext cx="8918434" cy="1774209"/>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altLang="en-US" dirty="0" smtClean="0">
                <a:solidFill>
                  <a:schemeClr val="accent5"/>
                </a:solidFill>
                <a:latin typeface="Algerian" panose="04020705040A02060702" pitchFamily="82" charset="0"/>
                <a:cs typeface="Arial" panose="020B0604020202020204" pitchFamily="34" charset="0"/>
              </a:rPr>
              <a:t>GUIDELINES FOR NON-INDIGENOUS MEDICAL AND DENTAL PRACTITIONERS</a:t>
            </a:r>
            <a:r>
              <a:rPr lang="en-US" dirty="0" smtClean="0"/>
              <a:t/>
            </a:r>
            <a:br>
              <a:rPr lang="en-US" dirty="0" smtClean="0"/>
            </a:br>
            <a:endParaRPr lang="en-US" dirty="0"/>
          </a:p>
        </p:txBody>
      </p:sp>
      <p:sp>
        <p:nvSpPr>
          <p:cNvPr id="3" name="Content Placeholder 2"/>
          <p:cNvSpPr>
            <a:spLocks noGrp="1"/>
          </p:cNvSpPr>
          <p:nvPr>
            <p:ph idx="1"/>
          </p:nvPr>
        </p:nvSpPr>
        <p:spPr>
          <a:xfrm>
            <a:off x="545910" y="1869743"/>
            <a:ext cx="10358651" cy="4634767"/>
          </a:xfrm>
        </p:spPr>
        <p:txBody>
          <a:bodyPr>
            <a:normAutofit/>
          </a:bodyPr>
          <a:lstStyle/>
          <a:p>
            <a:pPr marL="0" lvl="0" indent="0" eaLnBrk="0" fontAlgn="base" hangingPunct="0">
              <a:lnSpc>
                <a:spcPct val="100000"/>
              </a:lnSpc>
              <a:spcBef>
                <a:spcPct val="0"/>
              </a:spcBef>
              <a:spcAft>
                <a:spcPct val="0"/>
              </a:spcAft>
              <a:buNone/>
            </a:pPr>
            <a:r>
              <a:rPr lang="en-US" altLang="en-US" dirty="0" smtClean="0">
                <a:latin typeface="Futura Md BT" panose="020B0602020204020303" pitchFamily="34" charset="0"/>
                <a:cs typeface="Arial" panose="020B0604020202020204" pitchFamily="34" charset="0"/>
              </a:rPr>
              <a:t> </a:t>
            </a: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All foreign qualified doctors wishing to practice in Nigeria must sit and pass the Assessment (Proficiency) Examination before seeking registration with the Medical and Dental Council of Nigeria.</a:t>
            </a:r>
          </a:p>
          <a:p>
            <a:pPr marL="342900" lvl="0" indent="-342900" eaLnBrk="0" fontAlgn="base" hangingPunct="0">
              <a:lnSpc>
                <a:spcPct val="100000"/>
              </a:lnSpc>
              <a:spcBef>
                <a:spcPct val="0"/>
              </a:spcBef>
              <a:spcAft>
                <a:spcPct val="0"/>
              </a:spcAft>
              <a:buFontTx/>
              <a:buAutoNum type="alphaUcParenBoth"/>
            </a:pPr>
            <a:endParaRPr lang="en-US" altLang="en-US" dirty="0" smtClean="0">
              <a:latin typeface="Arial" panose="020B0604020202020204" pitchFamily="34" charset="0"/>
              <a:cs typeface="Arial" panose="020B0604020202020204" pitchFamily="34"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41512626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LIMITED REGISTRATION</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lnSpcReduction="10000"/>
          </a:bodyPr>
          <a:lstStyle/>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Futura Md BT" panose="020B0602020204020303" pitchFamily="34" charset="0"/>
                <a:cs typeface="Arial" panose="020B0604020202020204" pitchFamily="34" charset="0"/>
              </a:rPr>
              <a:t>A success in the proficiency examination qualifies foreign-trained doctors to proceed to provisional Registration for Nigerian citizens and a limited </a:t>
            </a:r>
            <a:r>
              <a:rPr lang="en-US" altLang="en-US" sz="2400" dirty="0">
                <a:latin typeface="Futura Md BT" panose="020B0602020204020303" pitchFamily="34" charset="0"/>
                <a:cs typeface="Arial" panose="020B0604020202020204" pitchFamily="34" charset="0"/>
              </a:rPr>
              <a:t>r</a:t>
            </a:r>
            <a:r>
              <a:rPr lang="en-US" altLang="en-US" sz="2400" dirty="0" smtClean="0">
                <a:latin typeface="Futura Md BT" panose="020B0602020204020303" pitchFamily="34" charset="0"/>
                <a:cs typeface="Arial" panose="020B0604020202020204" pitchFamily="34" charset="0"/>
              </a:rPr>
              <a:t>egistration for Non-Nigerian Citizens. </a:t>
            </a:r>
          </a:p>
          <a:p>
            <a:pPr lvl="0" eaLnBrk="0" fontAlgn="base" hangingPunct="0">
              <a:lnSpc>
                <a:spcPct val="100000"/>
              </a:lnSpc>
              <a:spcBef>
                <a:spcPct val="0"/>
              </a:spcBef>
              <a:spcAft>
                <a:spcPct val="0"/>
              </a:spcAft>
              <a:buFont typeface="Wingdings" panose="05000000000000000000" pitchFamily="2" charset="2"/>
              <a:buChar char="Ø"/>
            </a:pPr>
            <a:endParaRPr lang="en-US" altLang="en-US" sz="2400" dirty="0" smtClean="0">
              <a:latin typeface="Futura Md BT" panose="020B0602020204020303" pitchFamily="34" charset="0"/>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Futura Md BT" panose="020B0602020204020303" pitchFamily="34" charset="0"/>
                <a:cs typeface="Arial" panose="020B0604020202020204" pitchFamily="34" charset="0"/>
              </a:rPr>
              <a:t>A practitioner on the Limited Register shall not own or run any facility in Nigeria.</a:t>
            </a:r>
          </a:p>
          <a:p>
            <a:pPr lvl="0" eaLnBrk="0" fontAlgn="base" hangingPunct="0">
              <a:lnSpc>
                <a:spcPct val="100000"/>
              </a:lnSpc>
              <a:spcBef>
                <a:spcPct val="0"/>
              </a:spcBef>
              <a:spcAft>
                <a:spcPct val="0"/>
              </a:spcAft>
              <a:buFont typeface="Wingdings" panose="05000000000000000000" pitchFamily="2" charset="2"/>
              <a:buChar char="Ø"/>
            </a:pPr>
            <a:endParaRPr lang="en-US" altLang="en-US" sz="2400" dirty="0" smtClean="0">
              <a:latin typeface="Futura Md BT" panose="020B0602020204020303" pitchFamily="34" charset="0"/>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Futura Md BT" panose="020B0602020204020303" pitchFamily="34" charset="0"/>
                <a:cs typeface="Arial" panose="020B0604020202020204" pitchFamily="34" charset="0"/>
              </a:rPr>
              <a:t>He can only take up employment in the institution for which he is registered.</a:t>
            </a:r>
          </a:p>
          <a:p>
            <a:pPr lvl="0" eaLnBrk="0" fontAlgn="base" hangingPunct="0">
              <a:lnSpc>
                <a:spcPct val="100000"/>
              </a:lnSpc>
              <a:spcBef>
                <a:spcPct val="0"/>
              </a:spcBef>
              <a:spcAft>
                <a:spcPct val="0"/>
              </a:spcAft>
              <a:buFont typeface="Wingdings" panose="05000000000000000000" pitchFamily="2" charset="2"/>
              <a:buChar char="Ø"/>
            </a:pPr>
            <a:endParaRPr lang="en-US" altLang="en-US" sz="2400" dirty="0" smtClean="0">
              <a:latin typeface="Futura Md BT" panose="020B0602020204020303" pitchFamily="34" charset="0"/>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Futura Md BT" panose="020B0602020204020303" pitchFamily="34" charset="0"/>
                <a:cs typeface="Arial" panose="020B0604020202020204" pitchFamily="34" charset="0"/>
              </a:rPr>
              <a:t>On application for registration, the doctor will submit, among other documents" a sworn affidavit that he neither owns, fully or in part, nor intends to own or operate a private clinic or medical outfit in Nigeria during the period of his limited registration.</a:t>
            </a:r>
          </a:p>
          <a:p>
            <a:pPr marL="342900" lvl="0" indent="-342900" eaLnBrk="0" fontAlgn="base" hangingPunct="0">
              <a:lnSpc>
                <a:spcPct val="100000"/>
              </a:lnSpc>
              <a:spcBef>
                <a:spcPct val="0"/>
              </a:spcBef>
              <a:spcAft>
                <a:spcPct val="0"/>
              </a:spcAft>
              <a:buFontTx/>
              <a:buAutoNum type="alphaUcParenBoth"/>
            </a:pPr>
            <a:endParaRPr lang="en-US" altLang="en-US" dirty="0" smtClean="0">
              <a:latin typeface="Arial" panose="020B0604020202020204" pitchFamily="34" charset="0"/>
              <a:cs typeface="Arial" panose="020B0604020202020204" pitchFamily="34" charset="0"/>
            </a:endParaRPr>
          </a:p>
          <a:p>
            <a:pPr marL="0" lvl="0" indent="0" eaLnBrk="0" fontAlgn="base" hangingPunct="0">
              <a:lnSpc>
                <a:spcPct val="100000"/>
              </a:lnSpc>
              <a:spcBef>
                <a:spcPct val="0"/>
              </a:spcBef>
              <a:spcAft>
                <a:spcPct val="0"/>
              </a:spcAft>
              <a:buNone/>
            </a:pPr>
            <a:endParaRPr lang="en-US" dirty="0" smtClean="0"/>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28047761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8" y="109182"/>
            <a:ext cx="8945730" cy="873457"/>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HUMANITARIAN DOCTORS</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fontScale="92500"/>
          </a:bodyPr>
          <a:lstStyle/>
          <a:p>
            <a:pPr>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All medical and dental practitioners wishing to render health services to the public are very welcome. </a:t>
            </a:r>
          </a:p>
          <a:p>
            <a:pPr>
              <a:buFont typeface="Wingdings" panose="05000000000000000000" pitchFamily="2" charset="2"/>
              <a:buChar char="Ø"/>
            </a:pPr>
            <a:endParaRPr lang="en-US" altLang="en-US" dirty="0" smtClean="0">
              <a:latin typeface="Futura Md BT" panose="020B0602020204020303" pitchFamily="34" charset="0"/>
              <a:cs typeface="Arial" panose="020B0604020202020204" pitchFamily="34" charset="0"/>
            </a:endParaRPr>
          </a:p>
          <a:p>
            <a:pPr>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However short or long the period of such service may be, it is mandatory in the case of expatriate doctors that a limited registration and current practicing License as the case may be should be obtained before undertaking such exercises. </a:t>
            </a:r>
          </a:p>
          <a:p>
            <a:pPr>
              <a:buFont typeface="Wingdings" panose="05000000000000000000" pitchFamily="2" charset="2"/>
              <a:buChar char="Ø"/>
            </a:pPr>
            <a:endParaRPr lang="en-US" altLang="en-US" dirty="0" smtClean="0">
              <a:latin typeface="Futura Md BT" panose="020B0602020204020303" pitchFamily="34" charset="0"/>
              <a:cs typeface="Arial" panose="020B0604020202020204" pitchFamily="34" charset="0"/>
            </a:endParaRPr>
          </a:p>
          <a:p>
            <a:pPr>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It shall be the responsibility of the organization or individual responsible for bringing in such doctors to ensure that they are duly registered and licensed prior to arrival in Nigeria.</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060812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EXCHANGE PROGRAM DOCTORS</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fontScale="92500" lnSpcReduction="20000"/>
          </a:bodyPr>
          <a:lstStyle/>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Foreign doctors coming in as experts or general duty doctors on exchange program basis shall be given Limited Registration to cover the period.</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They shall be exempted from sitting the proficiency examination.</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Should they wish to remain to practice after the expiration of the program, the Medical and Dental Council of Nigeria shall assess them further for retention on the Limited Register or request them to sit the proficiency examination.</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Arial" panose="020B0604020202020204" pitchFamily="34" charset="0"/>
              </a:rPr>
              <a:t>It shall be the responsibility of the Medical Director of the host institution to ensure that appropriate registration provisions are complied with.</a:t>
            </a:r>
            <a:r>
              <a:rPr lang="en-US" altLang="en-US" sz="2000" dirty="0" smtClean="0">
                <a:latin typeface="Futura Md BT" panose="020B0602020204020303" pitchFamily="34" charset="0"/>
              </a:rPr>
              <a:t> </a:t>
            </a:r>
            <a:endParaRPr lang="en-US" altLang="en-US" sz="3600" dirty="0" smtClean="0">
              <a:latin typeface="Futura Md BT" panose="020B0602020204020303" pitchFamily="34"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2672137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Algerian" panose="04020705040A02060702" pitchFamily="82" charset="0"/>
              </a:rPr>
              <a:t>LICENSURE to practice in </a:t>
            </a:r>
            <a:r>
              <a:rPr lang="en-US" b="1" dirty="0" err="1" smtClean="0">
                <a:solidFill>
                  <a:schemeClr val="accent5"/>
                </a:solidFill>
                <a:latin typeface="Algerian" panose="04020705040A02060702" pitchFamily="82" charset="0"/>
              </a:rPr>
              <a:t>nigeria</a:t>
            </a:r>
            <a:endParaRPr lang="en-US" b="1" dirty="0">
              <a:solidFill>
                <a:schemeClr val="accent5"/>
              </a:solidFill>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fontScale="92500" lnSpcReduction="10000"/>
          </a:bodyPr>
          <a:lstStyle/>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Every registered medical practitioner or Dental Surgeon is required to pay the appropriate practicing fee to renew his license for the ensuing year before the 31</a:t>
            </a:r>
            <a:r>
              <a:rPr lang="en-US" baseline="30000" dirty="0" smtClean="0">
                <a:latin typeface="Futura Md BT" panose="020B0602020204020303" pitchFamily="34" charset="0"/>
                <a:cs typeface="Times New Roman" panose="02020603050405020304" pitchFamily="18" charset="0"/>
              </a:rPr>
              <a:t>st</a:t>
            </a:r>
            <a:r>
              <a:rPr lang="en-US" dirty="0" smtClean="0">
                <a:latin typeface="Futura Md BT" panose="020B0602020204020303" pitchFamily="34" charset="0"/>
                <a:cs typeface="Times New Roman" panose="02020603050405020304" pitchFamily="18" charset="0"/>
              </a:rPr>
              <a:t> day of December of the current year.</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Satisfactory evidence of participation in CME is a pre-condition for renewal of Practicing license.</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A doctor who is aged 70years and above shall not be required to pay practicing fee for the rest of his life.</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Engagement of the services of an unlicensed doctor is a criminal offence.</a:t>
            </a:r>
          </a:p>
          <a:p>
            <a:pPr lvl="0" eaLnBrk="0" fontAlgn="base" hangingPunct="0">
              <a:lnSpc>
                <a:spcPct val="100000"/>
              </a:lnSpc>
              <a:spcBef>
                <a:spcPct val="0"/>
              </a:spcBef>
              <a:spcAft>
                <a:spcPct val="0"/>
              </a:spcAft>
              <a:buFont typeface="Wingdings" panose="05000000000000000000" pitchFamily="2" charset="2"/>
              <a:buChar char="Ø"/>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28325684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a:bodyPr>
          <a:lstStyle/>
          <a:p>
            <a:pPr algn="ctr"/>
            <a:r>
              <a:rPr lang="en-US" b="1" dirty="0" smtClean="0">
                <a:latin typeface="Algerian" panose="04020705040A02060702" pitchFamily="82" charset="0"/>
              </a:rPr>
              <a:t>CONCLUSION</a:t>
            </a:r>
            <a:endParaRPr lang="en-US" b="1"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a:bodyPr>
          <a:lstStyle/>
          <a:p>
            <a:pPr marL="0" indent="0">
              <a:buNone/>
            </a:pPr>
            <a:r>
              <a:rPr lang="en-US" dirty="0" smtClean="0">
                <a:latin typeface="Futura Md BT" panose="020B0602020204020303" pitchFamily="34" charset="0"/>
                <a:cs typeface="Times New Roman" panose="02020603050405020304" pitchFamily="18" charset="0"/>
              </a:rPr>
              <a:t>The medical and dental profession is a noble one and therefore, those who profess to practice it should act noble.</a:t>
            </a:r>
          </a:p>
          <a:p>
            <a:pPr marL="0" indent="0">
              <a:buNone/>
            </a:pPr>
            <a:r>
              <a:rPr lang="en-US" dirty="0" smtClean="0">
                <a:latin typeface="Futura Md BT" panose="020B0602020204020303" pitchFamily="34" charset="0"/>
                <a:cs typeface="Times New Roman" panose="02020603050405020304" pitchFamily="18" charset="0"/>
              </a:rPr>
              <a:t>The law is made for man and not man for the law. In same vein, the MDP Act is made for doctors and not otherwise.</a:t>
            </a:r>
          </a:p>
          <a:p>
            <a:pPr marL="0" indent="0">
              <a:buNone/>
            </a:pPr>
            <a:r>
              <a:rPr lang="en-US" dirty="0" smtClean="0">
                <a:latin typeface="Futura Md BT" panose="020B0602020204020303" pitchFamily="34" charset="0"/>
                <a:cs typeface="Times New Roman" panose="02020603050405020304" pitchFamily="18" charset="0"/>
              </a:rPr>
              <a:t>We should strive to obey the law, ignorance of law excuses no one.</a:t>
            </a:r>
          </a:p>
          <a:p>
            <a:pPr marL="0" indent="0">
              <a:buNone/>
            </a:pPr>
            <a:r>
              <a:rPr lang="en-US" dirty="0" smtClean="0">
                <a:latin typeface="Futura Md BT" panose="020B0602020204020303" pitchFamily="34" charset="0"/>
                <a:cs typeface="Times New Roman" panose="02020603050405020304" pitchFamily="18" charset="0"/>
              </a:rPr>
              <a:t>The 9</a:t>
            </a:r>
            <a:r>
              <a:rPr lang="en-US" baseline="30000" dirty="0" smtClean="0">
                <a:latin typeface="Futura Md BT" panose="020B0602020204020303" pitchFamily="34" charset="0"/>
                <a:cs typeface="Times New Roman" panose="02020603050405020304" pitchFamily="18" charset="0"/>
              </a:rPr>
              <a:t>th</a:t>
            </a:r>
            <a:r>
              <a:rPr lang="en-US" dirty="0" smtClean="0">
                <a:latin typeface="Futura Md BT" panose="020B0602020204020303" pitchFamily="34" charset="0"/>
                <a:cs typeface="Times New Roman" panose="02020603050405020304" pitchFamily="18" charset="0"/>
              </a:rPr>
              <a:t> Senate has begun the process of amending the Act which was last amended 28years ago. The bill for has scaled 2</a:t>
            </a:r>
            <a:r>
              <a:rPr lang="en-US" baseline="30000" dirty="0" smtClean="0">
                <a:latin typeface="Futura Md BT" panose="020B0602020204020303" pitchFamily="34" charset="0"/>
                <a:cs typeface="Times New Roman" panose="02020603050405020304" pitchFamily="18" charset="0"/>
              </a:rPr>
              <a:t>nd</a:t>
            </a:r>
            <a:r>
              <a:rPr lang="en-US" dirty="0" smtClean="0">
                <a:latin typeface="Futura Md BT" panose="020B0602020204020303" pitchFamily="34" charset="0"/>
                <a:cs typeface="Times New Roman" panose="02020603050405020304" pitchFamily="18" charset="0"/>
              </a:rPr>
              <a:t> reading.</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471194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dirty="0"/>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365785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037229"/>
          </a:xfrm>
        </p:spPr>
        <p:txBody>
          <a:bodyPr>
            <a:normAutofit/>
          </a:bodyPr>
          <a:lstStyle/>
          <a:p>
            <a:pPr algn="ctr"/>
            <a:r>
              <a:rPr lang="en-US" b="1" dirty="0" smtClean="0">
                <a:solidFill>
                  <a:schemeClr val="accent5"/>
                </a:solidFill>
                <a:latin typeface="Algerian" panose="04020705040A02060702" pitchFamily="82" charset="0"/>
                <a:cs typeface="Times New Roman" panose="02020603050405020304" pitchFamily="18" charset="0"/>
              </a:rPr>
              <a:t>OUTLINE</a:t>
            </a:r>
            <a:endParaRPr lang="en-US" dirty="0">
              <a:latin typeface="Algerian" panose="04020705040A02060702" pitchFamily="82" charset="0"/>
            </a:endParaRPr>
          </a:p>
        </p:txBody>
      </p:sp>
      <p:sp>
        <p:nvSpPr>
          <p:cNvPr id="3" name="Content Placeholder 2"/>
          <p:cNvSpPr>
            <a:spLocks noGrp="1"/>
          </p:cNvSpPr>
          <p:nvPr>
            <p:ph idx="1"/>
          </p:nvPr>
        </p:nvSpPr>
        <p:spPr>
          <a:xfrm>
            <a:off x="1023582" y="1173708"/>
            <a:ext cx="9949218" cy="4026090"/>
          </a:xfrm>
        </p:spPr>
        <p:txBody>
          <a:bodyPr>
            <a:noAutofit/>
          </a:bodyPr>
          <a:lstStyle/>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INTRODUCTION</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REGULATORY FRAMEWORK</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MEDICAL AND DENTAL PRACTITIONERS ACT</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MEDICAL AND DENTAL COUNCIL OF NIGERIA</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REGISTRATION</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PRACTICING FEES</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OFFENCES</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CONCLUSION</a:t>
            </a: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937225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132765"/>
          </a:xfrm>
        </p:spPr>
        <p:txBody>
          <a:bodyPr>
            <a:normAutofit fontScale="90000"/>
          </a:bodyPr>
          <a:lstStyle/>
          <a:p>
            <a:pPr algn="ctr"/>
            <a:r>
              <a:rPr lang="en-US" sz="6000" dirty="0" smtClean="0">
                <a:solidFill>
                  <a:schemeClr val="accent5"/>
                </a:solidFill>
                <a:latin typeface="Times New Roman" panose="02020603050405020304" pitchFamily="18" charset="0"/>
                <a:cs typeface="Times New Roman" panose="02020603050405020304" pitchFamily="18" charset="0"/>
              </a:rPr>
              <a:t/>
            </a:r>
            <a:br>
              <a:rPr lang="en-US" sz="6000" dirty="0" smtClean="0">
                <a:solidFill>
                  <a:schemeClr val="accent5"/>
                </a:solidFill>
                <a:latin typeface="Times New Roman" panose="02020603050405020304" pitchFamily="18" charset="0"/>
                <a:cs typeface="Times New Roman" panose="02020603050405020304" pitchFamily="18" charset="0"/>
              </a:rPr>
            </a:br>
            <a:r>
              <a:rPr lang="en-US" sz="6000" dirty="0" smtClean="0">
                <a:solidFill>
                  <a:schemeClr val="accent5"/>
                </a:solidFill>
                <a:latin typeface="Algerian" panose="04020705040A02060702" pitchFamily="82" charset="0"/>
                <a:cs typeface="Times New Roman" panose="02020603050405020304" pitchFamily="18" charset="0"/>
              </a:rPr>
              <a:t>INTRODUCTION</a:t>
            </a:r>
            <a:r>
              <a:rPr lang="en-US" dirty="0" smtClean="0"/>
              <a:t/>
            </a:r>
            <a:br>
              <a:rPr lang="en-US" dirty="0" smtClean="0"/>
            </a:br>
            <a:endParaRPr lang="en-US" dirty="0"/>
          </a:p>
        </p:txBody>
      </p:sp>
      <p:sp>
        <p:nvSpPr>
          <p:cNvPr id="3" name="Content Placeholder 2"/>
          <p:cNvSpPr>
            <a:spLocks noGrp="1"/>
          </p:cNvSpPr>
          <p:nvPr>
            <p:ph idx="1"/>
          </p:nvPr>
        </p:nvSpPr>
        <p:spPr>
          <a:xfrm>
            <a:off x="1023582" y="1269243"/>
            <a:ext cx="9949218" cy="4907721"/>
          </a:xfrm>
        </p:spPr>
        <p:txBody>
          <a:bodyPr>
            <a:normAutofit/>
          </a:bodyPr>
          <a:lstStyle/>
          <a:p>
            <a:pPr marL="0" indent="0" algn="ctr">
              <a:buNone/>
            </a:pPr>
            <a:r>
              <a:rPr lang="en-US" sz="3200" dirty="0">
                <a:latin typeface="Times New Roman" panose="02020603050405020304" pitchFamily="18" charset="0"/>
                <a:cs typeface="Times New Roman" panose="02020603050405020304" pitchFamily="18" charset="0"/>
              </a:rPr>
              <a:t> </a:t>
            </a:r>
            <a:r>
              <a:rPr lang="en-US" sz="3200" dirty="0" smtClean="0">
                <a:latin typeface="Futura Md BT" panose="020B0602020204020303" pitchFamily="34" charset="0"/>
                <a:cs typeface="Times New Roman" panose="02020603050405020304" pitchFamily="18" charset="0"/>
              </a:rPr>
              <a:t>The Medical and Dental </a:t>
            </a:r>
            <a:r>
              <a:rPr lang="en-US" sz="3200" dirty="0" smtClean="0">
                <a:latin typeface="Futura Md BT" panose="020B0602020204020303" pitchFamily="34" charset="0"/>
                <a:cs typeface="Times New Roman" panose="02020603050405020304" pitchFamily="18" charset="0"/>
              </a:rPr>
              <a:t>Profession is </a:t>
            </a:r>
            <a:r>
              <a:rPr lang="en-US" sz="3200" dirty="0" smtClean="0">
                <a:latin typeface="Futura Md BT" panose="020B0602020204020303" pitchFamily="34" charset="0"/>
                <a:cs typeface="Times New Roman" panose="02020603050405020304" pitchFamily="18" charset="0"/>
              </a:rPr>
              <a:t>strictly regulated in all Countries.</a:t>
            </a:r>
          </a:p>
          <a:p>
            <a:pPr>
              <a:buFont typeface="Wingdings" panose="05000000000000000000" pitchFamily="2" charset="2"/>
              <a:buChar char="Ø"/>
            </a:pPr>
            <a:r>
              <a:rPr lang="en-US" sz="2400" dirty="0" smtClean="0">
                <a:latin typeface="Futura Md BT" panose="020B0602020204020303" pitchFamily="34" charset="0"/>
                <a:cs typeface="Times New Roman" panose="02020603050405020304" pitchFamily="18" charset="0"/>
              </a:rPr>
              <a:t> Involvement of human Life</a:t>
            </a:r>
          </a:p>
          <a:p>
            <a:pPr>
              <a:buFont typeface="Wingdings" panose="05000000000000000000" pitchFamily="2" charset="2"/>
              <a:buChar char="Ø"/>
            </a:pPr>
            <a:r>
              <a:rPr lang="en-US" sz="2400" dirty="0" smtClean="0">
                <a:latin typeface="Futura Md BT" panose="020B0602020204020303" pitchFamily="34" charset="0"/>
                <a:cs typeface="Times New Roman" panose="02020603050405020304" pitchFamily="18" charset="0"/>
              </a:rPr>
              <a:t> Tragic consequences (death)</a:t>
            </a: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 </a:t>
            </a:r>
            <a:r>
              <a:rPr lang="en-US" sz="2400" dirty="0" smtClean="0">
                <a:latin typeface="Futura Md BT" panose="020B0602020204020303" pitchFamily="34" charset="0"/>
                <a:cs typeface="Times New Roman" panose="02020603050405020304" pitchFamily="18" charset="0"/>
              </a:rPr>
              <a:t>Delicate nature of practice</a:t>
            </a: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 </a:t>
            </a:r>
            <a:r>
              <a:rPr lang="en-US" sz="2400" dirty="0" smtClean="0">
                <a:latin typeface="Futura Md BT" panose="020B0602020204020303" pitchFamily="34" charset="0"/>
                <a:cs typeface="Times New Roman" panose="02020603050405020304" pitchFamily="18" charset="0"/>
              </a:rPr>
              <a:t>Vital and indispensable</a:t>
            </a: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 </a:t>
            </a:r>
            <a:r>
              <a:rPr lang="en-US" sz="2400" dirty="0" smtClean="0">
                <a:latin typeface="Futura Md BT" panose="020B0602020204020303" pitchFamily="34" charset="0"/>
                <a:cs typeface="Times New Roman" panose="02020603050405020304" pitchFamily="18" charset="0"/>
              </a:rPr>
              <a:t>Requires high competence.</a:t>
            </a: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 P</a:t>
            </a:r>
            <a:r>
              <a:rPr lang="en-US" sz="2400" dirty="0" smtClean="0">
                <a:latin typeface="Futura Md BT" panose="020B0602020204020303" pitchFamily="34" charset="0"/>
                <a:cs typeface="Times New Roman" panose="02020603050405020304" pitchFamily="18" charset="0"/>
              </a:rPr>
              <a:t>rone to abuse / infiltration by charlatans.</a:t>
            </a:r>
          </a:p>
          <a:p>
            <a:pPr marL="0" indent="0">
              <a:buNone/>
            </a:pPr>
            <a:r>
              <a:rPr lang="en-US" sz="2400" dirty="0" smtClean="0">
                <a:latin typeface="Futura Md BT" panose="020B0602020204020303" pitchFamily="34" charset="0"/>
                <a:cs typeface="Times New Roman" panose="02020603050405020304" pitchFamily="18" charset="0"/>
              </a:rPr>
              <a:t>Based on the foregoing, the importance and existence of vibrant legal and regulatory framework to govern the practice of the profession cannot be overemphasized.</a:t>
            </a:r>
            <a:endParaRPr lang="en-US" sz="3200" dirty="0" smtClean="0">
              <a:solidFill>
                <a:schemeClr val="accent5"/>
              </a:solidFill>
              <a:latin typeface="Futura Md BT" panose="020B0602020204020303" pitchFamily="34"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1901274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037229"/>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HISTORY OF </a:t>
            </a:r>
            <a:r>
              <a:rPr lang="en-US" dirty="0" smtClean="0">
                <a:solidFill>
                  <a:schemeClr val="accent5"/>
                </a:solidFill>
                <a:latin typeface="Algerian" panose="04020705040A02060702" pitchFamily="82" charset="0"/>
                <a:cs typeface="Times New Roman" panose="02020603050405020304" pitchFamily="18" charset="0"/>
              </a:rPr>
              <a:t>REGULATORY </a:t>
            </a:r>
            <a:r>
              <a:rPr lang="en-US" dirty="0" smtClean="0">
                <a:solidFill>
                  <a:schemeClr val="accent5"/>
                </a:solidFill>
                <a:latin typeface="Algerian" panose="04020705040A02060702" pitchFamily="82" charset="0"/>
                <a:cs typeface="Times New Roman" panose="02020603050405020304" pitchFamily="18" charset="0"/>
              </a:rPr>
              <a:t>FRAMEWORK</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254389"/>
          </a:xfrm>
        </p:spPr>
        <p:txBody>
          <a:bodyPr>
            <a:normAutofit fontScale="92500"/>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a:latin typeface="Futura Md BT" panose="020B0602020204020303" pitchFamily="34" charset="0"/>
                <a:cs typeface="Times New Roman" panose="02020603050405020304" pitchFamily="18" charset="0"/>
              </a:rPr>
              <a:t>P</a:t>
            </a:r>
            <a:r>
              <a:rPr lang="en-US" altLang="en-US" dirty="0" smtClean="0">
                <a:latin typeface="Futura Md BT" panose="020B0602020204020303" pitchFamily="34" charset="0"/>
                <a:cs typeface="Times New Roman" panose="02020603050405020304" pitchFamily="18" charset="0"/>
              </a:rPr>
              <a:t>re-Colonial administration (1472-1789) </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West African Medical Services (Originated from Royal West African Frontier Force, WAFF 1902.</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Medical Practitioners Disciplinary Board (before 1960)</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Medical and Dental Practitioners Act of 1963.</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Medical and Dental Practitioners Act CAP 221 LFN 1990 (Decree No. 23 of 1988). </a:t>
            </a:r>
          </a:p>
          <a:p>
            <a:pPr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The </a:t>
            </a:r>
            <a:r>
              <a:rPr lang="en-US" altLang="en-US" dirty="0" smtClean="0">
                <a:solidFill>
                  <a:schemeClr val="accent1"/>
                </a:solidFill>
                <a:latin typeface="Futura Md BT" panose="020B0602020204020303" pitchFamily="34" charset="0"/>
                <a:cs typeface="Times New Roman" panose="02020603050405020304" pitchFamily="18" charset="0"/>
              </a:rPr>
              <a:t>Medical and Dental Practitioners Act CAP M8 LFN 2004.</a:t>
            </a:r>
          </a:p>
          <a:p>
            <a:pPr marL="0" lvl="0" indent="0" eaLnBrk="0" fontAlgn="base" hangingPunct="0">
              <a:lnSpc>
                <a:spcPct val="100000"/>
              </a:lnSpc>
              <a:spcBef>
                <a:spcPct val="0"/>
              </a:spcBef>
              <a:spcAft>
                <a:spcPct val="0"/>
              </a:spcAft>
              <a:buNone/>
            </a:pPr>
            <a:endParaRPr lang="en-US" altLang="en-US" sz="3000" dirty="0" smtClean="0">
              <a:latin typeface="Futura Md BT" panose="020B0602020204020303" pitchFamily="34"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426509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355" y="136479"/>
            <a:ext cx="9962866" cy="1132764"/>
          </a:xfrm>
        </p:spPr>
        <p:txBody>
          <a:bodyPr>
            <a:normAutofit fontScale="90000"/>
          </a:bodyPr>
          <a:lstStyle/>
          <a:p>
            <a:pPr algn="ctr" eaLnBrk="0" fontAlgn="base" hangingPunct="0">
              <a:lnSpc>
                <a:spcPct val="100000"/>
              </a:lnSpc>
              <a:spcAft>
                <a:spcPct val="0"/>
              </a:spcAft>
            </a:pPr>
            <a:r>
              <a:rPr lang="en-US" altLang="en-US" dirty="0" smtClean="0">
                <a:latin typeface="Times New Roman" panose="02020603050405020304" pitchFamily="18" charset="0"/>
                <a:cs typeface="Times New Roman" panose="02020603050405020304" pitchFamily="18" charset="0"/>
              </a:rPr>
              <a:t/>
            </a:r>
            <a:br>
              <a:rPr lang="en-US" altLang="en-US" dirty="0" smtClean="0">
                <a:latin typeface="Times New Roman" panose="02020603050405020304" pitchFamily="18" charset="0"/>
                <a:cs typeface="Times New Roman" panose="02020603050405020304" pitchFamily="18" charset="0"/>
              </a:rPr>
            </a:br>
            <a:r>
              <a:rPr lang="en-US" altLang="en-US" dirty="0" smtClean="0">
                <a:latin typeface="Times New Roman" panose="02020603050405020304" pitchFamily="18" charset="0"/>
                <a:cs typeface="Times New Roman" panose="02020603050405020304" pitchFamily="18" charset="0"/>
              </a:rPr>
              <a:t/>
            </a:r>
            <a:br>
              <a:rPr lang="en-US" altLang="en-US" dirty="0" smtClean="0">
                <a:latin typeface="Times New Roman" panose="02020603050405020304" pitchFamily="18" charset="0"/>
                <a:cs typeface="Times New Roman" panose="02020603050405020304" pitchFamily="18" charset="0"/>
              </a:rPr>
            </a:br>
            <a:r>
              <a:rPr lang="en-US" altLang="en-US" dirty="0" smtClean="0">
                <a:latin typeface="Times New Roman" panose="02020603050405020304" pitchFamily="18" charset="0"/>
                <a:cs typeface="Times New Roman" panose="02020603050405020304" pitchFamily="18" charset="0"/>
              </a:rPr>
              <a:t>The Senate Moves to amend </a:t>
            </a:r>
            <a:r>
              <a:rPr lang="en-US" altLang="en-US" dirty="0" smtClean="0">
                <a:latin typeface="Times New Roman" panose="02020603050405020304" pitchFamily="18" charset="0"/>
                <a:cs typeface="Times New Roman" panose="02020603050405020304" pitchFamily="18" charset="0"/>
              </a:rPr>
              <a:t>29 years </a:t>
            </a:r>
            <a:r>
              <a:rPr lang="en-US" altLang="en-US" dirty="0" smtClean="0">
                <a:latin typeface="Times New Roman" panose="02020603050405020304" pitchFamily="18" charset="0"/>
                <a:cs typeface="Times New Roman" panose="02020603050405020304" pitchFamily="18" charset="0"/>
              </a:rPr>
              <a:t>old Act. The Bill has scaled 2</a:t>
            </a:r>
            <a:r>
              <a:rPr lang="en-US" altLang="en-US" baseline="30000" dirty="0" smtClean="0">
                <a:latin typeface="Times New Roman" panose="02020603050405020304" pitchFamily="18" charset="0"/>
                <a:cs typeface="Times New Roman" panose="02020603050405020304" pitchFamily="18" charset="0"/>
              </a:rPr>
              <a:t>nd</a:t>
            </a:r>
            <a:r>
              <a:rPr lang="en-US" altLang="en-US" dirty="0" smtClean="0">
                <a:latin typeface="Times New Roman" panose="02020603050405020304" pitchFamily="18" charset="0"/>
                <a:cs typeface="Times New Roman" panose="02020603050405020304" pitchFamily="18" charset="0"/>
              </a:rPr>
              <a:t> reading. </a:t>
            </a:r>
            <a:br>
              <a:rPr lang="en-US" altLang="en-US" dirty="0" smtClean="0">
                <a:latin typeface="Times New Roman" panose="02020603050405020304" pitchFamily="18" charset="0"/>
                <a:cs typeface="Times New Roman" panose="02020603050405020304" pitchFamily="18" charset="0"/>
              </a:rPr>
            </a:br>
            <a:r>
              <a:rPr lang="en-US" dirty="0" smtClean="0"/>
              <a:t/>
            </a:r>
            <a:br>
              <a:rPr lang="en-US" dirty="0" smtClean="0"/>
            </a:br>
            <a:endParaRPr lang="en-US" dirty="0"/>
          </a:p>
        </p:txBody>
      </p:sp>
      <p:sp>
        <p:nvSpPr>
          <p:cNvPr id="3" name="Content Placeholder 2"/>
          <p:cNvSpPr>
            <a:spLocks noGrp="1"/>
          </p:cNvSpPr>
          <p:nvPr>
            <p:ph idx="1"/>
          </p:nvPr>
        </p:nvSpPr>
        <p:spPr>
          <a:xfrm>
            <a:off x="1023582" y="3903260"/>
            <a:ext cx="9949218" cy="2552131"/>
          </a:xfrm>
        </p:spPr>
        <p:txBody>
          <a:bodyPr>
            <a:normAutofit/>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86854" y="1405722"/>
            <a:ext cx="11013743" cy="5349920"/>
          </a:xfrm>
          <a:prstGeom prst="rect">
            <a:avLst/>
          </a:prstGeom>
        </p:spPr>
      </p:pic>
    </p:spTree>
    <p:extLst>
      <p:ext uri="{BB962C8B-B14F-4D97-AF65-F5344CB8AC3E}">
        <p14:creationId xmlns:p14="http://schemas.microsoft.com/office/powerpoint/2010/main" xmlns="" val="1428510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132765"/>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MEDICAL AND DENTAL PRACTIONERS ACT CAP M8 LFN 2004</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349923"/>
          </a:xfrm>
        </p:spPr>
        <p:txBody>
          <a:bodyPr>
            <a:normAutofit fontScale="92500" lnSpcReduction="10000"/>
          </a:bodyPr>
          <a:lstStyle/>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altLang="en-US" i="1" dirty="0">
                <a:latin typeface="Futura Md BT" panose="020B0602020204020303" pitchFamily="34" charset="0"/>
                <a:cs typeface="Times New Roman" panose="02020603050405020304" pitchFamily="18" charset="0"/>
              </a:rPr>
              <a:t>MDPA CAP M8 LFN 2004 </a:t>
            </a:r>
            <a:r>
              <a:rPr lang="en-US" altLang="en-US" i="1" dirty="0" smtClean="0">
                <a:latin typeface="Futura Md BT" panose="020B0602020204020303" pitchFamily="34" charset="0"/>
                <a:cs typeface="Times New Roman" panose="02020603050405020304" pitchFamily="18" charset="0"/>
              </a:rPr>
              <a:t>- </a:t>
            </a:r>
            <a:r>
              <a:rPr lang="en-US" altLang="en-US" dirty="0" smtClean="0">
                <a:latin typeface="Futura Md BT" panose="020B0602020204020303" pitchFamily="34" charset="0"/>
                <a:cs typeface="Times New Roman" panose="02020603050405020304" pitchFamily="18" charset="0"/>
              </a:rPr>
              <a:t>Primary </a:t>
            </a:r>
            <a:r>
              <a:rPr lang="en-US" altLang="en-US" dirty="0">
                <a:latin typeface="Futura Md BT" panose="020B0602020204020303" pitchFamily="34" charset="0"/>
                <a:cs typeface="Times New Roman" panose="02020603050405020304" pitchFamily="18" charset="0"/>
              </a:rPr>
              <a:t>law governing </a:t>
            </a:r>
            <a:r>
              <a:rPr lang="en-US" altLang="en-US" dirty="0" smtClean="0">
                <a:latin typeface="Futura Md BT" panose="020B0602020204020303" pitchFamily="34" charset="0"/>
                <a:cs typeface="Times New Roman" panose="02020603050405020304" pitchFamily="18" charset="0"/>
              </a:rPr>
              <a:t>Medical </a:t>
            </a:r>
            <a:r>
              <a:rPr lang="en-US" altLang="en-US" dirty="0">
                <a:latin typeface="Futura Md BT" panose="020B0602020204020303" pitchFamily="34" charset="0"/>
                <a:cs typeface="Times New Roman" panose="02020603050405020304" pitchFamily="18" charset="0"/>
              </a:rPr>
              <a:t>and </a:t>
            </a:r>
            <a:r>
              <a:rPr lang="en-US" altLang="en-US" dirty="0" smtClean="0">
                <a:latin typeface="Futura Md BT" panose="020B0602020204020303" pitchFamily="34" charset="0"/>
                <a:cs typeface="Times New Roman" panose="02020603050405020304" pitchFamily="18" charset="0"/>
              </a:rPr>
              <a:t>Dental Professions </a:t>
            </a:r>
            <a:r>
              <a:rPr lang="en-US" altLang="en-US" dirty="0">
                <a:latin typeface="Futura Md BT" panose="020B0602020204020303" pitchFamily="34" charset="0"/>
                <a:cs typeface="Times New Roman" panose="02020603050405020304" pitchFamily="18" charset="0"/>
              </a:rPr>
              <a:t>in Nigeria</a:t>
            </a:r>
            <a:r>
              <a:rPr lang="en-US" altLang="en-US" dirty="0" smtClean="0">
                <a:latin typeface="Futura Md BT" panose="020B0602020204020303" pitchFamily="34" charset="0"/>
                <a:cs typeface="Times New Roman" panose="02020603050405020304" pitchFamily="18" charset="0"/>
              </a:rPr>
              <a:t>.</a:t>
            </a:r>
          </a:p>
          <a:p>
            <a:pPr marL="0" indent="0" eaLnBrk="0" fontAlgn="base" hangingPunct="0">
              <a:lnSpc>
                <a:spcPct val="100000"/>
              </a:lnSpc>
              <a:spcBef>
                <a:spcPct val="0"/>
              </a:spcBef>
              <a:spcAft>
                <a:spcPct val="0"/>
              </a:spcAft>
              <a:buNone/>
            </a:pPr>
            <a:r>
              <a:rPr lang="en-US" altLang="en-US" dirty="0" smtClean="0">
                <a:latin typeface="Futura Md BT" panose="020B0602020204020303" pitchFamily="34" charset="0"/>
                <a:cs typeface="Times New Roman" panose="02020603050405020304" pitchFamily="18" charset="0"/>
              </a:rPr>
              <a:t> </a:t>
            </a:r>
            <a:endParaRPr lang="en-US" altLang="en-US" dirty="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a:latin typeface="Futura Md BT" panose="020B0602020204020303" pitchFamily="34" charset="0"/>
                <a:cs typeface="Times New Roman" panose="02020603050405020304" pitchFamily="18" charset="0"/>
              </a:rPr>
              <a:t>It contains the fundamental principles permitted by law to practice the Medical and Dental </a:t>
            </a:r>
            <a:r>
              <a:rPr lang="en-US" altLang="en-US" dirty="0" smtClean="0">
                <a:latin typeface="Futura Md BT" panose="020B0602020204020303" pitchFamily="34" charset="0"/>
                <a:cs typeface="Times New Roman" panose="02020603050405020304" pitchFamily="18" charset="0"/>
              </a:rPr>
              <a:t>Profession </a:t>
            </a:r>
            <a:r>
              <a:rPr lang="en-US" altLang="en-US" dirty="0">
                <a:latin typeface="Futura Md BT" panose="020B0602020204020303" pitchFamily="34" charset="0"/>
                <a:cs typeface="Times New Roman" panose="02020603050405020304" pitchFamily="18" charset="0"/>
              </a:rPr>
              <a:t>in Nigeria</a:t>
            </a:r>
            <a:r>
              <a:rPr lang="en-US" altLang="en-US" dirty="0" smtClean="0">
                <a:latin typeface="Futura Md BT" panose="020B0602020204020303" pitchFamily="34" charset="0"/>
                <a:cs typeface="Times New Roman" panose="02020603050405020304" pitchFamily="18" charset="0"/>
              </a:rPr>
              <a:t>.</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a:latin typeface="Futura Md BT" panose="020B0602020204020303" pitchFamily="34" charset="0"/>
                <a:cs typeface="Times New Roman" panose="02020603050405020304" pitchFamily="18" charset="0"/>
              </a:rPr>
              <a:t> F</a:t>
            </a:r>
            <a:r>
              <a:rPr lang="en-US" altLang="en-US" dirty="0" smtClean="0">
                <a:latin typeface="Futura Md BT" panose="020B0602020204020303" pitchFamily="34" charset="0"/>
                <a:cs typeface="Times New Roman" panose="02020603050405020304" pitchFamily="18" charset="0"/>
              </a:rPr>
              <a:t>our parts and 22 Sections (Establishment 1-7, Registration 8-14, Professional Discipline 15-16, Miscellaneous and General 17-22).</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Section 1 of the </a:t>
            </a:r>
            <a:r>
              <a:rPr lang="en-US" altLang="en-US" i="1" dirty="0" smtClean="0">
                <a:latin typeface="Futura Md BT" panose="020B0602020204020303" pitchFamily="34" charset="0"/>
                <a:cs typeface="Times New Roman" panose="02020603050405020304" pitchFamily="18" charset="0"/>
              </a:rPr>
              <a:t>MDPA CAP M8 LFN 2004</a:t>
            </a:r>
            <a:r>
              <a:rPr lang="en-US" altLang="en-US" dirty="0" smtClean="0">
                <a:latin typeface="Futura Md BT" panose="020B0602020204020303" pitchFamily="34" charset="0"/>
                <a:cs typeface="Times New Roman" panose="02020603050405020304" pitchFamily="18" charset="0"/>
              </a:rPr>
              <a:t> establishes the Medical and Dental Council of Nigeria (MDCN) and stipulates its functions.</a:t>
            </a:r>
          </a:p>
          <a:p>
            <a:pPr marL="0" lvl="0" indent="0" eaLnBrk="0" fontAlgn="base" hangingPunct="0">
              <a:lnSpc>
                <a:spcPct val="100000"/>
              </a:lnSpc>
              <a:spcBef>
                <a:spcPct val="0"/>
              </a:spcBef>
              <a:spcAft>
                <a:spcPct val="0"/>
              </a:spcAft>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2798837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037229"/>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MEDICAL AND DENTAL COUNCIL OF NIGERIA (MDCN)</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3000" dirty="0">
                <a:latin typeface="Times New Roman" panose="02020603050405020304" pitchFamily="18" charset="0"/>
                <a:cs typeface="Times New Roman" panose="02020603050405020304" pitchFamily="18" charset="0"/>
              </a:rPr>
              <a:t> </a:t>
            </a:r>
            <a:r>
              <a:rPr lang="en-US" altLang="en-US" sz="3000" dirty="0" smtClean="0">
                <a:latin typeface="Futura Md BT" panose="020B0602020204020303" pitchFamily="34" charset="0"/>
                <a:cs typeface="Times New Roman" panose="02020603050405020304" pitchFamily="18" charset="0"/>
              </a:rPr>
              <a:t>Regulatory</a:t>
            </a:r>
            <a:r>
              <a:rPr lang="en-US" altLang="en-US" sz="3000" dirty="0" smtClean="0">
                <a:latin typeface="Times New Roman" panose="02020603050405020304" pitchFamily="18" charset="0"/>
                <a:cs typeface="Times New Roman" panose="02020603050405020304" pitchFamily="18" charset="0"/>
              </a:rPr>
              <a:t> </a:t>
            </a:r>
            <a:r>
              <a:rPr lang="en-US" altLang="en-US" sz="3000" dirty="0" smtClean="0">
                <a:latin typeface="Futura Md BT" panose="020B0602020204020303" pitchFamily="34" charset="0"/>
                <a:cs typeface="Times New Roman" panose="02020603050405020304" pitchFamily="18" charset="0"/>
              </a:rPr>
              <a:t>body statutorily empowered by Law.</a:t>
            </a:r>
            <a:br>
              <a:rPr lang="en-US" altLang="en-US" sz="3000" dirty="0" smtClean="0">
                <a:latin typeface="Futura Md BT" panose="020B0602020204020303" pitchFamily="34" charset="0"/>
                <a:cs typeface="Times New Roman" panose="02020603050405020304" pitchFamily="18" charset="0"/>
              </a:rPr>
            </a:br>
            <a:endParaRPr lang="en-US" altLang="en-US" sz="3000"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altLang="en-US" sz="3000" dirty="0" smtClean="0">
                <a:latin typeface="Futura Md BT" panose="020B0602020204020303" pitchFamily="34" charset="0"/>
                <a:cs typeface="Times New Roman" panose="02020603050405020304" pitchFamily="18" charset="0"/>
              </a:rPr>
              <a:t> </a:t>
            </a:r>
            <a:r>
              <a:rPr lang="en-US" altLang="en-US" sz="3200" dirty="0" smtClean="0">
                <a:solidFill>
                  <a:srgbClr val="FF0000"/>
                </a:solidFill>
                <a:latin typeface="Futura Md BT" panose="020B0602020204020303" pitchFamily="34" charset="0"/>
                <a:cs typeface="Times New Roman" panose="02020603050405020304" pitchFamily="18" charset="0"/>
              </a:rPr>
              <a:t>MDP Act, </a:t>
            </a:r>
            <a:r>
              <a:rPr lang="en-US" altLang="en-US" sz="3200" dirty="0" smtClean="0">
                <a:latin typeface="Futura Md BT" panose="020B0602020204020303" pitchFamily="34" charset="0"/>
                <a:cs typeface="Times New Roman" panose="02020603050405020304" pitchFamily="18" charset="0"/>
              </a:rPr>
              <a:t>now</a:t>
            </a:r>
            <a:r>
              <a:rPr lang="en-US" altLang="en-US" sz="3200" dirty="0" smtClean="0">
                <a:solidFill>
                  <a:srgbClr val="FF0000"/>
                </a:solidFill>
                <a:latin typeface="Futura Md BT" panose="020B0602020204020303" pitchFamily="34" charset="0"/>
                <a:cs typeface="Times New Roman" panose="02020603050405020304" pitchFamily="18" charset="0"/>
              </a:rPr>
              <a:t> CAP M8, LFN 2004          </a:t>
            </a:r>
            <a:r>
              <a:rPr lang="en-US" altLang="en-US" sz="3200" dirty="0" smtClean="0">
                <a:solidFill>
                  <a:schemeClr val="accent1"/>
                </a:solidFill>
                <a:latin typeface="Futura Md BT" panose="020B0602020204020303" pitchFamily="34" charset="0"/>
                <a:cs typeface="Times New Roman" panose="02020603050405020304" pitchFamily="18" charset="0"/>
              </a:rPr>
              <a:t> </a:t>
            </a:r>
            <a:r>
              <a:rPr lang="en-US" altLang="en-US" sz="3200" dirty="0" smtClean="0">
                <a:latin typeface="Futura Md BT" panose="020B0602020204020303" pitchFamily="34" charset="0"/>
                <a:cs typeface="Times New Roman" panose="02020603050405020304" pitchFamily="18" charset="0"/>
              </a:rPr>
              <a:t>MDCN.</a:t>
            </a:r>
          </a:p>
          <a:p>
            <a:pPr marL="0" indent="0" eaLnBrk="0" fontAlgn="base" hangingPunct="0">
              <a:lnSpc>
                <a:spcPct val="100000"/>
              </a:lnSpc>
              <a:spcBef>
                <a:spcPct val="0"/>
              </a:spcBef>
              <a:spcAft>
                <a:spcPct val="0"/>
              </a:spcAft>
              <a:buNone/>
            </a:pPr>
            <a:endParaRPr lang="en-US" altLang="en-US" sz="3200"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altLang="en-US" sz="3200" dirty="0" smtClean="0">
                <a:latin typeface="Futura Md BT" panose="020B0602020204020303" pitchFamily="34" charset="0"/>
                <a:cs typeface="Times New Roman" panose="02020603050405020304" pitchFamily="18" charset="0"/>
              </a:rPr>
              <a:t>Emphasis: Section 8-14 of the </a:t>
            </a:r>
            <a:r>
              <a:rPr lang="en-US" altLang="en-US" sz="3200" i="1" dirty="0" smtClean="0">
                <a:latin typeface="Futura Md BT" panose="020B0602020204020303" pitchFamily="34" charset="0"/>
                <a:cs typeface="Times New Roman" panose="02020603050405020304" pitchFamily="18" charset="0"/>
              </a:rPr>
              <a:t>MDPA CAP M8 LFN 2004 and Part A of the Code on Medical Ethics in Nigeria</a:t>
            </a:r>
            <a:r>
              <a:rPr lang="en-US" altLang="en-US" sz="3200" dirty="0" smtClean="0">
                <a:latin typeface="Futura Md BT" panose="020B0602020204020303" pitchFamily="34" charset="0"/>
                <a:cs typeface="Times New Roman" panose="02020603050405020304" pitchFamily="18" charset="0"/>
              </a:rPr>
              <a:t>.</a:t>
            </a:r>
          </a:p>
          <a:p>
            <a:pPr eaLnBrk="0" fontAlgn="base" hangingPunct="0">
              <a:lnSpc>
                <a:spcPct val="100000"/>
              </a:lnSpc>
              <a:spcBef>
                <a:spcPct val="0"/>
              </a:spcBef>
              <a:spcAft>
                <a:spcPct val="0"/>
              </a:spcAft>
              <a:buFont typeface="Wingdings" panose="05000000000000000000" pitchFamily="2" charset="2"/>
              <a:buChar char="Ø"/>
            </a:pPr>
            <a:endParaRPr lang="en-US" altLang="en-US" sz="3200"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
        <p:nvSpPr>
          <p:cNvPr id="6" name="Striped Right Arrow 5"/>
          <p:cNvSpPr/>
          <p:nvPr/>
        </p:nvSpPr>
        <p:spPr>
          <a:xfrm>
            <a:off x="8038532" y="2538483"/>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943745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452212" cy="1325563"/>
          </a:xfrm>
        </p:spPr>
        <p:txBody>
          <a:bodyPr>
            <a:normAutofit fontScale="90000"/>
          </a:bodyPr>
          <a:lstStyle/>
          <a:p>
            <a:pPr algn="ctr"/>
            <a:r>
              <a:rPr lang="en-US" sz="6000" b="1" dirty="0" smtClean="0">
                <a:solidFill>
                  <a:schemeClr val="accent5"/>
                </a:solidFill>
                <a:latin typeface="Algerian" panose="04020705040A02060702" pitchFamily="82" charset="0"/>
              </a:rPr>
              <a:t>REGISTRATION CATEGORY</a:t>
            </a:r>
            <a:endParaRPr lang="en-US" sz="6000" b="1" dirty="0">
              <a:solidFill>
                <a:schemeClr val="accent5"/>
              </a:solidFill>
              <a:latin typeface="Algerian" panose="04020705040A02060702"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6763536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Content Placeholder 3"/>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31464" y="1"/>
            <a:ext cx="1155891" cy="1269242"/>
          </a:xfrm>
          <a:prstGeom prst="rect">
            <a:avLst/>
          </a:prstGeom>
        </p:spPr>
      </p:pic>
      <p:pic>
        <p:nvPicPr>
          <p:cNvPr id="6" name="Picture 5"/>
          <p:cNvPicPr>
            <a:picLocks noChangeAspect="1"/>
          </p:cNvPicPr>
          <p:nvPr/>
        </p:nvPicPr>
        <p:blipFill>
          <a:blip r:embed="rId7">
            <a:extLst>
              <a:ext uri="{28A0092B-C50C-407E-A947-70E740481C1C}">
                <a14:useLocalDpi xmlns:a14="http://schemas.microsoft.com/office/drawing/2010/main" xmlns=""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xmlns="" val="1082818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1559</TotalTime>
  <Words>1812</Words>
  <Application>Microsoft Office PowerPoint</Application>
  <PresentationFormat>Custom</PresentationFormat>
  <Paragraphs>228</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 NIGERIAN MEDICAL ASSOCIATION BAYELSA STATE BRANCH </vt:lpstr>
      <vt:lpstr>LEGAL BASIS FOR MEDICAL AND DENTAL PRACTICES IN NIGERIA </vt:lpstr>
      <vt:lpstr>OUTLINE</vt:lpstr>
      <vt:lpstr> INTRODUCTION </vt:lpstr>
      <vt:lpstr> HISTORY OF REGULATORY FRAMEWORK </vt:lpstr>
      <vt:lpstr>  The Senate Moves to amend 29 years old Act. The Bill has scaled 2nd reading.   </vt:lpstr>
      <vt:lpstr> MEDICAL AND DENTAL PRACTIONERS ACT CAP M8 LFN 2004 </vt:lpstr>
      <vt:lpstr> MEDICAL AND DENTAL COUNCIL OF NIGERIA (MDCN) </vt:lpstr>
      <vt:lpstr>REGISTRATION CATEGORY</vt:lpstr>
      <vt:lpstr> PROVISIONAL REGISTRATION  </vt:lpstr>
      <vt:lpstr> FULL REGISTRATION </vt:lpstr>
      <vt:lpstr> LIMITED OR TEMPORARY REGISTRATION </vt:lpstr>
      <vt:lpstr> REGISTRATION AS A SPECIALIST </vt:lpstr>
      <vt:lpstr>  CATEGORY A  </vt:lpstr>
      <vt:lpstr>  CATEGORY B  </vt:lpstr>
      <vt:lpstr>  CATEGORY C  </vt:lpstr>
      <vt:lpstr> CATEGORY D </vt:lpstr>
      <vt:lpstr> PRACTICING FEES </vt:lpstr>
      <vt:lpstr> BENEFITS OF PAYING PRACTICE FEES </vt:lpstr>
      <vt:lpstr> OFFENCES </vt:lpstr>
      <vt:lpstr> </vt:lpstr>
      <vt:lpstr>  </vt:lpstr>
      <vt:lpstr> GUIDELINES FOR NON-INDIGENOUS MEDICAL AND DENTAL PRACTITIONERS </vt:lpstr>
      <vt:lpstr> LIMITED REGISTRATION </vt:lpstr>
      <vt:lpstr> HUMANITARIAN DOCTORS </vt:lpstr>
      <vt:lpstr> EXCHANGE PROGRAM DOCTORS </vt:lpstr>
      <vt:lpstr>LICENSURE to practice in nigeria</vt:lpstr>
      <vt:lpstr>CONCLUSION</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SDGs PSU 4</dc:creator>
  <cp:lastModifiedBy>Windows User</cp:lastModifiedBy>
  <cp:revision>207</cp:revision>
  <dcterms:created xsi:type="dcterms:W3CDTF">2021-03-29T06:43:42Z</dcterms:created>
  <dcterms:modified xsi:type="dcterms:W3CDTF">2022-06-28T07:46:04Z</dcterms:modified>
</cp:coreProperties>
</file>