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2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48" r:id="rId1"/>
  </p:sldMasterIdLst>
  <p:notesMasterIdLst>
    <p:notesMasterId r:id="rId72"/>
  </p:notesMasterIdLst>
  <p:handoutMasterIdLst>
    <p:handoutMasterId r:id="rId73"/>
  </p:handoutMasterIdLst>
  <p:sldIdLst>
    <p:sldId id="256" r:id="rId2"/>
    <p:sldId id="258" r:id="rId3"/>
    <p:sldId id="295" r:id="rId4"/>
    <p:sldId id="259" r:id="rId5"/>
    <p:sldId id="261" r:id="rId6"/>
    <p:sldId id="260" r:id="rId7"/>
    <p:sldId id="447" r:id="rId8"/>
    <p:sldId id="262" r:id="rId9"/>
    <p:sldId id="384" r:id="rId10"/>
    <p:sldId id="383" r:id="rId11"/>
    <p:sldId id="297" r:id="rId12"/>
    <p:sldId id="296" r:id="rId13"/>
    <p:sldId id="299" r:id="rId14"/>
    <p:sldId id="302" r:id="rId15"/>
    <p:sldId id="301" r:id="rId16"/>
    <p:sldId id="300" r:id="rId17"/>
    <p:sldId id="266" r:id="rId18"/>
    <p:sldId id="304" r:id="rId19"/>
    <p:sldId id="511" r:id="rId20"/>
    <p:sldId id="382" r:id="rId21"/>
    <p:sldId id="307" r:id="rId22"/>
    <p:sldId id="306" r:id="rId23"/>
    <p:sldId id="372" r:id="rId24"/>
    <p:sldId id="308" r:id="rId25"/>
    <p:sldId id="309" r:id="rId26"/>
    <p:sldId id="356" r:id="rId27"/>
    <p:sldId id="351" r:id="rId28"/>
    <p:sldId id="364" r:id="rId29"/>
    <p:sldId id="337" r:id="rId30"/>
    <p:sldId id="357" r:id="rId31"/>
    <p:sldId id="358" r:id="rId32"/>
    <p:sldId id="362" r:id="rId33"/>
    <p:sldId id="363" r:id="rId34"/>
    <p:sldId id="352" r:id="rId35"/>
    <p:sldId id="310" r:id="rId36"/>
    <p:sldId id="315" r:id="rId37"/>
    <p:sldId id="375" r:id="rId38"/>
    <p:sldId id="376" r:id="rId39"/>
    <p:sldId id="377" r:id="rId40"/>
    <p:sldId id="311" r:id="rId41"/>
    <p:sldId id="313" r:id="rId42"/>
    <p:sldId id="378" r:id="rId43"/>
    <p:sldId id="373" r:id="rId44"/>
    <p:sldId id="316" r:id="rId45"/>
    <p:sldId id="317" r:id="rId46"/>
    <p:sldId id="318" r:id="rId47"/>
    <p:sldId id="319" r:id="rId48"/>
    <p:sldId id="320" r:id="rId49"/>
    <p:sldId id="321" r:id="rId50"/>
    <p:sldId id="322" r:id="rId51"/>
    <p:sldId id="312" r:id="rId52"/>
    <p:sldId id="323" r:id="rId53"/>
    <p:sldId id="369" r:id="rId54"/>
    <p:sldId id="379" r:id="rId55"/>
    <p:sldId id="324" r:id="rId56"/>
    <p:sldId id="325" r:id="rId57"/>
    <p:sldId id="305" r:id="rId58"/>
    <p:sldId id="326" r:id="rId59"/>
    <p:sldId id="327" r:id="rId60"/>
    <p:sldId id="328" r:id="rId61"/>
    <p:sldId id="330" r:id="rId62"/>
    <p:sldId id="329" r:id="rId63"/>
    <p:sldId id="380" r:id="rId64"/>
    <p:sldId id="331" r:id="rId65"/>
    <p:sldId id="332" r:id="rId66"/>
    <p:sldId id="333" r:id="rId67"/>
    <p:sldId id="334" r:id="rId68"/>
    <p:sldId id="335" r:id="rId69"/>
    <p:sldId id="336" r:id="rId70"/>
    <p:sldId id="385" r:id="rId71"/>
  </p:sldIdLst>
  <p:sldSz cx="9144000" cy="5143500" type="screen16x9"/>
  <p:notesSz cx="9144000" cy="6858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EC20E35-A176-4012-BC5E-935CFFF8708E}" styleName="中度样式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E9639D4-E3E2-4D34-9284-5A2195B3D0D7}" styleName="浅色样式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浅色样式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7" autoAdjust="0"/>
    <p:restoredTop sz="94434" autoAdjust="0"/>
  </p:normalViewPr>
  <p:slideViewPr>
    <p:cSldViewPr snapToGrid="0">
      <p:cViewPr varScale="1">
        <p:scale>
          <a:sx n="93" d="100"/>
          <a:sy n="93" d="100"/>
        </p:scale>
        <p:origin x="62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en-US" sz="1600" b="1" i="0" u="none" strike="noStrike" kern="1200" cap="none" spc="0" normalizeH="0" baseline="0">
                <a:solidFill>
                  <a:schemeClr val="dk1">
                    <a:lumMod val="50000"/>
                    <a:lumOff val="50000"/>
                  </a:schemeClr>
                </a:solidFill>
                <a:latin typeface="+mj-lt"/>
                <a:ea typeface="+mj-ea"/>
                <a:cs typeface="+mj-cs"/>
              </a:defRPr>
            </a:pPr>
            <a:r>
              <a:rPr lang="en-US" sz="2000" b="1" i="0" u="none" strike="noStrike" cap="none" normalizeH="0" baseline="0">
                <a:effectLst/>
              </a:rPr>
              <a:t>Impact of Subsidy Allocation on Other Sectors Over the Past 9 Years</a:t>
            </a:r>
            <a:endParaRPr lang="en-US" sz="2000" b="1"/>
          </a:p>
        </c:rich>
      </c:tx>
      <c:overlay val="0"/>
      <c:spPr>
        <a:noFill/>
        <a:ln>
          <a:noFill/>
        </a:ln>
        <a:effectLst/>
      </c:spPr>
      <c:txPr>
        <a:bodyPr rot="0" spcFirstLastPara="1" vertOverflow="ellipsis" vert="horz" wrap="square" anchor="ctr" anchorCtr="1"/>
        <a:lstStyle/>
        <a:p>
          <a:pPr>
            <a:defRPr lang="en-US" sz="1600" b="1" i="0" u="none" strike="noStrike" kern="1200" cap="none" spc="0" normalizeH="0" baseline="0">
              <a:solidFill>
                <a:schemeClr val="dk1">
                  <a:lumMod val="50000"/>
                  <a:lumOff val="50000"/>
                </a:schemeClr>
              </a:solidFill>
              <a:latin typeface="+mj-lt"/>
              <a:ea typeface="+mj-ea"/>
              <a:cs typeface="+mj-cs"/>
            </a:defRPr>
          </a:pPr>
          <a:endParaRPr lang="en-US"/>
        </a:p>
      </c:txPr>
    </c:title>
    <c:autoTitleDeleted val="0"/>
    <c:plotArea>
      <c:layout/>
      <c:barChart>
        <c:barDir val="col"/>
        <c:grouping val="clustered"/>
        <c:varyColors val="0"/>
        <c:ser>
          <c:idx val="0"/>
          <c:order val="0"/>
          <c:tx>
            <c:strRef>
              <c:f>Sheet1!$S$12</c:f>
              <c:strCache>
                <c:ptCount val="1"/>
                <c:pt idx="0">
                  <c:v>Defence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600" b="1" i="0" u="none" strike="noStrike" kern="1200" baseline="0">
                    <a:solidFill>
                      <a:schemeClr val="dk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val>
            <c:numRef>
              <c:f>Sheet1!$T$12</c:f>
              <c:numCache>
                <c:formatCode>0.0</c:formatCode>
                <c:ptCount val="1"/>
                <c:pt idx="0">
                  <c:v>11.6264367816092</c:v>
                </c:pt>
              </c:numCache>
            </c:numRef>
          </c:val>
        </c:ser>
        <c:ser>
          <c:idx val="1"/>
          <c:order val="1"/>
          <c:tx>
            <c:strRef>
              <c:f>Sheet1!$S$13</c:f>
              <c:strCache>
                <c:ptCount val="1"/>
                <c:pt idx="0">
                  <c:v>Education</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600" b="1" i="0" u="none" strike="noStrike" kern="1200" baseline="0">
                    <a:solidFill>
                      <a:schemeClr val="dk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val>
            <c:numRef>
              <c:f>Sheet1!$T$13</c:f>
              <c:numCache>
                <c:formatCode>0.0</c:formatCode>
                <c:ptCount val="1"/>
                <c:pt idx="0">
                  <c:v>10.297701149425301</c:v>
                </c:pt>
              </c:numCache>
            </c:numRef>
          </c:val>
        </c:ser>
        <c:ser>
          <c:idx val="2"/>
          <c:order val="2"/>
          <c:tx>
            <c:strRef>
              <c:f>Sheet1!$S$14</c:f>
              <c:strCache>
                <c:ptCount val="1"/>
                <c:pt idx="0">
                  <c:v>Health care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600" b="1" i="0" u="none" strike="noStrike" kern="1200" baseline="0">
                    <a:solidFill>
                      <a:schemeClr val="dk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val>
            <c:numRef>
              <c:f>Sheet1!$T$14</c:f>
              <c:numCache>
                <c:formatCode>0.0</c:formatCode>
                <c:ptCount val="1"/>
                <c:pt idx="0">
                  <c:v>6.9758620689655197</c:v>
                </c:pt>
              </c:numCache>
            </c:numRef>
          </c:val>
        </c:ser>
        <c:dLbls>
          <c:showLegendKey val="0"/>
          <c:showVal val="1"/>
          <c:showCatName val="0"/>
          <c:showSerName val="0"/>
          <c:showPercent val="0"/>
          <c:showBubbleSize val="0"/>
        </c:dLbls>
        <c:gapWidth val="267"/>
        <c:overlap val="-43"/>
        <c:axId val="192449784"/>
        <c:axId val="193960208"/>
      </c:barChart>
      <c:catAx>
        <c:axId val="192449784"/>
        <c:scaling>
          <c:orientation val="minMax"/>
        </c:scaling>
        <c:delete val="1"/>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lang="en-US" sz="1800" b="1" i="0" u="none" strike="noStrike" kern="1200" baseline="0">
                    <a:solidFill>
                      <a:schemeClr val="dk1">
                        <a:lumMod val="65000"/>
                        <a:lumOff val="35000"/>
                      </a:schemeClr>
                    </a:solidFill>
                    <a:latin typeface="+mn-lt"/>
                    <a:ea typeface="+mn-ea"/>
                    <a:cs typeface="+mn-cs"/>
                  </a:defRPr>
                </a:pPr>
                <a:r>
                  <a:rPr lang="en-US" sz="1800" dirty="0"/>
                  <a:t>Capital</a:t>
                </a:r>
                <a:r>
                  <a:rPr lang="en-US" sz="1800" baseline="0" dirty="0"/>
                  <a:t> Expenditure in the past 9 </a:t>
                </a:r>
                <a:r>
                  <a:rPr lang="en-US" sz="1800" baseline="0" dirty="0" smtClean="0"/>
                  <a:t>years without subsidy (</a:t>
                </a:r>
                <a:r>
                  <a:rPr lang="en-US" sz="1800" baseline="0" dirty="0" err="1" smtClean="0"/>
                  <a:t>N’trillion</a:t>
                </a:r>
                <a:r>
                  <a:rPr lang="en-US" sz="1800" baseline="0" dirty="0" smtClean="0"/>
                  <a:t>)</a:t>
                </a:r>
                <a:endParaRPr lang="en-US" sz="1800" dirty="0"/>
              </a:p>
            </c:rich>
          </c:tx>
          <c:overlay val="0"/>
          <c:spPr>
            <a:noFill/>
            <a:ln>
              <a:noFill/>
            </a:ln>
            <a:effectLst/>
          </c:spPr>
          <c:txPr>
            <a:bodyPr rot="0" spcFirstLastPara="1" vertOverflow="ellipsis" vert="horz" wrap="square" anchor="ctr" anchorCtr="1"/>
            <a:lstStyle/>
            <a:p>
              <a:pPr>
                <a:defRPr lang="en-US" sz="1800" b="1"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193960208"/>
        <c:crosses val="autoZero"/>
        <c:auto val="1"/>
        <c:lblAlgn val="ctr"/>
        <c:lblOffset val="100"/>
        <c:noMultiLvlLbl val="0"/>
      </c:catAx>
      <c:valAx>
        <c:axId val="193960208"/>
        <c:scaling>
          <c:orientation val="minMax"/>
        </c:scaling>
        <c:delete val="1"/>
        <c:axPos val="l"/>
        <c:majorGridlines>
          <c:spPr>
            <a:ln w="9525" cap="flat" cmpd="sng" algn="ctr">
              <a:solidFill>
                <a:schemeClr val="dk1">
                  <a:lumMod val="15000"/>
                  <a:lumOff val="85000"/>
                </a:schemeClr>
              </a:solidFill>
              <a:round/>
            </a:ln>
            <a:effectLst/>
          </c:spPr>
        </c:majorGridlines>
        <c:numFmt formatCode="0.0" sourceLinked="1"/>
        <c:majorTickMark val="none"/>
        <c:minorTickMark val="none"/>
        <c:tickLblPos val="nextTo"/>
        <c:crossAx val="192449784"/>
        <c:crosses val="autoZero"/>
        <c:crossBetween val="between"/>
      </c:valAx>
      <c:spPr>
        <a:pattFill prst="ltDnDiag">
          <a:fgClr>
            <a:schemeClr val="dk1">
              <a:lumMod val="15000"/>
              <a:lumOff val="85000"/>
            </a:schemeClr>
          </a:fgClr>
          <a:bgClr>
            <a:schemeClr val="lt1"/>
          </a:bgClr>
        </a:pattFill>
        <a:ln>
          <a:noFill/>
        </a:ln>
        <a:effectLst/>
      </c:spPr>
    </c:plotArea>
    <c:legend>
      <c:legendPos val="b"/>
      <c:overlay val="0"/>
      <c:spPr>
        <a:noFill/>
        <a:ln>
          <a:noFill/>
        </a:ln>
        <a:effectLst/>
      </c:spPr>
      <c:txPr>
        <a:bodyPr rot="0" spcFirstLastPara="1" vertOverflow="ellipsis" vert="horz" wrap="square" anchor="ctr" anchorCtr="1"/>
        <a:lstStyle/>
        <a:p>
          <a:pPr>
            <a:defRPr lang="en-US" sz="1800"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lang="en-US"/>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en-US" sz="2000" b="0" i="0" u="none" strike="noStrike" kern="1200" cap="none" spc="0" normalizeH="0" baseline="0">
                <a:solidFill>
                  <a:schemeClr val="tx1">
                    <a:lumMod val="65000"/>
                    <a:lumOff val="35000"/>
                  </a:schemeClr>
                </a:solidFill>
                <a:latin typeface="+mj-lt"/>
                <a:ea typeface="+mj-ea"/>
                <a:cs typeface="+mj-cs"/>
              </a:defRPr>
            </a:pPr>
            <a:r>
              <a:rPr lang="en-US" b="1"/>
              <a:t>Public Health Facility GOPD (BHIS)</a:t>
            </a:r>
          </a:p>
        </c:rich>
      </c:tx>
      <c:overlay val="0"/>
      <c:spPr>
        <a:noFill/>
        <a:ln>
          <a:noFill/>
        </a:ln>
        <a:effectLst/>
      </c:spPr>
      <c:txPr>
        <a:bodyPr rot="0" spcFirstLastPara="1" vertOverflow="ellipsis" vert="horz" wrap="square" anchor="ctr" anchorCtr="1"/>
        <a:lstStyle/>
        <a:p>
          <a:pPr>
            <a:defRPr lang="en-US" sz="2000" b="0" i="0" u="none" strike="noStrike" kern="1200" cap="none" spc="0" normalizeH="0" baseline="0">
              <a:solidFill>
                <a:schemeClr val="tx1">
                  <a:lumMod val="65000"/>
                  <a:lumOff val="35000"/>
                </a:schemeClr>
              </a:solidFill>
              <a:latin typeface="+mj-lt"/>
              <a:ea typeface="+mj-ea"/>
              <a:cs typeface="+mj-cs"/>
            </a:defRPr>
          </a:pPr>
          <a:endParaRPr lang="en-US"/>
        </a:p>
      </c:txPr>
    </c:title>
    <c:autoTitleDeleted val="0"/>
    <c:plotArea>
      <c:layout/>
      <c:lineChart>
        <c:grouping val="standard"/>
        <c:varyColors val="0"/>
        <c:ser>
          <c:idx val="0"/>
          <c:order val="0"/>
          <c:tx>
            <c:strRef>
              <c:f>Sheet1!$G$1:$G$2</c:f>
              <c:strCache>
                <c:ptCount val="1"/>
                <c:pt idx="0">
                  <c:v>Public Health Centre GOPD (BHIS) Before Subsidy Removal</c:v>
                </c:pt>
              </c:strCache>
            </c:strRef>
          </c:tx>
          <c:spPr>
            <a:ln w="38100" cap="rnd">
              <a:solidFill>
                <a:schemeClr val="accent1"/>
              </a:solidFill>
              <a:round/>
            </a:ln>
            <a:effectLst/>
          </c:spPr>
          <c:marker>
            <c:symbol val="none"/>
          </c:marker>
          <c:trendline>
            <c:spPr>
              <a:ln w="19050" cap="rnd">
                <a:solidFill>
                  <a:schemeClr val="accent1"/>
                </a:solidFill>
                <a:round/>
              </a:ln>
              <a:effectLst/>
            </c:spPr>
            <c:trendlineType val="linear"/>
            <c:dispRSqr val="0"/>
            <c:dispEq val="0"/>
          </c:trendline>
          <c:cat>
            <c:strRef>
              <c:f>Sheet1!$F$3:$F$21</c:f>
              <c:strCache>
                <c:ptCount val="19"/>
                <c:pt idx="0">
                  <c:v>Day 1</c:v>
                </c:pt>
                <c:pt idx="1">
                  <c:v>Day 2</c:v>
                </c:pt>
                <c:pt idx="2">
                  <c:v>Day 3</c:v>
                </c:pt>
                <c:pt idx="3">
                  <c:v>Day 4</c:v>
                </c:pt>
                <c:pt idx="4">
                  <c:v>Day 5</c:v>
                </c:pt>
                <c:pt idx="5">
                  <c:v>Day 6</c:v>
                </c:pt>
                <c:pt idx="6">
                  <c:v>Day 7</c:v>
                </c:pt>
                <c:pt idx="7">
                  <c:v>Day 8</c:v>
                </c:pt>
                <c:pt idx="8">
                  <c:v>Day 9</c:v>
                </c:pt>
                <c:pt idx="9">
                  <c:v>Day 10</c:v>
                </c:pt>
                <c:pt idx="10">
                  <c:v>Day 11</c:v>
                </c:pt>
                <c:pt idx="11">
                  <c:v>Day 12</c:v>
                </c:pt>
                <c:pt idx="12">
                  <c:v>Day 13</c:v>
                </c:pt>
                <c:pt idx="13">
                  <c:v>Day 14</c:v>
                </c:pt>
                <c:pt idx="14">
                  <c:v>Day 15</c:v>
                </c:pt>
                <c:pt idx="15">
                  <c:v>Day 16</c:v>
                </c:pt>
                <c:pt idx="16">
                  <c:v>Day 17</c:v>
                </c:pt>
                <c:pt idx="17">
                  <c:v>Day 18</c:v>
                </c:pt>
                <c:pt idx="18">
                  <c:v>Day 19</c:v>
                </c:pt>
              </c:strCache>
            </c:strRef>
          </c:cat>
          <c:val>
            <c:numRef>
              <c:f>Sheet1!$G$3:$G$21</c:f>
              <c:numCache>
                <c:formatCode>General</c:formatCode>
                <c:ptCount val="19"/>
                <c:pt idx="0">
                  <c:v>58</c:v>
                </c:pt>
                <c:pt idx="1">
                  <c:v>27</c:v>
                </c:pt>
                <c:pt idx="2">
                  <c:v>8</c:v>
                </c:pt>
                <c:pt idx="3">
                  <c:v>12</c:v>
                </c:pt>
                <c:pt idx="4">
                  <c:v>31</c:v>
                </c:pt>
                <c:pt idx="5">
                  <c:v>23</c:v>
                </c:pt>
                <c:pt idx="6">
                  <c:v>25</c:v>
                </c:pt>
                <c:pt idx="7">
                  <c:v>6</c:v>
                </c:pt>
                <c:pt idx="8">
                  <c:v>14</c:v>
                </c:pt>
                <c:pt idx="9">
                  <c:v>25</c:v>
                </c:pt>
                <c:pt idx="10">
                  <c:v>40</c:v>
                </c:pt>
                <c:pt idx="11">
                  <c:v>14</c:v>
                </c:pt>
                <c:pt idx="12">
                  <c:v>7</c:v>
                </c:pt>
                <c:pt idx="13">
                  <c:v>6</c:v>
                </c:pt>
                <c:pt idx="14">
                  <c:v>29</c:v>
                </c:pt>
                <c:pt idx="15">
                  <c:v>28</c:v>
                </c:pt>
                <c:pt idx="16">
                  <c:v>22</c:v>
                </c:pt>
                <c:pt idx="17">
                  <c:v>9</c:v>
                </c:pt>
                <c:pt idx="18">
                  <c:v>2</c:v>
                </c:pt>
              </c:numCache>
            </c:numRef>
          </c:val>
          <c:smooth val="1"/>
        </c:ser>
        <c:ser>
          <c:idx val="1"/>
          <c:order val="1"/>
          <c:tx>
            <c:strRef>
              <c:f>Sheet1!$H$1:$H$2</c:f>
              <c:strCache>
                <c:ptCount val="1"/>
                <c:pt idx="0">
                  <c:v>Public Health Centre GOPD (BHIS) After subsidy Removal</c:v>
                </c:pt>
              </c:strCache>
            </c:strRef>
          </c:tx>
          <c:spPr>
            <a:ln w="38100" cap="rnd">
              <a:solidFill>
                <a:schemeClr val="accent2"/>
              </a:solidFill>
              <a:round/>
            </a:ln>
            <a:effectLst/>
          </c:spPr>
          <c:marker>
            <c:symbol val="none"/>
          </c:marker>
          <c:trendline>
            <c:spPr>
              <a:ln w="19050" cap="rnd">
                <a:solidFill>
                  <a:schemeClr val="accent2"/>
                </a:solidFill>
                <a:round/>
              </a:ln>
              <a:effectLst/>
            </c:spPr>
            <c:trendlineType val="linear"/>
            <c:dispRSqr val="0"/>
            <c:dispEq val="0"/>
          </c:trendline>
          <c:cat>
            <c:strRef>
              <c:f>Sheet1!$F$3:$F$21</c:f>
              <c:strCache>
                <c:ptCount val="19"/>
                <c:pt idx="0">
                  <c:v>Day 1</c:v>
                </c:pt>
                <c:pt idx="1">
                  <c:v>Day 2</c:v>
                </c:pt>
                <c:pt idx="2">
                  <c:v>Day 3</c:v>
                </c:pt>
                <c:pt idx="3">
                  <c:v>Day 4</c:v>
                </c:pt>
                <c:pt idx="4">
                  <c:v>Day 5</c:v>
                </c:pt>
                <c:pt idx="5">
                  <c:v>Day 6</c:v>
                </c:pt>
                <c:pt idx="6">
                  <c:v>Day 7</c:v>
                </c:pt>
                <c:pt idx="7">
                  <c:v>Day 8</c:v>
                </c:pt>
                <c:pt idx="8">
                  <c:v>Day 9</c:v>
                </c:pt>
                <c:pt idx="9">
                  <c:v>Day 10</c:v>
                </c:pt>
                <c:pt idx="10">
                  <c:v>Day 11</c:v>
                </c:pt>
                <c:pt idx="11">
                  <c:v>Day 12</c:v>
                </c:pt>
                <c:pt idx="12">
                  <c:v>Day 13</c:v>
                </c:pt>
                <c:pt idx="13">
                  <c:v>Day 14</c:v>
                </c:pt>
                <c:pt idx="14">
                  <c:v>Day 15</c:v>
                </c:pt>
                <c:pt idx="15">
                  <c:v>Day 16</c:v>
                </c:pt>
                <c:pt idx="16">
                  <c:v>Day 17</c:v>
                </c:pt>
                <c:pt idx="17">
                  <c:v>Day 18</c:v>
                </c:pt>
                <c:pt idx="18">
                  <c:v>Day 19</c:v>
                </c:pt>
              </c:strCache>
            </c:strRef>
          </c:cat>
          <c:val>
            <c:numRef>
              <c:f>Sheet1!$H$3:$H$21</c:f>
              <c:numCache>
                <c:formatCode>General</c:formatCode>
                <c:ptCount val="19"/>
                <c:pt idx="0">
                  <c:v>37</c:v>
                </c:pt>
                <c:pt idx="1">
                  <c:v>21</c:v>
                </c:pt>
                <c:pt idx="2">
                  <c:v>9</c:v>
                </c:pt>
                <c:pt idx="3">
                  <c:v>11</c:v>
                </c:pt>
                <c:pt idx="4">
                  <c:v>38</c:v>
                </c:pt>
                <c:pt idx="5">
                  <c:v>34</c:v>
                </c:pt>
                <c:pt idx="6">
                  <c:v>14</c:v>
                </c:pt>
                <c:pt idx="7">
                  <c:v>5</c:v>
                </c:pt>
                <c:pt idx="8">
                  <c:v>8</c:v>
                </c:pt>
                <c:pt idx="9">
                  <c:v>40</c:v>
                </c:pt>
                <c:pt idx="10">
                  <c:v>12</c:v>
                </c:pt>
                <c:pt idx="11">
                  <c:v>6</c:v>
                </c:pt>
                <c:pt idx="12">
                  <c:v>7</c:v>
                </c:pt>
                <c:pt idx="13">
                  <c:v>34</c:v>
                </c:pt>
                <c:pt idx="14">
                  <c:v>23</c:v>
                </c:pt>
                <c:pt idx="15">
                  <c:v>17</c:v>
                </c:pt>
                <c:pt idx="16">
                  <c:v>6</c:v>
                </c:pt>
                <c:pt idx="17">
                  <c:v>18</c:v>
                </c:pt>
                <c:pt idx="18">
                  <c:v>34</c:v>
                </c:pt>
              </c:numCache>
            </c:numRef>
          </c:val>
          <c:smooth val="1"/>
        </c:ser>
        <c:dLbls>
          <c:showLegendKey val="0"/>
          <c:showVal val="0"/>
          <c:showCatName val="0"/>
          <c:showSerName val="0"/>
          <c:showPercent val="0"/>
          <c:showBubbleSize val="0"/>
        </c:dLbls>
        <c:smooth val="0"/>
        <c:axId val="229922232"/>
        <c:axId val="229922616"/>
      </c:lineChart>
      <c:catAx>
        <c:axId val="229922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900" b="0" i="0" u="none" strike="noStrike" kern="1200" cap="none" spc="0" normalizeH="0" baseline="0">
                <a:solidFill>
                  <a:schemeClr val="tx1">
                    <a:lumMod val="65000"/>
                    <a:lumOff val="35000"/>
                  </a:schemeClr>
                </a:solidFill>
                <a:latin typeface="+mn-lt"/>
                <a:ea typeface="+mn-ea"/>
                <a:cs typeface="+mn-cs"/>
              </a:defRPr>
            </a:pPr>
            <a:endParaRPr lang="en-US"/>
          </a:p>
        </c:txPr>
        <c:crossAx val="229922616"/>
        <c:crosses val="autoZero"/>
        <c:auto val="1"/>
        <c:lblAlgn val="ctr"/>
        <c:lblOffset val="100"/>
        <c:noMultiLvlLbl val="0"/>
      </c:catAx>
      <c:valAx>
        <c:axId val="229922616"/>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en-US" sz="900" b="0" i="0" u="none" strike="noStrike" kern="1200" baseline="0">
                <a:solidFill>
                  <a:schemeClr val="tx1">
                    <a:lumMod val="65000"/>
                    <a:lumOff val="35000"/>
                  </a:schemeClr>
                </a:solidFill>
                <a:latin typeface="+mn-lt"/>
                <a:ea typeface="+mn-ea"/>
                <a:cs typeface="+mn-cs"/>
              </a:defRPr>
            </a:pPr>
            <a:endParaRPr lang="en-US"/>
          </a:p>
        </c:txPr>
        <c:crossAx val="22992223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lang="en-US"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lang="en-US"/>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en-US" sz="2000" b="0" i="0" u="none" strike="noStrike" kern="1200" cap="none" spc="0" normalizeH="0" baseline="0">
                <a:solidFill>
                  <a:schemeClr val="tx1">
                    <a:lumMod val="65000"/>
                    <a:lumOff val="35000"/>
                  </a:schemeClr>
                </a:solidFill>
                <a:latin typeface="+mj-lt"/>
                <a:ea typeface="+mj-ea"/>
                <a:cs typeface="+mj-cs"/>
              </a:defRPr>
            </a:pPr>
            <a:r>
              <a:rPr lang="en-US" sz="2800" b="1" baseline="0"/>
              <a:t>Public Health Centre GOPD </a:t>
            </a:r>
            <a:endParaRPr lang="en-US" sz="2800" b="1"/>
          </a:p>
        </c:rich>
      </c:tx>
      <c:overlay val="0"/>
      <c:spPr>
        <a:noFill/>
        <a:ln>
          <a:noFill/>
        </a:ln>
        <a:effectLst/>
      </c:spPr>
      <c:txPr>
        <a:bodyPr rot="0" spcFirstLastPara="1" vertOverflow="ellipsis" vert="horz" wrap="square" anchor="ctr" anchorCtr="1"/>
        <a:lstStyle/>
        <a:p>
          <a:pPr>
            <a:defRPr lang="en-US" sz="2000" b="0" i="0" u="none" strike="noStrike" kern="1200" cap="none" spc="0" normalizeH="0" baseline="0">
              <a:solidFill>
                <a:schemeClr val="tx1">
                  <a:lumMod val="65000"/>
                  <a:lumOff val="35000"/>
                </a:schemeClr>
              </a:solidFill>
              <a:latin typeface="+mj-lt"/>
              <a:ea typeface="+mj-ea"/>
              <a:cs typeface="+mj-cs"/>
            </a:defRPr>
          </a:pPr>
          <a:endParaRPr lang="en-US"/>
        </a:p>
      </c:txPr>
    </c:title>
    <c:autoTitleDeleted val="0"/>
    <c:plotArea>
      <c:layout/>
      <c:lineChart>
        <c:grouping val="standard"/>
        <c:varyColors val="0"/>
        <c:ser>
          <c:idx val="0"/>
          <c:order val="0"/>
          <c:tx>
            <c:strRef>
              <c:f>Sheet1!$B$1:$B$2</c:f>
              <c:strCache>
                <c:ptCount val="1"/>
                <c:pt idx="0">
                  <c:v>Public Health Centre GOPD Before Subsidy Removal</c:v>
                </c:pt>
              </c:strCache>
            </c:strRef>
          </c:tx>
          <c:spPr>
            <a:ln w="38100"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trendline>
            <c:spPr>
              <a:ln w="19050" cap="rnd">
                <a:solidFill>
                  <a:schemeClr val="accent1"/>
                </a:solidFill>
                <a:round/>
              </a:ln>
              <a:effectLst/>
            </c:spPr>
            <c:trendlineType val="linear"/>
            <c:dispRSqr val="0"/>
            <c:dispEq val="0"/>
          </c:trendline>
          <c:cat>
            <c:strRef>
              <c:f>Sheet1!$A$3:$A$21</c:f>
              <c:strCache>
                <c:ptCount val="19"/>
                <c:pt idx="0">
                  <c:v>Day 1</c:v>
                </c:pt>
                <c:pt idx="1">
                  <c:v>Day 2</c:v>
                </c:pt>
                <c:pt idx="2">
                  <c:v>Day 3</c:v>
                </c:pt>
                <c:pt idx="3">
                  <c:v>Day 4</c:v>
                </c:pt>
                <c:pt idx="4">
                  <c:v>Day 5</c:v>
                </c:pt>
                <c:pt idx="5">
                  <c:v>Day 6</c:v>
                </c:pt>
                <c:pt idx="6">
                  <c:v>Day 7</c:v>
                </c:pt>
                <c:pt idx="7">
                  <c:v>Day 8</c:v>
                </c:pt>
                <c:pt idx="8">
                  <c:v>Day 9</c:v>
                </c:pt>
                <c:pt idx="9">
                  <c:v>Day 10</c:v>
                </c:pt>
                <c:pt idx="10">
                  <c:v>Day 11</c:v>
                </c:pt>
                <c:pt idx="11">
                  <c:v>Day 12</c:v>
                </c:pt>
                <c:pt idx="12">
                  <c:v>Day 13</c:v>
                </c:pt>
                <c:pt idx="13">
                  <c:v>Day 14</c:v>
                </c:pt>
                <c:pt idx="14">
                  <c:v>Day 15</c:v>
                </c:pt>
                <c:pt idx="15">
                  <c:v>Day 16</c:v>
                </c:pt>
                <c:pt idx="16">
                  <c:v>Day 17</c:v>
                </c:pt>
                <c:pt idx="17">
                  <c:v>Day 18</c:v>
                </c:pt>
                <c:pt idx="18">
                  <c:v>Day 19</c:v>
                </c:pt>
              </c:strCache>
            </c:strRef>
          </c:cat>
          <c:val>
            <c:numRef>
              <c:f>Sheet1!$B$3:$B$21</c:f>
              <c:numCache>
                <c:formatCode>General</c:formatCode>
                <c:ptCount val="19"/>
                <c:pt idx="0">
                  <c:v>20</c:v>
                </c:pt>
                <c:pt idx="1">
                  <c:v>8</c:v>
                </c:pt>
                <c:pt idx="2">
                  <c:v>12</c:v>
                </c:pt>
                <c:pt idx="3">
                  <c:v>12</c:v>
                </c:pt>
                <c:pt idx="4">
                  <c:v>21</c:v>
                </c:pt>
                <c:pt idx="5">
                  <c:v>16</c:v>
                </c:pt>
                <c:pt idx="6">
                  <c:v>13</c:v>
                </c:pt>
                <c:pt idx="7">
                  <c:v>21</c:v>
                </c:pt>
                <c:pt idx="8">
                  <c:v>16</c:v>
                </c:pt>
                <c:pt idx="9">
                  <c:v>13</c:v>
                </c:pt>
                <c:pt idx="10">
                  <c:v>10</c:v>
                </c:pt>
                <c:pt idx="11">
                  <c:v>10</c:v>
                </c:pt>
                <c:pt idx="12">
                  <c:v>8</c:v>
                </c:pt>
                <c:pt idx="13">
                  <c:v>12</c:v>
                </c:pt>
                <c:pt idx="14">
                  <c:v>24</c:v>
                </c:pt>
                <c:pt idx="15">
                  <c:v>10</c:v>
                </c:pt>
                <c:pt idx="16">
                  <c:v>6</c:v>
                </c:pt>
                <c:pt idx="17">
                  <c:v>1</c:v>
                </c:pt>
                <c:pt idx="18">
                  <c:v>7</c:v>
                </c:pt>
              </c:numCache>
            </c:numRef>
          </c:val>
          <c:smooth val="1"/>
        </c:ser>
        <c:ser>
          <c:idx val="1"/>
          <c:order val="1"/>
          <c:tx>
            <c:strRef>
              <c:f>Sheet1!$C$1:$C$2</c:f>
              <c:strCache>
                <c:ptCount val="1"/>
                <c:pt idx="0">
                  <c:v>Public Health Centre GOPD After subsidy Removal</c:v>
                </c:pt>
              </c:strCache>
            </c:strRef>
          </c:tx>
          <c:spPr>
            <a:ln w="38100"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trendline>
            <c:spPr>
              <a:ln w="19050" cap="rnd">
                <a:solidFill>
                  <a:schemeClr val="accent2"/>
                </a:solidFill>
                <a:round/>
              </a:ln>
              <a:effectLst/>
            </c:spPr>
            <c:trendlineType val="linear"/>
            <c:dispRSqr val="0"/>
            <c:dispEq val="0"/>
          </c:trendline>
          <c:cat>
            <c:strRef>
              <c:f>Sheet1!$A$3:$A$21</c:f>
              <c:strCache>
                <c:ptCount val="19"/>
                <c:pt idx="0">
                  <c:v>Day 1</c:v>
                </c:pt>
                <c:pt idx="1">
                  <c:v>Day 2</c:v>
                </c:pt>
                <c:pt idx="2">
                  <c:v>Day 3</c:v>
                </c:pt>
                <c:pt idx="3">
                  <c:v>Day 4</c:v>
                </c:pt>
                <c:pt idx="4">
                  <c:v>Day 5</c:v>
                </c:pt>
                <c:pt idx="5">
                  <c:v>Day 6</c:v>
                </c:pt>
                <c:pt idx="6">
                  <c:v>Day 7</c:v>
                </c:pt>
                <c:pt idx="7">
                  <c:v>Day 8</c:v>
                </c:pt>
                <c:pt idx="8">
                  <c:v>Day 9</c:v>
                </c:pt>
                <c:pt idx="9">
                  <c:v>Day 10</c:v>
                </c:pt>
                <c:pt idx="10">
                  <c:v>Day 11</c:v>
                </c:pt>
                <c:pt idx="11">
                  <c:v>Day 12</c:v>
                </c:pt>
                <c:pt idx="12">
                  <c:v>Day 13</c:v>
                </c:pt>
                <c:pt idx="13">
                  <c:v>Day 14</c:v>
                </c:pt>
                <c:pt idx="14">
                  <c:v>Day 15</c:v>
                </c:pt>
                <c:pt idx="15">
                  <c:v>Day 16</c:v>
                </c:pt>
                <c:pt idx="16">
                  <c:v>Day 17</c:v>
                </c:pt>
                <c:pt idx="17">
                  <c:v>Day 18</c:v>
                </c:pt>
                <c:pt idx="18">
                  <c:v>Day 19</c:v>
                </c:pt>
              </c:strCache>
            </c:strRef>
          </c:cat>
          <c:val>
            <c:numRef>
              <c:f>Sheet1!$C$3:$C$21</c:f>
              <c:numCache>
                <c:formatCode>General</c:formatCode>
                <c:ptCount val="19"/>
                <c:pt idx="0">
                  <c:v>16</c:v>
                </c:pt>
                <c:pt idx="1">
                  <c:v>3</c:v>
                </c:pt>
                <c:pt idx="2">
                  <c:v>12</c:v>
                </c:pt>
                <c:pt idx="3">
                  <c:v>20</c:v>
                </c:pt>
                <c:pt idx="4">
                  <c:v>39</c:v>
                </c:pt>
                <c:pt idx="5">
                  <c:v>35</c:v>
                </c:pt>
                <c:pt idx="6">
                  <c:v>23</c:v>
                </c:pt>
                <c:pt idx="7">
                  <c:v>22</c:v>
                </c:pt>
                <c:pt idx="8">
                  <c:v>10</c:v>
                </c:pt>
                <c:pt idx="9">
                  <c:v>25</c:v>
                </c:pt>
                <c:pt idx="10">
                  <c:v>5</c:v>
                </c:pt>
                <c:pt idx="11">
                  <c:v>21</c:v>
                </c:pt>
                <c:pt idx="12">
                  <c:v>23</c:v>
                </c:pt>
                <c:pt idx="13">
                  <c:v>10</c:v>
                </c:pt>
                <c:pt idx="14">
                  <c:v>9</c:v>
                </c:pt>
                <c:pt idx="15">
                  <c:v>8</c:v>
                </c:pt>
                <c:pt idx="16">
                  <c:v>19</c:v>
                </c:pt>
                <c:pt idx="17">
                  <c:v>7</c:v>
                </c:pt>
                <c:pt idx="18">
                  <c:v>15</c:v>
                </c:pt>
              </c:numCache>
            </c:numRef>
          </c:val>
          <c:smooth val="1"/>
        </c:ser>
        <c:dLbls>
          <c:showLegendKey val="0"/>
          <c:showVal val="1"/>
          <c:showCatName val="0"/>
          <c:showSerName val="0"/>
          <c:showPercent val="0"/>
          <c:showBubbleSize val="0"/>
        </c:dLbls>
        <c:smooth val="0"/>
        <c:axId val="230088208"/>
        <c:axId val="230023648"/>
      </c:lineChart>
      <c:catAx>
        <c:axId val="230088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900" b="0" i="0" u="none" strike="noStrike" kern="1200" cap="none" spc="0" normalizeH="0" baseline="0">
                <a:solidFill>
                  <a:schemeClr val="tx1">
                    <a:lumMod val="65000"/>
                    <a:lumOff val="35000"/>
                  </a:schemeClr>
                </a:solidFill>
                <a:latin typeface="+mn-lt"/>
                <a:ea typeface="+mn-ea"/>
                <a:cs typeface="+mn-cs"/>
              </a:defRPr>
            </a:pPr>
            <a:endParaRPr lang="en-US"/>
          </a:p>
        </c:txPr>
        <c:crossAx val="230023648"/>
        <c:crosses val="autoZero"/>
        <c:auto val="1"/>
        <c:lblAlgn val="ctr"/>
        <c:lblOffset val="100"/>
        <c:noMultiLvlLbl val="0"/>
      </c:catAx>
      <c:valAx>
        <c:axId val="230023648"/>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en-US" sz="900" b="0" i="0" u="none" strike="noStrike" kern="1200" baseline="0">
                <a:solidFill>
                  <a:schemeClr val="tx1">
                    <a:lumMod val="65000"/>
                    <a:lumOff val="35000"/>
                  </a:schemeClr>
                </a:solidFill>
                <a:latin typeface="+mn-lt"/>
                <a:ea typeface="+mn-ea"/>
                <a:cs typeface="+mn-cs"/>
              </a:defRPr>
            </a:pPr>
            <a:endParaRPr lang="en-US"/>
          </a:p>
        </c:txPr>
        <c:crossAx val="2300882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lang="en-US"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lang="en-US"/>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en-US" sz="2000" b="0" i="0" u="none" strike="noStrike" kern="1200" cap="none" spc="0" normalizeH="0" baseline="0">
                <a:solidFill>
                  <a:schemeClr val="tx1">
                    <a:lumMod val="65000"/>
                    <a:lumOff val="35000"/>
                  </a:schemeClr>
                </a:solidFill>
                <a:latin typeface="+mj-lt"/>
                <a:ea typeface="+mj-ea"/>
                <a:cs typeface="+mj-cs"/>
              </a:defRPr>
            </a:pPr>
            <a:r>
              <a:rPr lang="en-US" b="1"/>
              <a:t>Private Health Centre Hospital </a:t>
            </a:r>
          </a:p>
        </c:rich>
      </c:tx>
      <c:overlay val="0"/>
      <c:spPr>
        <a:noFill/>
        <a:ln>
          <a:noFill/>
        </a:ln>
        <a:effectLst/>
      </c:spPr>
      <c:txPr>
        <a:bodyPr rot="0" spcFirstLastPara="1" vertOverflow="ellipsis" vert="horz" wrap="square" anchor="ctr" anchorCtr="1"/>
        <a:lstStyle/>
        <a:p>
          <a:pPr>
            <a:defRPr lang="en-US" sz="2000" b="0" i="0" u="none" strike="noStrike" kern="1200" cap="none" spc="0" normalizeH="0" baseline="0">
              <a:solidFill>
                <a:schemeClr val="tx1">
                  <a:lumMod val="65000"/>
                  <a:lumOff val="35000"/>
                </a:schemeClr>
              </a:solidFill>
              <a:latin typeface="+mj-lt"/>
              <a:ea typeface="+mj-ea"/>
              <a:cs typeface="+mj-cs"/>
            </a:defRPr>
          </a:pPr>
          <a:endParaRPr lang="en-US"/>
        </a:p>
      </c:txPr>
    </c:title>
    <c:autoTitleDeleted val="0"/>
    <c:plotArea>
      <c:layout/>
      <c:lineChart>
        <c:grouping val="standard"/>
        <c:varyColors val="0"/>
        <c:ser>
          <c:idx val="0"/>
          <c:order val="0"/>
          <c:tx>
            <c:strRef>
              <c:f>Sheet1!$L$1:$L$2</c:f>
              <c:strCache>
                <c:ptCount val="1"/>
                <c:pt idx="0">
                  <c:v>Private health Centre Before Subsidy Removal</c:v>
                </c:pt>
              </c:strCache>
            </c:strRef>
          </c:tx>
          <c:spPr>
            <a:ln w="38100" cap="rnd">
              <a:solidFill>
                <a:schemeClr val="accent1"/>
              </a:solidFill>
              <a:round/>
            </a:ln>
            <a:effectLst/>
          </c:spPr>
          <c:marker>
            <c:symbol val="none"/>
          </c:marker>
          <c:trendline>
            <c:spPr>
              <a:ln w="19050" cap="rnd">
                <a:solidFill>
                  <a:schemeClr val="accent1"/>
                </a:solidFill>
                <a:round/>
              </a:ln>
              <a:effectLst/>
            </c:spPr>
            <c:trendlineType val="linear"/>
            <c:dispRSqr val="0"/>
            <c:dispEq val="0"/>
          </c:trendline>
          <c:cat>
            <c:strRef>
              <c:f>Sheet1!$K$3:$K$33</c:f>
              <c:strCache>
                <c:ptCount val="31"/>
                <c:pt idx="0">
                  <c:v>Day 1</c:v>
                </c:pt>
                <c:pt idx="1">
                  <c:v>Day 2</c:v>
                </c:pt>
                <c:pt idx="2">
                  <c:v>Day 3</c:v>
                </c:pt>
                <c:pt idx="3">
                  <c:v>Day 4</c:v>
                </c:pt>
                <c:pt idx="4">
                  <c:v>Day 5</c:v>
                </c:pt>
                <c:pt idx="5">
                  <c:v>Day 6</c:v>
                </c:pt>
                <c:pt idx="6">
                  <c:v>Day 7</c:v>
                </c:pt>
                <c:pt idx="7">
                  <c:v>Day 8</c:v>
                </c:pt>
                <c:pt idx="8">
                  <c:v>Day 9</c:v>
                </c:pt>
                <c:pt idx="9">
                  <c:v>Day 10</c:v>
                </c:pt>
                <c:pt idx="10">
                  <c:v>Day 11</c:v>
                </c:pt>
                <c:pt idx="11">
                  <c:v>Day 12</c:v>
                </c:pt>
                <c:pt idx="12">
                  <c:v>Day 13</c:v>
                </c:pt>
                <c:pt idx="13">
                  <c:v>Day 14</c:v>
                </c:pt>
                <c:pt idx="14">
                  <c:v>Day 15</c:v>
                </c:pt>
                <c:pt idx="15">
                  <c:v>Day 16</c:v>
                </c:pt>
                <c:pt idx="16">
                  <c:v>Day 17</c:v>
                </c:pt>
                <c:pt idx="17">
                  <c:v>Day 18</c:v>
                </c:pt>
                <c:pt idx="18">
                  <c:v>Day 19</c:v>
                </c:pt>
                <c:pt idx="19">
                  <c:v>Day 20</c:v>
                </c:pt>
                <c:pt idx="20">
                  <c:v>Day 21</c:v>
                </c:pt>
                <c:pt idx="21">
                  <c:v>Day 22</c:v>
                </c:pt>
                <c:pt idx="22">
                  <c:v>Day 23</c:v>
                </c:pt>
                <c:pt idx="23">
                  <c:v>Day 24</c:v>
                </c:pt>
                <c:pt idx="24">
                  <c:v>Day 25</c:v>
                </c:pt>
                <c:pt idx="25">
                  <c:v>Day 26</c:v>
                </c:pt>
                <c:pt idx="26">
                  <c:v>Day 27</c:v>
                </c:pt>
                <c:pt idx="27">
                  <c:v>Day 28</c:v>
                </c:pt>
                <c:pt idx="28">
                  <c:v>Day 29</c:v>
                </c:pt>
                <c:pt idx="29">
                  <c:v>Day 30</c:v>
                </c:pt>
                <c:pt idx="30">
                  <c:v>Day 31</c:v>
                </c:pt>
              </c:strCache>
            </c:strRef>
          </c:cat>
          <c:val>
            <c:numRef>
              <c:f>Sheet1!$L$3:$L$33</c:f>
              <c:numCache>
                <c:formatCode>General</c:formatCode>
                <c:ptCount val="31"/>
                <c:pt idx="0">
                  <c:v>86</c:v>
                </c:pt>
                <c:pt idx="1">
                  <c:v>32</c:v>
                </c:pt>
                <c:pt idx="2">
                  <c:v>118</c:v>
                </c:pt>
                <c:pt idx="3">
                  <c:v>108</c:v>
                </c:pt>
                <c:pt idx="4">
                  <c:v>132</c:v>
                </c:pt>
                <c:pt idx="5">
                  <c:v>153</c:v>
                </c:pt>
                <c:pt idx="6">
                  <c:v>112</c:v>
                </c:pt>
                <c:pt idx="7">
                  <c:v>66</c:v>
                </c:pt>
                <c:pt idx="8">
                  <c:v>27</c:v>
                </c:pt>
                <c:pt idx="9">
                  <c:v>145</c:v>
                </c:pt>
                <c:pt idx="10">
                  <c:v>129</c:v>
                </c:pt>
                <c:pt idx="11">
                  <c:v>148</c:v>
                </c:pt>
                <c:pt idx="12">
                  <c:v>140</c:v>
                </c:pt>
                <c:pt idx="13">
                  <c:v>126</c:v>
                </c:pt>
                <c:pt idx="14">
                  <c:v>90</c:v>
                </c:pt>
                <c:pt idx="15">
                  <c:v>21</c:v>
                </c:pt>
                <c:pt idx="16">
                  <c:v>208</c:v>
                </c:pt>
                <c:pt idx="17">
                  <c:v>103</c:v>
                </c:pt>
                <c:pt idx="18">
                  <c:v>133</c:v>
                </c:pt>
                <c:pt idx="19">
                  <c:v>143</c:v>
                </c:pt>
                <c:pt idx="20">
                  <c:v>98</c:v>
                </c:pt>
                <c:pt idx="21">
                  <c:v>93</c:v>
                </c:pt>
                <c:pt idx="22">
                  <c:v>24</c:v>
                </c:pt>
                <c:pt idx="23">
                  <c:v>141</c:v>
                </c:pt>
                <c:pt idx="24">
                  <c:v>132</c:v>
                </c:pt>
                <c:pt idx="25">
                  <c:v>141</c:v>
                </c:pt>
                <c:pt idx="26">
                  <c:v>122</c:v>
                </c:pt>
                <c:pt idx="27">
                  <c:v>129</c:v>
                </c:pt>
                <c:pt idx="28">
                  <c:v>63</c:v>
                </c:pt>
                <c:pt idx="29">
                  <c:v>38</c:v>
                </c:pt>
                <c:pt idx="30">
                  <c:v>133</c:v>
                </c:pt>
              </c:numCache>
            </c:numRef>
          </c:val>
          <c:smooth val="1"/>
        </c:ser>
        <c:ser>
          <c:idx val="1"/>
          <c:order val="1"/>
          <c:tx>
            <c:strRef>
              <c:f>Sheet1!$M$1:$M$2</c:f>
              <c:strCache>
                <c:ptCount val="1"/>
                <c:pt idx="0">
                  <c:v>Private health Centre After subsidy Removal</c:v>
                </c:pt>
              </c:strCache>
            </c:strRef>
          </c:tx>
          <c:spPr>
            <a:ln w="38100" cap="rnd">
              <a:solidFill>
                <a:schemeClr val="accent2"/>
              </a:solidFill>
              <a:round/>
            </a:ln>
            <a:effectLst/>
          </c:spPr>
          <c:marker>
            <c:symbol val="none"/>
          </c:marker>
          <c:trendline>
            <c:spPr>
              <a:ln w="19050" cap="rnd">
                <a:solidFill>
                  <a:schemeClr val="accent2"/>
                </a:solidFill>
                <a:round/>
              </a:ln>
              <a:effectLst/>
            </c:spPr>
            <c:trendlineType val="linear"/>
            <c:dispRSqr val="0"/>
            <c:dispEq val="0"/>
          </c:trendline>
          <c:cat>
            <c:strRef>
              <c:f>Sheet1!$K$3:$K$33</c:f>
              <c:strCache>
                <c:ptCount val="31"/>
                <c:pt idx="0">
                  <c:v>Day 1</c:v>
                </c:pt>
                <c:pt idx="1">
                  <c:v>Day 2</c:v>
                </c:pt>
                <c:pt idx="2">
                  <c:v>Day 3</c:v>
                </c:pt>
                <c:pt idx="3">
                  <c:v>Day 4</c:v>
                </c:pt>
                <c:pt idx="4">
                  <c:v>Day 5</c:v>
                </c:pt>
                <c:pt idx="5">
                  <c:v>Day 6</c:v>
                </c:pt>
                <c:pt idx="6">
                  <c:v>Day 7</c:v>
                </c:pt>
                <c:pt idx="7">
                  <c:v>Day 8</c:v>
                </c:pt>
                <c:pt idx="8">
                  <c:v>Day 9</c:v>
                </c:pt>
                <c:pt idx="9">
                  <c:v>Day 10</c:v>
                </c:pt>
                <c:pt idx="10">
                  <c:v>Day 11</c:v>
                </c:pt>
                <c:pt idx="11">
                  <c:v>Day 12</c:v>
                </c:pt>
                <c:pt idx="12">
                  <c:v>Day 13</c:v>
                </c:pt>
                <c:pt idx="13">
                  <c:v>Day 14</c:v>
                </c:pt>
                <c:pt idx="14">
                  <c:v>Day 15</c:v>
                </c:pt>
                <c:pt idx="15">
                  <c:v>Day 16</c:v>
                </c:pt>
                <c:pt idx="16">
                  <c:v>Day 17</c:v>
                </c:pt>
                <c:pt idx="17">
                  <c:v>Day 18</c:v>
                </c:pt>
                <c:pt idx="18">
                  <c:v>Day 19</c:v>
                </c:pt>
                <c:pt idx="19">
                  <c:v>Day 20</c:v>
                </c:pt>
                <c:pt idx="20">
                  <c:v>Day 21</c:v>
                </c:pt>
                <c:pt idx="21">
                  <c:v>Day 22</c:v>
                </c:pt>
                <c:pt idx="22">
                  <c:v>Day 23</c:v>
                </c:pt>
                <c:pt idx="23">
                  <c:v>Day 24</c:v>
                </c:pt>
                <c:pt idx="24">
                  <c:v>Day 25</c:v>
                </c:pt>
                <c:pt idx="25">
                  <c:v>Day 26</c:v>
                </c:pt>
                <c:pt idx="26">
                  <c:v>Day 27</c:v>
                </c:pt>
                <c:pt idx="27">
                  <c:v>Day 28</c:v>
                </c:pt>
                <c:pt idx="28">
                  <c:v>Day 29</c:v>
                </c:pt>
                <c:pt idx="29">
                  <c:v>Day 30</c:v>
                </c:pt>
                <c:pt idx="30">
                  <c:v>Day 31</c:v>
                </c:pt>
              </c:strCache>
            </c:strRef>
          </c:cat>
          <c:val>
            <c:numRef>
              <c:f>Sheet1!$M$3:$M$33</c:f>
              <c:numCache>
                <c:formatCode>General</c:formatCode>
                <c:ptCount val="31"/>
                <c:pt idx="0">
                  <c:v>112</c:v>
                </c:pt>
                <c:pt idx="1">
                  <c:v>142</c:v>
                </c:pt>
                <c:pt idx="2">
                  <c:v>94</c:v>
                </c:pt>
                <c:pt idx="3">
                  <c:v>117</c:v>
                </c:pt>
                <c:pt idx="4">
                  <c:v>77</c:v>
                </c:pt>
                <c:pt idx="5">
                  <c:v>21</c:v>
                </c:pt>
                <c:pt idx="6">
                  <c:v>169</c:v>
                </c:pt>
                <c:pt idx="7">
                  <c:v>90</c:v>
                </c:pt>
                <c:pt idx="8">
                  <c:v>135</c:v>
                </c:pt>
                <c:pt idx="9">
                  <c:v>107</c:v>
                </c:pt>
                <c:pt idx="10">
                  <c:v>86</c:v>
                </c:pt>
                <c:pt idx="11">
                  <c:v>90</c:v>
                </c:pt>
                <c:pt idx="12">
                  <c:v>21</c:v>
                </c:pt>
                <c:pt idx="13">
                  <c:v>121</c:v>
                </c:pt>
                <c:pt idx="14">
                  <c:v>109</c:v>
                </c:pt>
                <c:pt idx="15">
                  <c:v>112</c:v>
                </c:pt>
                <c:pt idx="16">
                  <c:v>122</c:v>
                </c:pt>
                <c:pt idx="17">
                  <c:v>94</c:v>
                </c:pt>
                <c:pt idx="18">
                  <c:v>71</c:v>
                </c:pt>
                <c:pt idx="19">
                  <c:v>14</c:v>
                </c:pt>
                <c:pt idx="20">
                  <c:v>167</c:v>
                </c:pt>
                <c:pt idx="21">
                  <c:v>109</c:v>
                </c:pt>
                <c:pt idx="22">
                  <c:v>115</c:v>
                </c:pt>
                <c:pt idx="23">
                  <c:v>81</c:v>
                </c:pt>
                <c:pt idx="24">
                  <c:v>88</c:v>
                </c:pt>
                <c:pt idx="25">
                  <c:v>78</c:v>
                </c:pt>
                <c:pt idx="26">
                  <c:v>25</c:v>
                </c:pt>
                <c:pt idx="27">
                  <c:v>116</c:v>
                </c:pt>
                <c:pt idx="28">
                  <c:v>144</c:v>
                </c:pt>
                <c:pt idx="29">
                  <c:v>123</c:v>
                </c:pt>
                <c:pt idx="30">
                  <c:v>118</c:v>
                </c:pt>
              </c:numCache>
            </c:numRef>
          </c:val>
          <c:smooth val="1"/>
        </c:ser>
        <c:dLbls>
          <c:showLegendKey val="0"/>
          <c:showVal val="0"/>
          <c:showCatName val="0"/>
          <c:showSerName val="0"/>
          <c:showPercent val="0"/>
          <c:showBubbleSize val="0"/>
        </c:dLbls>
        <c:smooth val="0"/>
        <c:axId val="228206568"/>
        <c:axId val="228206176"/>
      </c:lineChart>
      <c:catAx>
        <c:axId val="228206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000" b="0" i="0" u="none" strike="noStrike" kern="1200" cap="none" spc="0" normalizeH="0" baseline="0">
                <a:solidFill>
                  <a:schemeClr val="tx1">
                    <a:lumMod val="65000"/>
                    <a:lumOff val="35000"/>
                  </a:schemeClr>
                </a:solidFill>
                <a:latin typeface="+mn-lt"/>
                <a:ea typeface="+mn-ea"/>
                <a:cs typeface="+mn-cs"/>
              </a:defRPr>
            </a:pPr>
            <a:endParaRPr lang="en-US"/>
          </a:p>
        </c:txPr>
        <c:crossAx val="228206176"/>
        <c:crosses val="autoZero"/>
        <c:auto val="1"/>
        <c:lblAlgn val="ctr"/>
        <c:lblOffset val="100"/>
        <c:noMultiLvlLbl val="0"/>
      </c:catAx>
      <c:valAx>
        <c:axId val="228206176"/>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en-US" sz="900" b="0" i="0" u="none" strike="noStrike" kern="1200" baseline="0">
                <a:solidFill>
                  <a:schemeClr val="tx1">
                    <a:lumMod val="65000"/>
                    <a:lumOff val="35000"/>
                  </a:schemeClr>
                </a:solidFill>
                <a:latin typeface="+mn-lt"/>
                <a:ea typeface="+mn-ea"/>
                <a:cs typeface="+mn-cs"/>
              </a:defRPr>
            </a:pPr>
            <a:endParaRPr lang="en-US"/>
          </a:p>
        </c:txPr>
        <c:crossAx val="22820656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lang="en-US"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lang="en-US"/>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en-US" sz="1400" b="0" i="0" u="none" strike="noStrike" kern="1200" spc="0" baseline="0">
                <a:solidFill>
                  <a:schemeClr val="tx1">
                    <a:lumMod val="65000"/>
                    <a:lumOff val="35000"/>
                  </a:schemeClr>
                </a:solidFill>
                <a:latin typeface="+mn-lt"/>
                <a:ea typeface="+mn-ea"/>
                <a:cs typeface="+mn-cs"/>
              </a:defRPr>
            </a:pPr>
            <a:r>
              <a:rPr lang="en-US" sz="2000" b="1"/>
              <a:t>Willingness</a:t>
            </a:r>
            <a:r>
              <a:rPr lang="en-US" sz="2000" b="1" baseline="0"/>
              <a:t> to Pay</a:t>
            </a:r>
            <a:endParaRPr lang="en-US" sz="2000" b="1"/>
          </a:p>
        </c:rich>
      </c:tx>
      <c:overlay val="1"/>
      <c:spPr>
        <a:noFill/>
        <a:ln>
          <a:noFill/>
        </a:ln>
        <a:effectLst/>
      </c:spPr>
      <c:txPr>
        <a:bodyPr rot="0" spcFirstLastPara="1" vertOverflow="ellipsis" vert="horz" wrap="square" anchor="ctr" anchorCtr="1"/>
        <a:lstStyle/>
        <a:p>
          <a:pPr>
            <a:defRPr lang="en-US"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8.8199845888126197E-2"/>
          <c:y val="7.4898197042188794E-2"/>
          <c:w val="0.90153911038943901"/>
          <c:h val="0.767059409041979"/>
        </c:manualLayout>
      </c:layout>
      <c:barChart>
        <c:barDir val="col"/>
        <c:grouping val="stacked"/>
        <c:varyColors val="0"/>
        <c:ser>
          <c:idx val="0"/>
          <c:order val="0"/>
          <c:tx>
            <c:strRef>
              <c:f>Sheet1!$P$4</c:f>
              <c:strCache>
                <c:ptCount val="1"/>
                <c:pt idx="0">
                  <c:v>Willingness to Pay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4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Sheet1!$O$5:$O$8</c:f>
              <c:strCache>
                <c:ptCount val="4"/>
                <c:pt idx="0">
                  <c:v>Public Health Center (PHC) GOPD</c:v>
                </c:pt>
                <c:pt idx="1">
                  <c:v>PHC GOPD - Bayelsa Health Insurance Scheme (BHIS)</c:v>
                </c:pt>
                <c:pt idx="2">
                  <c:v>Private Health Center (Private)</c:v>
                </c:pt>
                <c:pt idx="3">
                  <c:v>Private Health Center (Insured)</c:v>
                </c:pt>
              </c:strCache>
            </c:strRef>
          </c:cat>
          <c:val>
            <c:numRef>
              <c:f>Sheet1!$P$5:$P$8</c:f>
              <c:numCache>
                <c:formatCode>0%</c:formatCode>
                <c:ptCount val="4"/>
                <c:pt idx="0">
                  <c:v>0.12</c:v>
                </c:pt>
                <c:pt idx="1">
                  <c:v>0.05</c:v>
                </c:pt>
                <c:pt idx="2">
                  <c:v>0.21</c:v>
                </c:pt>
                <c:pt idx="3">
                  <c:v>0.02</c:v>
                </c:pt>
              </c:numCache>
            </c:numRef>
          </c:val>
        </c:ser>
        <c:ser>
          <c:idx val="1"/>
          <c:order val="1"/>
          <c:tx>
            <c:strRef>
              <c:f>Sheet1!$Q$4</c:f>
              <c:strCache>
                <c:ptCount val="1"/>
                <c:pt idx="0">
                  <c:v>Unwilling to pay</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2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Sheet1!$O$5:$O$8</c:f>
              <c:strCache>
                <c:ptCount val="4"/>
                <c:pt idx="0">
                  <c:v>Public Health Center (PHC) GOPD</c:v>
                </c:pt>
                <c:pt idx="1">
                  <c:v>PHC GOPD - Bayelsa Health Insurance Scheme (BHIS)</c:v>
                </c:pt>
                <c:pt idx="2">
                  <c:v>Private Health Center (Private)</c:v>
                </c:pt>
                <c:pt idx="3">
                  <c:v>Private Health Center (Insured)</c:v>
                </c:pt>
              </c:strCache>
            </c:strRef>
          </c:cat>
          <c:val>
            <c:numRef>
              <c:f>Sheet1!$Q$5:$Q$8</c:f>
              <c:numCache>
                <c:formatCode>0%</c:formatCode>
                <c:ptCount val="4"/>
                <c:pt idx="0">
                  <c:v>0.88</c:v>
                </c:pt>
                <c:pt idx="1">
                  <c:v>0.95</c:v>
                </c:pt>
                <c:pt idx="2">
                  <c:v>0.79</c:v>
                </c:pt>
                <c:pt idx="3">
                  <c:v>0.98</c:v>
                </c:pt>
              </c:numCache>
            </c:numRef>
          </c:val>
        </c:ser>
        <c:dLbls>
          <c:showLegendKey val="0"/>
          <c:showVal val="1"/>
          <c:showCatName val="0"/>
          <c:showSerName val="0"/>
          <c:showPercent val="0"/>
          <c:showBubbleSize val="0"/>
        </c:dLbls>
        <c:gapWidth val="150"/>
        <c:overlap val="100"/>
        <c:axId val="228205000"/>
        <c:axId val="231231416"/>
      </c:barChart>
      <c:catAx>
        <c:axId val="228205000"/>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000" b="1" i="0" u="none" strike="noStrike" kern="1200" baseline="0">
                <a:solidFill>
                  <a:schemeClr val="tx1"/>
                </a:solidFill>
                <a:latin typeface="+mn-lt"/>
                <a:ea typeface="+mn-ea"/>
                <a:cs typeface="+mn-cs"/>
              </a:defRPr>
            </a:pPr>
            <a:endParaRPr lang="en-US"/>
          </a:p>
        </c:txPr>
        <c:crossAx val="231231416"/>
        <c:crosses val="autoZero"/>
        <c:auto val="1"/>
        <c:lblAlgn val="ctr"/>
        <c:lblOffset val="100"/>
        <c:noMultiLvlLbl val="0"/>
      </c:catAx>
      <c:valAx>
        <c:axId val="231231416"/>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lang="en-US" sz="1000" b="0" i="0" u="none" strike="noStrike" kern="1200" baseline="0">
                    <a:solidFill>
                      <a:schemeClr val="tx1">
                        <a:lumMod val="65000"/>
                        <a:lumOff val="35000"/>
                      </a:schemeClr>
                    </a:solidFill>
                    <a:latin typeface="+mn-lt"/>
                    <a:ea typeface="+mn-ea"/>
                    <a:cs typeface="+mn-cs"/>
                  </a:defRPr>
                </a:pPr>
                <a:r>
                  <a:rPr lang="en-US" sz="1200" b="1"/>
                  <a:t>Percentages</a:t>
                </a:r>
                <a:endParaRPr lang="en-US" b="1"/>
              </a:p>
            </c:rich>
          </c:tx>
          <c:overlay val="0"/>
          <c:spPr>
            <a:noFill/>
            <a:ln>
              <a:noFill/>
            </a:ln>
            <a:effectLst/>
          </c:spPr>
          <c:txPr>
            <a:bodyPr rot="-5400000" spcFirstLastPara="1" vertOverflow="ellipsis" vert="horz" wrap="square" anchor="ctr" anchorCtr="1"/>
            <a:lstStyle/>
            <a:p>
              <a:pPr>
                <a:defRPr lang="en-US"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lang="en-US" sz="900" b="0" i="0" u="none" strike="noStrike" kern="1200" baseline="0">
                <a:solidFill>
                  <a:schemeClr val="tx1">
                    <a:lumMod val="65000"/>
                    <a:lumOff val="35000"/>
                  </a:schemeClr>
                </a:solidFill>
                <a:latin typeface="+mn-lt"/>
                <a:ea typeface="+mn-ea"/>
                <a:cs typeface="+mn-cs"/>
              </a:defRPr>
            </a:pPr>
            <a:endParaRPr lang="en-US"/>
          </a:p>
        </c:txPr>
        <c:crossAx val="228205000"/>
        <c:crosses val="autoZero"/>
        <c:crossBetween val="between"/>
      </c:valAx>
      <c:spPr>
        <a:noFill/>
        <a:ln>
          <a:noFill/>
        </a:ln>
        <a:effectLst/>
      </c:spPr>
    </c:plotArea>
    <c:legend>
      <c:legendPos val="t"/>
      <c:layout>
        <c:manualLayout>
          <c:xMode val="edge"/>
          <c:yMode val="edge"/>
          <c:x val="8.4959208223972002E-2"/>
          <c:y val="3.92674249052202E-2"/>
          <c:w val="0.29086515488058601"/>
          <c:h val="3.6515977618454799E-2"/>
        </c:manualLayout>
      </c:layout>
      <c:overlay val="0"/>
      <c:spPr>
        <a:noFill/>
        <a:ln>
          <a:noFill/>
        </a:ln>
        <a:effectLst/>
      </c:spPr>
      <c:txPr>
        <a:bodyPr rot="0" spcFirstLastPara="1" vertOverflow="ellipsis" vert="horz" wrap="square" anchor="ctr" anchorCtr="1"/>
        <a:lstStyle/>
        <a:p>
          <a:pPr>
            <a:defRPr lang="en-US" sz="9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lang="en-US"/>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2.xml><?xml version="1.0" encoding="utf-8"?>
<cs:chartStyle xmlns:cs="http://schemas.microsoft.com/office/drawing/2012/chartStyle" xmlns:a="http://schemas.openxmlformats.org/drawingml/2006/main" id="23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3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3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4B25C3C6-30A7-425E-9490-1430EBF6D3EC}" type="datetimeFigureOut">
              <a:rPr lang="en-US" smtClean="0"/>
              <a:t>8/3/2023</a:t>
            </a:fld>
            <a:endParaRPr lang="en-US"/>
          </a:p>
        </p:txBody>
      </p:sp>
      <p:sp>
        <p:nvSpPr>
          <p:cNvPr id="4" name="Footer Placeholder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5CBCABFB-B4A0-44A1-AD3A-5E021515E94D}" type="slidenum">
              <a:rPr lang="en-US" smtClean="0"/>
              <a:t>‹#›</a:t>
            </a:fld>
            <a:endParaRPr lang="en-US"/>
          </a:p>
        </p:txBody>
      </p:sp>
    </p:spTree>
    <p:extLst>
      <p:ext uri="{BB962C8B-B14F-4D97-AF65-F5344CB8AC3E}">
        <p14:creationId xmlns:p14="http://schemas.microsoft.com/office/powerpoint/2010/main" val="10719402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375706489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5f391192_00: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5f391192_00: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2254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35f391192_065: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35f391192_065: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3441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35f391192_065: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35f391192_065: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92514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35f391192_029: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35f391192_029: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953603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547918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091453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442746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35f391192_029: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35f391192_029: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50765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783536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130552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88106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5f391192_04: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5f391192_04: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13416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958801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125676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35f391192_029: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35f391192_029: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64577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629799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35f391192_029: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35f391192_029: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702897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35f391192_065: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35f391192_065: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a:buNone/>
              <a:defRPr/>
            </a:pPr>
            <a:r>
              <a:rPr lang="en-US" sz="1100" b="1" i="0" u="none" strike="noStrike" cap="none" dirty="0" smtClean="0">
                <a:solidFill>
                  <a:srgbClr val="000000"/>
                </a:solidFill>
                <a:effectLst/>
                <a:latin typeface="Arial" panose="020B0604020202020204"/>
                <a:ea typeface="Arial" panose="020B0604020202020204"/>
                <a:cs typeface="Arial" panose="020B0604020202020204"/>
                <a:sym typeface="Arial" panose="020B0604020202020204"/>
              </a:rPr>
              <a:t>Key Challenges and Opportunities</a:t>
            </a:r>
            <a:endParaRPr lang="en-US" sz="1100" b="0" i="0" u="none" strike="noStrike" cap="none" dirty="0" smtClean="0">
              <a:solidFill>
                <a:srgbClr val="000000"/>
              </a:solidFill>
              <a:effectLst/>
              <a:latin typeface="Arial" panose="020B0604020202020204"/>
              <a:ea typeface="Arial" panose="020B0604020202020204"/>
              <a:cs typeface="Arial" panose="020B0604020202020204"/>
              <a:sym typeface="Arial" panose="020B0604020202020204"/>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17954745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873765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793325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35f391192_065: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35f391192_065: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a:buNone/>
              <a:defRPr/>
            </a:pPr>
            <a:endParaRPr dirty="0"/>
          </a:p>
        </p:txBody>
      </p:sp>
    </p:spTree>
    <p:extLst>
      <p:ext uri="{BB962C8B-B14F-4D97-AF65-F5344CB8AC3E}">
        <p14:creationId xmlns:p14="http://schemas.microsoft.com/office/powerpoint/2010/main" val="19378406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35f391192_065: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35f391192_065: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55151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35f391192_029: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35f391192_029: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03368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35f391192_05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35f391192_05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Incomplete</a:t>
            </a:r>
          </a:p>
        </p:txBody>
      </p:sp>
    </p:spTree>
    <p:extLst>
      <p:ext uri="{BB962C8B-B14F-4D97-AF65-F5344CB8AC3E}">
        <p14:creationId xmlns:p14="http://schemas.microsoft.com/office/powerpoint/2010/main" val="25554746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35f391192_05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35f391192_05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Incomplete</a:t>
            </a:r>
          </a:p>
        </p:txBody>
      </p:sp>
    </p:spTree>
    <p:extLst>
      <p:ext uri="{BB962C8B-B14F-4D97-AF65-F5344CB8AC3E}">
        <p14:creationId xmlns:p14="http://schemas.microsoft.com/office/powerpoint/2010/main" val="21308987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p: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989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5f391192_09: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5f391192_09: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118280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5f391192_09: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5f391192_09: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87423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5ed75ccf_015: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35ed75ccf_015: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89503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35f391192_029: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35f391192_029: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55633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720720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stretch>
            <a:fillRect/>
          </a:stretch>
        </a:blipFill>
        <a:effectLst/>
      </p:bgPr>
    </p:bg>
    <p:spTree>
      <p:nvGrpSpPr>
        <p:cNvPr id="1" name="Shape 9"/>
        <p:cNvGrpSpPr/>
        <p:nvPr/>
      </p:nvGrpSpPr>
      <p:grpSpPr>
        <a:xfrm>
          <a:off x="0" y="0"/>
          <a:ext cx="0" cy="0"/>
          <a:chOff x="0" y="0"/>
          <a:chExt cx="0" cy="0"/>
        </a:xfrm>
      </p:grpSpPr>
      <p:sp>
        <p:nvSpPr>
          <p:cNvPr id="10" name="Google Shape;10;p2"/>
          <p:cNvSpPr/>
          <p:nvPr/>
        </p:nvSpPr>
        <p:spPr>
          <a:xfrm>
            <a:off x="-14" y="-4"/>
            <a:ext cx="9162955" cy="5148516"/>
          </a:xfrm>
          <a:custGeom>
            <a:avLst/>
            <a:gdLst/>
            <a:ahLst/>
            <a:cxnLst/>
            <a:rect l="l" t="t" r="r" b="b"/>
            <a:pathLst>
              <a:path w="4014438" h="2258121" extrusionOk="0">
                <a:moveTo>
                  <a:pt x="3432199" y="0"/>
                </a:moveTo>
                <a:cubicBezTo>
                  <a:pt x="3485662" y="101239"/>
                  <a:pt x="3541529" y="221045"/>
                  <a:pt x="3606618" y="360589"/>
                </a:cubicBezTo>
                <a:cubicBezTo>
                  <a:pt x="3810894" y="798685"/>
                  <a:pt x="3924532" y="1042395"/>
                  <a:pt x="3839685" y="1275525"/>
                </a:cubicBezTo>
                <a:cubicBezTo>
                  <a:pt x="3754838" y="1508656"/>
                  <a:pt x="3511128" y="1622293"/>
                  <a:pt x="3073032" y="1826591"/>
                </a:cubicBezTo>
                <a:cubicBezTo>
                  <a:pt x="2634936" y="2030888"/>
                  <a:pt x="2391226" y="2144401"/>
                  <a:pt x="2158096" y="2059658"/>
                </a:cubicBezTo>
                <a:cubicBezTo>
                  <a:pt x="1924966" y="1974916"/>
                  <a:pt x="1811306" y="1731101"/>
                  <a:pt x="1607030" y="1293005"/>
                </a:cubicBezTo>
                <a:cubicBezTo>
                  <a:pt x="1402754" y="854908"/>
                  <a:pt x="1289095" y="611199"/>
                  <a:pt x="1373942" y="378068"/>
                </a:cubicBezTo>
                <a:cubicBezTo>
                  <a:pt x="1432005" y="218536"/>
                  <a:pt x="1564481" y="114955"/>
                  <a:pt x="1782682" y="0"/>
                </a:cubicBezTo>
                <a:lnTo>
                  <a:pt x="0" y="0"/>
                </a:lnTo>
                <a:lnTo>
                  <a:pt x="0" y="2258122"/>
                </a:lnTo>
                <a:lnTo>
                  <a:pt x="4014439" y="2258122"/>
                </a:lnTo>
                <a:lnTo>
                  <a:pt x="4014439"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 name="Google Shape;11;p2"/>
          <p:cNvSpPr/>
          <p:nvPr/>
        </p:nvSpPr>
        <p:spPr>
          <a:xfrm rot="-1181051">
            <a:off x="3612827" y="-661443"/>
            <a:ext cx="5242557" cy="5242352"/>
          </a:xfrm>
          <a:custGeom>
            <a:avLst/>
            <a:gdLst/>
            <a:ahLst/>
            <a:cxnLst/>
            <a:rect l="l" t="t" r="r" b="b"/>
            <a:pathLst>
              <a:path w="1376904" h="1376850" extrusionOk="0">
                <a:moveTo>
                  <a:pt x="942939" y="1234196"/>
                </a:moveTo>
                <a:cubicBezTo>
                  <a:pt x="1182091" y="1122691"/>
                  <a:pt x="1315111" y="1060655"/>
                  <a:pt x="1361424" y="933406"/>
                </a:cubicBezTo>
                <a:cubicBezTo>
                  <a:pt x="1407736" y="806157"/>
                  <a:pt x="1345722" y="673115"/>
                  <a:pt x="1234195" y="433964"/>
                </a:cubicBezTo>
                <a:cubicBezTo>
                  <a:pt x="1122669" y="194812"/>
                  <a:pt x="1060654" y="61792"/>
                  <a:pt x="933405" y="15479"/>
                </a:cubicBezTo>
                <a:cubicBezTo>
                  <a:pt x="806156" y="-30833"/>
                  <a:pt x="673115" y="31202"/>
                  <a:pt x="433963" y="142645"/>
                </a:cubicBezTo>
                <a:cubicBezTo>
                  <a:pt x="194811" y="254087"/>
                  <a:pt x="61791" y="316186"/>
                  <a:pt x="15478" y="443456"/>
                </a:cubicBezTo>
                <a:cubicBezTo>
                  <a:pt x="-30834" y="570726"/>
                  <a:pt x="31202" y="703746"/>
                  <a:pt x="142707" y="942877"/>
                </a:cubicBezTo>
                <a:cubicBezTo>
                  <a:pt x="254212" y="1182008"/>
                  <a:pt x="316248" y="1315049"/>
                  <a:pt x="443518" y="1361362"/>
                </a:cubicBezTo>
                <a:cubicBezTo>
                  <a:pt x="570788" y="1407674"/>
                  <a:pt x="703808" y="1345722"/>
                  <a:pt x="942939" y="1234196"/>
                </a:cubicBezTo>
                <a:close/>
              </a:path>
            </a:pathLst>
          </a:custGeom>
          <a:noFill/>
          <a:ln w="9525"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 name="Google Shape;12;p2"/>
          <p:cNvSpPr txBox="1">
            <a:spLocks noGrp="1"/>
          </p:cNvSpPr>
          <p:nvPr>
            <p:ph type="ctrTitle"/>
          </p:nvPr>
        </p:nvSpPr>
        <p:spPr>
          <a:xfrm>
            <a:off x="914400" y="2783675"/>
            <a:ext cx="5396700" cy="1441500"/>
          </a:xfrm>
          <a:prstGeom prst="rect">
            <a:avLst/>
          </a:prstGeom>
        </p:spPr>
        <p:txBody>
          <a:bodyPr spcFirstLastPara="1" wrap="square" lIns="0" tIns="0" rIns="0" bIns="0" anchor="b" anchorCtr="0">
            <a:noAutofit/>
          </a:bodyPr>
          <a:lstStyle>
            <a:lvl1pPr lvl="0" algn="l">
              <a:spcBef>
                <a:spcPts val="0"/>
              </a:spcBef>
              <a:spcAft>
                <a:spcPts val="0"/>
              </a:spcAft>
              <a:buSzPts val="4800"/>
              <a:buNone/>
              <a:defRPr sz="4800"/>
            </a:lvl1pPr>
            <a:lvl2pPr lvl="1" algn="l">
              <a:spcBef>
                <a:spcPts val="0"/>
              </a:spcBef>
              <a:spcAft>
                <a:spcPts val="0"/>
              </a:spcAft>
              <a:buSzPts val="4800"/>
              <a:buNone/>
              <a:defRPr sz="4800"/>
            </a:lvl2pPr>
            <a:lvl3pPr lvl="2" algn="l">
              <a:spcBef>
                <a:spcPts val="0"/>
              </a:spcBef>
              <a:spcAft>
                <a:spcPts val="0"/>
              </a:spcAft>
              <a:buSzPts val="4800"/>
              <a:buNone/>
              <a:defRPr sz="4800"/>
            </a:lvl3pPr>
            <a:lvl4pPr lvl="3" algn="l">
              <a:spcBef>
                <a:spcPts val="0"/>
              </a:spcBef>
              <a:spcAft>
                <a:spcPts val="0"/>
              </a:spcAft>
              <a:buSzPts val="4800"/>
              <a:buNone/>
              <a:defRPr sz="4800"/>
            </a:lvl4pPr>
            <a:lvl5pPr lvl="4" algn="l">
              <a:spcBef>
                <a:spcPts val="0"/>
              </a:spcBef>
              <a:spcAft>
                <a:spcPts val="0"/>
              </a:spcAft>
              <a:buSzPts val="4800"/>
              <a:buNone/>
              <a:defRPr sz="4800"/>
            </a:lvl5pPr>
            <a:lvl6pPr lvl="5" algn="l">
              <a:spcBef>
                <a:spcPts val="0"/>
              </a:spcBef>
              <a:spcAft>
                <a:spcPts val="0"/>
              </a:spcAft>
              <a:buSzPts val="4800"/>
              <a:buNone/>
              <a:defRPr sz="4800"/>
            </a:lvl6pPr>
            <a:lvl7pPr lvl="6" algn="l">
              <a:spcBef>
                <a:spcPts val="0"/>
              </a:spcBef>
              <a:spcAft>
                <a:spcPts val="0"/>
              </a:spcAft>
              <a:buSzPts val="4800"/>
              <a:buNone/>
              <a:defRPr sz="4800"/>
            </a:lvl7pPr>
            <a:lvl8pPr lvl="7" algn="l">
              <a:spcBef>
                <a:spcPts val="0"/>
              </a:spcBef>
              <a:spcAft>
                <a:spcPts val="0"/>
              </a:spcAft>
              <a:buSzPts val="4800"/>
              <a:buNone/>
              <a:defRPr sz="4800"/>
            </a:lvl8pPr>
            <a:lvl9pPr lvl="8" algn="l">
              <a:spcBef>
                <a:spcPts val="0"/>
              </a:spcBef>
              <a:spcAft>
                <a:spcPts val="0"/>
              </a:spcAft>
              <a:buSzPts val="4800"/>
              <a:buNone/>
              <a:defRPr sz="4800"/>
            </a:lvl9pPr>
          </a:lstStyle>
          <a:p>
            <a:endParaRPr/>
          </a:p>
        </p:txBody>
      </p:sp>
    </p:spTree>
  </p:cSld>
  <p:clrMapOvr>
    <a:masterClrMapping/>
  </p:clrMapOvr>
  <p:transitio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 Small hole">
  <p:cSld name="Blank - Small hole">
    <p:bg>
      <p:bgPr>
        <a:blipFill>
          <a:blip r:embed="rId2"/>
          <a:stretch>
            <a:fillRect/>
          </a:stretch>
        </a:blipFill>
        <a:effectLst/>
      </p:bgPr>
    </p:bg>
    <p:spTree>
      <p:nvGrpSpPr>
        <p:cNvPr id="1" name="Shape 60"/>
        <p:cNvGrpSpPr/>
        <p:nvPr/>
      </p:nvGrpSpPr>
      <p:grpSpPr>
        <a:xfrm>
          <a:off x="0" y="0"/>
          <a:ext cx="0" cy="0"/>
          <a:chOff x="0" y="0"/>
          <a:chExt cx="0" cy="0"/>
        </a:xfrm>
      </p:grpSpPr>
      <p:sp>
        <p:nvSpPr>
          <p:cNvPr id="61" name="Google Shape;61;p12"/>
          <p:cNvSpPr/>
          <p:nvPr/>
        </p:nvSpPr>
        <p:spPr>
          <a:xfrm>
            <a:off x="1" y="26"/>
            <a:ext cx="9142883" cy="5142871"/>
          </a:xfrm>
          <a:custGeom>
            <a:avLst/>
            <a:gdLst/>
            <a:ahLst/>
            <a:cxnLst/>
            <a:rect l="l" t="t" r="r" b="b"/>
            <a:pathLst>
              <a:path w="4014438" h="2258121" extrusionOk="0">
                <a:moveTo>
                  <a:pt x="3043092" y="0"/>
                </a:moveTo>
                <a:cubicBezTo>
                  <a:pt x="3095509" y="23543"/>
                  <a:pt x="3152046" y="49909"/>
                  <a:pt x="3213600" y="78595"/>
                </a:cubicBezTo>
                <a:cubicBezTo>
                  <a:pt x="3550416" y="235660"/>
                  <a:pt x="3737756" y="323016"/>
                  <a:pt x="3802991" y="502244"/>
                </a:cubicBezTo>
                <a:cubicBezTo>
                  <a:pt x="3868225" y="681472"/>
                  <a:pt x="3780870" y="868833"/>
                  <a:pt x="3623805" y="1205649"/>
                </a:cubicBezTo>
                <a:cubicBezTo>
                  <a:pt x="3466740" y="1542465"/>
                  <a:pt x="3379384" y="1729805"/>
                  <a:pt x="3200156" y="1795040"/>
                </a:cubicBezTo>
                <a:cubicBezTo>
                  <a:pt x="3020928" y="1860274"/>
                  <a:pt x="2833567" y="1772918"/>
                  <a:pt x="2496772" y="1615853"/>
                </a:cubicBezTo>
                <a:cubicBezTo>
                  <a:pt x="2159977" y="1458789"/>
                  <a:pt x="1972595" y="1371433"/>
                  <a:pt x="1907361" y="1192205"/>
                </a:cubicBezTo>
                <a:cubicBezTo>
                  <a:pt x="1842126" y="1012977"/>
                  <a:pt x="1929503" y="825615"/>
                  <a:pt x="2086546" y="488821"/>
                </a:cubicBezTo>
                <a:cubicBezTo>
                  <a:pt x="2193515" y="259412"/>
                  <a:pt x="2268158" y="99378"/>
                  <a:pt x="2361515" y="0"/>
                </a:cubicBezTo>
                <a:lnTo>
                  <a:pt x="0" y="0"/>
                </a:lnTo>
                <a:lnTo>
                  <a:pt x="0" y="2258122"/>
                </a:lnTo>
                <a:lnTo>
                  <a:pt x="4014439" y="2258122"/>
                </a:lnTo>
                <a:lnTo>
                  <a:pt x="4014439" y="0"/>
                </a:lnTo>
                <a:close/>
              </a:path>
            </a:pathLst>
          </a:custGeom>
          <a:solidFill>
            <a:schemeClr val="lt1"/>
          </a:solidFill>
          <a:ln>
            <a:noFill/>
          </a:ln>
        </p:spPr>
        <p:txBody>
          <a:bodyPr spcFirstLastPara="1" wrap="square" lIns="91425" tIns="45699" rIns="91425" bIns="45699"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2" name="Google Shape;62;p12"/>
          <p:cNvSpPr txBox="1">
            <a:spLocks noGrp="1"/>
          </p:cNvSpPr>
          <p:nvPr>
            <p:ph type="sldNum" idx="12"/>
          </p:nvPr>
        </p:nvSpPr>
        <p:spPr>
          <a:xfrm>
            <a:off x="8456478" y="129651"/>
            <a:ext cx="548700" cy="393600"/>
          </a:xfrm>
          <a:prstGeom prst="rect">
            <a:avLst/>
          </a:prstGeom>
        </p:spPr>
        <p:txBody>
          <a:bodyPr spcFirstLastPara="1" wrap="square" lIns="0" tIns="0" rIns="0" bIns="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t>‹#›</a:t>
            </a:fld>
            <a:endParaRPr lang="en-GB"/>
          </a:p>
        </p:txBody>
      </p:sp>
    </p:spTree>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bg>
      <p:bgPr>
        <a:blipFill>
          <a:blip r:embed="rId2"/>
          <a:stretch>
            <a:fillRect/>
          </a:stretch>
        </a:blipFill>
        <a:effectLst/>
      </p:bgPr>
    </p:bg>
    <p:spTree>
      <p:nvGrpSpPr>
        <p:cNvPr id="1" name="Shape 13"/>
        <p:cNvGrpSpPr/>
        <p:nvPr/>
      </p:nvGrpSpPr>
      <p:grpSpPr>
        <a:xfrm>
          <a:off x="0" y="0"/>
          <a:ext cx="0" cy="0"/>
          <a:chOff x="0" y="0"/>
          <a:chExt cx="0" cy="0"/>
        </a:xfrm>
      </p:grpSpPr>
      <p:grpSp>
        <p:nvGrpSpPr>
          <p:cNvPr id="14" name="Google Shape;14;p3"/>
          <p:cNvGrpSpPr/>
          <p:nvPr/>
        </p:nvGrpSpPr>
        <p:grpSpPr>
          <a:xfrm>
            <a:off x="-85" y="1433"/>
            <a:ext cx="9144087" cy="5143548"/>
            <a:chOff x="32524" y="4599878"/>
            <a:chExt cx="4014438" cy="2258121"/>
          </a:xfrm>
        </p:grpSpPr>
        <p:sp>
          <p:nvSpPr>
            <p:cNvPr id="15" name="Google Shape;15;p3"/>
            <p:cNvSpPr/>
            <p:nvPr/>
          </p:nvSpPr>
          <p:spPr>
            <a:xfrm>
              <a:off x="32524" y="6104602"/>
              <a:ext cx="384717" cy="753397"/>
            </a:xfrm>
            <a:custGeom>
              <a:avLst/>
              <a:gdLst/>
              <a:ahLst/>
              <a:cxnLst/>
              <a:rect l="l" t="t" r="r" b="b"/>
              <a:pathLst>
                <a:path w="384717" h="753397" extrusionOk="0">
                  <a:moveTo>
                    <a:pt x="98270" y="213079"/>
                  </a:moveTo>
                  <a:cubicBezTo>
                    <a:pt x="62307" y="136115"/>
                    <a:pt x="29376" y="65507"/>
                    <a:pt x="0" y="0"/>
                  </a:cubicBezTo>
                  <a:lnTo>
                    <a:pt x="0" y="753397"/>
                  </a:lnTo>
                  <a:lnTo>
                    <a:pt x="384717" y="753397"/>
                  </a:lnTo>
                  <a:cubicBezTo>
                    <a:pt x="292469" y="629640"/>
                    <a:pt x="209462" y="451666"/>
                    <a:pt x="98270" y="21307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 name="Google Shape;16;p3"/>
            <p:cNvSpPr/>
            <p:nvPr/>
          </p:nvSpPr>
          <p:spPr>
            <a:xfrm>
              <a:off x="32524" y="4599878"/>
              <a:ext cx="4014438" cy="2258121"/>
            </a:xfrm>
            <a:custGeom>
              <a:avLst/>
              <a:gdLst/>
              <a:ahLst/>
              <a:cxnLst/>
              <a:rect l="l" t="t" r="r" b="b"/>
              <a:pathLst>
                <a:path w="4014438" h="2258121" extrusionOk="0">
                  <a:moveTo>
                    <a:pt x="0" y="0"/>
                  </a:moveTo>
                  <a:lnTo>
                    <a:pt x="0" y="663951"/>
                  </a:lnTo>
                  <a:cubicBezTo>
                    <a:pt x="122942" y="548013"/>
                    <a:pt x="321322" y="455472"/>
                    <a:pt x="605950" y="322744"/>
                  </a:cubicBezTo>
                  <a:cubicBezTo>
                    <a:pt x="1022867" y="128295"/>
                    <a:pt x="1254763" y="20197"/>
                    <a:pt x="1476624" y="100946"/>
                  </a:cubicBezTo>
                  <a:cubicBezTo>
                    <a:pt x="1698484" y="181695"/>
                    <a:pt x="1806602" y="413613"/>
                    <a:pt x="2000947" y="830508"/>
                  </a:cubicBezTo>
                  <a:cubicBezTo>
                    <a:pt x="2195292" y="1247404"/>
                    <a:pt x="2303493" y="1479321"/>
                    <a:pt x="2222745" y="1701161"/>
                  </a:cubicBezTo>
                  <a:cubicBezTo>
                    <a:pt x="2141996" y="1923000"/>
                    <a:pt x="1910099" y="2031160"/>
                    <a:pt x="1493204" y="2225567"/>
                  </a:cubicBezTo>
                  <a:lnTo>
                    <a:pt x="1423370" y="2258122"/>
                  </a:lnTo>
                  <a:lnTo>
                    <a:pt x="4014439" y="2258122"/>
                  </a:lnTo>
                  <a:lnTo>
                    <a:pt x="4014439"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17" name="Google Shape;17;p3"/>
          <p:cNvSpPr txBox="1">
            <a:spLocks noGrp="1"/>
          </p:cNvSpPr>
          <p:nvPr>
            <p:ph type="ctrTitle"/>
          </p:nvPr>
        </p:nvSpPr>
        <p:spPr>
          <a:xfrm>
            <a:off x="3422975" y="2718475"/>
            <a:ext cx="5035200" cy="1159800"/>
          </a:xfrm>
          <a:prstGeom prst="rect">
            <a:avLst/>
          </a:prstGeom>
        </p:spPr>
        <p:txBody>
          <a:bodyPr spcFirstLastPara="1" wrap="square" lIns="0" tIns="0" rIns="0" bIns="0" anchor="b" anchorCtr="0">
            <a:noAutofit/>
          </a:bodyPr>
          <a:lstStyle>
            <a:lvl1pPr lvl="0" algn="l" rtl="0">
              <a:spcBef>
                <a:spcPts val="0"/>
              </a:spcBef>
              <a:spcAft>
                <a:spcPts val="0"/>
              </a:spcAft>
              <a:buSzPts val="4000"/>
              <a:buNone/>
              <a:defRPr sz="4000"/>
            </a:lvl1pPr>
            <a:lvl2pPr lvl="1" algn="l" rtl="0">
              <a:spcBef>
                <a:spcPts val="0"/>
              </a:spcBef>
              <a:spcAft>
                <a:spcPts val="0"/>
              </a:spcAft>
              <a:buSzPts val="4000"/>
              <a:buNone/>
              <a:defRPr sz="4000"/>
            </a:lvl2pPr>
            <a:lvl3pPr lvl="2" algn="l" rtl="0">
              <a:spcBef>
                <a:spcPts val="0"/>
              </a:spcBef>
              <a:spcAft>
                <a:spcPts val="0"/>
              </a:spcAft>
              <a:buSzPts val="4000"/>
              <a:buNone/>
              <a:defRPr sz="4000"/>
            </a:lvl3pPr>
            <a:lvl4pPr lvl="3" algn="l" rtl="0">
              <a:spcBef>
                <a:spcPts val="0"/>
              </a:spcBef>
              <a:spcAft>
                <a:spcPts val="0"/>
              </a:spcAft>
              <a:buSzPts val="4000"/>
              <a:buNone/>
              <a:defRPr sz="4000"/>
            </a:lvl4pPr>
            <a:lvl5pPr lvl="4" algn="l" rtl="0">
              <a:spcBef>
                <a:spcPts val="0"/>
              </a:spcBef>
              <a:spcAft>
                <a:spcPts val="0"/>
              </a:spcAft>
              <a:buSzPts val="4000"/>
              <a:buNone/>
              <a:defRPr sz="4000"/>
            </a:lvl5pPr>
            <a:lvl6pPr lvl="5" algn="l" rtl="0">
              <a:spcBef>
                <a:spcPts val="0"/>
              </a:spcBef>
              <a:spcAft>
                <a:spcPts val="0"/>
              </a:spcAft>
              <a:buSzPts val="4000"/>
              <a:buNone/>
              <a:defRPr sz="4000"/>
            </a:lvl6pPr>
            <a:lvl7pPr lvl="6" algn="l" rtl="0">
              <a:spcBef>
                <a:spcPts val="0"/>
              </a:spcBef>
              <a:spcAft>
                <a:spcPts val="0"/>
              </a:spcAft>
              <a:buSzPts val="4000"/>
              <a:buNone/>
              <a:defRPr sz="4000"/>
            </a:lvl7pPr>
            <a:lvl8pPr lvl="7" algn="l" rtl="0">
              <a:spcBef>
                <a:spcPts val="0"/>
              </a:spcBef>
              <a:spcAft>
                <a:spcPts val="0"/>
              </a:spcAft>
              <a:buSzPts val="4000"/>
              <a:buNone/>
              <a:defRPr sz="4000"/>
            </a:lvl8pPr>
            <a:lvl9pPr lvl="8" algn="l" rtl="0">
              <a:spcBef>
                <a:spcPts val="0"/>
              </a:spcBef>
              <a:spcAft>
                <a:spcPts val="0"/>
              </a:spcAft>
              <a:buSzPts val="4000"/>
              <a:buNone/>
              <a:defRPr sz="4000"/>
            </a:lvl9pPr>
          </a:lstStyle>
          <a:p>
            <a:endParaRPr/>
          </a:p>
        </p:txBody>
      </p:sp>
      <p:sp>
        <p:nvSpPr>
          <p:cNvPr id="18" name="Google Shape;18;p3"/>
          <p:cNvSpPr txBox="1">
            <a:spLocks noGrp="1"/>
          </p:cNvSpPr>
          <p:nvPr>
            <p:ph type="subTitle" idx="1"/>
          </p:nvPr>
        </p:nvSpPr>
        <p:spPr>
          <a:xfrm>
            <a:off x="3422975" y="3883175"/>
            <a:ext cx="5035200" cy="342000"/>
          </a:xfrm>
          <a:prstGeom prst="rect">
            <a:avLst/>
          </a:prstGeom>
        </p:spPr>
        <p:txBody>
          <a:bodyPr spcFirstLastPara="1" wrap="square" lIns="0" tIns="0" rIns="0" bIns="0" anchor="t" anchorCtr="0">
            <a:noAutofit/>
          </a:bodyPr>
          <a:lstStyle>
            <a:lvl1pPr lvl="0" rtl="0">
              <a:spcBef>
                <a:spcPts val="0"/>
              </a:spcBef>
              <a:spcAft>
                <a:spcPts val="0"/>
              </a:spcAft>
              <a:buClr>
                <a:schemeClr val="dk2"/>
              </a:buClr>
              <a:buSzPts val="2000"/>
              <a:buNone/>
              <a:defRPr>
                <a:solidFill>
                  <a:schemeClr val="dk2"/>
                </a:solidFill>
              </a:defRPr>
            </a:lvl1pPr>
            <a:lvl2pPr lvl="1" rtl="0">
              <a:spcBef>
                <a:spcPts val="600"/>
              </a:spcBef>
              <a:spcAft>
                <a:spcPts val="0"/>
              </a:spcAft>
              <a:buClr>
                <a:schemeClr val="dk2"/>
              </a:buClr>
              <a:buSzPts val="3000"/>
              <a:buNone/>
              <a:defRPr sz="3000">
                <a:solidFill>
                  <a:schemeClr val="dk2"/>
                </a:solidFill>
              </a:defRPr>
            </a:lvl2pPr>
            <a:lvl3pPr lvl="2" rtl="0">
              <a:spcBef>
                <a:spcPts val="600"/>
              </a:spcBef>
              <a:spcAft>
                <a:spcPts val="0"/>
              </a:spcAft>
              <a:buClr>
                <a:schemeClr val="dk2"/>
              </a:buClr>
              <a:buSzPts val="3000"/>
              <a:buNone/>
              <a:defRPr sz="3000">
                <a:solidFill>
                  <a:schemeClr val="dk2"/>
                </a:solidFill>
              </a:defRPr>
            </a:lvl3pPr>
            <a:lvl4pPr lvl="3" rtl="0">
              <a:spcBef>
                <a:spcPts val="600"/>
              </a:spcBef>
              <a:spcAft>
                <a:spcPts val="0"/>
              </a:spcAft>
              <a:buClr>
                <a:schemeClr val="dk2"/>
              </a:buClr>
              <a:buSzPts val="3000"/>
              <a:buNone/>
              <a:defRPr sz="3000">
                <a:solidFill>
                  <a:schemeClr val="dk2"/>
                </a:solidFill>
              </a:defRPr>
            </a:lvl4pPr>
            <a:lvl5pPr lvl="4" rtl="0">
              <a:spcBef>
                <a:spcPts val="600"/>
              </a:spcBef>
              <a:spcAft>
                <a:spcPts val="0"/>
              </a:spcAft>
              <a:buClr>
                <a:schemeClr val="dk2"/>
              </a:buClr>
              <a:buSzPts val="3000"/>
              <a:buNone/>
              <a:defRPr sz="3000">
                <a:solidFill>
                  <a:schemeClr val="dk2"/>
                </a:solidFill>
              </a:defRPr>
            </a:lvl5pPr>
            <a:lvl6pPr lvl="5" rtl="0">
              <a:spcBef>
                <a:spcPts val="600"/>
              </a:spcBef>
              <a:spcAft>
                <a:spcPts val="0"/>
              </a:spcAft>
              <a:buClr>
                <a:schemeClr val="dk2"/>
              </a:buClr>
              <a:buSzPts val="3000"/>
              <a:buNone/>
              <a:defRPr sz="3000">
                <a:solidFill>
                  <a:schemeClr val="dk2"/>
                </a:solidFill>
              </a:defRPr>
            </a:lvl6pPr>
            <a:lvl7pPr lvl="6" rtl="0">
              <a:spcBef>
                <a:spcPts val="600"/>
              </a:spcBef>
              <a:spcAft>
                <a:spcPts val="0"/>
              </a:spcAft>
              <a:buClr>
                <a:schemeClr val="dk2"/>
              </a:buClr>
              <a:buSzPts val="3000"/>
              <a:buNone/>
              <a:defRPr sz="3000">
                <a:solidFill>
                  <a:schemeClr val="dk2"/>
                </a:solidFill>
              </a:defRPr>
            </a:lvl7pPr>
            <a:lvl8pPr lvl="7" rtl="0">
              <a:spcBef>
                <a:spcPts val="600"/>
              </a:spcBef>
              <a:spcAft>
                <a:spcPts val="0"/>
              </a:spcAft>
              <a:buClr>
                <a:schemeClr val="dk2"/>
              </a:buClr>
              <a:buSzPts val="3000"/>
              <a:buNone/>
              <a:defRPr sz="3000">
                <a:solidFill>
                  <a:schemeClr val="dk2"/>
                </a:solidFill>
              </a:defRPr>
            </a:lvl8pPr>
            <a:lvl9pPr lvl="8" rtl="0">
              <a:spcBef>
                <a:spcPts val="600"/>
              </a:spcBef>
              <a:spcAft>
                <a:spcPts val="600"/>
              </a:spcAft>
              <a:buClr>
                <a:schemeClr val="dk2"/>
              </a:buClr>
              <a:buSzPts val="3000"/>
              <a:buNone/>
              <a:defRPr sz="3000">
                <a:solidFill>
                  <a:schemeClr val="dk2"/>
                </a:solidFill>
              </a:defRPr>
            </a:lvl9pPr>
          </a:lstStyle>
          <a:p>
            <a:endParaRPr/>
          </a:p>
        </p:txBody>
      </p:sp>
    </p:spTree>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bg>
      <p:bgPr>
        <a:blipFill>
          <a:blip r:embed="rId2"/>
          <a:stretch>
            <a:fillRect/>
          </a:stretch>
        </a:blipFill>
        <a:effectLst/>
      </p:bgPr>
    </p:bg>
    <p:spTree>
      <p:nvGrpSpPr>
        <p:cNvPr id="1" name="Shape 19"/>
        <p:cNvGrpSpPr/>
        <p:nvPr/>
      </p:nvGrpSpPr>
      <p:grpSpPr>
        <a:xfrm>
          <a:off x="0" y="0"/>
          <a:ext cx="0" cy="0"/>
          <a:chOff x="0" y="0"/>
          <a:chExt cx="0" cy="0"/>
        </a:xfrm>
      </p:grpSpPr>
      <p:sp>
        <p:nvSpPr>
          <p:cNvPr id="20" name="Google Shape;20;p4"/>
          <p:cNvSpPr/>
          <p:nvPr/>
        </p:nvSpPr>
        <p:spPr>
          <a:xfrm>
            <a:off x="-24532" y="-11"/>
            <a:ext cx="9193063" cy="5148516"/>
          </a:xfrm>
          <a:custGeom>
            <a:avLst/>
            <a:gdLst/>
            <a:ahLst/>
            <a:cxnLst/>
            <a:rect l="l" t="t" r="r" b="b"/>
            <a:pathLst>
              <a:path w="4014438" h="2258121" extrusionOk="0">
                <a:moveTo>
                  <a:pt x="0" y="0"/>
                </a:moveTo>
                <a:lnTo>
                  <a:pt x="0" y="2258122"/>
                </a:lnTo>
                <a:lnTo>
                  <a:pt x="1342328" y="2258122"/>
                </a:lnTo>
                <a:cubicBezTo>
                  <a:pt x="1250100" y="2134365"/>
                  <a:pt x="1167094" y="1956391"/>
                  <a:pt x="1055881" y="1717804"/>
                </a:cubicBezTo>
                <a:cubicBezTo>
                  <a:pt x="861432" y="1300908"/>
                  <a:pt x="753335" y="1068991"/>
                  <a:pt x="834083" y="847151"/>
                </a:cubicBezTo>
                <a:cubicBezTo>
                  <a:pt x="914832" y="625312"/>
                  <a:pt x="1146729" y="517152"/>
                  <a:pt x="1563624" y="322744"/>
                </a:cubicBezTo>
                <a:cubicBezTo>
                  <a:pt x="1980519" y="128337"/>
                  <a:pt x="2212437" y="20198"/>
                  <a:pt x="2434297" y="100946"/>
                </a:cubicBezTo>
                <a:cubicBezTo>
                  <a:pt x="2656158" y="181695"/>
                  <a:pt x="2764276" y="413613"/>
                  <a:pt x="2958684" y="830508"/>
                </a:cubicBezTo>
                <a:cubicBezTo>
                  <a:pt x="3153091" y="1247403"/>
                  <a:pt x="3261230" y="1479321"/>
                  <a:pt x="3180481" y="1701160"/>
                </a:cubicBezTo>
                <a:cubicBezTo>
                  <a:pt x="3099732" y="1923000"/>
                  <a:pt x="2867836" y="2031160"/>
                  <a:pt x="2450940" y="2225567"/>
                </a:cubicBezTo>
                <a:lnTo>
                  <a:pt x="2380981" y="2258122"/>
                </a:lnTo>
                <a:lnTo>
                  <a:pt x="4014439" y="2258122"/>
                </a:lnTo>
                <a:lnTo>
                  <a:pt x="4014439"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 name="Google Shape;21;p4"/>
          <p:cNvSpPr txBox="1">
            <a:spLocks noGrp="1"/>
          </p:cNvSpPr>
          <p:nvPr>
            <p:ph type="body" idx="1"/>
          </p:nvPr>
        </p:nvSpPr>
        <p:spPr>
          <a:xfrm>
            <a:off x="1076700" y="2161800"/>
            <a:ext cx="6990600" cy="819900"/>
          </a:xfrm>
          <a:prstGeom prst="rect">
            <a:avLst/>
          </a:prstGeom>
        </p:spPr>
        <p:txBody>
          <a:bodyPr spcFirstLastPara="1" wrap="square" lIns="0" tIns="0" rIns="0" bIns="0" anchor="ctr" anchorCtr="0">
            <a:noAutofit/>
          </a:bodyPr>
          <a:lstStyle>
            <a:lvl1pPr marL="457200" lvl="0" indent="-406400" algn="ctr" rtl="0">
              <a:spcBef>
                <a:spcPts val="0"/>
              </a:spcBef>
              <a:spcAft>
                <a:spcPts val="0"/>
              </a:spcAft>
              <a:buSzPts val="2800"/>
              <a:buFont typeface="Karla"/>
              <a:buChar char="▪"/>
              <a:defRPr sz="2800">
                <a:latin typeface="Karla"/>
                <a:ea typeface="Karla"/>
                <a:cs typeface="Karla"/>
                <a:sym typeface="Karla"/>
              </a:defRPr>
            </a:lvl1pPr>
            <a:lvl2pPr marL="914400" lvl="1" indent="-406400" algn="ctr" rtl="0">
              <a:spcBef>
                <a:spcPts val="600"/>
              </a:spcBef>
              <a:spcAft>
                <a:spcPts val="0"/>
              </a:spcAft>
              <a:buSzPts val="2800"/>
              <a:buFont typeface="Karla"/>
              <a:buChar char="▫"/>
              <a:defRPr sz="2800">
                <a:latin typeface="Karla"/>
                <a:ea typeface="Karla"/>
                <a:cs typeface="Karla"/>
                <a:sym typeface="Karla"/>
              </a:defRPr>
            </a:lvl2pPr>
            <a:lvl3pPr marL="1371600" lvl="2" indent="-406400" algn="ctr" rtl="0">
              <a:spcBef>
                <a:spcPts val="600"/>
              </a:spcBef>
              <a:spcAft>
                <a:spcPts val="0"/>
              </a:spcAft>
              <a:buSzPts val="2800"/>
              <a:buFont typeface="Karla"/>
              <a:buChar char="▫"/>
              <a:defRPr sz="2800">
                <a:latin typeface="Karla"/>
                <a:ea typeface="Karla"/>
                <a:cs typeface="Karla"/>
                <a:sym typeface="Karla"/>
              </a:defRPr>
            </a:lvl3pPr>
            <a:lvl4pPr marL="1828800" lvl="3" indent="-406400" algn="ctr" rtl="0">
              <a:spcBef>
                <a:spcPts val="600"/>
              </a:spcBef>
              <a:spcAft>
                <a:spcPts val="0"/>
              </a:spcAft>
              <a:buSzPts val="2800"/>
              <a:buFont typeface="Karla"/>
              <a:buChar char="▫"/>
              <a:defRPr sz="2800">
                <a:latin typeface="Karla"/>
                <a:ea typeface="Karla"/>
                <a:cs typeface="Karla"/>
                <a:sym typeface="Karla"/>
              </a:defRPr>
            </a:lvl4pPr>
            <a:lvl5pPr marL="2286000" lvl="4" indent="-406400" algn="ctr" rtl="0">
              <a:spcBef>
                <a:spcPts val="600"/>
              </a:spcBef>
              <a:spcAft>
                <a:spcPts val="0"/>
              </a:spcAft>
              <a:buSzPts val="2800"/>
              <a:buFont typeface="Karla"/>
              <a:buChar char="▫"/>
              <a:defRPr sz="2800">
                <a:latin typeface="Karla"/>
                <a:ea typeface="Karla"/>
                <a:cs typeface="Karla"/>
                <a:sym typeface="Karla"/>
              </a:defRPr>
            </a:lvl5pPr>
            <a:lvl6pPr marL="2743200" lvl="5" indent="-406400" algn="ctr" rtl="0">
              <a:spcBef>
                <a:spcPts val="600"/>
              </a:spcBef>
              <a:spcAft>
                <a:spcPts val="0"/>
              </a:spcAft>
              <a:buSzPts val="2800"/>
              <a:buFont typeface="Karla"/>
              <a:buChar char="▫"/>
              <a:defRPr sz="2800">
                <a:latin typeface="Karla"/>
                <a:ea typeface="Karla"/>
                <a:cs typeface="Karla"/>
                <a:sym typeface="Karla"/>
              </a:defRPr>
            </a:lvl6pPr>
            <a:lvl7pPr marL="3200400" lvl="6" indent="-406400" algn="ctr" rtl="0">
              <a:spcBef>
                <a:spcPts val="600"/>
              </a:spcBef>
              <a:spcAft>
                <a:spcPts val="0"/>
              </a:spcAft>
              <a:buSzPts val="2800"/>
              <a:buFont typeface="Karla"/>
              <a:buChar char="▫"/>
              <a:defRPr sz="2800">
                <a:latin typeface="Karla"/>
                <a:ea typeface="Karla"/>
                <a:cs typeface="Karla"/>
                <a:sym typeface="Karla"/>
              </a:defRPr>
            </a:lvl7pPr>
            <a:lvl8pPr marL="3657600" lvl="7" indent="-406400" algn="ctr" rtl="0">
              <a:spcBef>
                <a:spcPts val="600"/>
              </a:spcBef>
              <a:spcAft>
                <a:spcPts val="0"/>
              </a:spcAft>
              <a:buSzPts val="2800"/>
              <a:buFont typeface="Karla"/>
              <a:buChar char="▫"/>
              <a:defRPr sz="2800">
                <a:latin typeface="Karla"/>
                <a:ea typeface="Karla"/>
                <a:cs typeface="Karla"/>
                <a:sym typeface="Karla"/>
              </a:defRPr>
            </a:lvl8pPr>
            <a:lvl9pPr marL="4114800" lvl="8" indent="-406400" algn="ctr">
              <a:spcBef>
                <a:spcPts val="600"/>
              </a:spcBef>
              <a:spcAft>
                <a:spcPts val="600"/>
              </a:spcAft>
              <a:buSzPts val="2800"/>
              <a:buFont typeface="Karla"/>
              <a:buChar char="▫"/>
              <a:defRPr sz="2800">
                <a:latin typeface="Karla"/>
                <a:ea typeface="Karla"/>
                <a:cs typeface="Karla"/>
                <a:sym typeface="Karla"/>
              </a:defRPr>
            </a:lvl9pPr>
          </a:lstStyle>
          <a:p>
            <a:endParaRPr/>
          </a:p>
        </p:txBody>
      </p:sp>
      <p:sp>
        <p:nvSpPr>
          <p:cNvPr id="22" name="Google Shape;22;p4"/>
          <p:cNvSpPr txBox="1">
            <a:spLocks noGrp="1"/>
          </p:cNvSpPr>
          <p:nvPr>
            <p:ph type="sldNum" idx="12"/>
          </p:nvPr>
        </p:nvSpPr>
        <p:spPr>
          <a:xfrm>
            <a:off x="8456478" y="129651"/>
            <a:ext cx="548700" cy="393600"/>
          </a:xfrm>
          <a:prstGeom prst="rect">
            <a:avLst/>
          </a:prstGeom>
        </p:spPr>
        <p:txBody>
          <a:bodyPr spcFirstLastPara="1" wrap="square" lIns="0" tIns="0" rIns="0"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lang="en-GB"/>
          </a:p>
        </p:txBody>
      </p:sp>
      <p:sp>
        <p:nvSpPr>
          <p:cNvPr id="23" name="Google Shape;23;p4"/>
          <p:cNvSpPr/>
          <p:nvPr/>
        </p:nvSpPr>
        <p:spPr>
          <a:xfrm>
            <a:off x="4362962" y="1295124"/>
            <a:ext cx="418075" cy="342950"/>
          </a:xfrm>
          <a:prstGeom prst="rect">
            <a:avLst/>
          </a:prstGeom>
        </p:spPr>
        <p:txBody>
          <a:bodyPr>
            <a:prstTxWarp prst="textPlain">
              <a:avLst/>
            </a:prstTxWarp>
          </a:bodyPr>
          <a:lstStyle/>
          <a:p>
            <a:pPr lvl="0" algn="ctr"/>
            <a:r>
              <a:rPr b="1" i="0">
                <a:ln w="9525" cap="flat" cmpd="sng">
                  <a:solidFill>
                    <a:schemeClr val="dk2"/>
                  </a:solidFill>
                  <a:prstDash val="solid"/>
                  <a:round/>
                  <a:headEnd type="none" w="sm" len="sm"/>
                  <a:tailEnd type="none" w="sm" len="sm"/>
                </a:ln>
                <a:noFill/>
                <a:latin typeface="Encode Sans Semi Condensed"/>
              </a:rPr>
              <a:t>“</a:t>
            </a:r>
          </a:p>
        </p:txBody>
      </p:sp>
    </p:spTree>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bg>
      <p:bgPr>
        <a:blipFill>
          <a:blip r:embed="rId2"/>
          <a:stretch>
            <a:fillRect/>
          </a:stretch>
        </a:blipFill>
        <a:effectLst/>
      </p:bgPr>
    </p:bg>
    <p:spTree>
      <p:nvGrpSpPr>
        <p:cNvPr id="1" name="Shape 24"/>
        <p:cNvGrpSpPr/>
        <p:nvPr/>
      </p:nvGrpSpPr>
      <p:grpSpPr>
        <a:xfrm>
          <a:off x="0" y="0"/>
          <a:ext cx="0" cy="0"/>
          <a:chOff x="0" y="0"/>
          <a:chExt cx="0" cy="0"/>
        </a:xfrm>
      </p:grpSpPr>
      <p:sp>
        <p:nvSpPr>
          <p:cNvPr id="25" name="Google Shape;25;p5"/>
          <p:cNvSpPr/>
          <p:nvPr/>
        </p:nvSpPr>
        <p:spPr>
          <a:xfrm>
            <a:off x="0" y="0"/>
            <a:ext cx="9162955" cy="5142871"/>
          </a:xfrm>
          <a:custGeom>
            <a:avLst/>
            <a:gdLst/>
            <a:ahLst/>
            <a:cxnLst/>
            <a:rect l="l" t="t" r="r" b="b"/>
            <a:pathLst>
              <a:path w="4014438" h="2258121" extrusionOk="0">
                <a:moveTo>
                  <a:pt x="0" y="0"/>
                </a:moveTo>
                <a:lnTo>
                  <a:pt x="0" y="729708"/>
                </a:lnTo>
                <a:cubicBezTo>
                  <a:pt x="69207" y="683709"/>
                  <a:pt x="163087" y="639801"/>
                  <a:pt x="284356" y="583348"/>
                </a:cubicBezTo>
                <a:cubicBezTo>
                  <a:pt x="523508" y="471843"/>
                  <a:pt x="656528" y="409807"/>
                  <a:pt x="783798" y="456120"/>
                </a:cubicBezTo>
                <a:cubicBezTo>
                  <a:pt x="911069" y="502432"/>
                  <a:pt x="973083" y="635473"/>
                  <a:pt x="1084589" y="874625"/>
                </a:cubicBezTo>
                <a:cubicBezTo>
                  <a:pt x="1196094" y="1113777"/>
                  <a:pt x="1258129" y="1246797"/>
                  <a:pt x="1211817" y="1374046"/>
                </a:cubicBezTo>
                <a:cubicBezTo>
                  <a:pt x="1165505" y="1501296"/>
                  <a:pt x="1032380" y="1563290"/>
                  <a:pt x="793228" y="1674774"/>
                </a:cubicBezTo>
                <a:cubicBezTo>
                  <a:pt x="554076" y="1786258"/>
                  <a:pt x="421056" y="1848315"/>
                  <a:pt x="293807" y="1802002"/>
                </a:cubicBezTo>
                <a:cubicBezTo>
                  <a:pt x="169234" y="1756693"/>
                  <a:pt x="107156" y="1628273"/>
                  <a:pt x="0" y="1398572"/>
                </a:cubicBezTo>
                <a:lnTo>
                  <a:pt x="0" y="2258122"/>
                </a:lnTo>
                <a:lnTo>
                  <a:pt x="4014439" y="2258122"/>
                </a:lnTo>
                <a:lnTo>
                  <a:pt x="4014439"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 name="Google Shape;26;p5"/>
          <p:cNvSpPr txBox="1">
            <a:spLocks noGrp="1"/>
          </p:cNvSpPr>
          <p:nvPr>
            <p:ph type="title"/>
          </p:nvPr>
        </p:nvSpPr>
        <p:spPr>
          <a:xfrm>
            <a:off x="558600" y="1123950"/>
            <a:ext cx="2595300" cy="674100"/>
          </a:xfrm>
          <a:prstGeom prst="rect">
            <a:avLst/>
          </a:prstGeom>
        </p:spPr>
        <p:txBody>
          <a:bodyPr spcFirstLastPara="1" wrap="square" lIns="0" tIns="0" rIns="0" bIns="0" anchor="t" anchorCtr="0">
            <a:noAutofit/>
          </a:bodyPr>
          <a:lstStyle>
            <a:lvl1pPr lvl="0">
              <a:spcBef>
                <a:spcPts val="0"/>
              </a:spcBef>
              <a:spcAft>
                <a:spcPts val="0"/>
              </a:spcAft>
              <a:buSzPts val="2600"/>
              <a:buNone/>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a:endParaRPr/>
          </a:p>
        </p:txBody>
      </p:sp>
      <p:sp>
        <p:nvSpPr>
          <p:cNvPr id="27" name="Google Shape;27;p5"/>
          <p:cNvSpPr txBox="1">
            <a:spLocks noGrp="1"/>
          </p:cNvSpPr>
          <p:nvPr>
            <p:ph type="body" idx="1"/>
          </p:nvPr>
        </p:nvSpPr>
        <p:spPr>
          <a:xfrm>
            <a:off x="3651875" y="1200150"/>
            <a:ext cx="4933500" cy="3010200"/>
          </a:xfrm>
          <a:prstGeom prst="rect">
            <a:avLst/>
          </a:prstGeom>
        </p:spPr>
        <p:txBody>
          <a:bodyPr spcFirstLastPara="1" wrap="square" lIns="0" tIns="0" rIns="0" bIns="0" anchor="t" anchorCtr="0">
            <a:noAutofit/>
          </a:bodyPr>
          <a:lstStyle>
            <a:lvl1pPr marL="457200" lvl="0" indent="-355600">
              <a:spcBef>
                <a:spcPts val="0"/>
              </a:spcBef>
              <a:spcAft>
                <a:spcPts val="0"/>
              </a:spcAft>
              <a:buSzPts val="2000"/>
              <a:buChar char="▪"/>
              <a:defRPr/>
            </a:lvl1pPr>
            <a:lvl2pPr marL="914400" lvl="1" indent="-355600">
              <a:spcBef>
                <a:spcPts val="600"/>
              </a:spcBef>
              <a:spcAft>
                <a:spcPts val="0"/>
              </a:spcAft>
              <a:buSzPts val="2000"/>
              <a:buChar char="▫"/>
              <a:defRPr/>
            </a:lvl2pPr>
            <a:lvl3pPr marL="1371600" lvl="2" indent="-355600">
              <a:spcBef>
                <a:spcPts val="600"/>
              </a:spcBef>
              <a:spcAft>
                <a:spcPts val="0"/>
              </a:spcAft>
              <a:buSzPts val="2000"/>
              <a:buChar char="▫"/>
              <a:defRPr/>
            </a:lvl3pPr>
            <a:lvl4pPr marL="1828800" lvl="3" indent="-355600">
              <a:spcBef>
                <a:spcPts val="600"/>
              </a:spcBef>
              <a:spcAft>
                <a:spcPts val="0"/>
              </a:spcAft>
              <a:buSzPts val="2000"/>
              <a:buChar char="▫"/>
              <a:defRPr/>
            </a:lvl4pPr>
            <a:lvl5pPr marL="2286000" lvl="4" indent="-355600">
              <a:spcBef>
                <a:spcPts val="600"/>
              </a:spcBef>
              <a:spcAft>
                <a:spcPts val="0"/>
              </a:spcAft>
              <a:buSzPts val="2000"/>
              <a:buChar char="▫"/>
              <a:defRPr/>
            </a:lvl5pPr>
            <a:lvl6pPr marL="2743200" lvl="5" indent="-355600">
              <a:spcBef>
                <a:spcPts val="600"/>
              </a:spcBef>
              <a:spcAft>
                <a:spcPts val="0"/>
              </a:spcAft>
              <a:buSzPts val="2000"/>
              <a:buChar char="▫"/>
              <a:defRPr/>
            </a:lvl6pPr>
            <a:lvl7pPr marL="3200400" lvl="6" indent="-355600">
              <a:spcBef>
                <a:spcPts val="600"/>
              </a:spcBef>
              <a:spcAft>
                <a:spcPts val="0"/>
              </a:spcAft>
              <a:buSzPts val="2000"/>
              <a:buChar char="▫"/>
              <a:defRPr/>
            </a:lvl7pPr>
            <a:lvl8pPr marL="3657600" lvl="7" indent="-355600">
              <a:spcBef>
                <a:spcPts val="600"/>
              </a:spcBef>
              <a:spcAft>
                <a:spcPts val="0"/>
              </a:spcAft>
              <a:buSzPts val="2000"/>
              <a:buChar char="▫"/>
              <a:defRPr/>
            </a:lvl8pPr>
            <a:lvl9pPr marL="4114800" lvl="8" indent="-355600">
              <a:spcBef>
                <a:spcPts val="600"/>
              </a:spcBef>
              <a:spcAft>
                <a:spcPts val="600"/>
              </a:spcAft>
              <a:buSzPts val="2000"/>
              <a:buChar char="▫"/>
              <a:defRPr/>
            </a:lvl9pPr>
          </a:lstStyle>
          <a:p>
            <a:endParaRPr/>
          </a:p>
        </p:txBody>
      </p:sp>
      <p:sp>
        <p:nvSpPr>
          <p:cNvPr id="28" name="Google Shape;28;p5"/>
          <p:cNvSpPr txBox="1">
            <a:spLocks noGrp="1"/>
          </p:cNvSpPr>
          <p:nvPr>
            <p:ph type="sldNum" idx="12"/>
          </p:nvPr>
        </p:nvSpPr>
        <p:spPr>
          <a:xfrm>
            <a:off x="8456478" y="129651"/>
            <a:ext cx="548700" cy="393600"/>
          </a:xfrm>
          <a:prstGeom prst="rect">
            <a:avLst/>
          </a:prstGeom>
        </p:spPr>
        <p:txBody>
          <a:bodyPr spcFirstLastPara="1" wrap="square" lIns="0" tIns="0" rIns="0"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1 column + image">
  <p:cSld name="TITLE_AND_BODY_1">
    <p:spTree>
      <p:nvGrpSpPr>
        <p:cNvPr id="1" name="Shape 29"/>
        <p:cNvGrpSpPr/>
        <p:nvPr/>
      </p:nvGrpSpPr>
      <p:grpSpPr>
        <a:xfrm>
          <a:off x="0" y="0"/>
          <a:ext cx="0" cy="0"/>
          <a:chOff x="0" y="0"/>
          <a:chExt cx="0" cy="0"/>
        </a:xfrm>
      </p:grpSpPr>
      <p:grpSp>
        <p:nvGrpSpPr>
          <p:cNvPr id="30" name="Google Shape;30;p6"/>
          <p:cNvGrpSpPr/>
          <p:nvPr/>
        </p:nvGrpSpPr>
        <p:grpSpPr>
          <a:xfrm>
            <a:off x="-41" y="0"/>
            <a:ext cx="9144088" cy="5143548"/>
            <a:chOff x="8145036" y="0"/>
            <a:chExt cx="4014438" cy="2258121"/>
          </a:xfrm>
        </p:grpSpPr>
        <p:sp>
          <p:nvSpPr>
            <p:cNvPr id="31" name="Google Shape;31;p6"/>
            <p:cNvSpPr/>
            <p:nvPr/>
          </p:nvSpPr>
          <p:spPr>
            <a:xfrm>
              <a:off x="8145036" y="0"/>
              <a:ext cx="4014376" cy="2258121"/>
            </a:xfrm>
            <a:custGeom>
              <a:avLst/>
              <a:gdLst/>
              <a:ahLst/>
              <a:cxnLst/>
              <a:rect l="l" t="t" r="r" b="b"/>
              <a:pathLst>
                <a:path w="4014376" h="2258121" extrusionOk="0">
                  <a:moveTo>
                    <a:pt x="2148603" y="1774988"/>
                  </a:moveTo>
                  <a:cubicBezTo>
                    <a:pt x="1965654" y="1382640"/>
                    <a:pt x="1863892" y="1164459"/>
                    <a:pt x="1939873" y="955604"/>
                  </a:cubicBezTo>
                  <a:cubicBezTo>
                    <a:pt x="2015855" y="746748"/>
                    <a:pt x="2234119" y="645049"/>
                    <a:pt x="2626468" y="462162"/>
                  </a:cubicBezTo>
                  <a:cubicBezTo>
                    <a:pt x="3018816" y="279275"/>
                    <a:pt x="3236997" y="177451"/>
                    <a:pt x="3445831" y="253432"/>
                  </a:cubicBezTo>
                  <a:cubicBezTo>
                    <a:pt x="3654666" y="329414"/>
                    <a:pt x="3756386" y="547678"/>
                    <a:pt x="3939272" y="940006"/>
                  </a:cubicBezTo>
                  <a:cubicBezTo>
                    <a:pt x="3966182" y="997693"/>
                    <a:pt x="3991294" y="1051574"/>
                    <a:pt x="4014377" y="1102256"/>
                  </a:cubicBezTo>
                  <a:lnTo>
                    <a:pt x="4014377" y="0"/>
                  </a:lnTo>
                  <a:lnTo>
                    <a:pt x="0" y="0"/>
                  </a:lnTo>
                  <a:lnTo>
                    <a:pt x="0" y="2258122"/>
                  </a:lnTo>
                  <a:lnTo>
                    <a:pt x="2400007" y="2258122"/>
                  </a:lnTo>
                  <a:cubicBezTo>
                    <a:pt x="2320283" y="2143125"/>
                    <a:pt x="2245932" y="1983697"/>
                    <a:pt x="2148603" y="177498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 name="Google Shape;32;p6"/>
            <p:cNvSpPr/>
            <p:nvPr/>
          </p:nvSpPr>
          <p:spPr>
            <a:xfrm>
              <a:off x="11595195" y="1947441"/>
              <a:ext cx="564279" cy="310680"/>
            </a:xfrm>
            <a:custGeom>
              <a:avLst/>
              <a:gdLst/>
              <a:ahLst/>
              <a:cxnLst/>
              <a:rect l="l" t="t" r="r" b="b"/>
              <a:pathLst>
                <a:path w="564279" h="310680" extrusionOk="0">
                  <a:moveTo>
                    <a:pt x="11332" y="305390"/>
                  </a:moveTo>
                  <a:lnTo>
                    <a:pt x="0" y="310680"/>
                  </a:lnTo>
                  <a:lnTo>
                    <a:pt x="564279" y="310680"/>
                  </a:lnTo>
                  <a:lnTo>
                    <a:pt x="564279" y="0"/>
                  </a:lnTo>
                  <a:cubicBezTo>
                    <a:pt x="447610" y="101929"/>
                    <a:pt x="266229" y="186525"/>
                    <a:pt x="11332" y="30539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33" name="Google Shape;33;p6"/>
          <p:cNvSpPr txBox="1">
            <a:spLocks noGrp="1"/>
          </p:cNvSpPr>
          <p:nvPr>
            <p:ph type="title"/>
          </p:nvPr>
        </p:nvSpPr>
        <p:spPr>
          <a:xfrm>
            <a:off x="1015625" y="1243638"/>
            <a:ext cx="4239300" cy="486900"/>
          </a:xfrm>
          <a:prstGeom prst="rect">
            <a:avLst/>
          </a:prstGeom>
        </p:spPr>
        <p:txBody>
          <a:bodyPr spcFirstLastPara="1" wrap="square" lIns="0" tIns="0" rIns="0" bIns="0" anchor="b" anchorCtr="0">
            <a:noAutofit/>
          </a:bodyPr>
          <a:lstStyle>
            <a:lvl1pPr lvl="0" algn="l" rtl="0">
              <a:spcBef>
                <a:spcPts val="0"/>
              </a:spcBef>
              <a:spcAft>
                <a:spcPts val="0"/>
              </a:spcAft>
              <a:buSzPts val="2600"/>
              <a:buNone/>
              <a:defRPr/>
            </a:lvl1pPr>
            <a:lvl2pPr lvl="1" algn="l" rtl="0">
              <a:spcBef>
                <a:spcPts val="0"/>
              </a:spcBef>
              <a:spcAft>
                <a:spcPts val="0"/>
              </a:spcAft>
              <a:buSzPts val="2600"/>
              <a:buNone/>
              <a:defRPr/>
            </a:lvl2pPr>
            <a:lvl3pPr lvl="2" algn="l" rtl="0">
              <a:spcBef>
                <a:spcPts val="0"/>
              </a:spcBef>
              <a:spcAft>
                <a:spcPts val="0"/>
              </a:spcAft>
              <a:buSzPts val="2600"/>
              <a:buNone/>
              <a:defRPr/>
            </a:lvl3pPr>
            <a:lvl4pPr lvl="3" algn="l" rtl="0">
              <a:spcBef>
                <a:spcPts val="0"/>
              </a:spcBef>
              <a:spcAft>
                <a:spcPts val="0"/>
              </a:spcAft>
              <a:buSzPts val="2600"/>
              <a:buNone/>
              <a:defRPr/>
            </a:lvl4pPr>
            <a:lvl5pPr lvl="4" algn="l" rtl="0">
              <a:spcBef>
                <a:spcPts val="0"/>
              </a:spcBef>
              <a:spcAft>
                <a:spcPts val="0"/>
              </a:spcAft>
              <a:buSzPts val="2600"/>
              <a:buNone/>
              <a:defRPr/>
            </a:lvl5pPr>
            <a:lvl6pPr lvl="5" algn="l" rtl="0">
              <a:spcBef>
                <a:spcPts val="0"/>
              </a:spcBef>
              <a:spcAft>
                <a:spcPts val="0"/>
              </a:spcAft>
              <a:buSzPts val="2600"/>
              <a:buNone/>
              <a:defRPr/>
            </a:lvl6pPr>
            <a:lvl7pPr lvl="6" algn="l" rtl="0">
              <a:spcBef>
                <a:spcPts val="0"/>
              </a:spcBef>
              <a:spcAft>
                <a:spcPts val="0"/>
              </a:spcAft>
              <a:buSzPts val="2600"/>
              <a:buNone/>
              <a:defRPr/>
            </a:lvl7pPr>
            <a:lvl8pPr lvl="7" algn="l" rtl="0">
              <a:spcBef>
                <a:spcPts val="0"/>
              </a:spcBef>
              <a:spcAft>
                <a:spcPts val="0"/>
              </a:spcAft>
              <a:buSzPts val="2600"/>
              <a:buNone/>
              <a:defRPr/>
            </a:lvl8pPr>
            <a:lvl9pPr lvl="8" algn="l" rtl="0">
              <a:spcBef>
                <a:spcPts val="0"/>
              </a:spcBef>
              <a:spcAft>
                <a:spcPts val="0"/>
              </a:spcAft>
              <a:buSzPts val="2600"/>
              <a:buNone/>
              <a:defRPr/>
            </a:lvl9pPr>
          </a:lstStyle>
          <a:p>
            <a:endParaRPr/>
          </a:p>
        </p:txBody>
      </p:sp>
      <p:sp>
        <p:nvSpPr>
          <p:cNvPr id="34" name="Google Shape;34;p6"/>
          <p:cNvSpPr txBox="1">
            <a:spLocks noGrp="1"/>
          </p:cNvSpPr>
          <p:nvPr>
            <p:ph type="body" idx="1"/>
          </p:nvPr>
        </p:nvSpPr>
        <p:spPr>
          <a:xfrm>
            <a:off x="1015791" y="1865257"/>
            <a:ext cx="4239300" cy="2034600"/>
          </a:xfrm>
          <a:prstGeom prst="rect">
            <a:avLst/>
          </a:prstGeom>
        </p:spPr>
        <p:txBody>
          <a:bodyPr spcFirstLastPara="1" wrap="square" lIns="0" tIns="0" rIns="0" bIns="0" anchor="t" anchorCtr="0">
            <a:noAutofit/>
          </a:bodyPr>
          <a:lstStyle>
            <a:lvl1pPr marL="457200" lvl="0" indent="-355600" rtl="0">
              <a:spcBef>
                <a:spcPts val="0"/>
              </a:spcBef>
              <a:spcAft>
                <a:spcPts val="0"/>
              </a:spcAft>
              <a:buSzPts val="2000"/>
              <a:buChar char="▪"/>
              <a:defRPr/>
            </a:lvl1pPr>
            <a:lvl2pPr marL="914400" lvl="1" indent="-355600" rtl="0">
              <a:spcBef>
                <a:spcPts val="600"/>
              </a:spcBef>
              <a:spcAft>
                <a:spcPts val="0"/>
              </a:spcAft>
              <a:buSzPts val="2000"/>
              <a:buChar char="▫"/>
              <a:defRPr/>
            </a:lvl2pPr>
            <a:lvl3pPr marL="1371600" lvl="2" indent="-355600" rtl="0">
              <a:spcBef>
                <a:spcPts val="600"/>
              </a:spcBef>
              <a:spcAft>
                <a:spcPts val="0"/>
              </a:spcAft>
              <a:buSzPts val="2000"/>
              <a:buChar char="▫"/>
              <a:defRPr/>
            </a:lvl3pPr>
            <a:lvl4pPr marL="1828800" lvl="3" indent="-355600" rtl="0">
              <a:spcBef>
                <a:spcPts val="600"/>
              </a:spcBef>
              <a:spcAft>
                <a:spcPts val="0"/>
              </a:spcAft>
              <a:buSzPts val="2000"/>
              <a:buChar char="▫"/>
              <a:defRPr/>
            </a:lvl4pPr>
            <a:lvl5pPr marL="2286000" lvl="4" indent="-355600" rtl="0">
              <a:spcBef>
                <a:spcPts val="600"/>
              </a:spcBef>
              <a:spcAft>
                <a:spcPts val="0"/>
              </a:spcAft>
              <a:buSzPts val="2000"/>
              <a:buChar char="▫"/>
              <a:defRPr/>
            </a:lvl5pPr>
            <a:lvl6pPr marL="2743200" lvl="5" indent="-355600" rtl="0">
              <a:spcBef>
                <a:spcPts val="600"/>
              </a:spcBef>
              <a:spcAft>
                <a:spcPts val="0"/>
              </a:spcAft>
              <a:buSzPts val="2000"/>
              <a:buChar char="▫"/>
              <a:defRPr/>
            </a:lvl6pPr>
            <a:lvl7pPr marL="3200400" lvl="6" indent="-355600" rtl="0">
              <a:spcBef>
                <a:spcPts val="600"/>
              </a:spcBef>
              <a:spcAft>
                <a:spcPts val="0"/>
              </a:spcAft>
              <a:buSzPts val="2000"/>
              <a:buChar char="▫"/>
              <a:defRPr/>
            </a:lvl7pPr>
            <a:lvl8pPr marL="3657600" lvl="7" indent="-355600" rtl="0">
              <a:spcBef>
                <a:spcPts val="600"/>
              </a:spcBef>
              <a:spcAft>
                <a:spcPts val="0"/>
              </a:spcAft>
              <a:buSzPts val="2000"/>
              <a:buChar char="▫"/>
              <a:defRPr/>
            </a:lvl8pPr>
            <a:lvl9pPr marL="4114800" lvl="8" indent="-355600" rtl="0">
              <a:spcBef>
                <a:spcPts val="600"/>
              </a:spcBef>
              <a:spcAft>
                <a:spcPts val="600"/>
              </a:spcAft>
              <a:buSzPts val="2000"/>
              <a:buChar char="▫"/>
              <a:defRPr/>
            </a:lvl9pPr>
          </a:lstStyle>
          <a:p>
            <a:endParaRPr/>
          </a:p>
        </p:txBody>
      </p:sp>
      <p:sp>
        <p:nvSpPr>
          <p:cNvPr id="35" name="Google Shape;35;p6"/>
          <p:cNvSpPr txBox="1">
            <a:spLocks noGrp="1"/>
          </p:cNvSpPr>
          <p:nvPr>
            <p:ph type="sldNum" idx="12"/>
          </p:nvPr>
        </p:nvSpPr>
        <p:spPr>
          <a:xfrm>
            <a:off x="8456478" y="129651"/>
            <a:ext cx="548700" cy="393600"/>
          </a:xfrm>
          <a:prstGeom prst="rect">
            <a:avLst/>
          </a:prstGeom>
        </p:spPr>
        <p:txBody>
          <a:bodyPr spcFirstLastPara="1" wrap="square" lIns="0" tIns="0" rIns="0" bIns="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lt1"/>
        </a:solidFill>
        <a:effectLst/>
      </p:bgPr>
    </p:bg>
    <p:spTree>
      <p:nvGrpSpPr>
        <p:cNvPr id="1" name="Shape 49"/>
        <p:cNvGrpSpPr/>
        <p:nvPr/>
      </p:nvGrpSpPr>
      <p:grpSpPr>
        <a:xfrm>
          <a:off x="0" y="0"/>
          <a:ext cx="0" cy="0"/>
          <a:chOff x="0" y="0"/>
          <a:chExt cx="0" cy="0"/>
        </a:xfrm>
      </p:grpSpPr>
      <p:sp>
        <p:nvSpPr>
          <p:cNvPr id="50" name="Google Shape;50;p9"/>
          <p:cNvSpPr/>
          <p:nvPr/>
        </p:nvSpPr>
        <p:spPr>
          <a:xfrm>
            <a:off x="790026" y="-743550"/>
            <a:ext cx="2750366" cy="2750258"/>
          </a:xfrm>
          <a:custGeom>
            <a:avLst/>
            <a:gdLst/>
            <a:ahLst/>
            <a:cxnLst/>
            <a:rect l="l" t="t" r="r" b="b"/>
            <a:pathLst>
              <a:path w="1376904" h="1376850" extrusionOk="0">
                <a:moveTo>
                  <a:pt x="942939" y="1234196"/>
                </a:moveTo>
                <a:cubicBezTo>
                  <a:pt x="1182091" y="1122691"/>
                  <a:pt x="1315111" y="1060655"/>
                  <a:pt x="1361424" y="933406"/>
                </a:cubicBezTo>
                <a:cubicBezTo>
                  <a:pt x="1407736" y="806157"/>
                  <a:pt x="1345722" y="673115"/>
                  <a:pt x="1234195" y="433964"/>
                </a:cubicBezTo>
                <a:cubicBezTo>
                  <a:pt x="1122669" y="194812"/>
                  <a:pt x="1060654" y="61792"/>
                  <a:pt x="933405" y="15479"/>
                </a:cubicBezTo>
                <a:cubicBezTo>
                  <a:pt x="806156" y="-30833"/>
                  <a:pt x="673115" y="31202"/>
                  <a:pt x="433963" y="142645"/>
                </a:cubicBezTo>
                <a:cubicBezTo>
                  <a:pt x="194811" y="254087"/>
                  <a:pt x="61791" y="316186"/>
                  <a:pt x="15478" y="443456"/>
                </a:cubicBezTo>
                <a:cubicBezTo>
                  <a:pt x="-30834" y="570726"/>
                  <a:pt x="31202" y="703746"/>
                  <a:pt x="142707" y="942877"/>
                </a:cubicBezTo>
                <a:cubicBezTo>
                  <a:pt x="254212" y="1182008"/>
                  <a:pt x="316248" y="1315049"/>
                  <a:pt x="443518" y="1361362"/>
                </a:cubicBezTo>
                <a:cubicBezTo>
                  <a:pt x="570788" y="1407674"/>
                  <a:pt x="703808" y="1345722"/>
                  <a:pt x="942939" y="1234196"/>
                </a:cubicBezTo>
                <a:close/>
              </a:path>
            </a:pathLst>
          </a:custGeom>
          <a:noFill/>
          <a:ln w="9525"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1" name="Google Shape;51;p9"/>
          <p:cNvSpPr txBox="1">
            <a:spLocks noGrp="1"/>
          </p:cNvSpPr>
          <p:nvPr>
            <p:ph type="title"/>
          </p:nvPr>
        </p:nvSpPr>
        <p:spPr>
          <a:xfrm>
            <a:off x="558600" y="514350"/>
            <a:ext cx="2824200" cy="461400"/>
          </a:xfrm>
          <a:prstGeom prst="rect">
            <a:avLst/>
          </a:prstGeom>
        </p:spPr>
        <p:txBody>
          <a:bodyPr spcFirstLastPara="1" wrap="square" lIns="0" tIns="0" rIns="0" bIns="0" anchor="t" anchorCtr="0">
            <a:noAutofit/>
          </a:bodyPr>
          <a:lstStyle>
            <a:lvl1pPr lvl="0" algn="l">
              <a:spcBef>
                <a:spcPts val="0"/>
              </a:spcBef>
              <a:spcAft>
                <a:spcPts val="0"/>
              </a:spcAft>
              <a:buSzPts val="2600"/>
              <a:buNone/>
              <a:defRPr/>
            </a:lvl1pPr>
            <a:lvl2pPr lvl="1" algn="l">
              <a:spcBef>
                <a:spcPts val="0"/>
              </a:spcBef>
              <a:spcAft>
                <a:spcPts val="0"/>
              </a:spcAft>
              <a:buSzPts val="2600"/>
              <a:buNone/>
              <a:defRPr/>
            </a:lvl2pPr>
            <a:lvl3pPr lvl="2" algn="l">
              <a:spcBef>
                <a:spcPts val="0"/>
              </a:spcBef>
              <a:spcAft>
                <a:spcPts val="0"/>
              </a:spcAft>
              <a:buSzPts val="2600"/>
              <a:buNone/>
              <a:defRPr/>
            </a:lvl3pPr>
            <a:lvl4pPr lvl="3" algn="l">
              <a:spcBef>
                <a:spcPts val="0"/>
              </a:spcBef>
              <a:spcAft>
                <a:spcPts val="0"/>
              </a:spcAft>
              <a:buSzPts val="2600"/>
              <a:buNone/>
              <a:defRPr/>
            </a:lvl4pPr>
            <a:lvl5pPr lvl="4" algn="l">
              <a:spcBef>
                <a:spcPts val="0"/>
              </a:spcBef>
              <a:spcAft>
                <a:spcPts val="0"/>
              </a:spcAft>
              <a:buSzPts val="2600"/>
              <a:buNone/>
              <a:defRPr/>
            </a:lvl5pPr>
            <a:lvl6pPr lvl="5" algn="l">
              <a:spcBef>
                <a:spcPts val="0"/>
              </a:spcBef>
              <a:spcAft>
                <a:spcPts val="0"/>
              </a:spcAft>
              <a:buSzPts val="2600"/>
              <a:buNone/>
              <a:defRPr/>
            </a:lvl6pPr>
            <a:lvl7pPr lvl="6" algn="l">
              <a:spcBef>
                <a:spcPts val="0"/>
              </a:spcBef>
              <a:spcAft>
                <a:spcPts val="0"/>
              </a:spcAft>
              <a:buSzPts val="2600"/>
              <a:buNone/>
              <a:defRPr/>
            </a:lvl7pPr>
            <a:lvl8pPr lvl="7" algn="l">
              <a:spcBef>
                <a:spcPts val="0"/>
              </a:spcBef>
              <a:spcAft>
                <a:spcPts val="0"/>
              </a:spcAft>
              <a:buSzPts val="2600"/>
              <a:buNone/>
              <a:defRPr/>
            </a:lvl8pPr>
            <a:lvl9pPr lvl="8" algn="l">
              <a:spcBef>
                <a:spcPts val="0"/>
              </a:spcBef>
              <a:spcAft>
                <a:spcPts val="0"/>
              </a:spcAft>
              <a:buSzPts val="2600"/>
              <a:buNone/>
              <a:defRPr/>
            </a:lvl9pPr>
          </a:lstStyle>
          <a:p>
            <a:endParaRPr/>
          </a:p>
        </p:txBody>
      </p:sp>
      <p:sp>
        <p:nvSpPr>
          <p:cNvPr id="52" name="Google Shape;52;p9"/>
          <p:cNvSpPr txBox="1">
            <a:spLocks noGrp="1"/>
          </p:cNvSpPr>
          <p:nvPr>
            <p:ph type="sldNum" idx="12"/>
          </p:nvPr>
        </p:nvSpPr>
        <p:spPr>
          <a:xfrm>
            <a:off x="8456478" y="129651"/>
            <a:ext cx="548700" cy="393600"/>
          </a:xfrm>
          <a:prstGeom prst="rect">
            <a:avLst/>
          </a:prstGeom>
        </p:spPr>
        <p:txBody>
          <a:bodyPr spcFirstLastPara="1" wrap="square" lIns="0" tIns="0" rIns="0"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 Big hole" type="blank">
  <p:cSld name="BLANK">
    <p:bg>
      <p:bgPr>
        <a:blipFill>
          <a:blip r:embed="rId2"/>
          <a:stretch>
            <a:fillRect/>
          </a:stretch>
        </a:blipFill>
        <a:effectLst/>
      </p:bgPr>
    </p:bg>
    <p:spTree>
      <p:nvGrpSpPr>
        <p:cNvPr id="1" name="Shape 57"/>
        <p:cNvGrpSpPr/>
        <p:nvPr/>
      </p:nvGrpSpPr>
      <p:grpSpPr>
        <a:xfrm>
          <a:off x="0" y="0"/>
          <a:ext cx="0" cy="0"/>
          <a:chOff x="0" y="0"/>
          <a:chExt cx="0" cy="0"/>
        </a:xfrm>
      </p:grpSpPr>
      <p:sp>
        <p:nvSpPr>
          <p:cNvPr id="58" name="Google Shape;58;p11"/>
          <p:cNvSpPr txBox="1">
            <a:spLocks noGrp="1"/>
          </p:cNvSpPr>
          <p:nvPr>
            <p:ph type="sldNum" idx="12"/>
          </p:nvPr>
        </p:nvSpPr>
        <p:spPr>
          <a:xfrm>
            <a:off x="8456478" y="129651"/>
            <a:ext cx="548700" cy="393600"/>
          </a:xfrm>
          <a:prstGeom prst="rect">
            <a:avLst/>
          </a:prstGeom>
        </p:spPr>
        <p:txBody>
          <a:bodyPr spcFirstLastPara="1" wrap="square" lIns="0" tIns="0" rIns="0"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lang="en-GB"/>
          </a:p>
        </p:txBody>
      </p:sp>
      <p:sp>
        <p:nvSpPr>
          <p:cNvPr id="59" name="Google Shape;59;p11"/>
          <p:cNvSpPr/>
          <p:nvPr/>
        </p:nvSpPr>
        <p:spPr>
          <a:xfrm>
            <a:off x="-14" y="-4"/>
            <a:ext cx="9162955" cy="5148516"/>
          </a:xfrm>
          <a:custGeom>
            <a:avLst/>
            <a:gdLst/>
            <a:ahLst/>
            <a:cxnLst/>
            <a:rect l="l" t="t" r="r" b="b"/>
            <a:pathLst>
              <a:path w="4014438" h="2258121" extrusionOk="0">
                <a:moveTo>
                  <a:pt x="3432199" y="0"/>
                </a:moveTo>
                <a:cubicBezTo>
                  <a:pt x="3485662" y="101239"/>
                  <a:pt x="3541529" y="221045"/>
                  <a:pt x="3606618" y="360589"/>
                </a:cubicBezTo>
                <a:cubicBezTo>
                  <a:pt x="3810894" y="798685"/>
                  <a:pt x="3924532" y="1042395"/>
                  <a:pt x="3839685" y="1275525"/>
                </a:cubicBezTo>
                <a:cubicBezTo>
                  <a:pt x="3754838" y="1508656"/>
                  <a:pt x="3511128" y="1622293"/>
                  <a:pt x="3073032" y="1826591"/>
                </a:cubicBezTo>
                <a:cubicBezTo>
                  <a:pt x="2634936" y="2030888"/>
                  <a:pt x="2391226" y="2144401"/>
                  <a:pt x="2158096" y="2059658"/>
                </a:cubicBezTo>
                <a:cubicBezTo>
                  <a:pt x="1924966" y="1974916"/>
                  <a:pt x="1811306" y="1731101"/>
                  <a:pt x="1607030" y="1293005"/>
                </a:cubicBezTo>
                <a:cubicBezTo>
                  <a:pt x="1402754" y="854908"/>
                  <a:pt x="1289095" y="611199"/>
                  <a:pt x="1373942" y="378068"/>
                </a:cubicBezTo>
                <a:cubicBezTo>
                  <a:pt x="1432005" y="218536"/>
                  <a:pt x="1564481" y="114955"/>
                  <a:pt x="1782682" y="0"/>
                </a:cubicBezTo>
                <a:lnTo>
                  <a:pt x="0" y="0"/>
                </a:lnTo>
                <a:lnTo>
                  <a:pt x="0" y="2258122"/>
                </a:lnTo>
                <a:lnTo>
                  <a:pt x="4014439" y="2258122"/>
                </a:lnTo>
                <a:lnTo>
                  <a:pt x="4014439"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 Small hole">
  <p:cSld name="BLANK_2">
    <p:bg>
      <p:bgPr>
        <a:blipFill>
          <a:blip r:embed="rId2"/>
          <a:stretch>
            <a:fillRect/>
          </a:stretch>
        </a:blipFill>
        <a:effectLst/>
      </p:bgPr>
    </p:bg>
    <p:spTree>
      <p:nvGrpSpPr>
        <p:cNvPr id="1" name="Shape 60"/>
        <p:cNvGrpSpPr/>
        <p:nvPr/>
      </p:nvGrpSpPr>
      <p:grpSpPr>
        <a:xfrm>
          <a:off x="0" y="0"/>
          <a:ext cx="0" cy="0"/>
          <a:chOff x="0" y="0"/>
          <a:chExt cx="0" cy="0"/>
        </a:xfrm>
      </p:grpSpPr>
      <p:sp>
        <p:nvSpPr>
          <p:cNvPr id="61" name="Google Shape;61;p12"/>
          <p:cNvSpPr/>
          <p:nvPr/>
        </p:nvSpPr>
        <p:spPr>
          <a:xfrm>
            <a:off x="0" y="25"/>
            <a:ext cx="9142883" cy="5142871"/>
          </a:xfrm>
          <a:custGeom>
            <a:avLst/>
            <a:gdLst/>
            <a:ahLst/>
            <a:cxnLst/>
            <a:rect l="l" t="t" r="r" b="b"/>
            <a:pathLst>
              <a:path w="4014438" h="2258121" extrusionOk="0">
                <a:moveTo>
                  <a:pt x="3043092" y="0"/>
                </a:moveTo>
                <a:cubicBezTo>
                  <a:pt x="3095509" y="23543"/>
                  <a:pt x="3152046" y="49909"/>
                  <a:pt x="3213600" y="78595"/>
                </a:cubicBezTo>
                <a:cubicBezTo>
                  <a:pt x="3550416" y="235660"/>
                  <a:pt x="3737756" y="323016"/>
                  <a:pt x="3802991" y="502244"/>
                </a:cubicBezTo>
                <a:cubicBezTo>
                  <a:pt x="3868225" y="681472"/>
                  <a:pt x="3780870" y="868833"/>
                  <a:pt x="3623805" y="1205649"/>
                </a:cubicBezTo>
                <a:cubicBezTo>
                  <a:pt x="3466740" y="1542465"/>
                  <a:pt x="3379384" y="1729805"/>
                  <a:pt x="3200156" y="1795040"/>
                </a:cubicBezTo>
                <a:cubicBezTo>
                  <a:pt x="3020928" y="1860274"/>
                  <a:pt x="2833567" y="1772918"/>
                  <a:pt x="2496772" y="1615853"/>
                </a:cubicBezTo>
                <a:cubicBezTo>
                  <a:pt x="2159977" y="1458789"/>
                  <a:pt x="1972595" y="1371433"/>
                  <a:pt x="1907361" y="1192205"/>
                </a:cubicBezTo>
                <a:cubicBezTo>
                  <a:pt x="1842126" y="1012977"/>
                  <a:pt x="1929503" y="825615"/>
                  <a:pt x="2086546" y="488821"/>
                </a:cubicBezTo>
                <a:cubicBezTo>
                  <a:pt x="2193515" y="259412"/>
                  <a:pt x="2268158" y="99378"/>
                  <a:pt x="2361515" y="0"/>
                </a:cubicBezTo>
                <a:lnTo>
                  <a:pt x="0" y="0"/>
                </a:lnTo>
                <a:lnTo>
                  <a:pt x="0" y="2258122"/>
                </a:lnTo>
                <a:lnTo>
                  <a:pt x="4014439" y="2258122"/>
                </a:lnTo>
                <a:lnTo>
                  <a:pt x="4014439"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2" name="Google Shape;62;p12"/>
          <p:cNvSpPr txBox="1">
            <a:spLocks noGrp="1"/>
          </p:cNvSpPr>
          <p:nvPr>
            <p:ph type="sldNum" idx="12"/>
          </p:nvPr>
        </p:nvSpPr>
        <p:spPr>
          <a:xfrm>
            <a:off x="8456478" y="129651"/>
            <a:ext cx="548700" cy="393600"/>
          </a:xfrm>
          <a:prstGeom prst="rect">
            <a:avLst/>
          </a:prstGeom>
        </p:spPr>
        <p:txBody>
          <a:bodyPr spcFirstLastPara="1" wrap="square" lIns="0" tIns="0" rIns="0" bIns="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 background">
  <p:cSld name="BLANK_1">
    <p:spTree>
      <p:nvGrpSpPr>
        <p:cNvPr id="1" name="Shape 63"/>
        <p:cNvGrpSpPr/>
        <p:nvPr/>
      </p:nvGrpSpPr>
      <p:grpSpPr>
        <a:xfrm>
          <a:off x="0" y="0"/>
          <a:ext cx="0" cy="0"/>
          <a:chOff x="0" y="0"/>
          <a:chExt cx="0" cy="0"/>
        </a:xfrm>
      </p:grpSpPr>
      <p:sp>
        <p:nvSpPr>
          <p:cNvPr id="64" name="Google Shape;64;p13"/>
          <p:cNvSpPr txBox="1">
            <a:spLocks noGrp="1"/>
          </p:cNvSpPr>
          <p:nvPr>
            <p:ph type="sldNum" idx="12"/>
          </p:nvPr>
        </p:nvSpPr>
        <p:spPr>
          <a:xfrm>
            <a:off x="8456478" y="129651"/>
            <a:ext cx="548700" cy="393600"/>
          </a:xfrm>
          <a:prstGeom prst="rect">
            <a:avLst/>
          </a:prstGeom>
        </p:spPr>
        <p:txBody>
          <a:bodyPr spcFirstLastPara="1" wrap="square" lIns="0" tIns="0" rIns="0" bIns="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lang="en-GB"/>
          </a:p>
        </p:txBody>
      </p:sp>
      <p:sp>
        <p:nvSpPr>
          <p:cNvPr id="65" name="Google Shape;65;p13"/>
          <p:cNvSpPr/>
          <p:nvPr/>
        </p:nvSpPr>
        <p:spPr>
          <a:xfrm>
            <a:off x="1831963" y="248075"/>
            <a:ext cx="5480078" cy="5479863"/>
          </a:xfrm>
          <a:custGeom>
            <a:avLst/>
            <a:gdLst/>
            <a:ahLst/>
            <a:cxnLst/>
            <a:rect l="l" t="t" r="r" b="b"/>
            <a:pathLst>
              <a:path w="1376904" h="1376850" extrusionOk="0">
                <a:moveTo>
                  <a:pt x="942939" y="1234196"/>
                </a:moveTo>
                <a:cubicBezTo>
                  <a:pt x="1182091" y="1122691"/>
                  <a:pt x="1315111" y="1060655"/>
                  <a:pt x="1361424" y="933406"/>
                </a:cubicBezTo>
                <a:cubicBezTo>
                  <a:pt x="1407736" y="806157"/>
                  <a:pt x="1345722" y="673115"/>
                  <a:pt x="1234195" y="433964"/>
                </a:cubicBezTo>
                <a:cubicBezTo>
                  <a:pt x="1122669" y="194812"/>
                  <a:pt x="1060654" y="61792"/>
                  <a:pt x="933405" y="15479"/>
                </a:cubicBezTo>
                <a:cubicBezTo>
                  <a:pt x="806156" y="-30833"/>
                  <a:pt x="673115" y="31202"/>
                  <a:pt x="433963" y="142645"/>
                </a:cubicBezTo>
                <a:cubicBezTo>
                  <a:pt x="194811" y="254087"/>
                  <a:pt x="61791" y="316186"/>
                  <a:pt x="15478" y="443456"/>
                </a:cubicBezTo>
                <a:cubicBezTo>
                  <a:pt x="-30834" y="570726"/>
                  <a:pt x="31202" y="703746"/>
                  <a:pt x="142707" y="942877"/>
                </a:cubicBezTo>
                <a:cubicBezTo>
                  <a:pt x="254212" y="1182008"/>
                  <a:pt x="316248" y="1315049"/>
                  <a:pt x="443518" y="1361362"/>
                </a:cubicBezTo>
                <a:cubicBezTo>
                  <a:pt x="570788" y="1407674"/>
                  <a:pt x="703808" y="1345722"/>
                  <a:pt x="942939" y="1234196"/>
                </a:cubicBezTo>
                <a:close/>
              </a:path>
            </a:pathLst>
          </a:custGeom>
          <a:no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4"/>
            </a:gs>
            <a:gs pos="20000">
              <a:schemeClr val="accent4"/>
            </a:gs>
            <a:gs pos="79000">
              <a:schemeClr val="accent3"/>
            </a:gs>
            <a:gs pos="100000">
              <a:schemeClr val="accent3"/>
            </a:gs>
          </a:gsLst>
          <a:lin ang="5400012"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58600" y="1123950"/>
            <a:ext cx="2595300" cy="674100"/>
          </a:xfrm>
          <a:prstGeom prst="rect">
            <a:avLst/>
          </a:prstGeom>
          <a:noFill/>
          <a:ln>
            <a:noFill/>
          </a:ln>
        </p:spPr>
        <p:txBody>
          <a:bodyPr spcFirstLastPara="1" wrap="square" lIns="0" tIns="0" rIns="0" bIns="0" anchor="t" anchorCtr="0">
            <a:noAutofit/>
          </a:bodyPr>
          <a:lstStyle>
            <a:lvl1pPr lvl="0" algn="r">
              <a:lnSpc>
                <a:spcPct val="100000"/>
              </a:lnSpc>
              <a:spcBef>
                <a:spcPts val="0"/>
              </a:spcBef>
              <a:spcAft>
                <a:spcPts val="0"/>
              </a:spcAft>
              <a:buClr>
                <a:schemeClr val="dk1"/>
              </a:buClr>
              <a:buSzPts val="2600"/>
              <a:buFont typeface="Encode Sans Semi Condensed"/>
              <a:buNone/>
              <a:defRPr sz="2600" b="1">
                <a:solidFill>
                  <a:schemeClr val="dk1"/>
                </a:solidFill>
                <a:latin typeface="Encode Sans Semi Condensed"/>
                <a:ea typeface="Encode Sans Semi Condensed"/>
                <a:cs typeface="Encode Sans Semi Condensed"/>
                <a:sym typeface="Encode Sans Semi Condensed"/>
              </a:defRPr>
            </a:lvl1pPr>
            <a:lvl2pPr lvl="1" algn="r">
              <a:lnSpc>
                <a:spcPct val="100000"/>
              </a:lnSpc>
              <a:spcBef>
                <a:spcPts val="0"/>
              </a:spcBef>
              <a:spcAft>
                <a:spcPts val="0"/>
              </a:spcAft>
              <a:buClr>
                <a:schemeClr val="dk1"/>
              </a:buClr>
              <a:buSzPts val="2600"/>
              <a:buFont typeface="Encode Sans Semi Condensed"/>
              <a:buNone/>
              <a:defRPr sz="2600" b="1">
                <a:solidFill>
                  <a:schemeClr val="dk1"/>
                </a:solidFill>
                <a:latin typeface="Encode Sans Semi Condensed"/>
                <a:ea typeface="Encode Sans Semi Condensed"/>
                <a:cs typeface="Encode Sans Semi Condensed"/>
                <a:sym typeface="Encode Sans Semi Condensed"/>
              </a:defRPr>
            </a:lvl2pPr>
            <a:lvl3pPr lvl="2" algn="r">
              <a:lnSpc>
                <a:spcPct val="100000"/>
              </a:lnSpc>
              <a:spcBef>
                <a:spcPts val="0"/>
              </a:spcBef>
              <a:spcAft>
                <a:spcPts val="0"/>
              </a:spcAft>
              <a:buClr>
                <a:schemeClr val="dk1"/>
              </a:buClr>
              <a:buSzPts val="2600"/>
              <a:buFont typeface="Encode Sans Semi Condensed"/>
              <a:buNone/>
              <a:defRPr sz="2600" b="1">
                <a:solidFill>
                  <a:schemeClr val="dk1"/>
                </a:solidFill>
                <a:latin typeface="Encode Sans Semi Condensed"/>
                <a:ea typeface="Encode Sans Semi Condensed"/>
                <a:cs typeface="Encode Sans Semi Condensed"/>
                <a:sym typeface="Encode Sans Semi Condensed"/>
              </a:defRPr>
            </a:lvl3pPr>
            <a:lvl4pPr lvl="3" algn="r">
              <a:lnSpc>
                <a:spcPct val="100000"/>
              </a:lnSpc>
              <a:spcBef>
                <a:spcPts val="0"/>
              </a:spcBef>
              <a:spcAft>
                <a:spcPts val="0"/>
              </a:spcAft>
              <a:buClr>
                <a:schemeClr val="dk1"/>
              </a:buClr>
              <a:buSzPts val="2600"/>
              <a:buFont typeface="Encode Sans Semi Condensed"/>
              <a:buNone/>
              <a:defRPr sz="2600" b="1">
                <a:solidFill>
                  <a:schemeClr val="dk1"/>
                </a:solidFill>
                <a:latin typeface="Encode Sans Semi Condensed"/>
                <a:ea typeface="Encode Sans Semi Condensed"/>
                <a:cs typeface="Encode Sans Semi Condensed"/>
                <a:sym typeface="Encode Sans Semi Condensed"/>
              </a:defRPr>
            </a:lvl4pPr>
            <a:lvl5pPr lvl="4" algn="r">
              <a:lnSpc>
                <a:spcPct val="100000"/>
              </a:lnSpc>
              <a:spcBef>
                <a:spcPts val="0"/>
              </a:spcBef>
              <a:spcAft>
                <a:spcPts val="0"/>
              </a:spcAft>
              <a:buClr>
                <a:schemeClr val="dk1"/>
              </a:buClr>
              <a:buSzPts val="2600"/>
              <a:buFont typeface="Encode Sans Semi Condensed"/>
              <a:buNone/>
              <a:defRPr sz="2600" b="1">
                <a:solidFill>
                  <a:schemeClr val="dk1"/>
                </a:solidFill>
                <a:latin typeface="Encode Sans Semi Condensed"/>
                <a:ea typeface="Encode Sans Semi Condensed"/>
                <a:cs typeface="Encode Sans Semi Condensed"/>
                <a:sym typeface="Encode Sans Semi Condensed"/>
              </a:defRPr>
            </a:lvl5pPr>
            <a:lvl6pPr lvl="5" algn="r">
              <a:lnSpc>
                <a:spcPct val="100000"/>
              </a:lnSpc>
              <a:spcBef>
                <a:spcPts val="0"/>
              </a:spcBef>
              <a:spcAft>
                <a:spcPts val="0"/>
              </a:spcAft>
              <a:buClr>
                <a:schemeClr val="dk1"/>
              </a:buClr>
              <a:buSzPts val="2600"/>
              <a:buFont typeface="Encode Sans Semi Condensed"/>
              <a:buNone/>
              <a:defRPr sz="2600" b="1">
                <a:solidFill>
                  <a:schemeClr val="dk1"/>
                </a:solidFill>
                <a:latin typeface="Encode Sans Semi Condensed"/>
                <a:ea typeface="Encode Sans Semi Condensed"/>
                <a:cs typeface="Encode Sans Semi Condensed"/>
                <a:sym typeface="Encode Sans Semi Condensed"/>
              </a:defRPr>
            </a:lvl6pPr>
            <a:lvl7pPr lvl="6" algn="r">
              <a:lnSpc>
                <a:spcPct val="100000"/>
              </a:lnSpc>
              <a:spcBef>
                <a:spcPts val="0"/>
              </a:spcBef>
              <a:spcAft>
                <a:spcPts val="0"/>
              </a:spcAft>
              <a:buClr>
                <a:schemeClr val="dk1"/>
              </a:buClr>
              <a:buSzPts val="2600"/>
              <a:buFont typeface="Encode Sans Semi Condensed"/>
              <a:buNone/>
              <a:defRPr sz="2600" b="1">
                <a:solidFill>
                  <a:schemeClr val="dk1"/>
                </a:solidFill>
                <a:latin typeface="Encode Sans Semi Condensed"/>
                <a:ea typeface="Encode Sans Semi Condensed"/>
                <a:cs typeface="Encode Sans Semi Condensed"/>
                <a:sym typeface="Encode Sans Semi Condensed"/>
              </a:defRPr>
            </a:lvl7pPr>
            <a:lvl8pPr lvl="7" algn="r">
              <a:lnSpc>
                <a:spcPct val="100000"/>
              </a:lnSpc>
              <a:spcBef>
                <a:spcPts val="0"/>
              </a:spcBef>
              <a:spcAft>
                <a:spcPts val="0"/>
              </a:spcAft>
              <a:buClr>
                <a:schemeClr val="dk1"/>
              </a:buClr>
              <a:buSzPts val="2600"/>
              <a:buFont typeface="Encode Sans Semi Condensed"/>
              <a:buNone/>
              <a:defRPr sz="2600" b="1">
                <a:solidFill>
                  <a:schemeClr val="dk1"/>
                </a:solidFill>
                <a:latin typeface="Encode Sans Semi Condensed"/>
                <a:ea typeface="Encode Sans Semi Condensed"/>
                <a:cs typeface="Encode Sans Semi Condensed"/>
                <a:sym typeface="Encode Sans Semi Condensed"/>
              </a:defRPr>
            </a:lvl8pPr>
            <a:lvl9pPr lvl="8" algn="r">
              <a:lnSpc>
                <a:spcPct val="100000"/>
              </a:lnSpc>
              <a:spcBef>
                <a:spcPts val="0"/>
              </a:spcBef>
              <a:spcAft>
                <a:spcPts val="0"/>
              </a:spcAft>
              <a:buClr>
                <a:schemeClr val="dk1"/>
              </a:buClr>
              <a:buSzPts val="2600"/>
              <a:buFont typeface="Encode Sans Semi Condensed"/>
              <a:buNone/>
              <a:defRPr sz="2600" b="1">
                <a:solidFill>
                  <a:schemeClr val="dk1"/>
                </a:solidFill>
                <a:latin typeface="Encode Sans Semi Condensed"/>
                <a:ea typeface="Encode Sans Semi Condensed"/>
                <a:cs typeface="Encode Sans Semi Condensed"/>
                <a:sym typeface="Encode Sans Semi Condensed"/>
              </a:defRPr>
            </a:lvl9pPr>
          </a:lstStyle>
          <a:p>
            <a:endParaRPr/>
          </a:p>
        </p:txBody>
      </p:sp>
      <p:sp>
        <p:nvSpPr>
          <p:cNvPr id="7" name="Google Shape;7;p1"/>
          <p:cNvSpPr txBox="1">
            <a:spLocks noGrp="1"/>
          </p:cNvSpPr>
          <p:nvPr>
            <p:ph type="body" idx="1"/>
          </p:nvPr>
        </p:nvSpPr>
        <p:spPr>
          <a:xfrm>
            <a:off x="3651875" y="1200150"/>
            <a:ext cx="4933500" cy="3010200"/>
          </a:xfrm>
          <a:prstGeom prst="rect">
            <a:avLst/>
          </a:prstGeom>
          <a:noFill/>
          <a:ln>
            <a:noFill/>
          </a:ln>
        </p:spPr>
        <p:txBody>
          <a:bodyPr spcFirstLastPara="1" wrap="square" lIns="0" tIns="0" rIns="0" bIns="0" anchor="t" anchorCtr="0">
            <a:noAutofit/>
          </a:bodyPr>
          <a:lstStyle>
            <a:lvl1pPr marL="457200" lvl="0" indent="-355600">
              <a:spcBef>
                <a:spcPts val="0"/>
              </a:spcBef>
              <a:spcAft>
                <a:spcPts val="0"/>
              </a:spcAft>
              <a:buClr>
                <a:schemeClr val="accent5"/>
              </a:buClr>
              <a:buSzPts val="2000"/>
              <a:buFont typeface="Karla"/>
              <a:buChar char="▪"/>
              <a:defRPr sz="2000">
                <a:solidFill>
                  <a:schemeClr val="dk1"/>
                </a:solidFill>
                <a:latin typeface="Karla"/>
                <a:ea typeface="Karla"/>
                <a:cs typeface="Karla"/>
                <a:sym typeface="Karla"/>
              </a:defRPr>
            </a:lvl1pPr>
            <a:lvl2pPr marL="914400" lvl="1" indent="-355600">
              <a:spcBef>
                <a:spcPts val="600"/>
              </a:spcBef>
              <a:spcAft>
                <a:spcPts val="0"/>
              </a:spcAft>
              <a:buClr>
                <a:schemeClr val="accent5"/>
              </a:buClr>
              <a:buSzPts val="2000"/>
              <a:buFont typeface="Karla"/>
              <a:buChar char="▫"/>
              <a:defRPr sz="2000">
                <a:solidFill>
                  <a:schemeClr val="dk1"/>
                </a:solidFill>
                <a:latin typeface="Karla"/>
                <a:ea typeface="Karla"/>
                <a:cs typeface="Karla"/>
                <a:sym typeface="Karla"/>
              </a:defRPr>
            </a:lvl2pPr>
            <a:lvl3pPr marL="1371600" lvl="2" indent="-355600">
              <a:spcBef>
                <a:spcPts val="600"/>
              </a:spcBef>
              <a:spcAft>
                <a:spcPts val="0"/>
              </a:spcAft>
              <a:buClr>
                <a:schemeClr val="accent5"/>
              </a:buClr>
              <a:buSzPts val="2000"/>
              <a:buFont typeface="Karla"/>
              <a:buChar char="▫"/>
              <a:defRPr sz="2000">
                <a:solidFill>
                  <a:schemeClr val="dk1"/>
                </a:solidFill>
                <a:latin typeface="Karla"/>
                <a:ea typeface="Karla"/>
                <a:cs typeface="Karla"/>
                <a:sym typeface="Karla"/>
              </a:defRPr>
            </a:lvl3pPr>
            <a:lvl4pPr marL="1828800" lvl="3" indent="-355600">
              <a:spcBef>
                <a:spcPts val="600"/>
              </a:spcBef>
              <a:spcAft>
                <a:spcPts val="0"/>
              </a:spcAft>
              <a:buClr>
                <a:schemeClr val="dk2"/>
              </a:buClr>
              <a:buSzPts val="2000"/>
              <a:buFont typeface="Karla"/>
              <a:buChar char="▫"/>
              <a:defRPr sz="2000">
                <a:solidFill>
                  <a:schemeClr val="dk1"/>
                </a:solidFill>
                <a:latin typeface="Karla"/>
                <a:ea typeface="Karla"/>
                <a:cs typeface="Karla"/>
                <a:sym typeface="Karla"/>
              </a:defRPr>
            </a:lvl4pPr>
            <a:lvl5pPr marL="2286000" lvl="4" indent="-355600">
              <a:spcBef>
                <a:spcPts val="600"/>
              </a:spcBef>
              <a:spcAft>
                <a:spcPts val="0"/>
              </a:spcAft>
              <a:buClr>
                <a:schemeClr val="dk2"/>
              </a:buClr>
              <a:buSzPts val="2000"/>
              <a:buFont typeface="Karla"/>
              <a:buChar char="▫"/>
              <a:defRPr sz="2000">
                <a:solidFill>
                  <a:schemeClr val="dk1"/>
                </a:solidFill>
                <a:latin typeface="Karla"/>
                <a:ea typeface="Karla"/>
                <a:cs typeface="Karla"/>
                <a:sym typeface="Karla"/>
              </a:defRPr>
            </a:lvl5pPr>
            <a:lvl6pPr marL="2743200" lvl="5" indent="-355600">
              <a:spcBef>
                <a:spcPts val="600"/>
              </a:spcBef>
              <a:spcAft>
                <a:spcPts val="0"/>
              </a:spcAft>
              <a:buClr>
                <a:schemeClr val="dk2"/>
              </a:buClr>
              <a:buSzPts val="2000"/>
              <a:buFont typeface="Karla"/>
              <a:buChar char="▫"/>
              <a:defRPr sz="2000">
                <a:solidFill>
                  <a:schemeClr val="dk1"/>
                </a:solidFill>
                <a:latin typeface="Karla"/>
                <a:ea typeface="Karla"/>
                <a:cs typeface="Karla"/>
                <a:sym typeface="Karla"/>
              </a:defRPr>
            </a:lvl6pPr>
            <a:lvl7pPr marL="3200400" lvl="6" indent="-355600">
              <a:spcBef>
                <a:spcPts val="600"/>
              </a:spcBef>
              <a:spcAft>
                <a:spcPts val="0"/>
              </a:spcAft>
              <a:buClr>
                <a:schemeClr val="dk2"/>
              </a:buClr>
              <a:buSzPts val="2000"/>
              <a:buFont typeface="Karla"/>
              <a:buChar char="▫"/>
              <a:defRPr sz="2000">
                <a:solidFill>
                  <a:schemeClr val="dk1"/>
                </a:solidFill>
                <a:latin typeface="Karla"/>
                <a:ea typeface="Karla"/>
                <a:cs typeface="Karla"/>
                <a:sym typeface="Karla"/>
              </a:defRPr>
            </a:lvl7pPr>
            <a:lvl8pPr marL="3657600" lvl="7" indent="-355600">
              <a:spcBef>
                <a:spcPts val="600"/>
              </a:spcBef>
              <a:spcAft>
                <a:spcPts val="0"/>
              </a:spcAft>
              <a:buClr>
                <a:schemeClr val="dk2"/>
              </a:buClr>
              <a:buSzPts val="2000"/>
              <a:buFont typeface="Karla"/>
              <a:buChar char="▫"/>
              <a:defRPr sz="2000">
                <a:solidFill>
                  <a:schemeClr val="dk1"/>
                </a:solidFill>
                <a:latin typeface="Karla"/>
                <a:ea typeface="Karla"/>
                <a:cs typeface="Karla"/>
                <a:sym typeface="Karla"/>
              </a:defRPr>
            </a:lvl8pPr>
            <a:lvl9pPr marL="4114800" lvl="8" indent="-355600">
              <a:spcBef>
                <a:spcPts val="600"/>
              </a:spcBef>
              <a:spcAft>
                <a:spcPts val="600"/>
              </a:spcAft>
              <a:buClr>
                <a:schemeClr val="dk2"/>
              </a:buClr>
              <a:buSzPts val="2000"/>
              <a:buFont typeface="Karla"/>
              <a:buChar char="▫"/>
              <a:defRPr sz="2000">
                <a:solidFill>
                  <a:schemeClr val="dk1"/>
                </a:solidFill>
                <a:latin typeface="Karla"/>
                <a:ea typeface="Karla"/>
                <a:cs typeface="Karla"/>
                <a:sym typeface="Karla"/>
              </a:defRPr>
            </a:lvl9pPr>
          </a:lstStyle>
          <a:p>
            <a:endParaRPr/>
          </a:p>
        </p:txBody>
      </p:sp>
      <p:sp>
        <p:nvSpPr>
          <p:cNvPr id="8" name="Google Shape;8;p1"/>
          <p:cNvSpPr txBox="1">
            <a:spLocks noGrp="1"/>
          </p:cNvSpPr>
          <p:nvPr>
            <p:ph type="sldNum" idx="12"/>
          </p:nvPr>
        </p:nvSpPr>
        <p:spPr>
          <a:xfrm>
            <a:off x="8456478" y="129651"/>
            <a:ext cx="548700" cy="393600"/>
          </a:xfrm>
          <a:prstGeom prst="rect">
            <a:avLst/>
          </a:prstGeom>
          <a:noFill/>
          <a:ln>
            <a:noFill/>
          </a:ln>
        </p:spPr>
        <p:txBody>
          <a:bodyPr spcFirstLastPara="1" wrap="square" lIns="0" tIns="0" rIns="0" bIns="0" anchor="t" anchorCtr="0">
            <a:noAutofit/>
          </a:bodyPr>
          <a:lstStyle>
            <a:lvl1pPr lvl="0" algn="r">
              <a:buNone/>
              <a:defRPr sz="1200">
                <a:solidFill>
                  <a:schemeClr val="dk2"/>
                </a:solidFill>
                <a:latin typeface="Karla"/>
                <a:ea typeface="Karla"/>
                <a:cs typeface="Karla"/>
                <a:sym typeface="Karla"/>
              </a:defRPr>
            </a:lvl1pPr>
            <a:lvl2pPr lvl="1" algn="r">
              <a:buNone/>
              <a:defRPr sz="1200">
                <a:solidFill>
                  <a:schemeClr val="dk2"/>
                </a:solidFill>
                <a:latin typeface="Karla"/>
                <a:ea typeface="Karla"/>
                <a:cs typeface="Karla"/>
                <a:sym typeface="Karla"/>
              </a:defRPr>
            </a:lvl2pPr>
            <a:lvl3pPr lvl="2" algn="r">
              <a:buNone/>
              <a:defRPr sz="1200">
                <a:solidFill>
                  <a:schemeClr val="dk2"/>
                </a:solidFill>
                <a:latin typeface="Karla"/>
                <a:ea typeface="Karla"/>
                <a:cs typeface="Karla"/>
                <a:sym typeface="Karla"/>
              </a:defRPr>
            </a:lvl3pPr>
            <a:lvl4pPr lvl="3" algn="r">
              <a:buNone/>
              <a:defRPr sz="1200">
                <a:solidFill>
                  <a:schemeClr val="dk2"/>
                </a:solidFill>
                <a:latin typeface="Karla"/>
                <a:ea typeface="Karla"/>
                <a:cs typeface="Karla"/>
                <a:sym typeface="Karla"/>
              </a:defRPr>
            </a:lvl4pPr>
            <a:lvl5pPr lvl="4" algn="r">
              <a:buNone/>
              <a:defRPr sz="1200">
                <a:solidFill>
                  <a:schemeClr val="dk2"/>
                </a:solidFill>
                <a:latin typeface="Karla"/>
                <a:ea typeface="Karla"/>
                <a:cs typeface="Karla"/>
                <a:sym typeface="Karla"/>
              </a:defRPr>
            </a:lvl5pPr>
            <a:lvl6pPr lvl="5" algn="r">
              <a:buNone/>
              <a:defRPr sz="1200">
                <a:solidFill>
                  <a:schemeClr val="dk2"/>
                </a:solidFill>
                <a:latin typeface="Karla"/>
                <a:ea typeface="Karla"/>
                <a:cs typeface="Karla"/>
                <a:sym typeface="Karla"/>
              </a:defRPr>
            </a:lvl6pPr>
            <a:lvl7pPr lvl="6" algn="r">
              <a:buNone/>
              <a:defRPr sz="1200">
                <a:solidFill>
                  <a:schemeClr val="dk2"/>
                </a:solidFill>
                <a:latin typeface="Karla"/>
                <a:ea typeface="Karla"/>
                <a:cs typeface="Karla"/>
                <a:sym typeface="Karla"/>
              </a:defRPr>
            </a:lvl7pPr>
            <a:lvl8pPr lvl="7" algn="r">
              <a:buNone/>
              <a:defRPr sz="1200">
                <a:solidFill>
                  <a:schemeClr val="dk2"/>
                </a:solidFill>
                <a:latin typeface="Karla"/>
                <a:ea typeface="Karla"/>
                <a:cs typeface="Karla"/>
                <a:sym typeface="Karla"/>
              </a:defRPr>
            </a:lvl8pPr>
            <a:lvl9pPr lvl="8" algn="r">
              <a:buNone/>
              <a:defRPr sz="1200">
                <a:solidFill>
                  <a:schemeClr val="dk2"/>
                </a:solidFill>
                <a:latin typeface="Karla"/>
                <a:ea typeface="Karla"/>
                <a:cs typeface="Karla"/>
                <a:sym typeface="Karla"/>
              </a:defRPr>
            </a:lvl9pPr>
          </a:lstStyle>
          <a:p>
            <a:pPr marL="0" lvl="0" indent="0" algn="r" rtl="0">
              <a:spcBef>
                <a:spcPts val="0"/>
              </a:spcBef>
              <a:spcAft>
                <a:spcPts val="0"/>
              </a:spcAft>
              <a:buNone/>
            </a:pPr>
            <a:fld id="{00000000-1234-1234-1234-123412341234}" type="slidenum">
              <a:rPr lang="en-GB"/>
              <a:t>‹#›</a:t>
            </a:fld>
            <a:endParaRPr lang="en-GB"/>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6.xml"/><Relationship Id="rId5" Type="http://schemas.openxmlformats.org/officeDocument/2006/relationships/image" Target="../media/image40.jpeg"/><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6.xml"/><Relationship Id="rId5" Type="http://schemas.openxmlformats.org/officeDocument/2006/relationships/image" Target="../media/image40.jpeg"/><Relationship Id="rId4" Type="http://schemas.openxmlformats.org/officeDocument/2006/relationships/image" Target="../media/image39.jpeg"/></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6.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3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45.jpeg"/><Relationship Id="rId1" Type="http://schemas.openxmlformats.org/officeDocument/2006/relationships/slideLayout" Target="../slideLayouts/slideLayout6.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3.GIF"/><Relationship Id="rId2" Type="http://schemas.openxmlformats.org/officeDocument/2006/relationships/image" Target="../media/image45.jpeg"/><Relationship Id="rId1" Type="http://schemas.openxmlformats.org/officeDocument/2006/relationships/slideLayout" Target="../slideLayouts/slideLayout6.xml"/><Relationship Id="rId6" Type="http://schemas.openxmlformats.org/officeDocument/2006/relationships/image" Target="../media/image52.jpeg"/><Relationship Id="rId5" Type="http://schemas.openxmlformats.org/officeDocument/2006/relationships/image" Target="../media/image48.jpeg"/><Relationship Id="rId4" Type="http://schemas.openxmlformats.org/officeDocument/2006/relationships/image" Target="../media/image47.jpeg"/></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6.xml"/><Relationship Id="rId6" Type="http://schemas.openxmlformats.org/officeDocument/2006/relationships/image" Target="../media/image55.jpeg"/><Relationship Id="rId5" Type="http://schemas.openxmlformats.org/officeDocument/2006/relationships/image" Target="../media/image48.jpeg"/><Relationship Id="rId4" Type="http://schemas.openxmlformats.org/officeDocument/2006/relationships/image" Target="../media/image47.jpeg"/></Relationships>
</file>

<file path=ppt/slides/_rels/slide44.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45.jpeg"/><Relationship Id="rId7" Type="http://schemas.openxmlformats.org/officeDocument/2006/relationships/image" Target="../media/image56.jpe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45.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45.jpeg"/><Relationship Id="rId7" Type="http://schemas.openxmlformats.org/officeDocument/2006/relationships/image" Target="../media/image61.jpe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46.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45.jpeg"/><Relationship Id="rId7" Type="http://schemas.openxmlformats.org/officeDocument/2006/relationships/image" Target="../media/image57.jpe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47.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45.jpeg"/><Relationship Id="rId7" Type="http://schemas.openxmlformats.org/officeDocument/2006/relationships/image" Target="../media/image64.jpe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image" Target="../media/image68.jpeg"/></Relationships>
</file>

<file path=ppt/slides/_rels/slide5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46.jpeg"/></Relationships>
</file>

<file path=ppt/slides/_rels/slide5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46.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6.xml"/><Relationship Id="rId5" Type="http://schemas.openxmlformats.org/officeDocument/2006/relationships/image" Target="../media/image76.jpeg"/><Relationship Id="rId4" Type="http://schemas.openxmlformats.org/officeDocument/2006/relationships/image" Target="../media/image75.jpeg"/></Relationships>
</file>

<file path=ppt/slides/_rels/slide6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9.xml"/><Relationship Id="rId4" Type="http://schemas.openxmlformats.org/officeDocument/2006/relationships/image" Target="../media/image77.jpeg"/></Relationships>
</file>

<file path=ppt/slides/_rels/slide6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6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6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9.xml"/><Relationship Id="rId1" Type="http://schemas.openxmlformats.org/officeDocument/2006/relationships/slideLayout" Target="../slideLayouts/slideLayout9.xml"/><Relationship Id="rId4" Type="http://schemas.openxmlformats.org/officeDocument/2006/relationships/image" Target="../media/image78.jpeg"/></Relationships>
</file>

<file path=ppt/slides/_rels/slide6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6.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6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4"/>
          <p:cNvSpPr txBox="1">
            <a:spLocks noGrp="1"/>
          </p:cNvSpPr>
          <p:nvPr>
            <p:ph type="ctrTitle"/>
          </p:nvPr>
        </p:nvSpPr>
        <p:spPr>
          <a:xfrm>
            <a:off x="2148289" y="2787268"/>
            <a:ext cx="4869456" cy="264405"/>
          </a:xfrm>
          <a:prstGeom prst="rect">
            <a:avLst/>
          </a:prstGeom>
        </p:spPr>
        <p:txBody>
          <a:bodyPr spcFirstLastPara="1" wrap="square" lIns="0" tIns="0" rIns="0" bIns="0" anchor="b" anchorCtr="0">
            <a:noAutofit/>
          </a:bodyPr>
          <a:lstStyle/>
          <a:p>
            <a:pPr algn="ctr"/>
            <a:r>
              <a:rPr lang="en-US" sz="2000" dirty="0" smtClean="0">
                <a:solidFill>
                  <a:srgbClr val="FF0000"/>
                </a:solidFill>
              </a:rPr>
              <a:t>NIGERIAN MEDICAL ASSOCIATION</a:t>
            </a:r>
            <a:endParaRPr lang="en-US" sz="2000" dirty="0">
              <a:solidFill>
                <a:srgbClr val="FF0000"/>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1928" y="250634"/>
            <a:ext cx="3382178" cy="2536634"/>
          </a:xfrm>
          <a:prstGeom prst="rect">
            <a:avLst/>
          </a:prstGeom>
        </p:spPr>
      </p:pic>
      <p:sp>
        <p:nvSpPr>
          <p:cNvPr id="3" name="TextBox 2"/>
          <p:cNvSpPr txBox="1"/>
          <p:nvPr/>
        </p:nvSpPr>
        <p:spPr>
          <a:xfrm>
            <a:off x="2828581" y="2963538"/>
            <a:ext cx="3508872" cy="338554"/>
          </a:xfrm>
          <a:prstGeom prst="rect">
            <a:avLst/>
          </a:prstGeom>
          <a:noFill/>
        </p:spPr>
        <p:txBody>
          <a:bodyPr wrap="square" rtlCol="0">
            <a:spAutoFit/>
          </a:bodyPr>
          <a:lstStyle/>
          <a:p>
            <a:pPr algn="ctr"/>
            <a:r>
              <a:rPr lang="en-US" sz="1600" b="1" dirty="0" smtClean="0">
                <a:latin typeface="Encode Sans Semi Condensed"/>
              </a:rPr>
              <a:t>BAYELSA STATE BRANCH</a:t>
            </a:r>
            <a:endParaRPr lang="en-US" sz="1600" b="1" dirty="0">
              <a:latin typeface="Encode Sans Semi Condensed"/>
            </a:endParaRPr>
          </a:p>
        </p:txBody>
      </p:sp>
      <p:sp>
        <p:nvSpPr>
          <p:cNvPr id="4" name="TextBox 3"/>
          <p:cNvSpPr txBox="1"/>
          <p:nvPr/>
        </p:nvSpPr>
        <p:spPr>
          <a:xfrm>
            <a:off x="754656" y="3185974"/>
            <a:ext cx="7656722" cy="584775"/>
          </a:xfrm>
          <a:prstGeom prst="rect">
            <a:avLst/>
          </a:prstGeom>
          <a:noFill/>
        </p:spPr>
        <p:txBody>
          <a:bodyPr wrap="square" rtlCol="0">
            <a:spAutoFit/>
          </a:bodyPr>
          <a:lstStyle/>
          <a:p>
            <a:pPr algn="ctr"/>
            <a:r>
              <a:rPr lang="en-US" sz="3200" b="1" dirty="0" smtClean="0">
                <a:solidFill>
                  <a:srgbClr val="FF0000"/>
                </a:solidFill>
                <a:latin typeface="Encode Sans Semi Condensed"/>
              </a:rPr>
              <a:t>ANNUAL GENERAL MEETING</a:t>
            </a:r>
            <a:endParaRPr lang="en-US" sz="3200" b="1" dirty="0">
              <a:solidFill>
                <a:srgbClr val="FF0000"/>
              </a:solidFill>
              <a:latin typeface="Encode Sans Semi Condensed"/>
            </a:endParaRPr>
          </a:p>
        </p:txBody>
      </p:sp>
      <p:sp>
        <p:nvSpPr>
          <p:cNvPr id="5" name="TextBox 4"/>
          <p:cNvSpPr txBox="1"/>
          <p:nvPr/>
        </p:nvSpPr>
        <p:spPr>
          <a:xfrm>
            <a:off x="845545" y="3668617"/>
            <a:ext cx="7474944" cy="584775"/>
          </a:xfrm>
          <a:prstGeom prst="rect">
            <a:avLst/>
          </a:prstGeom>
          <a:noFill/>
        </p:spPr>
        <p:txBody>
          <a:bodyPr wrap="square" rtlCol="0">
            <a:spAutoFit/>
          </a:bodyPr>
          <a:lstStyle/>
          <a:p>
            <a:pPr algn="ctr"/>
            <a:r>
              <a:rPr lang="en-US" sz="1600" b="1" dirty="0" smtClean="0">
                <a:latin typeface="Encode Sans Semi Condensed"/>
              </a:rPr>
              <a:t>THEME; THE IMPACT OF FUEL SUBSIDY REMOVAL ON EFFECTIVE HEALTH CARE DELIVERY IN BAYELSA STATE.</a:t>
            </a:r>
            <a:endParaRPr lang="en-US" sz="1600" b="1" dirty="0">
              <a:latin typeface="Encode Sans Semi Condensed"/>
            </a:endParaRPr>
          </a:p>
        </p:txBody>
      </p:sp>
      <p:sp>
        <p:nvSpPr>
          <p:cNvPr id="6" name="TextBox 5"/>
          <p:cNvSpPr txBox="1"/>
          <p:nvPr/>
        </p:nvSpPr>
        <p:spPr>
          <a:xfrm>
            <a:off x="2473286" y="4147439"/>
            <a:ext cx="4219461" cy="338554"/>
          </a:xfrm>
          <a:prstGeom prst="rect">
            <a:avLst/>
          </a:prstGeom>
          <a:noFill/>
        </p:spPr>
        <p:txBody>
          <a:bodyPr wrap="square" rtlCol="0">
            <a:spAutoFit/>
          </a:bodyPr>
          <a:lstStyle/>
          <a:p>
            <a:pPr algn="ctr"/>
            <a:r>
              <a:rPr lang="en-US" sz="1600" b="1" dirty="0" smtClean="0">
                <a:solidFill>
                  <a:srgbClr val="FF0000"/>
                </a:solidFill>
                <a:latin typeface="Encode Sans Semi Condensed"/>
              </a:rPr>
              <a:t>PROF. SEIYEFA BRISIBE</a:t>
            </a:r>
            <a:endParaRPr lang="en-US" sz="1600" b="1" dirty="0">
              <a:solidFill>
                <a:srgbClr val="FF0000"/>
              </a:solidFill>
              <a:latin typeface="Encode Sans Semi Condensed"/>
            </a:endParaRPr>
          </a:p>
        </p:txBody>
      </p:sp>
    </p:spTree>
  </p:cSld>
  <p:clrMapOvr>
    <a:masterClrMapping/>
  </p:clrMapOvr>
  <p:transition>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10</a:t>
            </a:fld>
            <a:endParaRPr lang="en-GB"/>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15306"/>
          <a:stretch>
            <a:fillRect/>
          </a:stretch>
        </p:blipFill>
        <p:spPr>
          <a:xfrm>
            <a:off x="282881" y="1729294"/>
            <a:ext cx="3950072" cy="250911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p:cNvSpPr/>
          <p:nvPr/>
        </p:nvSpPr>
        <p:spPr>
          <a:xfrm>
            <a:off x="113016" y="1181526"/>
            <a:ext cx="8892162" cy="3667875"/>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26891"/>
          <a:stretch>
            <a:fillRect/>
          </a:stretch>
        </p:blipFill>
        <p:spPr>
          <a:xfrm>
            <a:off x="4529730" y="1729293"/>
            <a:ext cx="4326593" cy="2513934"/>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p:cNvSpPr txBox="1"/>
          <p:nvPr/>
        </p:nvSpPr>
        <p:spPr>
          <a:xfrm>
            <a:off x="657546" y="215757"/>
            <a:ext cx="7705618" cy="707886"/>
          </a:xfrm>
          <a:prstGeom prst="rect">
            <a:avLst/>
          </a:prstGeom>
          <a:noFill/>
        </p:spPr>
        <p:txBody>
          <a:bodyPr wrap="square" rtlCol="0">
            <a:spAutoFit/>
          </a:bodyPr>
          <a:lstStyle/>
          <a:p>
            <a:pPr algn="ctr"/>
            <a:r>
              <a:rPr lang="en-US" sz="2000" b="1" dirty="0" smtClean="0"/>
              <a:t>REACTION FROM EVERYDAY COMMUTERS AND COMMERCIAL VEHICLE DRIVERS</a:t>
            </a:r>
            <a:endParaRPr lang="en-US" sz="2000" b="1" dirty="0"/>
          </a:p>
        </p:txBody>
      </p:sp>
    </p:spTree>
  </p:cSld>
  <p:clrMapOvr>
    <a:masterClrMapping/>
  </p:clrMapOvr>
  <p:transition>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7"/>
          <p:cNvSpPr txBox="1">
            <a:spLocks noGrp="1"/>
          </p:cNvSpPr>
          <p:nvPr>
            <p:ph type="ctrTitle"/>
          </p:nvPr>
        </p:nvSpPr>
        <p:spPr>
          <a:xfrm>
            <a:off x="2897458" y="1568257"/>
            <a:ext cx="5035200" cy="2309976"/>
          </a:xfrm>
          <a:prstGeom prst="rect">
            <a:avLst/>
          </a:prstGeom>
        </p:spPr>
        <p:txBody>
          <a:bodyPr spcFirstLastPara="1" wrap="square" lIns="0" tIns="0" rIns="0" bIns="0" anchor="b" anchorCtr="0">
            <a:noAutofit/>
          </a:bodyPr>
          <a:lstStyle/>
          <a:p>
            <a:pPr lvl="0"/>
            <a:r>
              <a:rPr lang="en-US" dirty="0"/>
              <a:t>History and Background of Fuel Subsidy in Nigeria</a:t>
            </a:r>
          </a:p>
        </p:txBody>
      </p:sp>
      <p:sp>
        <p:nvSpPr>
          <p:cNvPr id="93" name="Google Shape;93;p17"/>
          <p:cNvSpPr txBox="1">
            <a:spLocks noGrp="1"/>
          </p:cNvSpPr>
          <p:nvPr>
            <p:ph type="subTitle" idx="1"/>
          </p:nvPr>
        </p:nvSpPr>
        <p:spPr>
          <a:xfrm>
            <a:off x="2743199" y="3878233"/>
            <a:ext cx="6138041" cy="941073"/>
          </a:xfrm>
          <a:prstGeom prst="rect">
            <a:avLst/>
          </a:prstGeom>
        </p:spPr>
        <p:txBody>
          <a:bodyPr spcFirstLastPara="1" wrap="square" lIns="0" tIns="0" rIns="0" bIns="0" anchor="t" anchorCtr="0">
            <a:noAutofit/>
          </a:bodyPr>
          <a:lstStyle/>
          <a:p>
            <a:r>
              <a:rPr lang="en-US" dirty="0" smtClean="0"/>
              <a:t>Growth </a:t>
            </a:r>
            <a:r>
              <a:rPr lang="en-US" dirty="0"/>
              <a:t>in Cost of Petroleum Products </a:t>
            </a:r>
            <a:r>
              <a:rPr lang="en-US" dirty="0" smtClean="0"/>
              <a:t>due to Subsidy</a:t>
            </a:r>
          </a:p>
          <a:p>
            <a:endParaRPr lang="en-US" dirty="0"/>
          </a:p>
          <a:p>
            <a:r>
              <a:rPr lang="en-US" dirty="0" smtClean="0"/>
              <a:t>Effect </a:t>
            </a:r>
            <a:r>
              <a:rPr lang="en-US" dirty="0"/>
              <a:t>on GDP and the Nigerian Economy</a:t>
            </a:r>
          </a:p>
        </p:txBody>
      </p:sp>
      <p:sp>
        <p:nvSpPr>
          <p:cNvPr id="94" name="Google Shape;94;p17"/>
          <p:cNvSpPr/>
          <p:nvPr/>
        </p:nvSpPr>
        <p:spPr>
          <a:xfrm>
            <a:off x="1789899" y="1568299"/>
            <a:ext cx="1030250" cy="2551599"/>
          </a:xfrm>
          <a:prstGeom prst="rect">
            <a:avLst/>
          </a:prstGeom>
        </p:spPr>
        <p:txBody>
          <a:bodyPr>
            <a:prstTxWarp prst="textPlain">
              <a:avLst/>
            </a:prstTxWarp>
          </a:bodyPr>
          <a:lstStyle/>
          <a:p>
            <a:pPr lvl="0" algn="ctr"/>
            <a:r>
              <a:rPr lang="en-US" b="1" i="0" dirty="0" smtClean="0">
                <a:ln>
                  <a:noFill/>
                </a:ln>
                <a:solidFill>
                  <a:srgbClr val="0070C0"/>
                </a:solidFill>
                <a:latin typeface="Encode Sans Semi Condensed"/>
              </a:rPr>
              <a:t>2</a:t>
            </a:r>
            <a:endParaRPr b="1" i="0" dirty="0">
              <a:ln>
                <a:noFill/>
              </a:ln>
              <a:solidFill>
                <a:srgbClr val="0070C0"/>
              </a:solidFill>
              <a:latin typeface="Encode Sans Semi Condensed"/>
            </a:endParaRPr>
          </a:p>
        </p:txBody>
      </p:sp>
    </p:spTree>
  </p:cSld>
  <p:clrMapOvr>
    <a:masterClrMapping/>
  </p:clrMapOvr>
  <p:transition>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581" y="303959"/>
            <a:ext cx="8457786" cy="501645"/>
          </a:xfrm>
        </p:spPr>
        <p:txBody>
          <a:bodyPr/>
          <a:lstStyle/>
          <a:p>
            <a:pPr lvl="1"/>
            <a:r>
              <a:rPr lang="en-US" sz="3000" dirty="0" smtClean="0"/>
              <a:t>Brief History </a:t>
            </a:r>
            <a:r>
              <a:rPr lang="en-US" sz="3000" dirty="0"/>
              <a:t>of Fuel Subsidy in </a:t>
            </a:r>
            <a:r>
              <a:rPr lang="en-US" sz="3000" dirty="0" smtClean="0"/>
              <a:t>Nigeria</a:t>
            </a:r>
            <a:endParaRPr lang="en-US" sz="3000" b="0" dirty="0"/>
          </a:p>
        </p:txBody>
      </p:sp>
      <p:sp>
        <p:nvSpPr>
          <p:cNvPr id="3" name="Slide Number Placeholder 2"/>
          <p:cNvSpPr>
            <a:spLocks noGrp="1"/>
          </p:cNvSpPr>
          <p:nvPr>
            <p:ph type="sldNum" sz="quarter" idx="12"/>
          </p:nvPr>
        </p:nvSpPr>
        <p:spPr>
          <a:xfrm>
            <a:off x="8456478" y="161182"/>
            <a:ext cx="548700" cy="393600"/>
          </a:xfrm>
        </p:spPr>
        <p:txBody>
          <a:bodyPr/>
          <a:lstStyle/>
          <a:p>
            <a:fld id="{7BB16748-3CF8-4CBA-892F-939D9AD21311}" type="slidenum">
              <a:rPr lang="en-US" smtClean="0"/>
              <a:t>12</a:t>
            </a:fld>
            <a:endParaRPr lang="en-US"/>
          </a:p>
        </p:txBody>
      </p:sp>
      <p:grpSp>
        <p:nvGrpSpPr>
          <p:cNvPr id="84" name="Group 83"/>
          <p:cNvGrpSpPr/>
          <p:nvPr/>
        </p:nvGrpSpPr>
        <p:grpSpPr>
          <a:xfrm>
            <a:off x="94593" y="985268"/>
            <a:ext cx="8841763" cy="3752280"/>
            <a:chOff x="276861" y="1117600"/>
            <a:chExt cx="11638278" cy="3723214"/>
          </a:xfrm>
        </p:grpSpPr>
        <p:grpSp>
          <p:nvGrpSpPr>
            <p:cNvPr id="45" name="Group 44"/>
            <p:cNvGrpSpPr/>
            <p:nvPr/>
          </p:nvGrpSpPr>
          <p:grpSpPr>
            <a:xfrm>
              <a:off x="276861" y="1117600"/>
              <a:ext cx="11638278" cy="975360"/>
              <a:chOff x="190501" y="1117600"/>
              <a:chExt cx="11638278" cy="975360"/>
            </a:xfrm>
          </p:grpSpPr>
          <p:grpSp>
            <p:nvGrpSpPr>
              <p:cNvPr id="17" name="Group 16"/>
              <p:cNvGrpSpPr/>
              <p:nvPr/>
            </p:nvGrpSpPr>
            <p:grpSpPr>
              <a:xfrm>
                <a:off x="190501" y="1117600"/>
                <a:ext cx="5732779" cy="975360"/>
                <a:chOff x="452121" y="1117600"/>
                <a:chExt cx="6831329" cy="975360"/>
              </a:xfrm>
            </p:grpSpPr>
            <p:grpSp>
              <p:nvGrpSpPr>
                <p:cNvPr id="8" name="Group 7"/>
                <p:cNvGrpSpPr/>
                <p:nvPr/>
              </p:nvGrpSpPr>
              <p:grpSpPr>
                <a:xfrm>
                  <a:off x="452121" y="1117600"/>
                  <a:ext cx="3449319" cy="975360"/>
                  <a:chOff x="452121" y="1117600"/>
                  <a:chExt cx="3449319" cy="975360"/>
                </a:xfrm>
              </p:grpSpPr>
              <p:grpSp>
                <p:nvGrpSpPr>
                  <p:cNvPr id="6" name="Group 5"/>
                  <p:cNvGrpSpPr/>
                  <p:nvPr/>
                </p:nvGrpSpPr>
                <p:grpSpPr>
                  <a:xfrm>
                    <a:off x="452121" y="1117600"/>
                    <a:ext cx="3449319" cy="975360"/>
                    <a:chOff x="452121" y="1117600"/>
                    <a:chExt cx="3449319" cy="975360"/>
                  </a:xfrm>
                </p:grpSpPr>
                <p:sp>
                  <p:nvSpPr>
                    <p:cNvPr id="4" name="Arrow: Pentagon 3"/>
                    <p:cNvSpPr/>
                    <p:nvPr/>
                  </p:nvSpPr>
                  <p:spPr>
                    <a:xfrm>
                      <a:off x="619760" y="1117600"/>
                      <a:ext cx="3281680" cy="975360"/>
                    </a:xfrm>
                    <a:prstGeom prst="homePlate">
                      <a:avLst/>
                    </a:prstGeom>
                    <a:solidFill>
                      <a:schemeClr val="tx1">
                        <a:lumMod val="5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 name="Rectangle 4"/>
                    <p:cNvSpPr/>
                    <p:nvPr/>
                  </p:nvSpPr>
                  <p:spPr>
                    <a:xfrm>
                      <a:off x="452121" y="1117600"/>
                      <a:ext cx="109220" cy="975360"/>
                    </a:xfrm>
                    <a:prstGeom prst="rect">
                      <a:avLst/>
                    </a:prstGeom>
                    <a:pattFill prst="narHorz">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lumMod val="50000"/>
                          </a:schemeClr>
                        </a:solidFill>
                      </a:endParaRPr>
                    </a:p>
                  </p:txBody>
                </p:sp>
              </p:grpSp>
              <p:sp>
                <p:nvSpPr>
                  <p:cNvPr id="7" name="TextBox 6"/>
                  <p:cNvSpPr txBox="1"/>
                  <p:nvPr/>
                </p:nvSpPr>
                <p:spPr>
                  <a:xfrm>
                    <a:off x="619761" y="1404688"/>
                    <a:ext cx="2961640" cy="401184"/>
                  </a:xfrm>
                  <a:prstGeom prst="rect">
                    <a:avLst/>
                  </a:prstGeom>
                  <a:noFill/>
                </p:spPr>
                <p:txBody>
                  <a:bodyPr wrap="square" rtlCol="0" anchor="ctr">
                    <a:spAutoFit/>
                  </a:bodyPr>
                  <a:lstStyle/>
                  <a:p>
                    <a:pPr lvl="0" algn="ctr">
                      <a:defRPr/>
                    </a:pPr>
                    <a:r>
                      <a:rPr lang="en-US" sz="1600" b="1" dirty="0">
                        <a:solidFill>
                          <a:schemeClr val="bg1"/>
                        </a:solidFill>
                      </a:rPr>
                      <a:t>1970s</a:t>
                    </a:r>
                    <a:endParaRPr lang="en-US" sz="1050" dirty="0">
                      <a:solidFill>
                        <a:schemeClr val="bg1"/>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endParaRPr>
                  </a:p>
                </p:txBody>
              </p:sp>
            </p:grpSp>
            <p:grpSp>
              <p:nvGrpSpPr>
                <p:cNvPr id="16" name="Group 15"/>
                <p:cNvGrpSpPr/>
                <p:nvPr/>
              </p:nvGrpSpPr>
              <p:grpSpPr>
                <a:xfrm>
                  <a:off x="4001770" y="1117600"/>
                  <a:ext cx="3281680" cy="975360"/>
                  <a:chOff x="4287520" y="1117600"/>
                  <a:chExt cx="3281680" cy="975360"/>
                </a:xfrm>
              </p:grpSpPr>
              <p:sp>
                <p:nvSpPr>
                  <p:cNvPr id="12" name="Rectangle 11"/>
                  <p:cNvSpPr/>
                  <p:nvPr/>
                </p:nvSpPr>
                <p:spPr>
                  <a:xfrm>
                    <a:off x="4287520" y="1117600"/>
                    <a:ext cx="3281680" cy="975360"/>
                  </a:xfrm>
                  <a:prstGeom prst="rect">
                    <a:avLst/>
                  </a:prstGeom>
                  <a:solidFill>
                    <a:schemeClr val="bg1"/>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5" name="TextBox 14"/>
                  <p:cNvSpPr txBox="1"/>
                  <p:nvPr/>
                </p:nvSpPr>
                <p:spPr>
                  <a:xfrm>
                    <a:off x="4287520" y="1170098"/>
                    <a:ext cx="3281680" cy="870369"/>
                  </a:xfrm>
                  <a:prstGeom prst="rect">
                    <a:avLst/>
                  </a:prstGeom>
                  <a:noFill/>
                </p:spPr>
                <p:txBody>
                  <a:bodyPr wrap="square" rtlCol="0" anchor="ctr">
                    <a:spAutoFit/>
                  </a:bodyPr>
                  <a:lstStyle/>
                  <a:p>
                    <a:pPr lvl="0" algn="ctr">
                      <a:defRPr/>
                    </a:pPr>
                    <a:r>
                      <a:rPr lang="en-US" sz="850" dirty="0"/>
                      <a:t>Fuel subsidies began in Nigeria as part of the broader economic subsidization efforts. The Price Control Act of 1977 institutionalized subsidies and regulated prices, including petroleum products like petrol.</a:t>
                    </a:r>
                    <a:endParaRPr lang="en-US" sz="850" dirty="0">
                      <a:solidFill>
                        <a:schemeClr val="tx1"/>
                      </a:solidFill>
                      <a:latin typeface="Century Gothic" panose="020B0502020202020204" pitchFamily="34" charset="0"/>
                      <a:cs typeface="Arial" panose="020B0604020202020204" pitchFamily="34" charset="0"/>
                    </a:endParaRPr>
                  </a:p>
                </p:txBody>
              </p:sp>
            </p:grpSp>
          </p:grpSp>
          <p:grpSp>
            <p:nvGrpSpPr>
              <p:cNvPr id="36" name="Group 35"/>
              <p:cNvGrpSpPr/>
              <p:nvPr/>
            </p:nvGrpSpPr>
            <p:grpSpPr>
              <a:xfrm>
                <a:off x="6096000" y="1117600"/>
                <a:ext cx="5732779" cy="975360"/>
                <a:chOff x="452121" y="1117600"/>
                <a:chExt cx="6831329" cy="975360"/>
              </a:xfrm>
            </p:grpSpPr>
            <p:grpSp>
              <p:nvGrpSpPr>
                <p:cNvPr id="37" name="Group 36"/>
                <p:cNvGrpSpPr/>
                <p:nvPr/>
              </p:nvGrpSpPr>
              <p:grpSpPr>
                <a:xfrm>
                  <a:off x="452121" y="1117600"/>
                  <a:ext cx="3449319" cy="975360"/>
                  <a:chOff x="452121" y="1117600"/>
                  <a:chExt cx="3449319" cy="975360"/>
                </a:xfrm>
              </p:grpSpPr>
              <p:grpSp>
                <p:nvGrpSpPr>
                  <p:cNvPr id="41" name="Group 40"/>
                  <p:cNvGrpSpPr/>
                  <p:nvPr/>
                </p:nvGrpSpPr>
                <p:grpSpPr>
                  <a:xfrm>
                    <a:off x="452121" y="1117600"/>
                    <a:ext cx="3449319" cy="975360"/>
                    <a:chOff x="452121" y="1117600"/>
                    <a:chExt cx="3449319" cy="975360"/>
                  </a:xfrm>
                </p:grpSpPr>
                <p:sp>
                  <p:nvSpPr>
                    <p:cNvPr id="43" name="Arrow: Pentagon 42"/>
                    <p:cNvSpPr/>
                    <p:nvPr/>
                  </p:nvSpPr>
                  <p:spPr>
                    <a:xfrm>
                      <a:off x="619760" y="1117600"/>
                      <a:ext cx="3281680" cy="975360"/>
                    </a:xfrm>
                    <a:prstGeom prst="homePlate">
                      <a:avLst/>
                    </a:prstGeom>
                    <a:solidFill>
                      <a:schemeClr val="tx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ysClr val="windowText" lastClr="000000"/>
                        </a:solidFill>
                      </a:endParaRPr>
                    </a:p>
                  </p:txBody>
                </p:sp>
                <p:sp>
                  <p:nvSpPr>
                    <p:cNvPr id="44" name="Rectangle 43"/>
                    <p:cNvSpPr/>
                    <p:nvPr/>
                  </p:nvSpPr>
                  <p:spPr>
                    <a:xfrm>
                      <a:off x="452121" y="1117600"/>
                      <a:ext cx="109220" cy="975360"/>
                    </a:xfrm>
                    <a:prstGeom prst="rect">
                      <a:avLst/>
                    </a:prstGeom>
                    <a:pattFill prst="narHorz">
                      <a:fgClr>
                        <a:schemeClr val="accent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lumMod val="50000"/>
                          </a:schemeClr>
                        </a:solidFill>
                      </a:endParaRPr>
                    </a:p>
                  </p:txBody>
                </p:sp>
              </p:grpSp>
              <p:sp>
                <p:nvSpPr>
                  <p:cNvPr id="42" name="TextBox 41"/>
                  <p:cNvSpPr txBox="1"/>
                  <p:nvPr/>
                </p:nvSpPr>
                <p:spPr>
                  <a:xfrm>
                    <a:off x="619761" y="1404688"/>
                    <a:ext cx="2961640" cy="401184"/>
                  </a:xfrm>
                  <a:prstGeom prst="rect">
                    <a:avLst/>
                  </a:prstGeom>
                  <a:noFill/>
                </p:spPr>
                <p:txBody>
                  <a:bodyPr wrap="square" rtlCol="0" anchor="ctr">
                    <a:spAutoFit/>
                  </a:bodyPr>
                  <a:lstStyle/>
                  <a:p>
                    <a:pPr lvl="0" algn="ctr">
                      <a:defRPr/>
                    </a:pPr>
                    <a:r>
                      <a:rPr lang="en-US" sz="1600" b="1" dirty="0">
                        <a:solidFill>
                          <a:schemeClr val="bg1"/>
                        </a:solidFill>
                      </a:rPr>
                      <a:t>1999</a:t>
                    </a:r>
                    <a:endParaRPr lang="en-US" sz="1600" dirty="0">
                      <a:solidFill>
                        <a:schemeClr val="bg1"/>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endParaRPr>
                  </a:p>
                </p:txBody>
              </p:sp>
            </p:grpSp>
            <p:grpSp>
              <p:nvGrpSpPr>
                <p:cNvPr id="38" name="Group 37"/>
                <p:cNvGrpSpPr/>
                <p:nvPr/>
              </p:nvGrpSpPr>
              <p:grpSpPr>
                <a:xfrm>
                  <a:off x="4001770" y="1117600"/>
                  <a:ext cx="3281680" cy="975360"/>
                  <a:chOff x="4287520" y="1117600"/>
                  <a:chExt cx="3281680" cy="975360"/>
                </a:xfrm>
              </p:grpSpPr>
              <p:sp>
                <p:nvSpPr>
                  <p:cNvPr id="39" name="Rectangle 38"/>
                  <p:cNvSpPr/>
                  <p:nvPr/>
                </p:nvSpPr>
                <p:spPr>
                  <a:xfrm>
                    <a:off x="4287520" y="1117600"/>
                    <a:ext cx="3281680" cy="975360"/>
                  </a:xfrm>
                  <a:prstGeom prst="rect">
                    <a:avLst/>
                  </a:prstGeom>
                  <a:solidFill>
                    <a:schemeClr val="bg1"/>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0" name="TextBox 39"/>
                  <p:cNvSpPr txBox="1"/>
                  <p:nvPr/>
                </p:nvSpPr>
                <p:spPr>
                  <a:xfrm>
                    <a:off x="4287520" y="1170094"/>
                    <a:ext cx="3281680" cy="870369"/>
                  </a:xfrm>
                  <a:prstGeom prst="rect">
                    <a:avLst/>
                  </a:prstGeom>
                  <a:noFill/>
                </p:spPr>
                <p:txBody>
                  <a:bodyPr wrap="square" rtlCol="0" anchor="ctr">
                    <a:spAutoFit/>
                  </a:bodyPr>
                  <a:lstStyle/>
                  <a:p>
                    <a:pPr lvl="0" algn="ctr">
                      <a:defRPr/>
                    </a:pPr>
                    <a:r>
                      <a:rPr lang="en-US" sz="850" dirty="0"/>
                      <a:t>President Olusegun Obasanjo's administration attempted to deregulate the downstream oil sector and remove fuel subsidies. However, public resistance and protests led to the abandonment of the plan.</a:t>
                    </a:r>
                    <a:endParaRPr lang="en-US" sz="850" dirty="0">
                      <a:solidFill>
                        <a:schemeClr val="tx1"/>
                      </a:solidFill>
                      <a:latin typeface="Century Gothic" panose="020B0502020202020204" pitchFamily="34" charset="0"/>
                      <a:cs typeface="Arial" panose="020B0604020202020204" pitchFamily="34" charset="0"/>
                    </a:endParaRPr>
                  </a:p>
                </p:txBody>
              </p:sp>
            </p:grpSp>
          </p:grpSp>
        </p:grpSp>
        <p:grpSp>
          <p:nvGrpSpPr>
            <p:cNvPr id="46" name="Group 45"/>
            <p:cNvGrpSpPr/>
            <p:nvPr/>
          </p:nvGrpSpPr>
          <p:grpSpPr>
            <a:xfrm>
              <a:off x="276861" y="2471968"/>
              <a:ext cx="11638278" cy="975360"/>
              <a:chOff x="190501" y="1117600"/>
              <a:chExt cx="11638278" cy="975360"/>
            </a:xfrm>
          </p:grpSpPr>
          <p:grpSp>
            <p:nvGrpSpPr>
              <p:cNvPr id="47" name="Group 46"/>
              <p:cNvGrpSpPr/>
              <p:nvPr/>
            </p:nvGrpSpPr>
            <p:grpSpPr>
              <a:xfrm>
                <a:off x="190501" y="1117600"/>
                <a:ext cx="5732780" cy="975360"/>
                <a:chOff x="452121" y="1117600"/>
                <a:chExt cx="6831329" cy="975360"/>
              </a:xfrm>
            </p:grpSpPr>
            <p:grpSp>
              <p:nvGrpSpPr>
                <p:cNvPr id="57" name="Group 56"/>
                <p:cNvGrpSpPr/>
                <p:nvPr/>
              </p:nvGrpSpPr>
              <p:grpSpPr>
                <a:xfrm>
                  <a:off x="452121" y="1117600"/>
                  <a:ext cx="3449319" cy="975360"/>
                  <a:chOff x="452121" y="1117600"/>
                  <a:chExt cx="3449319" cy="975360"/>
                </a:xfrm>
              </p:grpSpPr>
              <p:grpSp>
                <p:nvGrpSpPr>
                  <p:cNvPr id="61" name="Group 60"/>
                  <p:cNvGrpSpPr/>
                  <p:nvPr/>
                </p:nvGrpSpPr>
                <p:grpSpPr>
                  <a:xfrm>
                    <a:off x="452121" y="1117600"/>
                    <a:ext cx="3449319" cy="975360"/>
                    <a:chOff x="452121" y="1117600"/>
                    <a:chExt cx="3449319" cy="975360"/>
                  </a:xfrm>
                </p:grpSpPr>
                <p:sp>
                  <p:nvSpPr>
                    <p:cNvPr id="63" name="Arrow: Pentagon 62"/>
                    <p:cNvSpPr/>
                    <p:nvPr/>
                  </p:nvSpPr>
                  <p:spPr>
                    <a:xfrm>
                      <a:off x="619760" y="1117600"/>
                      <a:ext cx="3281680" cy="975360"/>
                    </a:xfrm>
                    <a:prstGeom prst="homePlate">
                      <a:avLst/>
                    </a:prstGeom>
                    <a:solidFill>
                      <a:schemeClr val="tx1">
                        <a:lumMod val="5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4" name="Rectangle 63"/>
                    <p:cNvSpPr/>
                    <p:nvPr/>
                  </p:nvSpPr>
                  <p:spPr>
                    <a:xfrm>
                      <a:off x="452121" y="1117600"/>
                      <a:ext cx="109220" cy="975360"/>
                    </a:xfrm>
                    <a:prstGeom prst="rect">
                      <a:avLst/>
                    </a:prstGeom>
                    <a:pattFill prst="narHorz">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lumMod val="50000"/>
                          </a:schemeClr>
                        </a:solidFill>
                      </a:endParaRPr>
                    </a:p>
                  </p:txBody>
                </p:sp>
              </p:grpSp>
              <p:sp>
                <p:nvSpPr>
                  <p:cNvPr id="62" name="TextBox 61"/>
                  <p:cNvSpPr txBox="1"/>
                  <p:nvPr/>
                </p:nvSpPr>
                <p:spPr>
                  <a:xfrm>
                    <a:off x="619761" y="1404688"/>
                    <a:ext cx="2961640" cy="401184"/>
                  </a:xfrm>
                  <a:prstGeom prst="rect">
                    <a:avLst/>
                  </a:prstGeom>
                  <a:noFill/>
                </p:spPr>
                <p:txBody>
                  <a:bodyPr wrap="square" rtlCol="0" anchor="ctr">
                    <a:spAutoFit/>
                  </a:bodyPr>
                  <a:lstStyle/>
                  <a:p>
                    <a:pPr lvl="0" algn="ctr">
                      <a:defRPr/>
                    </a:pPr>
                    <a:r>
                      <a:rPr lang="en-US" sz="1600" b="1" dirty="0" smtClean="0">
                        <a:solidFill>
                          <a:schemeClr val="bg1"/>
                        </a:solidFill>
                      </a:rPr>
                      <a:t>2009</a:t>
                    </a:r>
                    <a:endParaRPr lang="en-US" sz="1600" dirty="0">
                      <a:solidFill>
                        <a:schemeClr val="bg1"/>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endParaRPr>
                  </a:p>
                </p:txBody>
              </p:sp>
            </p:grpSp>
            <p:grpSp>
              <p:nvGrpSpPr>
                <p:cNvPr id="58" name="Group 57"/>
                <p:cNvGrpSpPr/>
                <p:nvPr/>
              </p:nvGrpSpPr>
              <p:grpSpPr>
                <a:xfrm>
                  <a:off x="4001770" y="1117600"/>
                  <a:ext cx="3281680" cy="975360"/>
                  <a:chOff x="4287520" y="1117600"/>
                  <a:chExt cx="3281680" cy="975360"/>
                </a:xfrm>
              </p:grpSpPr>
              <p:sp>
                <p:nvSpPr>
                  <p:cNvPr id="59" name="Rectangle 58"/>
                  <p:cNvSpPr/>
                  <p:nvPr/>
                </p:nvSpPr>
                <p:spPr>
                  <a:xfrm>
                    <a:off x="4287520" y="1117600"/>
                    <a:ext cx="3281680" cy="975360"/>
                  </a:xfrm>
                  <a:prstGeom prst="rect">
                    <a:avLst/>
                  </a:prstGeom>
                  <a:solidFill>
                    <a:schemeClr val="bg1"/>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0" name="TextBox 59"/>
                  <p:cNvSpPr txBox="1"/>
                  <p:nvPr/>
                </p:nvSpPr>
                <p:spPr>
                  <a:xfrm>
                    <a:off x="4287520" y="1170097"/>
                    <a:ext cx="3281678" cy="870369"/>
                  </a:xfrm>
                  <a:prstGeom prst="rect">
                    <a:avLst/>
                  </a:prstGeom>
                  <a:noFill/>
                </p:spPr>
                <p:txBody>
                  <a:bodyPr wrap="square" rtlCol="0" anchor="ctr">
                    <a:spAutoFit/>
                  </a:bodyPr>
                  <a:lstStyle/>
                  <a:p>
                    <a:pPr lvl="0" algn="ctr">
                      <a:defRPr/>
                    </a:pPr>
                    <a:r>
                      <a:rPr lang="en-US" sz="850" dirty="0"/>
                      <a:t>Diesel was deregulated in 2009 with an initial price of N100 per litre, and from 2009 till date, Nigerians have witnessed a rising percentage increase in the price of the product. It is being sold for about 780 Naira per litre.</a:t>
                    </a:r>
                    <a:endParaRPr lang="en-US" sz="850" dirty="0">
                      <a:solidFill>
                        <a:schemeClr val="tx1"/>
                      </a:solidFill>
                      <a:latin typeface="Century Gothic" panose="020B0502020202020204" pitchFamily="34" charset="0"/>
                      <a:cs typeface="Arial" panose="020B0604020202020204" pitchFamily="34" charset="0"/>
                    </a:endParaRPr>
                  </a:p>
                </p:txBody>
              </p:sp>
            </p:grpSp>
          </p:grpSp>
          <p:grpSp>
            <p:nvGrpSpPr>
              <p:cNvPr id="48" name="Group 47"/>
              <p:cNvGrpSpPr/>
              <p:nvPr/>
            </p:nvGrpSpPr>
            <p:grpSpPr>
              <a:xfrm>
                <a:off x="6096000" y="1117600"/>
                <a:ext cx="5732779" cy="975360"/>
                <a:chOff x="452121" y="1117600"/>
                <a:chExt cx="6831329" cy="975360"/>
              </a:xfrm>
            </p:grpSpPr>
            <p:grpSp>
              <p:nvGrpSpPr>
                <p:cNvPr id="49" name="Group 48"/>
                <p:cNvGrpSpPr/>
                <p:nvPr/>
              </p:nvGrpSpPr>
              <p:grpSpPr>
                <a:xfrm>
                  <a:off x="452121" y="1117600"/>
                  <a:ext cx="3449319" cy="975360"/>
                  <a:chOff x="452121" y="1117600"/>
                  <a:chExt cx="3449319" cy="975360"/>
                </a:xfrm>
              </p:grpSpPr>
              <p:grpSp>
                <p:nvGrpSpPr>
                  <p:cNvPr id="53" name="Group 52"/>
                  <p:cNvGrpSpPr/>
                  <p:nvPr/>
                </p:nvGrpSpPr>
                <p:grpSpPr>
                  <a:xfrm>
                    <a:off x="452121" y="1117600"/>
                    <a:ext cx="3449319" cy="975360"/>
                    <a:chOff x="452121" y="1117600"/>
                    <a:chExt cx="3449319" cy="975360"/>
                  </a:xfrm>
                </p:grpSpPr>
                <p:sp>
                  <p:nvSpPr>
                    <p:cNvPr id="55" name="Arrow: Pentagon 54"/>
                    <p:cNvSpPr/>
                    <p:nvPr/>
                  </p:nvSpPr>
                  <p:spPr>
                    <a:xfrm>
                      <a:off x="619760" y="1117600"/>
                      <a:ext cx="3281680" cy="975360"/>
                    </a:xfrm>
                    <a:prstGeom prst="homePlate">
                      <a:avLst/>
                    </a:prstGeom>
                    <a:solidFill>
                      <a:schemeClr val="tx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6" name="Rectangle 55"/>
                    <p:cNvSpPr/>
                    <p:nvPr/>
                  </p:nvSpPr>
                  <p:spPr>
                    <a:xfrm>
                      <a:off x="452121" y="1117600"/>
                      <a:ext cx="109220" cy="975360"/>
                    </a:xfrm>
                    <a:prstGeom prst="rect">
                      <a:avLst/>
                    </a:prstGeom>
                    <a:pattFill prst="narHorz">
                      <a:fgClr>
                        <a:schemeClr val="accent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TextBox 53"/>
                  <p:cNvSpPr txBox="1"/>
                  <p:nvPr/>
                </p:nvSpPr>
                <p:spPr>
                  <a:xfrm>
                    <a:off x="619761" y="1404688"/>
                    <a:ext cx="2961640" cy="401184"/>
                  </a:xfrm>
                  <a:prstGeom prst="rect">
                    <a:avLst/>
                  </a:prstGeom>
                  <a:noFill/>
                </p:spPr>
                <p:txBody>
                  <a:bodyPr wrap="square" rtlCol="0" anchor="ctr">
                    <a:spAutoFit/>
                  </a:bodyPr>
                  <a:lstStyle/>
                  <a:p>
                    <a:pPr lvl="0" algn="ctr">
                      <a:defRPr/>
                    </a:pPr>
                    <a:r>
                      <a:rPr lang="en-US" sz="1600" b="1" dirty="0">
                        <a:solidFill>
                          <a:schemeClr val="bg1"/>
                        </a:solidFill>
                      </a:rPr>
                      <a:t>January 2012</a:t>
                    </a:r>
                    <a:endParaRPr lang="en-US" sz="1600" dirty="0">
                      <a:solidFill>
                        <a:schemeClr val="bg1"/>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endParaRPr>
                  </a:p>
                </p:txBody>
              </p:sp>
            </p:grpSp>
            <p:grpSp>
              <p:nvGrpSpPr>
                <p:cNvPr id="50" name="Group 49"/>
                <p:cNvGrpSpPr/>
                <p:nvPr/>
              </p:nvGrpSpPr>
              <p:grpSpPr>
                <a:xfrm>
                  <a:off x="4001770" y="1117600"/>
                  <a:ext cx="3281680" cy="975360"/>
                  <a:chOff x="4287520" y="1117600"/>
                  <a:chExt cx="3281680" cy="975360"/>
                </a:xfrm>
              </p:grpSpPr>
              <p:sp>
                <p:nvSpPr>
                  <p:cNvPr id="51" name="Rectangle 50"/>
                  <p:cNvSpPr/>
                  <p:nvPr/>
                </p:nvSpPr>
                <p:spPr>
                  <a:xfrm>
                    <a:off x="4287520" y="1117600"/>
                    <a:ext cx="3281680" cy="975360"/>
                  </a:xfrm>
                  <a:prstGeom prst="rect">
                    <a:avLst/>
                  </a:prstGeom>
                  <a:solidFill>
                    <a:schemeClr val="bg1"/>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2" name="TextBox 51"/>
                  <p:cNvSpPr txBox="1"/>
                  <p:nvPr/>
                </p:nvSpPr>
                <p:spPr>
                  <a:xfrm>
                    <a:off x="4287520" y="1170094"/>
                    <a:ext cx="3281680" cy="870369"/>
                  </a:xfrm>
                  <a:prstGeom prst="rect">
                    <a:avLst/>
                  </a:prstGeom>
                  <a:noFill/>
                </p:spPr>
                <p:txBody>
                  <a:bodyPr wrap="square" rtlCol="0" anchor="ctr">
                    <a:spAutoFit/>
                  </a:bodyPr>
                  <a:lstStyle/>
                  <a:p>
                    <a:pPr lvl="0" algn="ctr">
                      <a:defRPr/>
                    </a:pPr>
                    <a:r>
                      <a:rPr lang="en-US" sz="850" dirty="0"/>
                      <a:t>President </a:t>
                    </a:r>
                    <a:r>
                      <a:rPr lang="en-US" sz="850" dirty="0" err="1"/>
                      <a:t>Goodluck</a:t>
                    </a:r>
                    <a:r>
                      <a:rPr lang="en-US" sz="850" dirty="0"/>
                      <a:t> Jonathan's partial fuel subsidy removal led to a sharp increase in prices, triggering the "Occupy Nigeria" protests. Citizens' discontent and demonstrations forced the government to reverse the decision.</a:t>
                    </a:r>
                    <a:endParaRPr lang="en-US" sz="850" dirty="0">
                      <a:solidFill>
                        <a:schemeClr val="tx1"/>
                      </a:solidFill>
                      <a:latin typeface="Century Gothic" panose="020B0502020202020204" pitchFamily="34" charset="0"/>
                      <a:cs typeface="Arial" panose="020B0604020202020204" pitchFamily="34" charset="0"/>
                    </a:endParaRPr>
                  </a:p>
                </p:txBody>
              </p:sp>
            </p:grpSp>
          </p:grpSp>
        </p:grpSp>
        <p:grpSp>
          <p:nvGrpSpPr>
            <p:cNvPr id="65" name="Group 64"/>
            <p:cNvGrpSpPr/>
            <p:nvPr/>
          </p:nvGrpSpPr>
          <p:grpSpPr>
            <a:xfrm>
              <a:off x="276861" y="3787210"/>
              <a:ext cx="11638278" cy="1053604"/>
              <a:chOff x="190501" y="1078475"/>
              <a:chExt cx="11638278" cy="1053604"/>
            </a:xfrm>
          </p:grpSpPr>
          <p:grpSp>
            <p:nvGrpSpPr>
              <p:cNvPr id="66" name="Group 65"/>
              <p:cNvGrpSpPr/>
              <p:nvPr/>
            </p:nvGrpSpPr>
            <p:grpSpPr>
              <a:xfrm>
                <a:off x="190501" y="1078475"/>
                <a:ext cx="5819138" cy="1053604"/>
                <a:chOff x="452121" y="1078475"/>
                <a:chExt cx="6934237" cy="1053604"/>
              </a:xfrm>
            </p:grpSpPr>
            <p:grpSp>
              <p:nvGrpSpPr>
                <p:cNvPr id="76" name="Group 75"/>
                <p:cNvGrpSpPr/>
                <p:nvPr/>
              </p:nvGrpSpPr>
              <p:grpSpPr>
                <a:xfrm>
                  <a:off x="452121" y="1117600"/>
                  <a:ext cx="3449319" cy="975360"/>
                  <a:chOff x="452121" y="1117600"/>
                  <a:chExt cx="3449319" cy="975360"/>
                </a:xfrm>
              </p:grpSpPr>
              <p:grpSp>
                <p:nvGrpSpPr>
                  <p:cNvPr id="80" name="Group 79"/>
                  <p:cNvGrpSpPr/>
                  <p:nvPr/>
                </p:nvGrpSpPr>
                <p:grpSpPr>
                  <a:xfrm>
                    <a:off x="452121" y="1117600"/>
                    <a:ext cx="3449319" cy="975360"/>
                    <a:chOff x="452121" y="1117600"/>
                    <a:chExt cx="3449319" cy="975360"/>
                  </a:xfrm>
                </p:grpSpPr>
                <p:sp>
                  <p:nvSpPr>
                    <p:cNvPr id="82" name="Arrow: Pentagon 81"/>
                    <p:cNvSpPr/>
                    <p:nvPr/>
                  </p:nvSpPr>
                  <p:spPr>
                    <a:xfrm>
                      <a:off x="619760" y="1117600"/>
                      <a:ext cx="3281680" cy="975360"/>
                    </a:xfrm>
                    <a:prstGeom prst="homePlate">
                      <a:avLst/>
                    </a:prstGeom>
                    <a:solidFill>
                      <a:schemeClr val="tx1">
                        <a:lumMod val="5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3" name="Rectangle 82"/>
                    <p:cNvSpPr/>
                    <p:nvPr/>
                  </p:nvSpPr>
                  <p:spPr>
                    <a:xfrm>
                      <a:off x="452121" y="1117600"/>
                      <a:ext cx="109220" cy="975360"/>
                    </a:xfrm>
                    <a:prstGeom prst="rect">
                      <a:avLst/>
                    </a:prstGeom>
                    <a:pattFill prst="narHorz">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lumMod val="50000"/>
                          </a:schemeClr>
                        </a:solidFill>
                      </a:endParaRPr>
                    </a:p>
                  </p:txBody>
                </p:sp>
              </p:grpSp>
              <p:sp>
                <p:nvSpPr>
                  <p:cNvPr id="81" name="TextBox 80"/>
                  <p:cNvSpPr txBox="1"/>
                  <p:nvPr/>
                </p:nvSpPr>
                <p:spPr>
                  <a:xfrm>
                    <a:off x="619761" y="1437314"/>
                    <a:ext cx="2961640" cy="335932"/>
                  </a:xfrm>
                  <a:prstGeom prst="rect">
                    <a:avLst/>
                  </a:prstGeom>
                  <a:noFill/>
                </p:spPr>
                <p:txBody>
                  <a:bodyPr wrap="square" rtlCol="0" anchor="ctr">
                    <a:spAutoFit/>
                  </a:bodyPr>
                  <a:lstStyle/>
                  <a:p>
                    <a:pPr lvl="0" algn="ctr">
                      <a:defRPr/>
                    </a:pPr>
                    <a:r>
                      <a:rPr lang="en-US" sz="1600" b="1" dirty="0">
                        <a:solidFill>
                          <a:schemeClr val="bg1"/>
                        </a:solidFill>
                      </a:rPr>
                      <a:t>May </a:t>
                    </a:r>
                    <a:r>
                      <a:rPr lang="en-US" sz="1600" b="1" dirty="0" smtClean="0">
                        <a:solidFill>
                          <a:schemeClr val="bg1"/>
                        </a:solidFill>
                      </a:rPr>
                      <a:t>2016</a:t>
                    </a:r>
                    <a:endParaRPr lang="en-US" sz="1600" dirty="0">
                      <a:solidFill>
                        <a:schemeClr val="bg1"/>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endParaRPr>
                  </a:p>
                </p:txBody>
              </p:sp>
            </p:grpSp>
            <p:grpSp>
              <p:nvGrpSpPr>
                <p:cNvPr id="77" name="Group 76"/>
                <p:cNvGrpSpPr/>
                <p:nvPr/>
              </p:nvGrpSpPr>
              <p:grpSpPr>
                <a:xfrm>
                  <a:off x="3898860" y="1078475"/>
                  <a:ext cx="3487498" cy="1053604"/>
                  <a:chOff x="4184610" y="1078475"/>
                  <a:chExt cx="3487498" cy="1053604"/>
                </a:xfrm>
              </p:grpSpPr>
              <p:sp>
                <p:nvSpPr>
                  <p:cNvPr id="78" name="Rectangle 77"/>
                  <p:cNvSpPr/>
                  <p:nvPr/>
                </p:nvSpPr>
                <p:spPr>
                  <a:xfrm>
                    <a:off x="4287519" y="1117600"/>
                    <a:ext cx="3281682" cy="975361"/>
                  </a:xfrm>
                  <a:prstGeom prst="rect">
                    <a:avLst/>
                  </a:prstGeom>
                  <a:solidFill>
                    <a:schemeClr val="bg1"/>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9" name="TextBox 78"/>
                  <p:cNvSpPr txBox="1"/>
                  <p:nvPr/>
                </p:nvSpPr>
                <p:spPr>
                  <a:xfrm>
                    <a:off x="4184610" y="1078475"/>
                    <a:ext cx="3487498" cy="1053604"/>
                  </a:xfrm>
                  <a:prstGeom prst="rect">
                    <a:avLst/>
                  </a:prstGeom>
                  <a:noFill/>
                </p:spPr>
                <p:txBody>
                  <a:bodyPr wrap="square" rtlCol="0" anchor="ctr">
                    <a:spAutoFit/>
                  </a:bodyPr>
                  <a:lstStyle/>
                  <a:p>
                    <a:pPr lvl="0" algn="ctr">
                      <a:defRPr/>
                    </a:pPr>
                    <a:r>
                      <a:rPr lang="en-US" sz="700" dirty="0"/>
                      <a:t>President </a:t>
                    </a:r>
                    <a:r>
                      <a:rPr lang="en-US" sz="700" dirty="0" err="1"/>
                      <a:t>Muhammadu</a:t>
                    </a:r>
                    <a:r>
                      <a:rPr lang="en-US" sz="700" dirty="0"/>
                      <a:t> </a:t>
                    </a:r>
                    <a:r>
                      <a:rPr lang="en-US" sz="700" dirty="0" err="1"/>
                      <a:t>Buhari's</a:t>
                    </a:r>
                    <a:r>
                      <a:rPr lang="en-US" sz="700" dirty="0"/>
                      <a:t> administration announced the partial removal of fuel subsidies, which led to a substantial increase in fuel prices. While the subsidy removal was partial, it included the complete removal of subsidy on kerosene, a commodity commonly used by the poorest of the poor. This decision had an impact on the affordability of kerosene for vulnerable segments of the population.</a:t>
                    </a:r>
                    <a:endParaRPr lang="en-US" sz="700" dirty="0">
                      <a:solidFill>
                        <a:schemeClr val="tx1"/>
                      </a:solidFill>
                      <a:latin typeface="Century Gothic" panose="020B0502020202020204" pitchFamily="34" charset="0"/>
                      <a:cs typeface="Arial" panose="020B0604020202020204" pitchFamily="34" charset="0"/>
                    </a:endParaRPr>
                  </a:p>
                </p:txBody>
              </p:sp>
            </p:grpSp>
          </p:grpSp>
          <p:grpSp>
            <p:nvGrpSpPr>
              <p:cNvPr id="67" name="Group 66"/>
              <p:cNvGrpSpPr/>
              <p:nvPr/>
            </p:nvGrpSpPr>
            <p:grpSpPr>
              <a:xfrm>
                <a:off x="6096000" y="1117600"/>
                <a:ext cx="5732779" cy="975360"/>
                <a:chOff x="452121" y="1117600"/>
                <a:chExt cx="6831329" cy="975360"/>
              </a:xfrm>
            </p:grpSpPr>
            <p:grpSp>
              <p:nvGrpSpPr>
                <p:cNvPr id="68" name="Group 67"/>
                <p:cNvGrpSpPr/>
                <p:nvPr/>
              </p:nvGrpSpPr>
              <p:grpSpPr>
                <a:xfrm>
                  <a:off x="452121" y="1117600"/>
                  <a:ext cx="3449319" cy="975360"/>
                  <a:chOff x="452121" y="1117600"/>
                  <a:chExt cx="3449319" cy="975360"/>
                </a:xfrm>
              </p:grpSpPr>
              <p:grpSp>
                <p:nvGrpSpPr>
                  <p:cNvPr id="72" name="Group 71"/>
                  <p:cNvGrpSpPr/>
                  <p:nvPr/>
                </p:nvGrpSpPr>
                <p:grpSpPr>
                  <a:xfrm>
                    <a:off x="452121" y="1117600"/>
                    <a:ext cx="3449319" cy="975360"/>
                    <a:chOff x="452121" y="1117600"/>
                    <a:chExt cx="3449319" cy="975360"/>
                  </a:xfrm>
                </p:grpSpPr>
                <p:sp>
                  <p:nvSpPr>
                    <p:cNvPr id="74" name="Arrow: Pentagon 73"/>
                    <p:cNvSpPr/>
                    <p:nvPr/>
                  </p:nvSpPr>
                  <p:spPr>
                    <a:xfrm>
                      <a:off x="619760" y="1117600"/>
                      <a:ext cx="3281680" cy="975360"/>
                    </a:xfrm>
                    <a:prstGeom prst="homePlate">
                      <a:avLst/>
                    </a:prstGeom>
                    <a:solidFill>
                      <a:schemeClr val="tx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5" name="Rectangle 74"/>
                    <p:cNvSpPr/>
                    <p:nvPr/>
                  </p:nvSpPr>
                  <p:spPr>
                    <a:xfrm>
                      <a:off x="452121" y="1117600"/>
                      <a:ext cx="109220" cy="975360"/>
                    </a:xfrm>
                    <a:prstGeom prst="rect">
                      <a:avLst/>
                    </a:prstGeom>
                    <a:pattFill prst="narHorz">
                      <a:fgClr>
                        <a:schemeClr val="accent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lumMod val="50000"/>
                          </a:schemeClr>
                        </a:solidFill>
                      </a:endParaRPr>
                    </a:p>
                  </p:txBody>
                </p:sp>
              </p:grpSp>
              <p:sp>
                <p:nvSpPr>
                  <p:cNvPr id="73" name="TextBox 72"/>
                  <p:cNvSpPr txBox="1"/>
                  <p:nvPr/>
                </p:nvSpPr>
                <p:spPr>
                  <a:xfrm>
                    <a:off x="619761" y="1437313"/>
                    <a:ext cx="2961640" cy="335932"/>
                  </a:xfrm>
                  <a:prstGeom prst="rect">
                    <a:avLst/>
                  </a:prstGeom>
                  <a:noFill/>
                </p:spPr>
                <p:txBody>
                  <a:bodyPr wrap="square" rtlCol="0" anchor="ctr">
                    <a:spAutoFit/>
                  </a:bodyPr>
                  <a:lstStyle/>
                  <a:p>
                    <a:pPr lvl="0" algn="ctr">
                      <a:defRPr/>
                    </a:pPr>
                    <a:r>
                      <a:rPr lang="en-US" sz="1600" b="1" dirty="0">
                        <a:solidFill>
                          <a:schemeClr val="bg1"/>
                        </a:solidFill>
                      </a:rPr>
                      <a:t>May 29, 2023</a:t>
                    </a:r>
                    <a:endParaRPr lang="en-US" sz="1600" dirty="0">
                      <a:solidFill>
                        <a:schemeClr val="bg1"/>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endParaRPr>
                  </a:p>
                </p:txBody>
              </p:sp>
            </p:grpSp>
            <p:grpSp>
              <p:nvGrpSpPr>
                <p:cNvPr id="69" name="Group 68"/>
                <p:cNvGrpSpPr/>
                <p:nvPr/>
              </p:nvGrpSpPr>
              <p:grpSpPr>
                <a:xfrm>
                  <a:off x="4001770" y="1117600"/>
                  <a:ext cx="3281680" cy="975360"/>
                  <a:chOff x="4287520" y="1117600"/>
                  <a:chExt cx="3281680" cy="975360"/>
                </a:xfrm>
              </p:grpSpPr>
              <p:sp>
                <p:nvSpPr>
                  <p:cNvPr id="70" name="Rectangle 69"/>
                  <p:cNvSpPr/>
                  <p:nvPr/>
                </p:nvSpPr>
                <p:spPr>
                  <a:xfrm>
                    <a:off x="4287520" y="1117600"/>
                    <a:ext cx="3281680" cy="975360"/>
                  </a:xfrm>
                  <a:prstGeom prst="rect">
                    <a:avLst/>
                  </a:prstGeom>
                  <a:solidFill>
                    <a:schemeClr val="bg1"/>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1" name="TextBox 70"/>
                  <p:cNvSpPr txBox="1"/>
                  <p:nvPr/>
                </p:nvSpPr>
                <p:spPr>
                  <a:xfrm>
                    <a:off x="4287520" y="1234991"/>
                    <a:ext cx="3281680" cy="740577"/>
                  </a:xfrm>
                  <a:prstGeom prst="rect">
                    <a:avLst/>
                  </a:prstGeom>
                  <a:noFill/>
                </p:spPr>
                <p:txBody>
                  <a:bodyPr wrap="square" rtlCol="0" anchor="ctr">
                    <a:spAutoFit/>
                  </a:bodyPr>
                  <a:lstStyle/>
                  <a:p>
                    <a:pPr lvl="0" algn="ctr">
                      <a:defRPr/>
                    </a:pPr>
                    <a:r>
                      <a:rPr lang="en-US" sz="850" dirty="0"/>
                      <a:t>Newly sworn-in President Bola Ahmad </a:t>
                    </a:r>
                    <a:r>
                      <a:rPr lang="en-US" sz="850" dirty="0" err="1"/>
                      <a:t>Tinubu</a:t>
                    </a:r>
                    <a:r>
                      <a:rPr lang="en-US" sz="850" dirty="0"/>
                      <a:t> announced in his inaugural speech that "subsidy is gone. Subsidy can no longer justify its ever-increasing cost in the wake of dying resources."</a:t>
                    </a:r>
                    <a:endParaRPr lang="en-US" sz="850" dirty="0">
                      <a:solidFill>
                        <a:schemeClr val="tx1"/>
                      </a:solidFill>
                      <a:latin typeface="Century Gothic" panose="020B0502020202020204" pitchFamily="34" charset="0"/>
                      <a:cs typeface="Arial" panose="020B0604020202020204" pitchFamily="34" charset="0"/>
                    </a:endParaRPr>
                  </a:p>
                </p:txBody>
              </p:sp>
            </p:grpSp>
          </p:grpSp>
        </p:gr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527" y="83001"/>
            <a:ext cx="6992592" cy="486900"/>
          </a:xfrm>
        </p:spPr>
        <p:txBody>
          <a:bodyPr/>
          <a:lstStyle/>
          <a:p>
            <a:r>
              <a:rPr lang="en-US" dirty="0" smtClean="0"/>
              <a:t>Historical </a:t>
            </a:r>
            <a:r>
              <a:rPr lang="en-US" sz="2800" dirty="0" smtClean="0"/>
              <a:t>Price</a:t>
            </a:r>
            <a:r>
              <a:rPr lang="en-US" dirty="0" smtClean="0"/>
              <a:t> Changes In Petrol Prices</a:t>
            </a:r>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13</a:t>
            </a:fld>
            <a:endParaRPr lang="en-GB"/>
          </a:p>
        </p:txBody>
      </p:sp>
      <p:graphicFrame>
        <p:nvGraphicFramePr>
          <p:cNvPr id="6" name="Table 5"/>
          <p:cNvGraphicFramePr>
            <a:graphicFrameLocks noGrp="1"/>
          </p:cNvGraphicFramePr>
          <p:nvPr/>
        </p:nvGraphicFramePr>
        <p:xfrm>
          <a:off x="384820" y="640992"/>
          <a:ext cx="5123351" cy="4179850"/>
        </p:xfrm>
        <a:graphic>
          <a:graphicData uri="http://schemas.openxmlformats.org/drawingml/2006/table">
            <a:tbl>
              <a:tblPr firstRow="1" firstCol="1" bandRow="1">
                <a:tableStyleId>{8EC20E35-A176-4012-BC5E-935CFFF8708E}</a:tableStyleId>
              </a:tblPr>
              <a:tblGrid>
                <a:gridCol w="758985"/>
                <a:gridCol w="2132795"/>
                <a:gridCol w="2231571"/>
              </a:tblGrid>
              <a:tr h="360494">
                <a:tc>
                  <a:txBody>
                    <a:bodyPr/>
                    <a:lstStyle/>
                    <a:p>
                      <a:pPr marL="0" marR="0" algn="ctr">
                        <a:lnSpc>
                          <a:spcPct val="107000"/>
                        </a:lnSpc>
                        <a:spcBef>
                          <a:spcPts val="0"/>
                        </a:spcBef>
                        <a:spcAft>
                          <a:spcPts val="800"/>
                        </a:spcAft>
                        <a:tabLst>
                          <a:tab pos="3390265" algn="l"/>
                        </a:tabLst>
                      </a:pPr>
                      <a:r>
                        <a:rPr lang="en-US" sz="1000" kern="100" dirty="0">
                          <a:effectLst/>
                        </a:rPr>
                        <a:t>Year</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512" marR="55512" marT="0" marB="0"/>
                </a:tc>
                <a:tc>
                  <a:txBody>
                    <a:bodyPr/>
                    <a:lstStyle/>
                    <a:p>
                      <a:pPr marL="0" marR="0" algn="ctr">
                        <a:lnSpc>
                          <a:spcPct val="107000"/>
                        </a:lnSpc>
                        <a:spcBef>
                          <a:spcPts val="0"/>
                        </a:spcBef>
                        <a:spcAft>
                          <a:spcPts val="800"/>
                        </a:spcAft>
                        <a:tabLst>
                          <a:tab pos="3390265" algn="l"/>
                        </a:tabLst>
                      </a:pPr>
                      <a:r>
                        <a:rPr lang="en-US" sz="1000" kern="100" dirty="0">
                          <a:effectLst/>
                        </a:rPr>
                        <a:t>Approximate Price of Petrol (Naira per liter)</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512" marR="55512" marT="0" marB="0"/>
                </a:tc>
                <a:tc>
                  <a:txBody>
                    <a:bodyPr/>
                    <a:lstStyle/>
                    <a:p>
                      <a:pPr marL="0" marR="0" algn="ctr">
                        <a:lnSpc>
                          <a:spcPct val="107000"/>
                        </a:lnSpc>
                        <a:spcBef>
                          <a:spcPts val="0"/>
                        </a:spcBef>
                        <a:spcAft>
                          <a:spcPts val="800"/>
                        </a:spcAft>
                        <a:tabLst>
                          <a:tab pos="3390265" algn="l"/>
                        </a:tabLst>
                      </a:pPr>
                      <a:r>
                        <a:rPr lang="en-US" sz="1000" kern="100" dirty="0">
                          <a:effectLst/>
                        </a:rPr>
                        <a:t>Leader in Charge</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512" marR="55512" marT="0" marB="0"/>
                </a:tc>
              </a:tr>
              <a:tr h="284425">
                <a:tc>
                  <a:txBody>
                    <a:bodyPr/>
                    <a:lstStyle/>
                    <a:p>
                      <a:pPr marL="0" marR="0" algn="ctr">
                        <a:lnSpc>
                          <a:spcPct val="107000"/>
                        </a:lnSpc>
                        <a:spcBef>
                          <a:spcPts val="0"/>
                        </a:spcBef>
                        <a:spcAft>
                          <a:spcPts val="800"/>
                        </a:spcAft>
                        <a:tabLst>
                          <a:tab pos="3390265" algn="l"/>
                        </a:tabLst>
                      </a:pPr>
                      <a:r>
                        <a:rPr lang="en-US" sz="1000" kern="100">
                          <a:effectLst/>
                        </a:rPr>
                        <a:t>1978</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55512" marR="55512" marT="0" marB="0"/>
                </a:tc>
                <a:tc>
                  <a:txBody>
                    <a:bodyPr/>
                    <a:lstStyle/>
                    <a:p>
                      <a:pPr marL="0" marR="0" algn="ctr">
                        <a:lnSpc>
                          <a:spcPct val="107000"/>
                        </a:lnSpc>
                        <a:spcBef>
                          <a:spcPts val="0"/>
                        </a:spcBef>
                        <a:spcAft>
                          <a:spcPts val="800"/>
                        </a:spcAft>
                        <a:tabLst>
                          <a:tab pos="3390265" algn="l"/>
                        </a:tabLst>
                      </a:pPr>
                      <a:r>
                        <a:rPr lang="en-US" sz="1000" kern="100">
                          <a:effectLst/>
                        </a:rPr>
                        <a:t>0.05</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55512" marR="55512" marT="0" marB="0"/>
                </a:tc>
                <a:tc>
                  <a:txBody>
                    <a:bodyPr/>
                    <a:lstStyle/>
                    <a:p>
                      <a:pPr marL="0" marR="0" algn="ctr">
                        <a:lnSpc>
                          <a:spcPct val="107000"/>
                        </a:lnSpc>
                        <a:spcBef>
                          <a:spcPts val="0"/>
                        </a:spcBef>
                        <a:spcAft>
                          <a:spcPts val="800"/>
                        </a:spcAft>
                        <a:tabLst>
                          <a:tab pos="3390265" algn="l"/>
                        </a:tabLst>
                      </a:pPr>
                      <a:r>
                        <a:rPr lang="en-US" sz="1000" kern="100">
                          <a:effectLst/>
                        </a:rPr>
                        <a:t>General Olusegun Obasanjo</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55512" marR="55512" marT="0" marB="0"/>
                </a:tc>
              </a:tr>
              <a:tr h="284425">
                <a:tc>
                  <a:txBody>
                    <a:bodyPr/>
                    <a:lstStyle/>
                    <a:p>
                      <a:pPr marL="0" marR="0" algn="ctr">
                        <a:lnSpc>
                          <a:spcPct val="107000"/>
                        </a:lnSpc>
                        <a:spcBef>
                          <a:spcPts val="0"/>
                        </a:spcBef>
                        <a:spcAft>
                          <a:spcPts val="800"/>
                        </a:spcAft>
                        <a:tabLst>
                          <a:tab pos="3390265" algn="l"/>
                        </a:tabLst>
                      </a:pPr>
                      <a:r>
                        <a:rPr lang="en-US" sz="1000" kern="100">
                          <a:effectLst/>
                        </a:rPr>
                        <a:t>1980</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55512" marR="55512" marT="0" marB="0"/>
                </a:tc>
                <a:tc>
                  <a:txBody>
                    <a:bodyPr/>
                    <a:lstStyle/>
                    <a:p>
                      <a:pPr marL="0" marR="0" algn="ctr">
                        <a:lnSpc>
                          <a:spcPct val="107000"/>
                        </a:lnSpc>
                        <a:spcBef>
                          <a:spcPts val="0"/>
                        </a:spcBef>
                        <a:spcAft>
                          <a:spcPts val="800"/>
                        </a:spcAft>
                        <a:tabLst>
                          <a:tab pos="3390265" algn="l"/>
                        </a:tabLst>
                      </a:pPr>
                      <a:r>
                        <a:rPr lang="en-US" sz="1000" kern="100">
                          <a:effectLst/>
                        </a:rPr>
                        <a:t>0.15</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55512" marR="55512" marT="0" marB="0"/>
                </a:tc>
                <a:tc>
                  <a:txBody>
                    <a:bodyPr/>
                    <a:lstStyle/>
                    <a:p>
                      <a:pPr marL="0" marR="0" algn="ctr">
                        <a:lnSpc>
                          <a:spcPct val="107000"/>
                        </a:lnSpc>
                        <a:spcBef>
                          <a:spcPts val="0"/>
                        </a:spcBef>
                        <a:spcAft>
                          <a:spcPts val="800"/>
                        </a:spcAft>
                        <a:tabLst>
                          <a:tab pos="3390265" algn="l"/>
                        </a:tabLst>
                      </a:pPr>
                      <a:r>
                        <a:rPr lang="en-US" sz="1000" kern="100">
                          <a:effectLst/>
                        </a:rPr>
                        <a:t>President Shehu Shagari</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55512" marR="55512" marT="0" marB="0"/>
                </a:tc>
              </a:tr>
              <a:tr h="284425">
                <a:tc>
                  <a:txBody>
                    <a:bodyPr/>
                    <a:lstStyle/>
                    <a:p>
                      <a:pPr marL="0" marR="0" algn="ctr">
                        <a:lnSpc>
                          <a:spcPct val="107000"/>
                        </a:lnSpc>
                        <a:spcBef>
                          <a:spcPts val="0"/>
                        </a:spcBef>
                        <a:spcAft>
                          <a:spcPts val="800"/>
                        </a:spcAft>
                        <a:tabLst>
                          <a:tab pos="3390265" algn="l"/>
                        </a:tabLst>
                      </a:pPr>
                      <a:r>
                        <a:rPr lang="en-US" sz="1000" kern="100">
                          <a:effectLst/>
                        </a:rPr>
                        <a:t>1985</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55512" marR="55512" marT="0" marB="0"/>
                </a:tc>
                <a:tc>
                  <a:txBody>
                    <a:bodyPr/>
                    <a:lstStyle/>
                    <a:p>
                      <a:pPr marL="0" marR="0" algn="ctr">
                        <a:lnSpc>
                          <a:spcPct val="107000"/>
                        </a:lnSpc>
                        <a:spcBef>
                          <a:spcPts val="0"/>
                        </a:spcBef>
                        <a:spcAft>
                          <a:spcPts val="800"/>
                        </a:spcAft>
                        <a:tabLst>
                          <a:tab pos="3390265" algn="l"/>
                        </a:tabLst>
                      </a:pPr>
                      <a:r>
                        <a:rPr lang="en-US" sz="1000" kern="100">
                          <a:effectLst/>
                        </a:rPr>
                        <a:t>0.20</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55512" marR="55512" marT="0" marB="0"/>
                </a:tc>
                <a:tc>
                  <a:txBody>
                    <a:bodyPr/>
                    <a:lstStyle/>
                    <a:p>
                      <a:pPr marL="0" marR="0" algn="ctr">
                        <a:lnSpc>
                          <a:spcPct val="107000"/>
                        </a:lnSpc>
                        <a:spcBef>
                          <a:spcPts val="0"/>
                        </a:spcBef>
                        <a:spcAft>
                          <a:spcPts val="800"/>
                        </a:spcAft>
                        <a:tabLst>
                          <a:tab pos="3390265" algn="l"/>
                        </a:tabLst>
                      </a:pPr>
                      <a:r>
                        <a:rPr lang="en-US" sz="1000" kern="100">
                          <a:effectLst/>
                        </a:rPr>
                        <a:t>General Ibrahim Babangida</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55512" marR="55512" marT="0" marB="0"/>
                </a:tc>
              </a:tr>
              <a:tr h="284425">
                <a:tc>
                  <a:txBody>
                    <a:bodyPr/>
                    <a:lstStyle/>
                    <a:p>
                      <a:pPr marL="0" marR="0" algn="ctr">
                        <a:lnSpc>
                          <a:spcPct val="107000"/>
                        </a:lnSpc>
                        <a:spcBef>
                          <a:spcPts val="0"/>
                        </a:spcBef>
                        <a:spcAft>
                          <a:spcPts val="800"/>
                        </a:spcAft>
                        <a:tabLst>
                          <a:tab pos="3390265" algn="l"/>
                        </a:tabLst>
                      </a:pPr>
                      <a:r>
                        <a:rPr lang="en-US" sz="1000" kern="100">
                          <a:effectLst/>
                        </a:rPr>
                        <a:t>1990</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55512" marR="55512" marT="0" marB="0"/>
                </a:tc>
                <a:tc>
                  <a:txBody>
                    <a:bodyPr/>
                    <a:lstStyle/>
                    <a:p>
                      <a:pPr marL="0" marR="0" algn="ctr">
                        <a:lnSpc>
                          <a:spcPct val="107000"/>
                        </a:lnSpc>
                        <a:spcBef>
                          <a:spcPts val="0"/>
                        </a:spcBef>
                        <a:spcAft>
                          <a:spcPts val="800"/>
                        </a:spcAft>
                        <a:tabLst>
                          <a:tab pos="3390265" algn="l"/>
                        </a:tabLst>
                      </a:pPr>
                      <a:r>
                        <a:rPr lang="en-US" sz="1000" kern="100">
                          <a:effectLst/>
                        </a:rPr>
                        <a:t>0.70</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55512" marR="55512" marT="0" marB="0"/>
                </a:tc>
                <a:tc>
                  <a:txBody>
                    <a:bodyPr/>
                    <a:lstStyle/>
                    <a:p>
                      <a:pPr marL="0" marR="0" algn="ctr">
                        <a:lnSpc>
                          <a:spcPct val="107000"/>
                        </a:lnSpc>
                        <a:spcBef>
                          <a:spcPts val="0"/>
                        </a:spcBef>
                        <a:spcAft>
                          <a:spcPts val="800"/>
                        </a:spcAft>
                        <a:tabLst>
                          <a:tab pos="3390265" algn="l"/>
                        </a:tabLst>
                      </a:pPr>
                      <a:r>
                        <a:rPr lang="en-US" sz="1000" kern="100">
                          <a:effectLst/>
                        </a:rPr>
                        <a:t>General Ibrahim Babangida</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55512" marR="55512" marT="0" marB="0"/>
                </a:tc>
              </a:tr>
              <a:tr h="284425">
                <a:tc>
                  <a:txBody>
                    <a:bodyPr/>
                    <a:lstStyle/>
                    <a:p>
                      <a:pPr marL="0" marR="0" algn="ctr">
                        <a:lnSpc>
                          <a:spcPct val="107000"/>
                        </a:lnSpc>
                        <a:spcBef>
                          <a:spcPts val="0"/>
                        </a:spcBef>
                        <a:spcAft>
                          <a:spcPts val="800"/>
                        </a:spcAft>
                        <a:tabLst>
                          <a:tab pos="3390265" algn="l"/>
                        </a:tabLst>
                      </a:pPr>
                      <a:r>
                        <a:rPr lang="en-US" sz="1000" kern="100">
                          <a:effectLst/>
                        </a:rPr>
                        <a:t>1995</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55512" marR="55512" marT="0" marB="0"/>
                </a:tc>
                <a:tc>
                  <a:txBody>
                    <a:bodyPr/>
                    <a:lstStyle/>
                    <a:p>
                      <a:pPr marL="0" marR="0" algn="ctr">
                        <a:lnSpc>
                          <a:spcPct val="107000"/>
                        </a:lnSpc>
                        <a:spcBef>
                          <a:spcPts val="0"/>
                        </a:spcBef>
                        <a:spcAft>
                          <a:spcPts val="800"/>
                        </a:spcAft>
                        <a:tabLst>
                          <a:tab pos="3390265" algn="l"/>
                        </a:tabLst>
                      </a:pPr>
                      <a:r>
                        <a:rPr lang="en-US" sz="1000" kern="100">
                          <a:effectLst/>
                        </a:rPr>
                        <a:t>11.00</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55512" marR="55512" marT="0" marB="0"/>
                </a:tc>
                <a:tc>
                  <a:txBody>
                    <a:bodyPr/>
                    <a:lstStyle/>
                    <a:p>
                      <a:pPr marL="0" marR="0" algn="ctr">
                        <a:lnSpc>
                          <a:spcPct val="107000"/>
                        </a:lnSpc>
                        <a:spcBef>
                          <a:spcPts val="0"/>
                        </a:spcBef>
                        <a:spcAft>
                          <a:spcPts val="800"/>
                        </a:spcAft>
                        <a:tabLst>
                          <a:tab pos="3390265" algn="l"/>
                        </a:tabLst>
                      </a:pPr>
                      <a:r>
                        <a:rPr lang="en-US" sz="1000" kern="100">
                          <a:effectLst/>
                        </a:rPr>
                        <a:t>General Sani Abacha</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55512" marR="55512" marT="0" marB="0"/>
                </a:tc>
              </a:tr>
              <a:tr h="284425">
                <a:tc>
                  <a:txBody>
                    <a:bodyPr/>
                    <a:lstStyle/>
                    <a:p>
                      <a:pPr marL="0" marR="0" algn="ctr">
                        <a:lnSpc>
                          <a:spcPct val="107000"/>
                        </a:lnSpc>
                        <a:spcBef>
                          <a:spcPts val="0"/>
                        </a:spcBef>
                        <a:spcAft>
                          <a:spcPts val="800"/>
                        </a:spcAft>
                        <a:tabLst>
                          <a:tab pos="3390265" algn="l"/>
                        </a:tabLst>
                      </a:pPr>
                      <a:r>
                        <a:rPr lang="en-US" sz="1000" kern="100">
                          <a:effectLst/>
                        </a:rPr>
                        <a:t>2000</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55512" marR="55512" marT="0" marB="0"/>
                </a:tc>
                <a:tc>
                  <a:txBody>
                    <a:bodyPr/>
                    <a:lstStyle/>
                    <a:p>
                      <a:pPr marL="0" marR="0" algn="ctr">
                        <a:lnSpc>
                          <a:spcPct val="107000"/>
                        </a:lnSpc>
                        <a:spcBef>
                          <a:spcPts val="0"/>
                        </a:spcBef>
                        <a:spcAft>
                          <a:spcPts val="800"/>
                        </a:spcAft>
                        <a:tabLst>
                          <a:tab pos="3390265" algn="l"/>
                        </a:tabLst>
                      </a:pPr>
                      <a:r>
                        <a:rPr lang="en-US" sz="1000" kern="100">
                          <a:effectLst/>
                        </a:rPr>
                        <a:t>20.00</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55512" marR="55512" marT="0" marB="0"/>
                </a:tc>
                <a:tc>
                  <a:txBody>
                    <a:bodyPr/>
                    <a:lstStyle/>
                    <a:p>
                      <a:pPr marL="0" marR="0" algn="ctr">
                        <a:lnSpc>
                          <a:spcPct val="107000"/>
                        </a:lnSpc>
                        <a:spcBef>
                          <a:spcPts val="0"/>
                        </a:spcBef>
                        <a:spcAft>
                          <a:spcPts val="800"/>
                        </a:spcAft>
                        <a:tabLst>
                          <a:tab pos="3390265" algn="l"/>
                        </a:tabLst>
                      </a:pPr>
                      <a:r>
                        <a:rPr lang="en-US" sz="1000" kern="100">
                          <a:effectLst/>
                        </a:rPr>
                        <a:t>President Olusegun Obasanjo</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55512" marR="55512" marT="0" marB="0"/>
                </a:tc>
              </a:tr>
              <a:tr h="284425">
                <a:tc>
                  <a:txBody>
                    <a:bodyPr/>
                    <a:lstStyle/>
                    <a:p>
                      <a:pPr marL="0" marR="0" algn="ctr">
                        <a:lnSpc>
                          <a:spcPct val="107000"/>
                        </a:lnSpc>
                        <a:spcBef>
                          <a:spcPts val="0"/>
                        </a:spcBef>
                        <a:spcAft>
                          <a:spcPts val="800"/>
                        </a:spcAft>
                        <a:tabLst>
                          <a:tab pos="3390265" algn="l"/>
                        </a:tabLst>
                      </a:pPr>
                      <a:r>
                        <a:rPr lang="en-US" sz="1000" kern="100">
                          <a:effectLst/>
                        </a:rPr>
                        <a:t>2005</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55512" marR="55512" marT="0" marB="0"/>
                </a:tc>
                <a:tc>
                  <a:txBody>
                    <a:bodyPr/>
                    <a:lstStyle/>
                    <a:p>
                      <a:pPr marL="0" marR="0" algn="ctr">
                        <a:lnSpc>
                          <a:spcPct val="107000"/>
                        </a:lnSpc>
                        <a:spcBef>
                          <a:spcPts val="0"/>
                        </a:spcBef>
                        <a:spcAft>
                          <a:spcPts val="800"/>
                        </a:spcAft>
                        <a:tabLst>
                          <a:tab pos="3390265" algn="l"/>
                        </a:tabLst>
                      </a:pPr>
                      <a:r>
                        <a:rPr lang="en-US" sz="1000" kern="100">
                          <a:effectLst/>
                        </a:rPr>
                        <a:t>65.00</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55512" marR="55512" marT="0" marB="0"/>
                </a:tc>
                <a:tc>
                  <a:txBody>
                    <a:bodyPr/>
                    <a:lstStyle/>
                    <a:p>
                      <a:pPr marL="0" marR="0" algn="ctr">
                        <a:lnSpc>
                          <a:spcPct val="107000"/>
                        </a:lnSpc>
                        <a:spcBef>
                          <a:spcPts val="0"/>
                        </a:spcBef>
                        <a:spcAft>
                          <a:spcPts val="800"/>
                        </a:spcAft>
                        <a:tabLst>
                          <a:tab pos="3390265" algn="l"/>
                        </a:tabLst>
                      </a:pPr>
                      <a:r>
                        <a:rPr lang="en-US" sz="1000" kern="100" dirty="0">
                          <a:effectLst/>
                        </a:rPr>
                        <a:t>President Olusegun </a:t>
                      </a:r>
                      <a:r>
                        <a:rPr lang="en-US" sz="1000" kern="100" dirty="0" err="1">
                          <a:effectLst/>
                        </a:rPr>
                        <a:t>Obasanjo</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512" marR="55512" marT="0" marB="0"/>
                </a:tc>
              </a:tr>
              <a:tr h="284425">
                <a:tc>
                  <a:txBody>
                    <a:bodyPr/>
                    <a:lstStyle/>
                    <a:p>
                      <a:pPr marL="0" marR="0" algn="ctr">
                        <a:lnSpc>
                          <a:spcPct val="107000"/>
                        </a:lnSpc>
                        <a:spcBef>
                          <a:spcPts val="0"/>
                        </a:spcBef>
                        <a:spcAft>
                          <a:spcPts val="800"/>
                        </a:spcAft>
                        <a:tabLst>
                          <a:tab pos="3390265" algn="l"/>
                        </a:tabLst>
                      </a:pPr>
                      <a:r>
                        <a:rPr lang="en-US" sz="1000" kern="100">
                          <a:effectLst/>
                        </a:rPr>
                        <a:t>2010</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55512" marR="55512" marT="0" marB="0"/>
                </a:tc>
                <a:tc>
                  <a:txBody>
                    <a:bodyPr/>
                    <a:lstStyle/>
                    <a:p>
                      <a:pPr marL="0" marR="0" algn="ctr">
                        <a:lnSpc>
                          <a:spcPct val="107000"/>
                        </a:lnSpc>
                        <a:spcBef>
                          <a:spcPts val="0"/>
                        </a:spcBef>
                        <a:spcAft>
                          <a:spcPts val="800"/>
                        </a:spcAft>
                        <a:tabLst>
                          <a:tab pos="3390265" algn="l"/>
                        </a:tabLst>
                      </a:pPr>
                      <a:r>
                        <a:rPr lang="en-US" sz="1000" kern="100">
                          <a:effectLst/>
                        </a:rPr>
                        <a:t>65.00</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55512" marR="55512" marT="0" marB="0"/>
                </a:tc>
                <a:tc>
                  <a:txBody>
                    <a:bodyPr/>
                    <a:lstStyle/>
                    <a:p>
                      <a:pPr marL="0" marR="0" algn="ctr">
                        <a:lnSpc>
                          <a:spcPct val="107000"/>
                        </a:lnSpc>
                        <a:spcBef>
                          <a:spcPts val="0"/>
                        </a:spcBef>
                        <a:spcAft>
                          <a:spcPts val="800"/>
                        </a:spcAft>
                        <a:tabLst>
                          <a:tab pos="3390265" algn="l"/>
                        </a:tabLst>
                      </a:pPr>
                      <a:r>
                        <a:rPr lang="en-US" sz="1000" kern="100">
                          <a:effectLst/>
                        </a:rPr>
                        <a:t>President Goodluck Jonathan</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55512" marR="55512" marT="0" marB="0"/>
                </a:tc>
              </a:tr>
              <a:tr h="284425">
                <a:tc>
                  <a:txBody>
                    <a:bodyPr/>
                    <a:lstStyle/>
                    <a:p>
                      <a:pPr marL="0" marR="0" algn="ctr">
                        <a:lnSpc>
                          <a:spcPct val="107000"/>
                        </a:lnSpc>
                        <a:spcBef>
                          <a:spcPts val="0"/>
                        </a:spcBef>
                        <a:spcAft>
                          <a:spcPts val="800"/>
                        </a:spcAft>
                        <a:tabLst>
                          <a:tab pos="3390265" algn="l"/>
                        </a:tabLst>
                      </a:pPr>
                      <a:r>
                        <a:rPr lang="en-US" sz="1000" kern="100">
                          <a:effectLst/>
                        </a:rPr>
                        <a:t>2012</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55512" marR="55512" marT="0" marB="0"/>
                </a:tc>
                <a:tc>
                  <a:txBody>
                    <a:bodyPr/>
                    <a:lstStyle/>
                    <a:p>
                      <a:pPr marL="0" marR="0" algn="ctr">
                        <a:lnSpc>
                          <a:spcPct val="107000"/>
                        </a:lnSpc>
                        <a:spcBef>
                          <a:spcPts val="0"/>
                        </a:spcBef>
                        <a:spcAft>
                          <a:spcPts val="800"/>
                        </a:spcAft>
                        <a:tabLst>
                          <a:tab pos="3390265" algn="l"/>
                        </a:tabLst>
                      </a:pPr>
                      <a:r>
                        <a:rPr lang="en-US" sz="1000" kern="100">
                          <a:effectLst/>
                        </a:rPr>
                        <a:t>97.00</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55512" marR="55512" marT="0" marB="0"/>
                </a:tc>
                <a:tc>
                  <a:txBody>
                    <a:bodyPr/>
                    <a:lstStyle/>
                    <a:p>
                      <a:pPr marL="0" marR="0" algn="ctr">
                        <a:lnSpc>
                          <a:spcPct val="107000"/>
                        </a:lnSpc>
                        <a:spcBef>
                          <a:spcPts val="0"/>
                        </a:spcBef>
                        <a:spcAft>
                          <a:spcPts val="800"/>
                        </a:spcAft>
                        <a:tabLst>
                          <a:tab pos="3390265" algn="l"/>
                        </a:tabLst>
                      </a:pPr>
                      <a:r>
                        <a:rPr lang="en-US" sz="1000" kern="100">
                          <a:effectLst/>
                        </a:rPr>
                        <a:t>President Goodluck Jonathan</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55512" marR="55512" marT="0" marB="0"/>
                </a:tc>
              </a:tr>
              <a:tr h="341576">
                <a:tc>
                  <a:txBody>
                    <a:bodyPr/>
                    <a:lstStyle/>
                    <a:p>
                      <a:pPr marL="0" marR="0" algn="ctr">
                        <a:lnSpc>
                          <a:spcPct val="107000"/>
                        </a:lnSpc>
                        <a:spcBef>
                          <a:spcPts val="0"/>
                        </a:spcBef>
                        <a:spcAft>
                          <a:spcPts val="800"/>
                        </a:spcAft>
                        <a:tabLst>
                          <a:tab pos="3390265" algn="l"/>
                        </a:tabLst>
                      </a:pPr>
                      <a:r>
                        <a:rPr lang="en-US" sz="1000" kern="100">
                          <a:effectLst/>
                        </a:rPr>
                        <a:t>2016</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55512" marR="55512" marT="0" marB="0"/>
                </a:tc>
                <a:tc>
                  <a:txBody>
                    <a:bodyPr/>
                    <a:lstStyle/>
                    <a:p>
                      <a:pPr marL="0" marR="0" algn="ctr">
                        <a:lnSpc>
                          <a:spcPct val="107000"/>
                        </a:lnSpc>
                        <a:spcBef>
                          <a:spcPts val="0"/>
                        </a:spcBef>
                        <a:spcAft>
                          <a:spcPts val="800"/>
                        </a:spcAft>
                        <a:tabLst>
                          <a:tab pos="3390265" algn="l"/>
                        </a:tabLst>
                      </a:pPr>
                      <a:r>
                        <a:rPr lang="en-US" sz="1000" kern="100">
                          <a:effectLst/>
                        </a:rPr>
                        <a:t>145.00</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55512" marR="55512" marT="0" marB="0"/>
                </a:tc>
                <a:tc>
                  <a:txBody>
                    <a:bodyPr/>
                    <a:lstStyle/>
                    <a:p>
                      <a:pPr marL="0" marR="0" algn="ctr">
                        <a:lnSpc>
                          <a:spcPct val="107000"/>
                        </a:lnSpc>
                        <a:spcBef>
                          <a:spcPts val="0"/>
                        </a:spcBef>
                        <a:spcAft>
                          <a:spcPts val="800"/>
                        </a:spcAft>
                        <a:tabLst>
                          <a:tab pos="3390265" algn="l"/>
                        </a:tabLst>
                      </a:pPr>
                      <a:r>
                        <a:rPr lang="en-US" sz="1000" kern="100">
                          <a:effectLst/>
                        </a:rPr>
                        <a:t>President Muhammadu Buhari</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55512" marR="55512" marT="0" marB="0"/>
                </a:tc>
              </a:tr>
              <a:tr h="303791">
                <a:tc>
                  <a:txBody>
                    <a:bodyPr/>
                    <a:lstStyle/>
                    <a:p>
                      <a:pPr marL="0" marR="0" algn="ctr">
                        <a:lnSpc>
                          <a:spcPct val="107000"/>
                        </a:lnSpc>
                        <a:spcBef>
                          <a:spcPts val="0"/>
                        </a:spcBef>
                        <a:spcAft>
                          <a:spcPts val="800"/>
                        </a:spcAft>
                        <a:tabLst>
                          <a:tab pos="3390265" algn="l"/>
                        </a:tabLst>
                      </a:pPr>
                      <a:r>
                        <a:rPr lang="en-US" sz="1000" kern="100">
                          <a:effectLst/>
                        </a:rPr>
                        <a:t>2021</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55512" marR="55512" marT="0" marB="0"/>
                </a:tc>
                <a:tc>
                  <a:txBody>
                    <a:bodyPr/>
                    <a:lstStyle/>
                    <a:p>
                      <a:pPr marL="0" marR="0" algn="ctr">
                        <a:lnSpc>
                          <a:spcPct val="107000"/>
                        </a:lnSpc>
                        <a:spcBef>
                          <a:spcPts val="0"/>
                        </a:spcBef>
                        <a:spcAft>
                          <a:spcPts val="800"/>
                        </a:spcAft>
                        <a:tabLst>
                          <a:tab pos="3390265" algn="l"/>
                        </a:tabLst>
                      </a:pPr>
                      <a:r>
                        <a:rPr lang="en-US" sz="1000" kern="100">
                          <a:effectLst/>
                        </a:rPr>
                        <a:t>165.00</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55512" marR="55512" marT="0" marB="0"/>
                </a:tc>
                <a:tc>
                  <a:txBody>
                    <a:bodyPr/>
                    <a:lstStyle/>
                    <a:p>
                      <a:pPr marL="0" marR="0" algn="ctr">
                        <a:lnSpc>
                          <a:spcPct val="107000"/>
                        </a:lnSpc>
                        <a:spcBef>
                          <a:spcPts val="0"/>
                        </a:spcBef>
                        <a:spcAft>
                          <a:spcPts val="800"/>
                        </a:spcAft>
                        <a:tabLst>
                          <a:tab pos="3390265" algn="l"/>
                        </a:tabLst>
                      </a:pPr>
                      <a:r>
                        <a:rPr lang="en-US" sz="1000" kern="100">
                          <a:effectLst/>
                        </a:rPr>
                        <a:t>President Muhammadu Buhari</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55512" marR="55512" marT="0" marB="0"/>
                </a:tc>
              </a:tr>
              <a:tr h="322779">
                <a:tc>
                  <a:txBody>
                    <a:bodyPr/>
                    <a:lstStyle/>
                    <a:p>
                      <a:pPr marL="0" marR="0" algn="ctr">
                        <a:lnSpc>
                          <a:spcPct val="107000"/>
                        </a:lnSpc>
                        <a:spcBef>
                          <a:spcPts val="0"/>
                        </a:spcBef>
                        <a:spcAft>
                          <a:spcPts val="800"/>
                        </a:spcAft>
                        <a:tabLst>
                          <a:tab pos="3390265" algn="l"/>
                        </a:tabLst>
                      </a:pPr>
                      <a:r>
                        <a:rPr lang="en-US" sz="1000" kern="100">
                          <a:effectLst/>
                        </a:rPr>
                        <a:t>2022</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55512" marR="55512" marT="0" marB="0"/>
                </a:tc>
                <a:tc>
                  <a:txBody>
                    <a:bodyPr/>
                    <a:lstStyle/>
                    <a:p>
                      <a:pPr marL="0" marR="0" algn="ctr">
                        <a:lnSpc>
                          <a:spcPct val="107000"/>
                        </a:lnSpc>
                        <a:spcBef>
                          <a:spcPts val="0"/>
                        </a:spcBef>
                        <a:spcAft>
                          <a:spcPts val="800"/>
                        </a:spcAft>
                        <a:tabLst>
                          <a:tab pos="3390265" algn="l"/>
                        </a:tabLst>
                      </a:pPr>
                      <a:r>
                        <a:rPr lang="en-US" sz="1000" kern="100">
                          <a:effectLst/>
                        </a:rPr>
                        <a:t>195.29</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55512" marR="55512" marT="0" marB="0"/>
                </a:tc>
                <a:tc>
                  <a:txBody>
                    <a:bodyPr/>
                    <a:lstStyle/>
                    <a:p>
                      <a:pPr marL="0" marR="0" algn="ctr">
                        <a:lnSpc>
                          <a:spcPct val="107000"/>
                        </a:lnSpc>
                        <a:spcBef>
                          <a:spcPts val="0"/>
                        </a:spcBef>
                        <a:spcAft>
                          <a:spcPts val="800"/>
                        </a:spcAft>
                        <a:tabLst>
                          <a:tab pos="3390265" algn="l"/>
                        </a:tabLst>
                      </a:pPr>
                      <a:r>
                        <a:rPr lang="en-US" sz="1000" kern="100">
                          <a:effectLst/>
                        </a:rPr>
                        <a:t>President Muhammadu Buhari</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55512" marR="55512" marT="0" marB="0"/>
                </a:tc>
              </a:tr>
              <a:tr h="291385">
                <a:tc>
                  <a:txBody>
                    <a:bodyPr/>
                    <a:lstStyle/>
                    <a:p>
                      <a:pPr marL="0" marR="0" algn="ctr">
                        <a:lnSpc>
                          <a:spcPct val="107000"/>
                        </a:lnSpc>
                        <a:spcBef>
                          <a:spcPts val="0"/>
                        </a:spcBef>
                        <a:spcAft>
                          <a:spcPts val="800"/>
                        </a:spcAft>
                        <a:tabLst>
                          <a:tab pos="3390265" algn="l"/>
                        </a:tabLst>
                      </a:pPr>
                      <a:r>
                        <a:rPr lang="en-US" sz="1000" kern="100">
                          <a:effectLst/>
                        </a:rPr>
                        <a:t>2023</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55512" marR="55512" marT="0" marB="0"/>
                </a:tc>
                <a:tc>
                  <a:txBody>
                    <a:bodyPr/>
                    <a:lstStyle/>
                    <a:p>
                      <a:pPr marL="0" marR="0" algn="ctr">
                        <a:lnSpc>
                          <a:spcPct val="107000"/>
                        </a:lnSpc>
                        <a:spcBef>
                          <a:spcPts val="0"/>
                        </a:spcBef>
                        <a:spcAft>
                          <a:spcPts val="800"/>
                        </a:spcAft>
                        <a:tabLst>
                          <a:tab pos="3390265" algn="l"/>
                        </a:tabLst>
                      </a:pPr>
                      <a:r>
                        <a:rPr lang="en-US" sz="1000" kern="100">
                          <a:effectLst/>
                        </a:rPr>
                        <a:t>617</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55512" marR="55512" marT="0" marB="0"/>
                </a:tc>
                <a:tc>
                  <a:txBody>
                    <a:bodyPr/>
                    <a:lstStyle/>
                    <a:p>
                      <a:pPr marL="0" marR="0" algn="ctr">
                        <a:lnSpc>
                          <a:spcPct val="107000"/>
                        </a:lnSpc>
                        <a:spcBef>
                          <a:spcPts val="0"/>
                        </a:spcBef>
                        <a:spcAft>
                          <a:spcPts val="800"/>
                        </a:spcAft>
                        <a:tabLst>
                          <a:tab pos="3390265" algn="l"/>
                        </a:tabLst>
                      </a:pPr>
                      <a:r>
                        <a:rPr lang="en-US" sz="1000" kern="100" dirty="0">
                          <a:effectLst/>
                        </a:rPr>
                        <a:t>President Bola Ahmad </a:t>
                      </a:r>
                      <a:r>
                        <a:rPr lang="en-US" sz="1000" kern="100" dirty="0" err="1">
                          <a:effectLst/>
                        </a:rPr>
                        <a:t>Tinubu</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512" marR="55512" marT="0" marB="0"/>
                </a:tc>
              </a:tr>
            </a:tbl>
          </a:graphicData>
        </a:graphic>
      </p:graphicFrame>
      <p:pic>
        <p:nvPicPr>
          <p:cNvPr id="3074" name="Picture 2" descr="NNPC Adjusts Petrol Prices 'To Reflect Market Realities' - Arise News"/>
          <p:cNvPicPr>
            <a:picLocks noChangeAspect="1" noChangeArrowheads="1"/>
          </p:cNvPicPr>
          <p:nvPr/>
        </p:nvPicPr>
        <p:blipFill rotWithShape="1">
          <a:blip r:embed="rId2">
            <a:extLst>
              <a:ext uri="{28A0092B-C50C-407E-A947-70E740481C1C}">
                <a14:useLocalDpi xmlns:a14="http://schemas.microsoft.com/office/drawing/2010/main" val="0"/>
              </a:ext>
            </a:extLst>
          </a:blip>
          <a:srcRect l="-164" r="53941"/>
          <a:stretch>
            <a:fillRect/>
          </a:stretch>
        </p:blipFill>
        <p:spPr bwMode="auto">
          <a:xfrm>
            <a:off x="5717377" y="765843"/>
            <a:ext cx="3287801" cy="40674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14</a:t>
            </a:fld>
            <a:endParaRPr lang="en-GB"/>
          </a:p>
        </p:txBody>
      </p:sp>
      <p:sp>
        <p:nvSpPr>
          <p:cNvPr id="4" name="TextBox 3"/>
          <p:cNvSpPr txBox="1"/>
          <p:nvPr/>
        </p:nvSpPr>
        <p:spPr>
          <a:xfrm>
            <a:off x="544285" y="183719"/>
            <a:ext cx="5660571" cy="954107"/>
          </a:xfrm>
          <a:prstGeom prst="rect">
            <a:avLst/>
          </a:prstGeom>
          <a:noFill/>
        </p:spPr>
        <p:txBody>
          <a:bodyPr wrap="square" rtlCol="0">
            <a:spAutoFit/>
          </a:bodyPr>
          <a:lstStyle/>
          <a:p>
            <a:r>
              <a:rPr lang="en-US" sz="2800" b="1" dirty="0" smtClean="0"/>
              <a:t>Nigeria’s Fuel Subsidy Payment (Trillion)</a:t>
            </a:r>
            <a:endParaRPr lang="en-US" sz="2800" b="1" dirty="0"/>
          </a:p>
        </p:txBody>
      </p:sp>
      <p:pic>
        <p:nvPicPr>
          <p:cNvPr id="5" name="Picture 4"/>
          <p:cNvPicPr/>
          <p:nvPr/>
        </p:nvPicPr>
        <p:blipFill rotWithShape="1">
          <a:blip r:embed="rId2"/>
          <a:srcRect l="5212" t="12225"/>
          <a:stretch>
            <a:fillRect/>
          </a:stretch>
        </p:blipFill>
        <p:spPr>
          <a:xfrm>
            <a:off x="544286" y="719194"/>
            <a:ext cx="7696200" cy="4005206"/>
          </a:xfrm>
          <a:prstGeom prst="rect">
            <a:avLst/>
          </a:prstGeom>
        </p:spPr>
      </p:pic>
    </p:spTree>
  </p:cSld>
  <p:clrMapOvr>
    <a:masterClrMapping/>
  </p:clrMapOvr>
  <p:transition>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76" y="152400"/>
            <a:ext cx="7869788" cy="435770"/>
          </a:xfrm>
        </p:spPr>
        <p:txBody>
          <a:bodyPr/>
          <a:lstStyle/>
          <a:p>
            <a:r>
              <a:rPr lang="en-US" sz="2800" dirty="0"/>
              <a:t>Subsidy Negative Effect on the GDP</a:t>
            </a:r>
          </a:p>
        </p:txBody>
      </p:sp>
      <p:sp>
        <p:nvSpPr>
          <p:cNvPr id="3" name="Slide Number Placeholder 2"/>
          <p:cNvSpPr>
            <a:spLocks noGrp="1"/>
          </p:cNvSpPr>
          <p:nvPr>
            <p:ph type="sldNum" sz="quarter" idx="12"/>
          </p:nvPr>
        </p:nvSpPr>
        <p:spPr/>
        <p:txBody>
          <a:bodyPr/>
          <a:lstStyle/>
          <a:p>
            <a:fld id="{7BB16748-3CF8-4CBA-892F-939D9AD21311}" type="slidenum">
              <a:rPr lang="en-US" smtClean="0"/>
              <a:t>15</a:t>
            </a:fld>
            <a:endParaRPr lang="en-US"/>
          </a:p>
        </p:txBody>
      </p:sp>
      <p:grpSp>
        <p:nvGrpSpPr>
          <p:cNvPr id="4" name="Group 3"/>
          <p:cNvGrpSpPr/>
          <p:nvPr/>
        </p:nvGrpSpPr>
        <p:grpSpPr>
          <a:xfrm>
            <a:off x="142876" y="584627"/>
            <a:ext cx="9088210" cy="1568452"/>
            <a:chOff x="203645" y="1414103"/>
            <a:chExt cx="11784711" cy="211444"/>
          </a:xfrm>
        </p:grpSpPr>
        <p:sp>
          <p:nvSpPr>
            <p:cNvPr id="5" name="Rectangle 4"/>
            <p:cNvSpPr/>
            <p:nvPr/>
          </p:nvSpPr>
          <p:spPr>
            <a:xfrm>
              <a:off x="203645" y="1423443"/>
              <a:ext cx="11784711" cy="1879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TextBox 5"/>
            <p:cNvSpPr txBox="1"/>
            <p:nvPr/>
          </p:nvSpPr>
          <p:spPr>
            <a:xfrm>
              <a:off x="390683" y="1414103"/>
              <a:ext cx="11410634" cy="211444"/>
            </a:xfrm>
            <a:prstGeom prst="rect">
              <a:avLst/>
            </a:prstGeom>
            <a:noFill/>
          </p:spPr>
          <p:txBody>
            <a:bodyPr wrap="square" anchor="ctr">
              <a:spAutoFit/>
            </a:bodyPr>
            <a:lstStyle/>
            <a:p>
              <a:pPr lvl="0" algn="ctr">
                <a:defRPr/>
              </a:pPr>
              <a:r>
                <a:rPr lang="en-US" sz="1600" dirty="0">
                  <a:solidFill>
                    <a:schemeClr val="bg1"/>
                  </a:solidFill>
                </a:rPr>
                <a:t>The removal of fuel subsidy aimed to </a:t>
              </a:r>
              <a:r>
                <a:rPr lang="en-US" sz="1600" dirty="0" smtClean="0">
                  <a:solidFill>
                    <a:schemeClr val="bg1"/>
                  </a:solidFill>
                </a:rPr>
                <a:t>address </a:t>
              </a:r>
              <a:r>
                <a:rPr lang="en-US" sz="1600" dirty="0">
                  <a:solidFill>
                    <a:schemeClr val="bg1"/>
                  </a:solidFill>
                </a:rPr>
                <a:t>economic challenges and promote a more equitable distribution of resources. It intend to open up opportunities for a sustainable and inclusive economic future for Nigeria. However, the positive effects are still being hoped for, as some may argue that the moneys saved from kerosene/diesel subsidy removal are not transparently accounted for and careful evaluation is needed to ensure positive impacts on the nation's GDP and overall economic landscape.</a:t>
              </a:r>
              <a:endParaRPr lang="en-US" sz="1600" b="1"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grpSp>
      <p:grpSp>
        <p:nvGrpSpPr>
          <p:cNvPr id="43" name="Group 42"/>
          <p:cNvGrpSpPr/>
          <p:nvPr/>
        </p:nvGrpSpPr>
        <p:grpSpPr>
          <a:xfrm>
            <a:off x="152734" y="2224232"/>
            <a:ext cx="4148738" cy="3545216"/>
            <a:chOff x="390684" y="1701865"/>
            <a:chExt cx="4571612" cy="3906573"/>
          </a:xfrm>
        </p:grpSpPr>
        <p:grpSp>
          <p:nvGrpSpPr>
            <p:cNvPr id="8" name="Group 7"/>
            <p:cNvGrpSpPr/>
            <p:nvPr/>
          </p:nvGrpSpPr>
          <p:grpSpPr>
            <a:xfrm>
              <a:off x="390684" y="1701865"/>
              <a:ext cx="4571612" cy="817794"/>
              <a:chOff x="203645" y="1477748"/>
              <a:chExt cx="4571612" cy="817794"/>
            </a:xfrm>
          </p:grpSpPr>
          <p:grpSp>
            <p:nvGrpSpPr>
              <p:cNvPr id="37" name="Group 36"/>
              <p:cNvGrpSpPr/>
              <p:nvPr/>
            </p:nvGrpSpPr>
            <p:grpSpPr>
              <a:xfrm>
                <a:off x="203645" y="1477748"/>
                <a:ext cx="774840" cy="817794"/>
                <a:chOff x="5312690" y="1477366"/>
                <a:chExt cx="774840" cy="817794"/>
              </a:xfrm>
            </p:grpSpPr>
            <p:sp>
              <p:nvSpPr>
                <p:cNvPr id="39" name="Oval 38"/>
                <p:cNvSpPr/>
                <p:nvPr/>
              </p:nvSpPr>
              <p:spPr>
                <a:xfrm>
                  <a:off x="5359519" y="1547207"/>
                  <a:ext cx="681182" cy="681182"/>
                </a:xfrm>
                <a:prstGeom prst="ellipse">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prstClr val="black"/>
                    </a:solidFill>
                    <a:latin typeface="Century Gothic" panose="020B0502020202020204" pitchFamily="34" charset="0"/>
                  </a:endParaRPr>
                </a:p>
              </p:txBody>
            </p:sp>
            <p:sp>
              <p:nvSpPr>
                <p:cNvPr id="40" name="Arc 39"/>
                <p:cNvSpPr/>
                <p:nvPr/>
              </p:nvSpPr>
              <p:spPr>
                <a:xfrm>
                  <a:off x="5312690" y="1500378"/>
                  <a:ext cx="774840" cy="774840"/>
                </a:xfrm>
                <a:prstGeom prst="arc">
                  <a:avLst>
                    <a:gd name="adj1" fmla="val 5244234"/>
                    <a:gd name="adj2" fmla="val 16261266"/>
                  </a:avLst>
                </a:prstGeom>
                <a:noFill/>
                <a:ln w="63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prstClr val="black"/>
                    </a:solidFill>
                    <a:latin typeface="Century Gothic" panose="020B0502020202020204" pitchFamily="34" charset="0"/>
                  </a:endParaRPr>
                </a:p>
              </p:txBody>
            </p:sp>
            <p:sp>
              <p:nvSpPr>
                <p:cNvPr id="41" name="Oval 40"/>
                <p:cNvSpPr/>
                <p:nvPr/>
              </p:nvSpPr>
              <p:spPr>
                <a:xfrm>
                  <a:off x="5679329" y="1477366"/>
                  <a:ext cx="41563" cy="41563"/>
                </a:xfrm>
                <a:prstGeom prst="ellipse">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prstClr val="black"/>
                    </a:solidFill>
                    <a:latin typeface="Century Gothic" panose="020B0502020202020204" pitchFamily="34" charset="0"/>
                  </a:endParaRPr>
                </a:p>
              </p:txBody>
            </p:sp>
            <p:sp>
              <p:nvSpPr>
                <p:cNvPr id="42" name="Oval 41"/>
                <p:cNvSpPr/>
                <p:nvPr/>
              </p:nvSpPr>
              <p:spPr>
                <a:xfrm>
                  <a:off x="5679329" y="2253597"/>
                  <a:ext cx="41563" cy="41563"/>
                </a:xfrm>
                <a:prstGeom prst="ellipse">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prstClr val="black"/>
                    </a:solidFill>
                    <a:latin typeface="Century Gothic" panose="020B0502020202020204" pitchFamily="34" charset="0"/>
                  </a:endParaRPr>
                </a:p>
              </p:txBody>
            </p:sp>
          </p:grpSp>
          <p:sp>
            <p:nvSpPr>
              <p:cNvPr id="38" name="TextBox 37"/>
              <p:cNvSpPr txBox="1"/>
              <p:nvPr/>
            </p:nvSpPr>
            <p:spPr>
              <a:xfrm>
                <a:off x="987584" y="1668858"/>
                <a:ext cx="3787673" cy="508722"/>
              </a:xfrm>
              <a:prstGeom prst="rect">
                <a:avLst/>
              </a:prstGeom>
              <a:noFill/>
            </p:spPr>
            <p:txBody>
              <a:bodyPr wrap="square" rtlCol="0" anchor="ctr">
                <a:spAutoFit/>
              </a:bodyPr>
              <a:lstStyle/>
              <a:p>
                <a:pPr lvl="0">
                  <a:defRPr/>
                </a:pPr>
                <a:r>
                  <a:rPr lang="en-US" sz="1200" dirty="0"/>
                  <a:t>Strained national budget due to substantial financial commitment</a:t>
                </a:r>
                <a:endParaRPr lang="en-US" sz="1100" dirty="0">
                  <a:solidFill>
                    <a:srgbClr val="000000">
                      <a:lumMod val="75000"/>
                      <a:lumOff val="25000"/>
                    </a:srgbClr>
                  </a:solidFill>
                  <a:latin typeface="Century Gothic" panose="020B0502020202020204" pitchFamily="34" charset="0"/>
                </a:endParaRPr>
              </a:p>
            </p:txBody>
          </p:sp>
        </p:grpSp>
        <p:grpSp>
          <p:nvGrpSpPr>
            <p:cNvPr id="9" name="Group 8"/>
            <p:cNvGrpSpPr/>
            <p:nvPr/>
          </p:nvGrpSpPr>
          <p:grpSpPr>
            <a:xfrm>
              <a:off x="390684" y="2731458"/>
              <a:ext cx="4562513" cy="817794"/>
              <a:chOff x="203645" y="2479778"/>
              <a:chExt cx="4562513" cy="817794"/>
            </a:xfrm>
          </p:grpSpPr>
          <p:grpSp>
            <p:nvGrpSpPr>
              <p:cNvPr id="31" name="Group 30"/>
              <p:cNvGrpSpPr/>
              <p:nvPr/>
            </p:nvGrpSpPr>
            <p:grpSpPr>
              <a:xfrm>
                <a:off x="203645" y="2479778"/>
                <a:ext cx="774840" cy="817794"/>
                <a:chOff x="5312690" y="1477366"/>
                <a:chExt cx="774840" cy="817794"/>
              </a:xfrm>
            </p:grpSpPr>
            <p:sp>
              <p:nvSpPr>
                <p:cNvPr id="33" name="Oval 32"/>
                <p:cNvSpPr/>
                <p:nvPr/>
              </p:nvSpPr>
              <p:spPr>
                <a:xfrm>
                  <a:off x="5359519" y="1547207"/>
                  <a:ext cx="681182" cy="681182"/>
                </a:xfrm>
                <a:prstGeom prst="ellipse">
                  <a:avLst/>
                </a:prstGeom>
                <a:solidFill>
                  <a:schemeClr val="bg1"/>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prstClr val="black"/>
                    </a:solidFill>
                    <a:latin typeface="Century Gothic" panose="020B0502020202020204" pitchFamily="34" charset="0"/>
                  </a:endParaRPr>
                </a:p>
              </p:txBody>
            </p:sp>
            <p:sp>
              <p:nvSpPr>
                <p:cNvPr id="34" name="Arc 33"/>
                <p:cNvSpPr/>
                <p:nvPr/>
              </p:nvSpPr>
              <p:spPr>
                <a:xfrm>
                  <a:off x="5312690" y="1500378"/>
                  <a:ext cx="774840" cy="774840"/>
                </a:xfrm>
                <a:prstGeom prst="arc">
                  <a:avLst>
                    <a:gd name="adj1" fmla="val 5244234"/>
                    <a:gd name="adj2" fmla="val 16261266"/>
                  </a:avLst>
                </a:prstGeom>
                <a:noFill/>
                <a:ln w="63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prstClr val="black"/>
                    </a:solidFill>
                    <a:latin typeface="Century Gothic" panose="020B0502020202020204" pitchFamily="34" charset="0"/>
                  </a:endParaRPr>
                </a:p>
              </p:txBody>
            </p:sp>
            <p:sp>
              <p:nvSpPr>
                <p:cNvPr id="35" name="Oval 34"/>
                <p:cNvSpPr/>
                <p:nvPr/>
              </p:nvSpPr>
              <p:spPr>
                <a:xfrm>
                  <a:off x="5679329" y="1477366"/>
                  <a:ext cx="41563" cy="41563"/>
                </a:xfrm>
                <a:prstGeom prst="ellipse">
                  <a:avLst/>
                </a:prstGeom>
                <a:solidFill>
                  <a:schemeClr val="bg1"/>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prstClr val="black"/>
                    </a:solidFill>
                    <a:latin typeface="Century Gothic" panose="020B0502020202020204" pitchFamily="34" charset="0"/>
                  </a:endParaRPr>
                </a:p>
              </p:txBody>
            </p:sp>
            <p:sp>
              <p:nvSpPr>
                <p:cNvPr id="36" name="Oval 35"/>
                <p:cNvSpPr/>
                <p:nvPr/>
              </p:nvSpPr>
              <p:spPr>
                <a:xfrm>
                  <a:off x="5679329" y="2253597"/>
                  <a:ext cx="41563" cy="41563"/>
                </a:xfrm>
                <a:prstGeom prst="ellipse">
                  <a:avLst/>
                </a:prstGeom>
                <a:solidFill>
                  <a:schemeClr val="bg1"/>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prstClr val="black"/>
                    </a:solidFill>
                    <a:latin typeface="Century Gothic" panose="020B0502020202020204" pitchFamily="34" charset="0"/>
                  </a:endParaRPr>
                </a:p>
              </p:txBody>
            </p:sp>
          </p:grpSp>
          <p:sp>
            <p:nvSpPr>
              <p:cNvPr id="32" name="TextBox 31"/>
              <p:cNvSpPr txBox="1"/>
              <p:nvPr/>
            </p:nvSpPr>
            <p:spPr>
              <a:xfrm>
                <a:off x="978485" y="2634315"/>
                <a:ext cx="3787673" cy="508722"/>
              </a:xfrm>
              <a:prstGeom prst="rect">
                <a:avLst/>
              </a:prstGeom>
              <a:noFill/>
            </p:spPr>
            <p:txBody>
              <a:bodyPr wrap="square" rtlCol="0" anchor="ctr">
                <a:spAutoFit/>
              </a:bodyPr>
              <a:lstStyle/>
              <a:p>
                <a:pPr lvl="0">
                  <a:defRPr/>
                </a:pPr>
                <a:r>
                  <a:rPr lang="en-US" sz="1200" dirty="0"/>
                  <a:t>Diverted resources from critical sectors like education, infrastructure, and healthcare</a:t>
                </a:r>
                <a:endParaRPr lang="en-US" sz="1100" dirty="0">
                  <a:solidFill>
                    <a:srgbClr val="000000">
                      <a:lumMod val="75000"/>
                      <a:lumOff val="25000"/>
                    </a:srgbClr>
                  </a:solidFill>
                  <a:latin typeface="Century Gothic" panose="020B0502020202020204" pitchFamily="34" charset="0"/>
                </a:endParaRPr>
              </a:p>
            </p:txBody>
          </p:sp>
        </p:grpSp>
        <p:grpSp>
          <p:nvGrpSpPr>
            <p:cNvPr id="10" name="Group 9"/>
            <p:cNvGrpSpPr/>
            <p:nvPr/>
          </p:nvGrpSpPr>
          <p:grpSpPr>
            <a:xfrm>
              <a:off x="390684" y="3761051"/>
              <a:ext cx="4562513" cy="817794"/>
              <a:chOff x="203645" y="1477748"/>
              <a:chExt cx="4562513" cy="817794"/>
            </a:xfrm>
          </p:grpSpPr>
          <p:grpSp>
            <p:nvGrpSpPr>
              <p:cNvPr id="25" name="Group 24"/>
              <p:cNvGrpSpPr/>
              <p:nvPr/>
            </p:nvGrpSpPr>
            <p:grpSpPr>
              <a:xfrm>
                <a:off x="203645" y="1477748"/>
                <a:ext cx="774840" cy="817794"/>
                <a:chOff x="5312690" y="1477366"/>
                <a:chExt cx="774840" cy="817794"/>
              </a:xfrm>
            </p:grpSpPr>
            <p:sp>
              <p:nvSpPr>
                <p:cNvPr id="27" name="Oval 26"/>
                <p:cNvSpPr/>
                <p:nvPr/>
              </p:nvSpPr>
              <p:spPr>
                <a:xfrm>
                  <a:off x="5359519" y="1547207"/>
                  <a:ext cx="681182" cy="681182"/>
                </a:xfrm>
                <a:prstGeom prst="ellipse">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prstClr val="black"/>
                    </a:solidFill>
                    <a:latin typeface="Century Gothic" panose="020B0502020202020204" pitchFamily="34" charset="0"/>
                  </a:endParaRPr>
                </a:p>
              </p:txBody>
            </p:sp>
            <p:sp>
              <p:nvSpPr>
                <p:cNvPr id="28" name="Arc 27"/>
                <p:cNvSpPr/>
                <p:nvPr/>
              </p:nvSpPr>
              <p:spPr>
                <a:xfrm>
                  <a:off x="5312690" y="1500378"/>
                  <a:ext cx="774840" cy="774840"/>
                </a:xfrm>
                <a:prstGeom prst="arc">
                  <a:avLst>
                    <a:gd name="adj1" fmla="val 5244234"/>
                    <a:gd name="adj2" fmla="val 16261266"/>
                  </a:avLst>
                </a:prstGeom>
                <a:noFill/>
                <a:ln w="63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prstClr val="black"/>
                    </a:solidFill>
                    <a:latin typeface="Century Gothic" panose="020B0502020202020204" pitchFamily="34" charset="0"/>
                  </a:endParaRPr>
                </a:p>
              </p:txBody>
            </p:sp>
            <p:sp>
              <p:nvSpPr>
                <p:cNvPr id="29" name="Oval 28"/>
                <p:cNvSpPr/>
                <p:nvPr/>
              </p:nvSpPr>
              <p:spPr>
                <a:xfrm>
                  <a:off x="5679329" y="1477366"/>
                  <a:ext cx="41563" cy="41563"/>
                </a:xfrm>
                <a:prstGeom prst="ellipse">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prstClr val="black"/>
                    </a:solidFill>
                    <a:latin typeface="Century Gothic" panose="020B0502020202020204" pitchFamily="34" charset="0"/>
                  </a:endParaRPr>
                </a:p>
              </p:txBody>
            </p:sp>
            <p:sp>
              <p:nvSpPr>
                <p:cNvPr id="30" name="Oval 29"/>
                <p:cNvSpPr/>
                <p:nvPr/>
              </p:nvSpPr>
              <p:spPr>
                <a:xfrm>
                  <a:off x="5679329" y="2253597"/>
                  <a:ext cx="41563" cy="41563"/>
                </a:xfrm>
                <a:prstGeom prst="ellipse">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prstClr val="black"/>
                    </a:solidFill>
                    <a:latin typeface="Century Gothic" panose="020B0502020202020204" pitchFamily="34" charset="0"/>
                  </a:endParaRPr>
                </a:p>
              </p:txBody>
            </p:sp>
          </p:grpSp>
          <p:sp>
            <p:nvSpPr>
              <p:cNvPr id="26" name="TextBox 25"/>
              <p:cNvSpPr txBox="1"/>
              <p:nvPr/>
            </p:nvSpPr>
            <p:spPr>
              <a:xfrm>
                <a:off x="978485" y="1598369"/>
                <a:ext cx="3787673" cy="576551"/>
              </a:xfrm>
              <a:prstGeom prst="rect">
                <a:avLst/>
              </a:prstGeom>
              <a:noFill/>
            </p:spPr>
            <p:txBody>
              <a:bodyPr wrap="square" rtlCol="0" anchor="ctr">
                <a:spAutoFit/>
              </a:bodyPr>
              <a:lstStyle/>
              <a:p>
                <a:pPr lvl="0">
                  <a:defRPr/>
                </a:pPr>
                <a:r>
                  <a:rPr lang="en-US" dirty="0"/>
                  <a:t>Market distortions and hindered growth of a competitive downstream oil sector</a:t>
                </a:r>
                <a:endParaRPr lang="en-US" sz="1200" dirty="0">
                  <a:solidFill>
                    <a:srgbClr val="000000">
                      <a:lumMod val="75000"/>
                      <a:lumOff val="25000"/>
                    </a:srgbClr>
                  </a:solidFill>
                  <a:latin typeface="Century Gothic" panose="020B0502020202020204" pitchFamily="34" charset="0"/>
                </a:endParaRPr>
              </a:p>
            </p:txBody>
          </p:sp>
        </p:grpSp>
        <p:grpSp>
          <p:nvGrpSpPr>
            <p:cNvPr id="19" name="Group 18"/>
            <p:cNvGrpSpPr/>
            <p:nvPr/>
          </p:nvGrpSpPr>
          <p:grpSpPr>
            <a:xfrm>
              <a:off x="390684" y="4790644"/>
              <a:ext cx="774840" cy="817794"/>
              <a:chOff x="5312690" y="1477366"/>
              <a:chExt cx="774840" cy="817794"/>
            </a:xfrm>
          </p:grpSpPr>
          <p:sp>
            <p:nvSpPr>
              <p:cNvPr id="22" name="Arc 21"/>
              <p:cNvSpPr/>
              <p:nvPr/>
            </p:nvSpPr>
            <p:spPr>
              <a:xfrm>
                <a:off x="5312690" y="1500378"/>
                <a:ext cx="774840" cy="774840"/>
              </a:xfrm>
              <a:prstGeom prst="arc">
                <a:avLst>
                  <a:gd name="adj1" fmla="val 5244234"/>
                  <a:gd name="adj2" fmla="val 16261266"/>
                </a:avLst>
              </a:prstGeom>
              <a:noFill/>
              <a:ln w="63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prstClr val="black"/>
                  </a:solidFill>
                  <a:latin typeface="Century Gothic" panose="020B0502020202020204" pitchFamily="34" charset="0"/>
                </a:endParaRPr>
              </a:p>
            </p:txBody>
          </p:sp>
          <p:sp>
            <p:nvSpPr>
              <p:cNvPr id="23" name="Oval 22"/>
              <p:cNvSpPr/>
              <p:nvPr/>
            </p:nvSpPr>
            <p:spPr>
              <a:xfrm>
                <a:off x="5679329" y="1477366"/>
                <a:ext cx="41563" cy="41563"/>
              </a:xfrm>
              <a:prstGeom prst="ellipse">
                <a:avLst/>
              </a:prstGeom>
              <a:solidFill>
                <a:schemeClr val="bg1"/>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prstClr val="black"/>
                  </a:solidFill>
                  <a:latin typeface="Century Gothic" panose="020B0502020202020204" pitchFamily="34" charset="0"/>
                </a:endParaRPr>
              </a:p>
            </p:txBody>
          </p:sp>
          <p:sp>
            <p:nvSpPr>
              <p:cNvPr id="24" name="Oval 23"/>
              <p:cNvSpPr/>
              <p:nvPr/>
            </p:nvSpPr>
            <p:spPr>
              <a:xfrm>
                <a:off x="5679329" y="2253597"/>
                <a:ext cx="41563" cy="41563"/>
              </a:xfrm>
              <a:prstGeom prst="ellipse">
                <a:avLst/>
              </a:prstGeom>
              <a:solidFill>
                <a:schemeClr val="bg1"/>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prstClr val="black"/>
                  </a:solidFill>
                  <a:latin typeface="Century Gothic" panose="020B0502020202020204" pitchFamily="34" charset="0"/>
                </a:endParaRPr>
              </a:p>
            </p:txBody>
          </p:sp>
        </p:grpSp>
      </p:grpSp>
      <p:grpSp>
        <p:nvGrpSpPr>
          <p:cNvPr id="102" name="Group 101"/>
          <p:cNvGrpSpPr/>
          <p:nvPr/>
        </p:nvGrpSpPr>
        <p:grpSpPr>
          <a:xfrm>
            <a:off x="4602302" y="2392961"/>
            <a:ext cx="4140481" cy="3376487"/>
            <a:chOff x="390684" y="1701865"/>
            <a:chExt cx="4562513" cy="3906573"/>
          </a:xfrm>
        </p:grpSpPr>
        <p:grpSp>
          <p:nvGrpSpPr>
            <p:cNvPr id="103" name="Group 102"/>
            <p:cNvGrpSpPr/>
            <p:nvPr/>
          </p:nvGrpSpPr>
          <p:grpSpPr>
            <a:xfrm>
              <a:off x="390684" y="1701865"/>
              <a:ext cx="4562513" cy="817794"/>
              <a:chOff x="203645" y="1477748"/>
              <a:chExt cx="4562513" cy="817794"/>
            </a:xfrm>
          </p:grpSpPr>
          <p:grpSp>
            <p:nvGrpSpPr>
              <p:cNvPr id="125" name="Group 124"/>
              <p:cNvGrpSpPr/>
              <p:nvPr/>
            </p:nvGrpSpPr>
            <p:grpSpPr>
              <a:xfrm>
                <a:off x="203645" y="1477748"/>
                <a:ext cx="774840" cy="817794"/>
                <a:chOff x="5312690" y="1477366"/>
                <a:chExt cx="774840" cy="817794"/>
              </a:xfrm>
            </p:grpSpPr>
            <p:sp>
              <p:nvSpPr>
                <p:cNvPr id="127" name="Oval 126"/>
                <p:cNvSpPr/>
                <p:nvPr/>
              </p:nvSpPr>
              <p:spPr>
                <a:xfrm>
                  <a:off x="5359519" y="1547207"/>
                  <a:ext cx="681182" cy="681182"/>
                </a:xfrm>
                <a:prstGeom prst="ellipse">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prstClr val="black"/>
                    </a:solidFill>
                    <a:latin typeface="Century Gothic" panose="020B0502020202020204" pitchFamily="34" charset="0"/>
                  </a:endParaRPr>
                </a:p>
              </p:txBody>
            </p:sp>
            <p:sp>
              <p:nvSpPr>
                <p:cNvPr id="128" name="Arc 127"/>
                <p:cNvSpPr/>
                <p:nvPr/>
              </p:nvSpPr>
              <p:spPr>
                <a:xfrm>
                  <a:off x="5312690" y="1500378"/>
                  <a:ext cx="774840" cy="774840"/>
                </a:xfrm>
                <a:prstGeom prst="arc">
                  <a:avLst>
                    <a:gd name="adj1" fmla="val 5244234"/>
                    <a:gd name="adj2" fmla="val 16261266"/>
                  </a:avLst>
                </a:prstGeom>
                <a:noFill/>
                <a:ln w="63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prstClr val="black"/>
                    </a:solidFill>
                    <a:latin typeface="Century Gothic" panose="020B0502020202020204" pitchFamily="34" charset="0"/>
                  </a:endParaRPr>
                </a:p>
              </p:txBody>
            </p:sp>
            <p:sp>
              <p:nvSpPr>
                <p:cNvPr id="129" name="Oval 128"/>
                <p:cNvSpPr/>
                <p:nvPr/>
              </p:nvSpPr>
              <p:spPr>
                <a:xfrm>
                  <a:off x="5679329" y="1477366"/>
                  <a:ext cx="41563" cy="41563"/>
                </a:xfrm>
                <a:prstGeom prst="ellipse">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prstClr val="black"/>
                    </a:solidFill>
                    <a:latin typeface="Century Gothic" panose="020B0502020202020204" pitchFamily="34" charset="0"/>
                  </a:endParaRPr>
                </a:p>
              </p:txBody>
            </p:sp>
            <p:sp>
              <p:nvSpPr>
                <p:cNvPr id="130" name="Oval 129"/>
                <p:cNvSpPr/>
                <p:nvPr/>
              </p:nvSpPr>
              <p:spPr>
                <a:xfrm>
                  <a:off x="5679329" y="2253597"/>
                  <a:ext cx="41563" cy="41563"/>
                </a:xfrm>
                <a:prstGeom prst="ellipse">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prstClr val="black"/>
                    </a:solidFill>
                    <a:latin typeface="Century Gothic" panose="020B0502020202020204" pitchFamily="34" charset="0"/>
                  </a:endParaRPr>
                </a:p>
              </p:txBody>
            </p:sp>
          </p:grpSp>
          <p:sp>
            <p:nvSpPr>
              <p:cNvPr id="126" name="TextBox 125"/>
              <p:cNvSpPr txBox="1"/>
              <p:nvPr/>
            </p:nvSpPr>
            <p:spPr>
              <a:xfrm>
                <a:off x="978485" y="1619573"/>
                <a:ext cx="3787673" cy="534143"/>
              </a:xfrm>
              <a:prstGeom prst="rect">
                <a:avLst/>
              </a:prstGeom>
              <a:noFill/>
            </p:spPr>
            <p:txBody>
              <a:bodyPr wrap="square" rtlCol="0" anchor="ctr">
                <a:spAutoFit/>
              </a:bodyPr>
              <a:lstStyle/>
              <a:p>
                <a:pPr lvl="0">
                  <a:defRPr/>
                </a:pPr>
                <a:r>
                  <a:rPr lang="en-US" sz="1200" dirty="0"/>
                  <a:t>Misallocation of resources, benefiting wealthier segments over the impoverished masses</a:t>
                </a:r>
                <a:endParaRPr lang="en-US" sz="1100" dirty="0">
                  <a:solidFill>
                    <a:srgbClr val="000000">
                      <a:lumMod val="75000"/>
                      <a:lumOff val="25000"/>
                    </a:srgbClr>
                  </a:solidFill>
                  <a:latin typeface="Century Gothic" panose="020B0502020202020204" pitchFamily="34" charset="0"/>
                </a:endParaRPr>
              </a:p>
            </p:txBody>
          </p:sp>
        </p:grpSp>
        <p:grpSp>
          <p:nvGrpSpPr>
            <p:cNvPr id="104" name="Group 103"/>
            <p:cNvGrpSpPr/>
            <p:nvPr/>
          </p:nvGrpSpPr>
          <p:grpSpPr>
            <a:xfrm>
              <a:off x="390684" y="2731458"/>
              <a:ext cx="4562513" cy="817794"/>
              <a:chOff x="203645" y="2479778"/>
              <a:chExt cx="4562513" cy="817794"/>
            </a:xfrm>
          </p:grpSpPr>
          <p:grpSp>
            <p:nvGrpSpPr>
              <p:cNvPr id="119" name="Group 118"/>
              <p:cNvGrpSpPr/>
              <p:nvPr/>
            </p:nvGrpSpPr>
            <p:grpSpPr>
              <a:xfrm>
                <a:off x="203645" y="2479778"/>
                <a:ext cx="774840" cy="817794"/>
                <a:chOff x="5312690" y="1477366"/>
                <a:chExt cx="774840" cy="817794"/>
              </a:xfrm>
            </p:grpSpPr>
            <p:sp>
              <p:nvSpPr>
                <p:cNvPr id="121" name="Oval 120"/>
                <p:cNvSpPr/>
                <p:nvPr/>
              </p:nvSpPr>
              <p:spPr>
                <a:xfrm>
                  <a:off x="5359519" y="1547207"/>
                  <a:ext cx="681182" cy="681182"/>
                </a:xfrm>
                <a:prstGeom prst="ellipse">
                  <a:avLst/>
                </a:prstGeom>
                <a:solidFill>
                  <a:schemeClr val="bg1"/>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prstClr val="black"/>
                    </a:solidFill>
                    <a:latin typeface="Century Gothic" panose="020B0502020202020204" pitchFamily="34" charset="0"/>
                  </a:endParaRPr>
                </a:p>
              </p:txBody>
            </p:sp>
            <p:sp>
              <p:nvSpPr>
                <p:cNvPr id="122" name="Arc 121"/>
                <p:cNvSpPr/>
                <p:nvPr/>
              </p:nvSpPr>
              <p:spPr>
                <a:xfrm>
                  <a:off x="5312690" y="1500378"/>
                  <a:ext cx="774840" cy="774840"/>
                </a:xfrm>
                <a:prstGeom prst="arc">
                  <a:avLst>
                    <a:gd name="adj1" fmla="val 5244234"/>
                    <a:gd name="adj2" fmla="val 16261266"/>
                  </a:avLst>
                </a:prstGeom>
                <a:noFill/>
                <a:ln w="63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prstClr val="black"/>
                    </a:solidFill>
                    <a:latin typeface="Century Gothic" panose="020B0502020202020204" pitchFamily="34" charset="0"/>
                  </a:endParaRPr>
                </a:p>
              </p:txBody>
            </p:sp>
            <p:sp>
              <p:nvSpPr>
                <p:cNvPr id="123" name="Oval 122"/>
                <p:cNvSpPr/>
                <p:nvPr/>
              </p:nvSpPr>
              <p:spPr>
                <a:xfrm>
                  <a:off x="5679329" y="1477366"/>
                  <a:ext cx="41563" cy="41563"/>
                </a:xfrm>
                <a:prstGeom prst="ellipse">
                  <a:avLst/>
                </a:prstGeom>
                <a:solidFill>
                  <a:schemeClr val="bg1"/>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prstClr val="black"/>
                    </a:solidFill>
                    <a:latin typeface="Century Gothic" panose="020B0502020202020204" pitchFamily="34" charset="0"/>
                  </a:endParaRPr>
                </a:p>
              </p:txBody>
            </p:sp>
            <p:sp>
              <p:nvSpPr>
                <p:cNvPr id="124" name="Oval 123"/>
                <p:cNvSpPr/>
                <p:nvPr/>
              </p:nvSpPr>
              <p:spPr>
                <a:xfrm>
                  <a:off x="5679329" y="2253597"/>
                  <a:ext cx="41563" cy="41563"/>
                </a:xfrm>
                <a:prstGeom prst="ellipse">
                  <a:avLst/>
                </a:prstGeom>
                <a:solidFill>
                  <a:schemeClr val="bg1"/>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prstClr val="black"/>
                    </a:solidFill>
                    <a:latin typeface="Century Gothic" panose="020B0502020202020204" pitchFamily="34" charset="0"/>
                  </a:endParaRPr>
                </a:p>
              </p:txBody>
            </p:sp>
          </p:grpSp>
          <p:sp>
            <p:nvSpPr>
              <p:cNvPr id="120" name="TextBox 119"/>
              <p:cNvSpPr txBox="1"/>
              <p:nvPr/>
            </p:nvSpPr>
            <p:spPr>
              <a:xfrm>
                <a:off x="978485" y="2621603"/>
                <a:ext cx="3787673" cy="534143"/>
              </a:xfrm>
              <a:prstGeom prst="rect">
                <a:avLst/>
              </a:prstGeom>
              <a:noFill/>
            </p:spPr>
            <p:txBody>
              <a:bodyPr wrap="square" rtlCol="0" anchor="ctr">
                <a:spAutoFit/>
              </a:bodyPr>
              <a:lstStyle/>
              <a:p>
                <a:pPr lvl="0">
                  <a:defRPr/>
                </a:pPr>
                <a:r>
                  <a:rPr lang="en-US" sz="1200" dirty="0"/>
                  <a:t>Corruption and mismanagement of subsidy scheme</a:t>
                </a:r>
                <a:endParaRPr lang="en-US" sz="1100" dirty="0">
                  <a:solidFill>
                    <a:srgbClr val="000000">
                      <a:lumMod val="75000"/>
                      <a:lumOff val="25000"/>
                    </a:srgbClr>
                  </a:solidFill>
                  <a:latin typeface="Century Gothic" panose="020B0502020202020204" pitchFamily="34" charset="0"/>
                </a:endParaRPr>
              </a:p>
            </p:txBody>
          </p:sp>
        </p:grpSp>
        <p:grpSp>
          <p:nvGrpSpPr>
            <p:cNvPr id="105" name="Group 104"/>
            <p:cNvGrpSpPr/>
            <p:nvPr/>
          </p:nvGrpSpPr>
          <p:grpSpPr>
            <a:xfrm>
              <a:off x="390684" y="3761051"/>
              <a:ext cx="4562513" cy="817794"/>
              <a:chOff x="203645" y="1477748"/>
              <a:chExt cx="4562513" cy="817794"/>
            </a:xfrm>
          </p:grpSpPr>
          <p:grpSp>
            <p:nvGrpSpPr>
              <p:cNvPr id="113" name="Group 112"/>
              <p:cNvGrpSpPr/>
              <p:nvPr/>
            </p:nvGrpSpPr>
            <p:grpSpPr>
              <a:xfrm>
                <a:off x="203645" y="1477748"/>
                <a:ext cx="774840" cy="817794"/>
                <a:chOff x="5312690" y="1477366"/>
                <a:chExt cx="774840" cy="817794"/>
              </a:xfrm>
            </p:grpSpPr>
            <p:sp>
              <p:nvSpPr>
                <p:cNvPr id="115" name="Oval 114"/>
                <p:cNvSpPr/>
                <p:nvPr/>
              </p:nvSpPr>
              <p:spPr>
                <a:xfrm>
                  <a:off x="5359519" y="1547207"/>
                  <a:ext cx="681182" cy="681182"/>
                </a:xfrm>
                <a:prstGeom prst="ellipse">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prstClr val="black"/>
                    </a:solidFill>
                    <a:latin typeface="Century Gothic" panose="020B0502020202020204" pitchFamily="34" charset="0"/>
                  </a:endParaRPr>
                </a:p>
              </p:txBody>
            </p:sp>
            <p:sp>
              <p:nvSpPr>
                <p:cNvPr id="116" name="Arc 115"/>
                <p:cNvSpPr/>
                <p:nvPr/>
              </p:nvSpPr>
              <p:spPr>
                <a:xfrm>
                  <a:off x="5312690" y="1500378"/>
                  <a:ext cx="774840" cy="774840"/>
                </a:xfrm>
                <a:prstGeom prst="arc">
                  <a:avLst>
                    <a:gd name="adj1" fmla="val 5244234"/>
                    <a:gd name="adj2" fmla="val 16261266"/>
                  </a:avLst>
                </a:prstGeom>
                <a:noFill/>
                <a:ln w="63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prstClr val="black"/>
                    </a:solidFill>
                    <a:latin typeface="Century Gothic" panose="020B0502020202020204" pitchFamily="34" charset="0"/>
                  </a:endParaRPr>
                </a:p>
              </p:txBody>
            </p:sp>
            <p:sp>
              <p:nvSpPr>
                <p:cNvPr id="117" name="Oval 116"/>
                <p:cNvSpPr/>
                <p:nvPr/>
              </p:nvSpPr>
              <p:spPr>
                <a:xfrm>
                  <a:off x="5679329" y="1477366"/>
                  <a:ext cx="41563" cy="41563"/>
                </a:xfrm>
                <a:prstGeom prst="ellipse">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prstClr val="black"/>
                    </a:solidFill>
                    <a:latin typeface="Century Gothic" panose="020B0502020202020204" pitchFamily="34" charset="0"/>
                  </a:endParaRPr>
                </a:p>
              </p:txBody>
            </p:sp>
            <p:sp>
              <p:nvSpPr>
                <p:cNvPr id="118" name="Oval 117"/>
                <p:cNvSpPr/>
                <p:nvPr/>
              </p:nvSpPr>
              <p:spPr>
                <a:xfrm>
                  <a:off x="5679329" y="2253597"/>
                  <a:ext cx="41563" cy="41563"/>
                </a:xfrm>
                <a:prstGeom prst="ellipse">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prstClr val="black"/>
                    </a:solidFill>
                    <a:latin typeface="Century Gothic" panose="020B0502020202020204" pitchFamily="34" charset="0"/>
                  </a:endParaRPr>
                </a:p>
              </p:txBody>
            </p:sp>
          </p:grpSp>
          <p:sp>
            <p:nvSpPr>
              <p:cNvPr id="114" name="TextBox 113"/>
              <p:cNvSpPr txBox="1"/>
              <p:nvPr/>
            </p:nvSpPr>
            <p:spPr>
              <a:xfrm>
                <a:off x="978485" y="1619572"/>
                <a:ext cx="3787673" cy="534143"/>
              </a:xfrm>
              <a:prstGeom prst="rect">
                <a:avLst/>
              </a:prstGeom>
              <a:noFill/>
            </p:spPr>
            <p:txBody>
              <a:bodyPr wrap="square" rtlCol="0" anchor="ctr">
                <a:spAutoFit/>
              </a:bodyPr>
              <a:lstStyle/>
              <a:p>
                <a:pPr lvl="0">
                  <a:defRPr/>
                </a:pPr>
                <a:r>
                  <a:rPr lang="en-US" sz="1200" dirty="0"/>
                  <a:t>Reduced transparency and accountability in the use of public funds</a:t>
                </a:r>
                <a:endParaRPr lang="en-US" sz="1100" dirty="0">
                  <a:solidFill>
                    <a:srgbClr val="000000">
                      <a:lumMod val="75000"/>
                      <a:lumOff val="25000"/>
                    </a:srgbClr>
                  </a:solidFill>
                  <a:latin typeface="Century Gothic" panose="020B0502020202020204" pitchFamily="34" charset="0"/>
                </a:endParaRPr>
              </a:p>
            </p:txBody>
          </p:sp>
        </p:grpSp>
        <p:grpSp>
          <p:nvGrpSpPr>
            <p:cNvPr id="107" name="Group 106"/>
            <p:cNvGrpSpPr/>
            <p:nvPr/>
          </p:nvGrpSpPr>
          <p:grpSpPr>
            <a:xfrm>
              <a:off x="390684" y="4790644"/>
              <a:ext cx="774840" cy="817794"/>
              <a:chOff x="5312690" y="1477366"/>
              <a:chExt cx="774840" cy="817794"/>
            </a:xfrm>
          </p:grpSpPr>
          <p:sp>
            <p:nvSpPr>
              <p:cNvPr id="110" name="Arc 109"/>
              <p:cNvSpPr/>
              <p:nvPr/>
            </p:nvSpPr>
            <p:spPr>
              <a:xfrm>
                <a:off x="5312690" y="1500378"/>
                <a:ext cx="774840" cy="774840"/>
              </a:xfrm>
              <a:prstGeom prst="arc">
                <a:avLst>
                  <a:gd name="adj1" fmla="val 5244234"/>
                  <a:gd name="adj2" fmla="val 16261266"/>
                </a:avLst>
              </a:prstGeom>
              <a:noFill/>
              <a:ln w="63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prstClr val="black"/>
                  </a:solidFill>
                  <a:latin typeface="Century Gothic" panose="020B0502020202020204" pitchFamily="34" charset="0"/>
                </a:endParaRPr>
              </a:p>
            </p:txBody>
          </p:sp>
          <p:sp>
            <p:nvSpPr>
              <p:cNvPr id="111" name="Oval 110"/>
              <p:cNvSpPr/>
              <p:nvPr/>
            </p:nvSpPr>
            <p:spPr>
              <a:xfrm>
                <a:off x="5679329" y="1477366"/>
                <a:ext cx="41563" cy="41563"/>
              </a:xfrm>
              <a:prstGeom prst="ellipse">
                <a:avLst/>
              </a:prstGeom>
              <a:solidFill>
                <a:schemeClr val="bg1"/>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prstClr val="black"/>
                  </a:solidFill>
                  <a:latin typeface="Century Gothic" panose="020B0502020202020204" pitchFamily="34" charset="0"/>
                </a:endParaRPr>
              </a:p>
            </p:txBody>
          </p:sp>
          <p:sp>
            <p:nvSpPr>
              <p:cNvPr id="112" name="Oval 111"/>
              <p:cNvSpPr/>
              <p:nvPr/>
            </p:nvSpPr>
            <p:spPr>
              <a:xfrm>
                <a:off x="5679329" y="2253597"/>
                <a:ext cx="41563" cy="41563"/>
              </a:xfrm>
              <a:prstGeom prst="ellipse">
                <a:avLst/>
              </a:prstGeom>
              <a:solidFill>
                <a:schemeClr val="bg1"/>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prstClr val="black"/>
                  </a:solidFill>
                  <a:latin typeface="Century Gothic" panose="020B0502020202020204" pitchFamily="34" charset="0"/>
                </a:endParaRPr>
              </a:p>
            </p:txBody>
          </p:sp>
        </p:grpSp>
      </p:grpSp>
      <p:pic>
        <p:nvPicPr>
          <p:cNvPr id="7170" name="Picture 2" descr="Free vector new employee concept illustr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529" y="2428884"/>
            <a:ext cx="399227" cy="39922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Free vector online catalog. digital platform for backup saves. store drive, data library, document archive. cloud storage for information. media database. vector isolated concept metaphor illustration."/>
          <p:cNvPicPr>
            <a:picLocks noChangeAspect="1" noChangeArrowheads="1"/>
          </p:cNvPicPr>
          <p:nvPr/>
        </p:nvPicPr>
        <p:blipFill rotWithShape="1">
          <a:blip r:embed="rId4">
            <a:extLst>
              <a:ext uri="{28A0092B-C50C-407E-A947-70E740481C1C}">
                <a14:useLocalDpi xmlns:a14="http://schemas.microsoft.com/office/drawing/2010/main" val="0"/>
              </a:ext>
            </a:extLst>
          </a:blip>
          <a:srcRect l="8525" t="6595" r="8525" b="6595"/>
          <a:stretch>
            <a:fillRect/>
          </a:stretch>
        </p:blipFill>
        <p:spPr bwMode="auto">
          <a:xfrm>
            <a:off x="322941" y="3344341"/>
            <a:ext cx="359952" cy="37671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Free vector electronic insurance hardware. digital insurers website, responsive web design, malware protection software. gadgets security assurance. vector isolated concept metaphor illustration"/>
          <p:cNvPicPr>
            <a:picLocks noChangeAspect="1" noChangeArrowheads="1"/>
          </p:cNvPicPr>
          <p:nvPr/>
        </p:nvPicPr>
        <p:blipFill rotWithShape="1">
          <a:blip r:embed="rId5">
            <a:extLst>
              <a:ext uri="{28A0092B-C50C-407E-A947-70E740481C1C}">
                <a14:useLocalDpi xmlns:a14="http://schemas.microsoft.com/office/drawing/2010/main" val="0"/>
              </a:ext>
            </a:extLst>
          </a:blip>
          <a:srcRect l="5389" t="6595" r="5389" b="6595"/>
          <a:stretch>
            <a:fillRect/>
          </a:stretch>
        </p:blipFill>
        <p:spPr bwMode="auto">
          <a:xfrm>
            <a:off x="299174" y="4371834"/>
            <a:ext cx="363011" cy="353198"/>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Free vector customer relationship management concept illustration"/>
          <p:cNvPicPr>
            <a:picLocks noChangeAspect="1" noChangeArrowheads="1"/>
          </p:cNvPicPr>
          <p:nvPr/>
        </p:nvPicPr>
        <p:blipFill rotWithShape="1">
          <a:blip r:embed="rId6">
            <a:extLst>
              <a:ext uri="{28A0092B-C50C-407E-A947-70E740481C1C}">
                <a14:useLocalDpi xmlns:a14="http://schemas.microsoft.com/office/drawing/2010/main" val="0"/>
              </a:ext>
            </a:extLst>
          </a:blip>
          <a:srcRect l="8525" t="10814" r="8525" b="10814"/>
          <a:stretch>
            <a:fillRect/>
          </a:stretch>
        </p:blipFill>
        <p:spPr bwMode="auto">
          <a:xfrm>
            <a:off x="4816265" y="2500845"/>
            <a:ext cx="359957" cy="340095"/>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Free vector phone agent wearing headset and consulting customer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79575" y="3438645"/>
            <a:ext cx="433338" cy="292814"/>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Free vector software development. programming, coding learni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56979" y="4376871"/>
            <a:ext cx="478529" cy="31876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681" y="295933"/>
            <a:ext cx="7110678" cy="450029"/>
          </a:xfrm>
        </p:spPr>
        <p:txBody>
          <a:bodyPr/>
          <a:lstStyle/>
          <a:p>
            <a:r>
              <a:rPr lang="en-US" sz="2800" dirty="0" smtClean="0"/>
              <a:t>Subsidy Effect on the GDP</a:t>
            </a:r>
            <a:endParaRPr lang="en-US" sz="2800" dirty="0"/>
          </a:p>
        </p:txBody>
      </p:sp>
      <p:sp>
        <p:nvSpPr>
          <p:cNvPr id="3" name="Slide Number Placeholder 2"/>
          <p:cNvSpPr>
            <a:spLocks noGrp="1"/>
          </p:cNvSpPr>
          <p:nvPr>
            <p:ph type="sldNum" sz="quarter" idx="12"/>
          </p:nvPr>
        </p:nvSpPr>
        <p:spPr/>
        <p:txBody>
          <a:bodyPr/>
          <a:lstStyle/>
          <a:p>
            <a:fld id="{7BB16748-3CF8-4CBA-892F-939D9AD21311}" type="slidenum">
              <a:rPr lang="en-US" smtClean="0"/>
              <a:t>16</a:t>
            </a:fld>
            <a:endParaRPr lang="en-US"/>
          </a:p>
        </p:txBody>
      </p:sp>
      <p:grpSp>
        <p:nvGrpSpPr>
          <p:cNvPr id="7" name="Group 6"/>
          <p:cNvGrpSpPr/>
          <p:nvPr/>
        </p:nvGrpSpPr>
        <p:grpSpPr>
          <a:xfrm>
            <a:off x="233072" y="1043069"/>
            <a:ext cx="8679005" cy="3685368"/>
            <a:chOff x="256975" y="1600026"/>
            <a:chExt cx="11572006" cy="4913821"/>
          </a:xfrm>
        </p:grpSpPr>
        <p:sp>
          <p:nvSpPr>
            <p:cNvPr id="8" name="Oval 7"/>
            <p:cNvSpPr/>
            <p:nvPr/>
          </p:nvSpPr>
          <p:spPr>
            <a:xfrm>
              <a:off x="4543943" y="2094842"/>
              <a:ext cx="2986411" cy="2986408"/>
            </a:xfrm>
            <a:prstGeom prst="ellipse">
              <a:avLst/>
            </a:prstGeom>
            <a:noFill/>
            <a:ln w="6350">
              <a:solidFill>
                <a:schemeClr val="bg2">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entury Gothic" panose="020B0502020202020204" pitchFamily="34" charset="0"/>
              </a:endParaRPr>
            </a:p>
          </p:txBody>
        </p:sp>
        <p:grpSp>
          <p:nvGrpSpPr>
            <p:cNvPr id="9" name="Group 8"/>
            <p:cNvGrpSpPr/>
            <p:nvPr/>
          </p:nvGrpSpPr>
          <p:grpSpPr>
            <a:xfrm>
              <a:off x="256975" y="1600026"/>
              <a:ext cx="11572006" cy="4913821"/>
              <a:chOff x="315828" y="1714326"/>
              <a:chExt cx="11572006" cy="4913821"/>
            </a:xfrm>
          </p:grpSpPr>
          <p:grpSp>
            <p:nvGrpSpPr>
              <p:cNvPr id="14" name="Group 13"/>
              <p:cNvGrpSpPr/>
              <p:nvPr/>
            </p:nvGrpSpPr>
            <p:grpSpPr>
              <a:xfrm>
                <a:off x="315828" y="1714326"/>
                <a:ext cx="11572006" cy="4913821"/>
                <a:chOff x="315828" y="1714326"/>
                <a:chExt cx="11572006" cy="4913821"/>
              </a:xfrm>
            </p:grpSpPr>
            <p:grpSp>
              <p:nvGrpSpPr>
                <p:cNvPr id="48" name="Group 47"/>
                <p:cNvGrpSpPr/>
                <p:nvPr/>
              </p:nvGrpSpPr>
              <p:grpSpPr>
                <a:xfrm>
                  <a:off x="8259018" y="1714326"/>
                  <a:ext cx="3628813" cy="1919238"/>
                  <a:chOff x="8188891" y="1396715"/>
                  <a:chExt cx="3607003" cy="1907701"/>
                </a:xfrm>
              </p:grpSpPr>
              <p:sp>
                <p:nvSpPr>
                  <p:cNvPr id="63" name="Rectangle: Rounded Corners 62"/>
                  <p:cNvSpPr/>
                  <p:nvPr/>
                </p:nvSpPr>
                <p:spPr>
                  <a:xfrm rot="16200000">
                    <a:off x="9972032" y="22592"/>
                    <a:ext cx="410005" cy="3237719"/>
                  </a:xfrm>
                  <a:prstGeom prst="roundRect">
                    <a:avLst>
                      <a:gd name="adj" fmla="val 50000"/>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srgbClr val="FFFFFF"/>
                      </a:solidFill>
                      <a:latin typeface="Century Gothic" panose="020B0502020202020204" pitchFamily="34" charset="0"/>
                    </a:endParaRPr>
                  </a:p>
                </p:txBody>
              </p:sp>
              <p:grpSp>
                <p:nvGrpSpPr>
                  <p:cNvPr id="64" name="Group 63"/>
                  <p:cNvGrpSpPr/>
                  <p:nvPr/>
                </p:nvGrpSpPr>
                <p:grpSpPr>
                  <a:xfrm>
                    <a:off x="8188891" y="1396715"/>
                    <a:ext cx="3606995" cy="1907701"/>
                    <a:chOff x="8188891" y="1396715"/>
                    <a:chExt cx="3606995" cy="1907701"/>
                  </a:xfrm>
                </p:grpSpPr>
                <p:sp>
                  <p:nvSpPr>
                    <p:cNvPr id="65" name="TextBox 64"/>
                    <p:cNvSpPr txBox="1"/>
                    <p:nvPr/>
                  </p:nvSpPr>
                  <p:spPr>
                    <a:xfrm>
                      <a:off x="8611399" y="1396715"/>
                      <a:ext cx="3112783" cy="489482"/>
                    </a:xfrm>
                    <a:prstGeom prst="rect">
                      <a:avLst/>
                    </a:prstGeom>
                    <a:noFill/>
                  </p:spPr>
                  <p:txBody>
                    <a:bodyPr wrap="square" rtlCol="0" anchor="ctr">
                      <a:spAutoFit/>
                    </a:bodyPr>
                    <a:lstStyle/>
                    <a:p>
                      <a:pPr lvl="0">
                        <a:defRPr/>
                      </a:pPr>
                      <a:r>
                        <a:rPr lang="en-US" sz="900" b="1" dirty="0" smtClean="0"/>
                        <a:t>Economic </a:t>
                      </a:r>
                      <a:r>
                        <a:rPr lang="en-US" sz="900" b="1" dirty="0"/>
                        <a:t>Distortions Arising from Fuel Subsidy Implementation</a:t>
                      </a:r>
                      <a:endParaRPr lang="en-US" sz="900" b="1" dirty="0">
                        <a:solidFill>
                          <a:schemeClr val="bg2"/>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endParaRPr>
                    </a:p>
                  </p:txBody>
                </p:sp>
                <p:sp>
                  <p:nvSpPr>
                    <p:cNvPr id="66" name="TextBox 65"/>
                    <p:cNvSpPr txBox="1"/>
                    <p:nvPr/>
                  </p:nvSpPr>
                  <p:spPr>
                    <a:xfrm>
                      <a:off x="8188891" y="1897155"/>
                      <a:ext cx="3606995" cy="1407261"/>
                    </a:xfrm>
                    <a:prstGeom prst="rect">
                      <a:avLst/>
                    </a:prstGeom>
                  </p:spPr>
                  <p:txBody>
                    <a:bodyPr wrap="square" rtlCol="0" anchor="t">
                      <a:spAutoFit/>
                    </a:bodyPr>
                    <a:lstStyle/>
                    <a:p>
                      <a:pPr algn="just">
                        <a:spcBef>
                          <a:spcPts val="450"/>
                        </a:spcBef>
                        <a:defRPr/>
                      </a:pPr>
                      <a:r>
                        <a:rPr lang="en-US" sz="900" dirty="0"/>
                        <a:t>Fuel subsidy in Nigeria led to economic distortions, as the majority of fuel consumption was by private firms, public transportation, and businesses, not the poorest households. Even kerosene, used by the poor, was no longer subsidized. The implementation needs review to benefit the intended recipients.</a:t>
                      </a:r>
                      <a:endParaRPr lang="en-US" sz="825" dirty="0">
                        <a:solidFill>
                          <a:schemeClr val="tx1"/>
                        </a:solidFill>
                        <a:latin typeface="Century Gothic" panose="020B0502020202020204" pitchFamily="34" charset="0"/>
                        <a:cs typeface="Arial" panose="020B0604020202020204" pitchFamily="34" charset="0"/>
                      </a:endParaRPr>
                    </a:p>
                  </p:txBody>
                </p:sp>
              </p:grpSp>
            </p:grpSp>
            <p:grpSp>
              <p:nvGrpSpPr>
                <p:cNvPr id="49" name="Group 48"/>
                <p:cNvGrpSpPr/>
                <p:nvPr/>
              </p:nvGrpSpPr>
              <p:grpSpPr>
                <a:xfrm>
                  <a:off x="8259019" y="4848354"/>
                  <a:ext cx="3628815" cy="1702602"/>
                  <a:chOff x="8188893" y="4956380"/>
                  <a:chExt cx="3607005" cy="1692370"/>
                </a:xfrm>
              </p:grpSpPr>
              <p:sp>
                <p:nvSpPr>
                  <p:cNvPr id="59" name="Rectangle: Rounded Corners 58"/>
                  <p:cNvSpPr/>
                  <p:nvPr/>
                </p:nvSpPr>
                <p:spPr>
                  <a:xfrm rot="16200000">
                    <a:off x="9972034" y="3542524"/>
                    <a:ext cx="410007" cy="3237720"/>
                  </a:xfrm>
                  <a:prstGeom prst="roundRect">
                    <a:avLst>
                      <a:gd name="adj" fmla="val 50000"/>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srgbClr val="FFFFFF"/>
                      </a:solidFill>
                      <a:latin typeface="Century Gothic" panose="020B0502020202020204" pitchFamily="34" charset="0"/>
                    </a:endParaRPr>
                  </a:p>
                </p:txBody>
              </p:sp>
              <p:grpSp>
                <p:nvGrpSpPr>
                  <p:cNvPr id="60" name="Group 59"/>
                  <p:cNvGrpSpPr/>
                  <p:nvPr/>
                </p:nvGrpSpPr>
                <p:grpSpPr>
                  <a:xfrm>
                    <a:off x="8188893" y="5008422"/>
                    <a:ext cx="3606994" cy="1640328"/>
                    <a:chOff x="8188893" y="5008422"/>
                    <a:chExt cx="3606994" cy="1640328"/>
                  </a:xfrm>
                </p:grpSpPr>
                <p:sp>
                  <p:nvSpPr>
                    <p:cNvPr id="61" name="TextBox 60"/>
                    <p:cNvSpPr txBox="1"/>
                    <p:nvPr/>
                  </p:nvSpPr>
                  <p:spPr>
                    <a:xfrm>
                      <a:off x="8611401" y="5008422"/>
                      <a:ext cx="3112784" cy="305926"/>
                    </a:xfrm>
                    <a:prstGeom prst="rect">
                      <a:avLst/>
                    </a:prstGeom>
                    <a:noFill/>
                  </p:spPr>
                  <p:txBody>
                    <a:bodyPr wrap="square" rtlCol="0" anchor="ctr">
                      <a:spAutoFit/>
                    </a:bodyPr>
                    <a:lstStyle/>
                    <a:p>
                      <a:pPr lvl="2"/>
                      <a:r>
                        <a:rPr lang="en-US" sz="900" b="1" dirty="0"/>
                        <a:t>Inadequate Investment</a:t>
                      </a:r>
                      <a:endParaRPr lang="en-US" sz="900" dirty="0"/>
                    </a:p>
                  </p:txBody>
                </p:sp>
                <p:sp>
                  <p:nvSpPr>
                    <p:cNvPr id="62" name="TextBox 61"/>
                    <p:cNvSpPr txBox="1"/>
                    <p:nvPr/>
                  </p:nvSpPr>
                  <p:spPr>
                    <a:xfrm>
                      <a:off x="8188893" y="5425043"/>
                      <a:ext cx="3606994" cy="1223707"/>
                    </a:xfrm>
                    <a:prstGeom prst="rect">
                      <a:avLst/>
                    </a:prstGeom>
                  </p:spPr>
                  <p:txBody>
                    <a:bodyPr wrap="square" rtlCol="0" anchor="t">
                      <a:spAutoFit/>
                    </a:bodyPr>
                    <a:lstStyle/>
                    <a:p>
                      <a:pPr algn="just">
                        <a:spcBef>
                          <a:spcPts val="450"/>
                        </a:spcBef>
                        <a:defRPr/>
                      </a:pPr>
                      <a:r>
                        <a:rPr lang="en-US" sz="900" dirty="0"/>
                        <a:t>Nigeria's downstream sector faces challenges, including inadequate investment due to the subsidy regime and legal framework. This hampers growth and development. Addressing these issues is essential to attract investments and boost the petroleum industry.</a:t>
                      </a:r>
                      <a:endParaRPr lang="en-US" sz="825" dirty="0">
                        <a:solidFill>
                          <a:schemeClr val="tx1"/>
                        </a:solidFill>
                        <a:latin typeface="Century Gothic" panose="020B0502020202020204" pitchFamily="34" charset="0"/>
                        <a:cs typeface="Arial" panose="020B0604020202020204" pitchFamily="34" charset="0"/>
                      </a:endParaRPr>
                    </a:p>
                  </p:txBody>
                </p:sp>
              </p:grpSp>
            </p:grpSp>
            <p:grpSp>
              <p:nvGrpSpPr>
                <p:cNvPr id="50" name="Group 49"/>
                <p:cNvGrpSpPr/>
                <p:nvPr/>
              </p:nvGrpSpPr>
              <p:grpSpPr>
                <a:xfrm>
                  <a:off x="315829" y="1752111"/>
                  <a:ext cx="3658860" cy="2119919"/>
                  <a:chOff x="315829" y="1199661"/>
                  <a:chExt cx="3658860" cy="2119919"/>
                </a:xfrm>
              </p:grpSpPr>
              <p:sp>
                <p:nvSpPr>
                  <p:cNvPr id="55" name="Rectangle: Rounded Corners 54"/>
                  <p:cNvSpPr/>
                  <p:nvPr/>
                </p:nvSpPr>
                <p:spPr>
                  <a:xfrm rot="16200000">
                    <a:off x="1738233" y="-222743"/>
                    <a:ext cx="412487" cy="3257296"/>
                  </a:xfrm>
                  <a:prstGeom prst="roundRect">
                    <a:avLst>
                      <a:gd name="adj" fmla="val 50000"/>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srgbClr val="FFFFFF"/>
                      </a:solidFill>
                      <a:latin typeface="Century Gothic" panose="020B0502020202020204" pitchFamily="34" charset="0"/>
                    </a:endParaRPr>
                  </a:p>
                </p:txBody>
              </p:sp>
              <p:grpSp>
                <p:nvGrpSpPr>
                  <p:cNvPr id="56" name="Group 55"/>
                  <p:cNvGrpSpPr/>
                  <p:nvPr/>
                </p:nvGrpSpPr>
                <p:grpSpPr>
                  <a:xfrm>
                    <a:off x="342565" y="1266621"/>
                    <a:ext cx="3632124" cy="2052959"/>
                    <a:chOff x="342565" y="1266621"/>
                    <a:chExt cx="3632124" cy="2052959"/>
                  </a:xfrm>
                </p:grpSpPr>
                <p:sp>
                  <p:nvSpPr>
                    <p:cNvPr id="57" name="TextBox 56"/>
                    <p:cNvSpPr txBox="1"/>
                    <p:nvPr/>
                  </p:nvSpPr>
                  <p:spPr>
                    <a:xfrm flipH="1">
                      <a:off x="342565" y="1266621"/>
                      <a:ext cx="3363250" cy="307776"/>
                    </a:xfrm>
                    <a:prstGeom prst="rect">
                      <a:avLst/>
                    </a:prstGeom>
                    <a:noFill/>
                  </p:spPr>
                  <p:txBody>
                    <a:bodyPr wrap="square" rtlCol="0" anchor="ctr">
                      <a:spAutoFit/>
                    </a:bodyPr>
                    <a:lstStyle/>
                    <a:p>
                      <a:pPr>
                        <a:defRPr/>
                      </a:pPr>
                      <a:r>
                        <a:rPr lang="en-US" sz="900" b="1" dirty="0"/>
                        <a:t>Financial Unsustainability of Fuel </a:t>
                      </a:r>
                      <a:r>
                        <a:rPr lang="en-US" sz="900" b="1" dirty="0" smtClean="0"/>
                        <a:t>Subsidy</a:t>
                      </a:r>
                      <a:endParaRPr lang="en-US" sz="900" dirty="0"/>
                    </a:p>
                  </p:txBody>
                </p:sp>
                <p:sp>
                  <p:nvSpPr>
                    <p:cNvPr id="58" name="TextBox 57"/>
                    <p:cNvSpPr txBox="1"/>
                    <p:nvPr/>
                  </p:nvSpPr>
                  <p:spPr>
                    <a:xfrm flipH="1">
                      <a:off x="404565" y="1719142"/>
                      <a:ext cx="3570124" cy="1600438"/>
                    </a:xfrm>
                    <a:prstGeom prst="rect">
                      <a:avLst/>
                    </a:prstGeom>
                  </p:spPr>
                  <p:txBody>
                    <a:bodyPr wrap="square" rtlCol="0" anchor="t">
                      <a:spAutoFit/>
                    </a:bodyPr>
                    <a:lstStyle/>
                    <a:p>
                      <a:pPr algn="just">
                        <a:spcBef>
                          <a:spcPts val="450"/>
                        </a:spcBef>
                        <a:defRPr/>
                      </a:pPr>
                      <a:r>
                        <a:rPr lang="en-US" sz="900" dirty="0"/>
                        <a:t>According to a report by PwC, the financial cost of fuel subsidy in Nigeria is not sustainable. Over the past 18 years, the government has spent over USD 30 billion on subsidies, impacting critical sectors like infrastructure, education, and health. In 2022 alone, the government had to borrow N1 trillion to finance the subsidy, leading to a rise in public debt.</a:t>
                      </a:r>
                      <a:endParaRPr lang="en-US" sz="825" dirty="0">
                        <a:solidFill>
                          <a:schemeClr val="tx1">
                            <a:lumMod val="50000"/>
                          </a:schemeClr>
                        </a:solidFill>
                        <a:latin typeface="Century Gothic" panose="020B0502020202020204" pitchFamily="34" charset="0"/>
                        <a:cs typeface="Arial" panose="020B0604020202020204" pitchFamily="34" charset="0"/>
                      </a:endParaRPr>
                    </a:p>
                  </p:txBody>
                </p:sp>
              </p:grpSp>
            </p:grpSp>
            <p:grpSp>
              <p:nvGrpSpPr>
                <p:cNvPr id="51" name="Group 50"/>
                <p:cNvGrpSpPr/>
                <p:nvPr/>
              </p:nvGrpSpPr>
              <p:grpSpPr>
                <a:xfrm>
                  <a:off x="315828" y="4697963"/>
                  <a:ext cx="3496126" cy="1930184"/>
                  <a:chOff x="293441" y="4913721"/>
                  <a:chExt cx="3475114" cy="1918583"/>
                </a:xfrm>
              </p:grpSpPr>
              <p:sp>
                <p:nvSpPr>
                  <p:cNvPr id="52" name="Rectangle: Rounded Corners 51"/>
                  <p:cNvSpPr/>
                  <p:nvPr/>
                </p:nvSpPr>
                <p:spPr>
                  <a:xfrm rot="16200000">
                    <a:off x="1664633" y="3542529"/>
                    <a:ext cx="495334" cy="3237717"/>
                  </a:xfrm>
                  <a:prstGeom prst="roundRect">
                    <a:avLst>
                      <a:gd name="adj" fmla="val 50000"/>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srgbClr val="FFFFFF"/>
                      </a:solidFill>
                      <a:latin typeface="Century Gothic" panose="020B0502020202020204" pitchFamily="34" charset="0"/>
                    </a:endParaRPr>
                  </a:p>
                </p:txBody>
              </p:sp>
              <p:sp>
                <p:nvSpPr>
                  <p:cNvPr id="53" name="TextBox 52"/>
                  <p:cNvSpPr txBox="1"/>
                  <p:nvPr/>
                </p:nvSpPr>
                <p:spPr>
                  <a:xfrm flipH="1">
                    <a:off x="363633" y="4916643"/>
                    <a:ext cx="2990776" cy="489483"/>
                  </a:xfrm>
                  <a:prstGeom prst="rect">
                    <a:avLst/>
                  </a:prstGeom>
                  <a:noFill/>
                </p:spPr>
                <p:txBody>
                  <a:bodyPr wrap="square" rtlCol="0" anchor="ctr">
                    <a:spAutoFit/>
                  </a:bodyPr>
                  <a:lstStyle/>
                  <a:p>
                    <a:pPr lvl="2"/>
                    <a:r>
                      <a:rPr lang="en-US" sz="900" b="1" dirty="0" smtClean="0"/>
                      <a:t>Corruption, Smuggling </a:t>
                    </a:r>
                    <a:r>
                      <a:rPr lang="en-US" sz="900" b="1" dirty="0"/>
                      <a:t>and Illicit Trade</a:t>
                    </a:r>
                    <a:r>
                      <a:rPr lang="en-US" sz="900" dirty="0"/>
                      <a:t> </a:t>
                    </a:r>
                  </a:p>
                </p:txBody>
              </p:sp>
              <p:sp>
                <p:nvSpPr>
                  <p:cNvPr id="54" name="TextBox 53"/>
                  <p:cNvSpPr txBox="1"/>
                  <p:nvPr/>
                </p:nvSpPr>
                <p:spPr>
                  <a:xfrm flipH="1">
                    <a:off x="363633" y="5425042"/>
                    <a:ext cx="3404922" cy="1407262"/>
                  </a:xfrm>
                  <a:prstGeom prst="rect">
                    <a:avLst/>
                  </a:prstGeom>
                </p:spPr>
                <p:txBody>
                  <a:bodyPr wrap="square" rtlCol="0" anchor="t">
                    <a:spAutoFit/>
                  </a:bodyPr>
                  <a:lstStyle/>
                  <a:p>
                    <a:pPr algn="just">
                      <a:spcBef>
                        <a:spcPts val="450"/>
                      </a:spcBef>
                      <a:defRPr/>
                    </a:pPr>
                    <a:r>
                      <a:rPr lang="en-US" sz="900" dirty="0"/>
                      <a:t>Fuel subsidy removal exposed the problem of smuggling, with an estimated 58 million liters of PMS smuggled daily. Price differentials make smuggling profitable, leading to widespread corruption in the petroleum sector. Addressing this corruption is vital for efficient fund utilization.</a:t>
                    </a:r>
                    <a:endParaRPr lang="en-US" sz="825" dirty="0">
                      <a:solidFill>
                        <a:schemeClr val="tx1">
                          <a:lumMod val="50000"/>
                        </a:schemeClr>
                      </a:solidFill>
                      <a:latin typeface="Century Gothic" panose="020B0502020202020204" pitchFamily="34" charset="0"/>
                      <a:cs typeface="Arial" panose="020B0604020202020204" pitchFamily="34" charset="0"/>
                    </a:endParaRPr>
                  </a:p>
                </p:txBody>
              </p:sp>
            </p:grpSp>
          </p:grpSp>
          <p:grpSp>
            <p:nvGrpSpPr>
              <p:cNvPr id="15" name="Group 14"/>
              <p:cNvGrpSpPr/>
              <p:nvPr/>
            </p:nvGrpSpPr>
            <p:grpSpPr>
              <a:xfrm>
                <a:off x="3635815" y="1938467"/>
                <a:ext cx="4917989" cy="3332047"/>
                <a:chOff x="3649416" y="1412446"/>
                <a:chExt cx="4917989" cy="3332047"/>
              </a:xfrm>
            </p:grpSpPr>
            <p:sp>
              <p:nvSpPr>
                <p:cNvPr id="16" name="Arrow: Chevron 15"/>
                <p:cNvSpPr/>
                <p:nvPr/>
              </p:nvSpPr>
              <p:spPr>
                <a:xfrm>
                  <a:off x="6047945" y="1610468"/>
                  <a:ext cx="105636" cy="147782"/>
                </a:xfrm>
                <a:prstGeom prst="chevron">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srgbClr val="FFFFFF"/>
                    </a:solidFill>
                    <a:latin typeface="Century Gothic" panose="020B0502020202020204" pitchFamily="34" charset="0"/>
                  </a:endParaRPr>
                </a:p>
              </p:txBody>
            </p:sp>
            <p:sp>
              <p:nvSpPr>
                <p:cNvPr id="17" name="Arrow: Chevron 16"/>
                <p:cNvSpPr/>
                <p:nvPr/>
              </p:nvSpPr>
              <p:spPr>
                <a:xfrm flipH="1">
                  <a:off x="6076520" y="4596711"/>
                  <a:ext cx="105636" cy="147782"/>
                </a:xfrm>
                <a:prstGeom prst="chevron">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srgbClr val="FFFFFF"/>
                    </a:solidFill>
                    <a:latin typeface="Century Gothic" panose="020B0502020202020204" pitchFamily="34" charset="0"/>
                  </a:endParaRPr>
                </a:p>
              </p:txBody>
            </p:sp>
            <p:sp>
              <p:nvSpPr>
                <p:cNvPr id="18" name="Arrow: Chevron 17"/>
                <p:cNvSpPr/>
                <p:nvPr/>
              </p:nvSpPr>
              <p:spPr>
                <a:xfrm rot="5400000">
                  <a:off x="7548622" y="3107474"/>
                  <a:ext cx="105636" cy="147782"/>
                </a:xfrm>
                <a:prstGeom prst="chevron">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srgbClr val="FFFFFF"/>
                    </a:solidFill>
                    <a:latin typeface="Century Gothic" panose="020B0502020202020204" pitchFamily="34" charset="0"/>
                  </a:endParaRPr>
                </a:p>
              </p:txBody>
            </p:sp>
            <p:sp>
              <p:nvSpPr>
                <p:cNvPr id="19" name="Arrow: Chevron 18"/>
                <p:cNvSpPr/>
                <p:nvPr/>
              </p:nvSpPr>
              <p:spPr>
                <a:xfrm rot="16200000" flipV="1">
                  <a:off x="4562549" y="3128905"/>
                  <a:ext cx="105636" cy="147782"/>
                </a:xfrm>
                <a:prstGeom prst="chevron">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srgbClr val="FFFFFF"/>
                    </a:solidFill>
                    <a:latin typeface="Century Gothic" panose="020B0502020202020204" pitchFamily="34" charset="0"/>
                  </a:endParaRPr>
                </a:p>
              </p:txBody>
            </p:sp>
            <p:grpSp>
              <p:nvGrpSpPr>
                <p:cNvPr id="21" name="Group 20"/>
                <p:cNvGrpSpPr/>
                <p:nvPr/>
              </p:nvGrpSpPr>
              <p:grpSpPr>
                <a:xfrm>
                  <a:off x="3649416" y="1412446"/>
                  <a:ext cx="4917989" cy="3291317"/>
                  <a:chOff x="3606994" y="1647952"/>
                  <a:chExt cx="4888431" cy="3271538"/>
                </a:xfrm>
              </p:grpSpPr>
              <p:grpSp>
                <p:nvGrpSpPr>
                  <p:cNvPr id="23" name="Group 22"/>
                  <p:cNvGrpSpPr/>
                  <p:nvPr/>
                </p:nvGrpSpPr>
                <p:grpSpPr>
                  <a:xfrm>
                    <a:off x="4541671" y="1899551"/>
                    <a:ext cx="3026101" cy="3019939"/>
                    <a:chOff x="4235437" y="2064020"/>
                    <a:chExt cx="3639474" cy="3632057"/>
                  </a:xfrm>
                </p:grpSpPr>
                <p:sp>
                  <p:nvSpPr>
                    <p:cNvPr id="44" name="Freeform: Shape 43"/>
                    <p:cNvSpPr/>
                    <p:nvPr/>
                  </p:nvSpPr>
                  <p:spPr>
                    <a:xfrm rot="5400000">
                      <a:off x="6405920" y="2062341"/>
                      <a:ext cx="1467311" cy="1470670"/>
                    </a:xfrm>
                    <a:custGeom>
                      <a:avLst/>
                      <a:gdLst>
                        <a:gd name="connsiteX0" fmla="*/ 0 w 1285885"/>
                        <a:gd name="connsiteY0" fmla="*/ 1278811 h 1278811"/>
                        <a:gd name="connsiteX1" fmla="*/ 33634 w 1285885"/>
                        <a:gd name="connsiteY1" fmla="*/ 1148002 h 1278811"/>
                        <a:gd name="connsiteX2" fmla="*/ 1145553 w 1285885"/>
                        <a:gd name="connsiteY2" fmla="*/ 36083 h 1278811"/>
                        <a:gd name="connsiteX3" fmla="*/ 1285885 w 1285885"/>
                        <a:gd name="connsiteY3" fmla="*/ 0 h 1278811"/>
                        <a:gd name="connsiteX4" fmla="*/ 1285885 w 1285885"/>
                        <a:gd name="connsiteY4" fmla="*/ 141889 h 1278811"/>
                        <a:gd name="connsiteX5" fmla="*/ 1186458 w 1285885"/>
                        <a:gd name="connsiteY5" fmla="*/ 167455 h 1278811"/>
                        <a:gd name="connsiteX6" fmla="*/ 165005 w 1285885"/>
                        <a:gd name="connsiteY6" fmla="*/ 1188908 h 1278811"/>
                        <a:gd name="connsiteX7" fmla="*/ 141888 w 1285885"/>
                        <a:gd name="connsiteY7" fmla="*/ 1278811 h 1278811"/>
                        <a:gd name="connsiteX8" fmla="*/ 0 w 1285885"/>
                        <a:gd name="connsiteY8" fmla="*/ 1278811 h 1278811"/>
                        <a:gd name="connsiteX0-1" fmla="*/ 0 w 1302645"/>
                        <a:gd name="connsiteY0-2" fmla="*/ 1278811 h 1278811"/>
                        <a:gd name="connsiteX1-3" fmla="*/ 33634 w 1302645"/>
                        <a:gd name="connsiteY1-4" fmla="*/ 1148002 h 1278811"/>
                        <a:gd name="connsiteX2-5" fmla="*/ 1145553 w 1302645"/>
                        <a:gd name="connsiteY2-6" fmla="*/ 36083 h 1278811"/>
                        <a:gd name="connsiteX3-7" fmla="*/ 1285885 w 1302645"/>
                        <a:gd name="connsiteY3-8" fmla="*/ 0 h 1278811"/>
                        <a:gd name="connsiteX4-9" fmla="*/ 1285885 w 1302645"/>
                        <a:gd name="connsiteY4-10" fmla="*/ 141889 h 1278811"/>
                        <a:gd name="connsiteX5-11" fmla="*/ 1186458 w 1302645"/>
                        <a:gd name="connsiteY5-12" fmla="*/ 167455 h 1278811"/>
                        <a:gd name="connsiteX6-13" fmla="*/ 165005 w 1302645"/>
                        <a:gd name="connsiteY6-14" fmla="*/ 1188908 h 1278811"/>
                        <a:gd name="connsiteX7-15" fmla="*/ 141888 w 1302645"/>
                        <a:gd name="connsiteY7-16" fmla="*/ 1278811 h 1278811"/>
                        <a:gd name="connsiteX8-17" fmla="*/ 0 w 1302645"/>
                        <a:gd name="connsiteY8-18" fmla="*/ 1278811 h 1278811"/>
                        <a:gd name="connsiteX0-19" fmla="*/ 0 w 1312186"/>
                        <a:gd name="connsiteY0-20" fmla="*/ 1278811 h 1278811"/>
                        <a:gd name="connsiteX1-21" fmla="*/ 33634 w 1312186"/>
                        <a:gd name="connsiteY1-22" fmla="*/ 1148002 h 1278811"/>
                        <a:gd name="connsiteX2-23" fmla="*/ 1145553 w 1312186"/>
                        <a:gd name="connsiteY2-24" fmla="*/ 36083 h 1278811"/>
                        <a:gd name="connsiteX3-25" fmla="*/ 1285885 w 1312186"/>
                        <a:gd name="connsiteY3-26" fmla="*/ 0 h 1278811"/>
                        <a:gd name="connsiteX4-27" fmla="*/ 1285885 w 1312186"/>
                        <a:gd name="connsiteY4-28" fmla="*/ 141889 h 1278811"/>
                        <a:gd name="connsiteX5-29" fmla="*/ 1186458 w 1312186"/>
                        <a:gd name="connsiteY5-30" fmla="*/ 167455 h 1278811"/>
                        <a:gd name="connsiteX6-31" fmla="*/ 165005 w 1312186"/>
                        <a:gd name="connsiteY6-32" fmla="*/ 1188908 h 1278811"/>
                        <a:gd name="connsiteX7-33" fmla="*/ 141888 w 1312186"/>
                        <a:gd name="connsiteY7-34" fmla="*/ 1278811 h 1278811"/>
                        <a:gd name="connsiteX8-35" fmla="*/ 0 w 1312186"/>
                        <a:gd name="connsiteY8-36" fmla="*/ 1278811 h 1278811"/>
                        <a:gd name="connsiteX0-37" fmla="*/ 1285885 w 1354841"/>
                        <a:gd name="connsiteY0-38" fmla="*/ 0 h 1278811"/>
                        <a:gd name="connsiteX1-39" fmla="*/ 1285885 w 1354841"/>
                        <a:gd name="connsiteY1-40" fmla="*/ 141889 h 1278811"/>
                        <a:gd name="connsiteX2-41" fmla="*/ 1186458 w 1354841"/>
                        <a:gd name="connsiteY2-42" fmla="*/ 167455 h 1278811"/>
                        <a:gd name="connsiteX3-43" fmla="*/ 165005 w 1354841"/>
                        <a:gd name="connsiteY3-44" fmla="*/ 1188908 h 1278811"/>
                        <a:gd name="connsiteX4-45" fmla="*/ 141888 w 1354841"/>
                        <a:gd name="connsiteY4-46" fmla="*/ 1278811 h 1278811"/>
                        <a:gd name="connsiteX5-47" fmla="*/ 0 w 1354841"/>
                        <a:gd name="connsiteY5-48" fmla="*/ 1278811 h 1278811"/>
                        <a:gd name="connsiteX6-49" fmla="*/ 33634 w 1354841"/>
                        <a:gd name="connsiteY6-50" fmla="*/ 1148002 h 1278811"/>
                        <a:gd name="connsiteX7-51" fmla="*/ 1145553 w 1354841"/>
                        <a:gd name="connsiteY7-52" fmla="*/ 36083 h 1278811"/>
                        <a:gd name="connsiteX8-53" fmla="*/ 1354841 w 1354841"/>
                        <a:gd name="connsiteY8-54" fmla="*/ 68956 h 1278811"/>
                        <a:gd name="connsiteX0-55" fmla="*/ 1285885 w 1312186"/>
                        <a:gd name="connsiteY0-56" fmla="*/ 0 h 1278811"/>
                        <a:gd name="connsiteX1-57" fmla="*/ 1285885 w 1312186"/>
                        <a:gd name="connsiteY1-58" fmla="*/ 141889 h 1278811"/>
                        <a:gd name="connsiteX2-59" fmla="*/ 1186458 w 1312186"/>
                        <a:gd name="connsiteY2-60" fmla="*/ 167455 h 1278811"/>
                        <a:gd name="connsiteX3-61" fmla="*/ 165005 w 1312186"/>
                        <a:gd name="connsiteY3-62" fmla="*/ 1188908 h 1278811"/>
                        <a:gd name="connsiteX4-63" fmla="*/ 141888 w 1312186"/>
                        <a:gd name="connsiteY4-64" fmla="*/ 1278811 h 1278811"/>
                        <a:gd name="connsiteX5-65" fmla="*/ 0 w 1312186"/>
                        <a:gd name="connsiteY5-66" fmla="*/ 1278811 h 1278811"/>
                        <a:gd name="connsiteX6-67" fmla="*/ 33634 w 1312186"/>
                        <a:gd name="connsiteY6-68" fmla="*/ 1148002 h 1278811"/>
                        <a:gd name="connsiteX7-69" fmla="*/ 1145553 w 1312186"/>
                        <a:gd name="connsiteY7-70" fmla="*/ 36083 h 1278811"/>
                        <a:gd name="connsiteX0-71" fmla="*/ 1285885 w 1315530"/>
                        <a:gd name="connsiteY0-72" fmla="*/ 0 h 1278811"/>
                        <a:gd name="connsiteX1-73" fmla="*/ 1285885 w 1315530"/>
                        <a:gd name="connsiteY1-74" fmla="*/ 141889 h 1278811"/>
                        <a:gd name="connsiteX2-75" fmla="*/ 1186458 w 1315530"/>
                        <a:gd name="connsiteY2-76" fmla="*/ 167455 h 1278811"/>
                        <a:gd name="connsiteX3-77" fmla="*/ 165005 w 1315530"/>
                        <a:gd name="connsiteY3-78" fmla="*/ 1188908 h 1278811"/>
                        <a:gd name="connsiteX4-79" fmla="*/ 141888 w 1315530"/>
                        <a:gd name="connsiteY4-80" fmla="*/ 1278811 h 1278811"/>
                        <a:gd name="connsiteX5-81" fmla="*/ 0 w 1315530"/>
                        <a:gd name="connsiteY5-82" fmla="*/ 1278811 h 1278811"/>
                        <a:gd name="connsiteX6-83" fmla="*/ 33634 w 1315530"/>
                        <a:gd name="connsiteY6-84" fmla="*/ 1148002 h 1278811"/>
                        <a:gd name="connsiteX7-85" fmla="*/ 1145553 w 1315530"/>
                        <a:gd name="connsiteY7-86" fmla="*/ 36083 h 1278811"/>
                        <a:gd name="connsiteX0-87" fmla="*/ 1285885 w 1318912"/>
                        <a:gd name="connsiteY0-88" fmla="*/ 0 h 1278811"/>
                        <a:gd name="connsiteX1-89" fmla="*/ 1285885 w 1318912"/>
                        <a:gd name="connsiteY1-90" fmla="*/ 141889 h 1278811"/>
                        <a:gd name="connsiteX2-91" fmla="*/ 1186458 w 1318912"/>
                        <a:gd name="connsiteY2-92" fmla="*/ 167455 h 1278811"/>
                        <a:gd name="connsiteX3-93" fmla="*/ 165005 w 1318912"/>
                        <a:gd name="connsiteY3-94" fmla="*/ 1188908 h 1278811"/>
                        <a:gd name="connsiteX4-95" fmla="*/ 141888 w 1318912"/>
                        <a:gd name="connsiteY4-96" fmla="*/ 1278811 h 1278811"/>
                        <a:gd name="connsiteX5-97" fmla="*/ 0 w 1318912"/>
                        <a:gd name="connsiteY5-98" fmla="*/ 1278811 h 1278811"/>
                        <a:gd name="connsiteX6-99" fmla="*/ 33634 w 1318912"/>
                        <a:gd name="connsiteY6-100" fmla="*/ 1148002 h 1278811"/>
                        <a:gd name="connsiteX7-101" fmla="*/ 1145553 w 1318912"/>
                        <a:gd name="connsiteY7-102" fmla="*/ 36083 h 1278811"/>
                        <a:gd name="connsiteX0-103" fmla="*/ 1285885 w 1318912"/>
                        <a:gd name="connsiteY0-104" fmla="*/ 0 h 1300359"/>
                        <a:gd name="connsiteX1-105" fmla="*/ 1285885 w 1318912"/>
                        <a:gd name="connsiteY1-106" fmla="*/ 141889 h 1300359"/>
                        <a:gd name="connsiteX2-107" fmla="*/ 1186458 w 1318912"/>
                        <a:gd name="connsiteY2-108" fmla="*/ 167455 h 1300359"/>
                        <a:gd name="connsiteX3-109" fmla="*/ 165005 w 1318912"/>
                        <a:gd name="connsiteY3-110" fmla="*/ 1188908 h 1300359"/>
                        <a:gd name="connsiteX4-111" fmla="*/ 141888 w 1318912"/>
                        <a:gd name="connsiteY4-112" fmla="*/ 1278811 h 1300359"/>
                        <a:gd name="connsiteX5-113" fmla="*/ 0 w 1318912"/>
                        <a:gd name="connsiteY5-114" fmla="*/ 1278811 h 1300359"/>
                        <a:gd name="connsiteX6-115" fmla="*/ 33634 w 1318912"/>
                        <a:gd name="connsiteY6-116" fmla="*/ 1148002 h 1300359"/>
                        <a:gd name="connsiteX7-117" fmla="*/ 1145553 w 1318912"/>
                        <a:gd name="connsiteY7-118" fmla="*/ 36083 h 1300359"/>
                        <a:gd name="connsiteX0-119" fmla="*/ 1285885 w 1318912"/>
                        <a:gd name="connsiteY0-120" fmla="*/ 0 h 1311892"/>
                        <a:gd name="connsiteX1-121" fmla="*/ 1285885 w 1318912"/>
                        <a:gd name="connsiteY1-122" fmla="*/ 141889 h 1311892"/>
                        <a:gd name="connsiteX2-123" fmla="*/ 1186458 w 1318912"/>
                        <a:gd name="connsiteY2-124" fmla="*/ 167455 h 1311892"/>
                        <a:gd name="connsiteX3-125" fmla="*/ 165005 w 1318912"/>
                        <a:gd name="connsiteY3-126" fmla="*/ 1188908 h 1311892"/>
                        <a:gd name="connsiteX4-127" fmla="*/ 141888 w 1318912"/>
                        <a:gd name="connsiteY4-128" fmla="*/ 1278811 h 1311892"/>
                        <a:gd name="connsiteX5-129" fmla="*/ 0 w 1318912"/>
                        <a:gd name="connsiteY5-130" fmla="*/ 1278811 h 1311892"/>
                        <a:gd name="connsiteX6-131" fmla="*/ 33634 w 1318912"/>
                        <a:gd name="connsiteY6-132" fmla="*/ 1148002 h 1311892"/>
                        <a:gd name="connsiteX7-133" fmla="*/ 1145553 w 1318912"/>
                        <a:gd name="connsiteY7-134" fmla="*/ 36083 h 1311892"/>
                        <a:gd name="connsiteX0-135" fmla="*/ 1285885 w 1318912"/>
                        <a:gd name="connsiteY0-136" fmla="*/ 0 h 1315173"/>
                        <a:gd name="connsiteX1-137" fmla="*/ 1285885 w 1318912"/>
                        <a:gd name="connsiteY1-138" fmla="*/ 141889 h 1315173"/>
                        <a:gd name="connsiteX2-139" fmla="*/ 1186458 w 1318912"/>
                        <a:gd name="connsiteY2-140" fmla="*/ 167455 h 1315173"/>
                        <a:gd name="connsiteX3-141" fmla="*/ 165005 w 1318912"/>
                        <a:gd name="connsiteY3-142" fmla="*/ 1188908 h 1315173"/>
                        <a:gd name="connsiteX4-143" fmla="*/ 141888 w 1318912"/>
                        <a:gd name="connsiteY4-144" fmla="*/ 1278811 h 1315173"/>
                        <a:gd name="connsiteX5-145" fmla="*/ 0 w 1318912"/>
                        <a:gd name="connsiteY5-146" fmla="*/ 1278811 h 1315173"/>
                        <a:gd name="connsiteX6-147" fmla="*/ 33634 w 1318912"/>
                        <a:gd name="connsiteY6-148" fmla="*/ 1148002 h 1315173"/>
                        <a:gd name="connsiteX7-149" fmla="*/ 1145553 w 1318912"/>
                        <a:gd name="connsiteY7-150" fmla="*/ 36083 h 1315173"/>
                        <a:gd name="connsiteX0-151" fmla="*/ 1285885 w 1318912"/>
                        <a:gd name="connsiteY0-152" fmla="*/ 0 h 1322768"/>
                        <a:gd name="connsiteX1-153" fmla="*/ 1285885 w 1318912"/>
                        <a:gd name="connsiteY1-154" fmla="*/ 141889 h 1322768"/>
                        <a:gd name="connsiteX2-155" fmla="*/ 1186458 w 1318912"/>
                        <a:gd name="connsiteY2-156" fmla="*/ 167455 h 1322768"/>
                        <a:gd name="connsiteX3-157" fmla="*/ 165005 w 1318912"/>
                        <a:gd name="connsiteY3-158" fmla="*/ 1188908 h 1322768"/>
                        <a:gd name="connsiteX4-159" fmla="*/ 141888 w 1318912"/>
                        <a:gd name="connsiteY4-160" fmla="*/ 1278811 h 1322768"/>
                        <a:gd name="connsiteX5-161" fmla="*/ 0 w 1318912"/>
                        <a:gd name="connsiteY5-162" fmla="*/ 1278811 h 1322768"/>
                        <a:gd name="connsiteX6-163" fmla="*/ 33634 w 1318912"/>
                        <a:gd name="connsiteY6-164" fmla="*/ 1148002 h 1322768"/>
                        <a:gd name="connsiteX7-165" fmla="*/ 1145553 w 1318912"/>
                        <a:gd name="connsiteY7-166" fmla="*/ 36083 h 1322768"/>
                        <a:gd name="connsiteX0-167" fmla="*/ 1285885 w 1318912"/>
                        <a:gd name="connsiteY0-168" fmla="*/ 0 h 1330576"/>
                        <a:gd name="connsiteX1-169" fmla="*/ 1285885 w 1318912"/>
                        <a:gd name="connsiteY1-170" fmla="*/ 141889 h 1330576"/>
                        <a:gd name="connsiteX2-171" fmla="*/ 1186458 w 1318912"/>
                        <a:gd name="connsiteY2-172" fmla="*/ 167455 h 1330576"/>
                        <a:gd name="connsiteX3-173" fmla="*/ 165005 w 1318912"/>
                        <a:gd name="connsiteY3-174" fmla="*/ 1188908 h 1330576"/>
                        <a:gd name="connsiteX4-175" fmla="*/ 141888 w 1318912"/>
                        <a:gd name="connsiteY4-176" fmla="*/ 1278811 h 1330576"/>
                        <a:gd name="connsiteX5-177" fmla="*/ 0 w 1318912"/>
                        <a:gd name="connsiteY5-178" fmla="*/ 1278811 h 1330576"/>
                        <a:gd name="connsiteX6-179" fmla="*/ 33634 w 1318912"/>
                        <a:gd name="connsiteY6-180" fmla="*/ 1148002 h 1330576"/>
                        <a:gd name="connsiteX7-181" fmla="*/ 1145553 w 1318912"/>
                        <a:gd name="connsiteY7-182" fmla="*/ 36083 h 1330576"/>
                        <a:gd name="connsiteX0-183" fmla="*/ 1285885 w 1318912"/>
                        <a:gd name="connsiteY0-184" fmla="*/ 0 h 1333016"/>
                        <a:gd name="connsiteX1-185" fmla="*/ 1285885 w 1318912"/>
                        <a:gd name="connsiteY1-186" fmla="*/ 141889 h 1333016"/>
                        <a:gd name="connsiteX2-187" fmla="*/ 1186458 w 1318912"/>
                        <a:gd name="connsiteY2-188" fmla="*/ 167455 h 1333016"/>
                        <a:gd name="connsiteX3-189" fmla="*/ 165005 w 1318912"/>
                        <a:gd name="connsiteY3-190" fmla="*/ 1188908 h 1333016"/>
                        <a:gd name="connsiteX4-191" fmla="*/ 141888 w 1318912"/>
                        <a:gd name="connsiteY4-192" fmla="*/ 1278811 h 1333016"/>
                        <a:gd name="connsiteX5-193" fmla="*/ 0 w 1318912"/>
                        <a:gd name="connsiteY5-194" fmla="*/ 1278811 h 1333016"/>
                        <a:gd name="connsiteX6-195" fmla="*/ 33634 w 1318912"/>
                        <a:gd name="connsiteY6-196" fmla="*/ 1148002 h 1333016"/>
                        <a:gd name="connsiteX7-197" fmla="*/ 1145553 w 1318912"/>
                        <a:gd name="connsiteY7-198" fmla="*/ 36083 h 1333016"/>
                        <a:gd name="connsiteX0-199" fmla="*/ 1285885 w 1318912"/>
                        <a:gd name="connsiteY0-200" fmla="*/ 0 h 1333016"/>
                        <a:gd name="connsiteX1-201" fmla="*/ 1285885 w 1318912"/>
                        <a:gd name="connsiteY1-202" fmla="*/ 141889 h 1333016"/>
                        <a:gd name="connsiteX2-203" fmla="*/ 1186458 w 1318912"/>
                        <a:gd name="connsiteY2-204" fmla="*/ 167455 h 1333016"/>
                        <a:gd name="connsiteX3-205" fmla="*/ 165005 w 1318912"/>
                        <a:gd name="connsiteY3-206" fmla="*/ 1188908 h 1333016"/>
                        <a:gd name="connsiteX4-207" fmla="*/ 141888 w 1318912"/>
                        <a:gd name="connsiteY4-208" fmla="*/ 1278811 h 1333016"/>
                        <a:gd name="connsiteX5-209" fmla="*/ 0 w 1318912"/>
                        <a:gd name="connsiteY5-210" fmla="*/ 1278811 h 1333016"/>
                        <a:gd name="connsiteX6-211" fmla="*/ 33634 w 1318912"/>
                        <a:gd name="connsiteY6-212" fmla="*/ 1148002 h 1333016"/>
                        <a:gd name="connsiteX7-213" fmla="*/ 1145553 w 1318912"/>
                        <a:gd name="connsiteY7-214" fmla="*/ 36083 h 1333016"/>
                        <a:gd name="connsiteX0-215" fmla="*/ 1285885 w 1327593"/>
                        <a:gd name="connsiteY0-216" fmla="*/ 0 h 1333016"/>
                        <a:gd name="connsiteX1-217" fmla="*/ 1285885 w 1327593"/>
                        <a:gd name="connsiteY1-218" fmla="*/ 141889 h 1333016"/>
                        <a:gd name="connsiteX2-219" fmla="*/ 1186458 w 1327593"/>
                        <a:gd name="connsiteY2-220" fmla="*/ 167455 h 1333016"/>
                        <a:gd name="connsiteX3-221" fmla="*/ 165005 w 1327593"/>
                        <a:gd name="connsiteY3-222" fmla="*/ 1188908 h 1333016"/>
                        <a:gd name="connsiteX4-223" fmla="*/ 141888 w 1327593"/>
                        <a:gd name="connsiteY4-224" fmla="*/ 1278811 h 1333016"/>
                        <a:gd name="connsiteX5-225" fmla="*/ 0 w 1327593"/>
                        <a:gd name="connsiteY5-226" fmla="*/ 1278811 h 1333016"/>
                        <a:gd name="connsiteX6-227" fmla="*/ 33634 w 1327593"/>
                        <a:gd name="connsiteY6-228" fmla="*/ 1148002 h 1333016"/>
                        <a:gd name="connsiteX7-229" fmla="*/ 1145553 w 1327593"/>
                        <a:gd name="connsiteY7-230" fmla="*/ 36083 h 1333016"/>
                        <a:gd name="connsiteX0-231" fmla="*/ 1285885 w 1334324"/>
                        <a:gd name="connsiteY0-232" fmla="*/ 0 h 1333016"/>
                        <a:gd name="connsiteX1-233" fmla="*/ 1285885 w 1334324"/>
                        <a:gd name="connsiteY1-234" fmla="*/ 141889 h 1333016"/>
                        <a:gd name="connsiteX2-235" fmla="*/ 1186458 w 1334324"/>
                        <a:gd name="connsiteY2-236" fmla="*/ 167455 h 1333016"/>
                        <a:gd name="connsiteX3-237" fmla="*/ 165005 w 1334324"/>
                        <a:gd name="connsiteY3-238" fmla="*/ 1188908 h 1333016"/>
                        <a:gd name="connsiteX4-239" fmla="*/ 141888 w 1334324"/>
                        <a:gd name="connsiteY4-240" fmla="*/ 1278811 h 1333016"/>
                        <a:gd name="connsiteX5-241" fmla="*/ 0 w 1334324"/>
                        <a:gd name="connsiteY5-242" fmla="*/ 1278811 h 1333016"/>
                        <a:gd name="connsiteX6-243" fmla="*/ 33634 w 1334324"/>
                        <a:gd name="connsiteY6-244" fmla="*/ 1148002 h 1333016"/>
                        <a:gd name="connsiteX7-245" fmla="*/ 1145553 w 1334324"/>
                        <a:gd name="connsiteY7-246" fmla="*/ 36083 h 1333016"/>
                        <a:gd name="connsiteX0-247" fmla="*/ 1285885 w 1292118"/>
                        <a:gd name="connsiteY0-248" fmla="*/ 10172 h 1343188"/>
                        <a:gd name="connsiteX1-249" fmla="*/ 1282148 w 1292118"/>
                        <a:gd name="connsiteY1-250" fmla="*/ 10607 h 1343188"/>
                        <a:gd name="connsiteX2-251" fmla="*/ 1285885 w 1292118"/>
                        <a:gd name="connsiteY2-252" fmla="*/ 152061 h 1343188"/>
                        <a:gd name="connsiteX3-253" fmla="*/ 1186458 w 1292118"/>
                        <a:gd name="connsiteY3-254" fmla="*/ 177627 h 1343188"/>
                        <a:gd name="connsiteX4-255" fmla="*/ 165005 w 1292118"/>
                        <a:gd name="connsiteY4-256" fmla="*/ 1199080 h 1343188"/>
                        <a:gd name="connsiteX5-257" fmla="*/ 141888 w 1292118"/>
                        <a:gd name="connsiteY5-258" fmla="*/ 1288983 h 1343188"/>
                        <a:gd name="connsiteX6-259" fmla="*/ 0 w 1292118"/>
                        <a:gd name="connsiteY6-260" fmla="*/ 1288983 h 1343188"/>
                        <a:gd name="connsiteX7-261" fmla="*/ 33634 w 1292118"/>
                        <a:gd name="connsiteY7-262" fmla="*/ 1158174 h 1343188"/>
                        <a:gd name="connsiteX8-263" fmla="*/ 1145553 w 1292118"/>
                        <a:gd name="connsiteY8-264" fmla="*/ 46255 h 1343188"/>
                        <a:gd name="connsiteX0-265" fmla="*/ 1285885 w 1319846"/>
                        <a:gd name="connsiteY0-266" fmla="*/ 10172 h 1343188"/>
                        <a:gd name="connsiteX1-267" fmla="*/ 1282148 w 1319846"/>
                        <a:gd name="connsiteY1-268" fmla="*/ 10607 h 1343188"/>
                        <a:gd name="connsiteX2-269" fmla="*/ 1285885 w 1319846"/>
                        <a:gd name="connsiteY2-270" fmla="*/ 152061 h 1343188"/>
                        <a:gd name="connsiteX3-271" fmla="*/ 1186458 w 1319846"/>
                        <a:gd name="connsiteY3-272" fmla="*/ 177627 h 1343188"/>
                        <a:gd name="connsiteX4-273" fmla="*/ 165005 w 1319846"/>
                        <a:gd name="connsiteY4-274" fmla="*/ 1199080 h 1343188"/>
                        <a:gd name="connsiteX5-275" fmla="*/ 141888 w 1319846"/>
                        <a:gd name="connsiteY5-276" fmla="*/ 1288983 h 1343188"/>
                        <a:gd name="connsiteX6-277" fmla="*/ 0 w 1319846"/>
                        <a:gd name="connsiteY6-278" fmla="*/ 1288983 h 1343188"/>
                        <a:gd name="connsiteX7-279" fmla="*/ 33634 w 1319846"/>
                        <a:gd name="connsiteY7-280" fmla="*/ 1158174 h 1343188"/>
                        <a:gd name="connsiteX8-281" fmla="*/ 1145553 w 1319846"/>
                        <a:gd name="connsiteY8-282" fmla="*/ 46255 h 1343188"/>
                        <a:gd name="connsiteX0-283" fmla="*/ 1285885 w 1333011"/>
                        <a:gd name="connsiteY0-284" fmla="*/ 10172 h 1343188"/>
                        <a:gd name="connsiteX1-285" fmla="*/ 1282148 w 1333011"/>
                        <a:gd name="connsiteY1-286" fmla="*/ 10607 h 1343188"/>
                        <a:gd name="connsiteX2-287" fmla="*/ 1285885 w 1333011"/>
                        <a:gd name="connsiteY2-288" fmla="*/ 152061 h 1343188"/>
                        <a:gd name="connsiteX3-289" fmla="*/ 1186458 w 1333011"/>
                        <a:gd name="connsiteY3-290" fmla="*/ 177627 h 1343188"/>
                        <a:gd name="connsiteX4-291" fmla="*/ 165005 w 1333011"/>
                        <a:gd name="connsiteY4-292" fmla="*/ 1199080 h 1343188"/>
                        <a:gd name="connsiteX5-293" fmla="*/ 141888 w 1333011"/>
                        <a:gd name="connsiteY5-294" fmla="*/ 1288983 h 1343188"/>
                        <a:gd name="connsiteX6-295" fmla="*/ 0 w 1333011"/>
                        <a:gd name="connsiteY6-296" fmla="*/ 1288983 h 1343188"/>
                        <a:gd name="connsiteX7-297" fmla="*/ 33634 w 1333011"/>
                        <a:gd name="connsiteY7-298" fmla="*/ 1158174 h 1343188"/>
                        <a:gd name="connsiteX8-299" fmla="*/ 1145553 w 1333011"/>
                        <a:gd name="connsiteY8-300" fmla="*/ 46255 h 1343188"/>
                        <a:gd name="connsiteX0-301" fmla="*/ 1285885 w 1333011"/>
                        <a:gd name="connsiteY0-302" fmla="*/ 10172 h 1343188"/>
                        <a:gd name="connsiteX1-303" fmla="*/ 1282148 w 1333011"/>
                        <a:gd name="connsiteY1-304" fmla="*/ 10607 h 1343188"/>
                        <a:gd name="connsiteX2-305" fmla="*/ 1285885 w 1333011"/>
                        <a:gd name="connsiteY2-306" fmla="*/ 152061 h 1343188"/>
                        <a:gd name="connsiteX3-307" fmla="*/ 1186458 w 1333011"/>
                        <a:gd name="connsiteY3-308" fmla="*/ 177627 h 1343188"/>
                        <a:gd name="connsiteX4-309" fmla="*/ 165005 w 1333011"/>
                        <a:gd name="connsiteY4-310" fmla="*/ 1199080 h 1343188"/>
                        <a:gd name="connsiteX5-311" fmla="*/ 141888 w 1333011"/>
                        <a:gd name="connsiteY5-312" fmla="*/ 1288983 h 1343188"/>
                        <a:gd name="connsiteX6-313" fmla="*/ 0 w 1333011"/>
                        <a:gd name="connsiteY6-314" fmla="*/ 1288983 h 1343188"/>
                        <a:gd name="connsiteX7-315" fmla="*/ 33634 w 1333011"/>
                        <a:gd name="connsiteY7-316" fmla="*/ 1158174 h 1343188"/>
                        <a:gd name="connsiteX8-317" fmla="*/ 1145553 w 1333011"/>
                        <a:gd name="connsiteY8-318" fmla="*/ 46255 h 1343188"/>
                        <a:gd name="connsiteX0-319" fmla="*/ 1285885 w 1317513"/>
                        <a:gd name="connsiteY0-320" fmla="*/ 11792 h 1344808"/>
                        <a:gd name="connsiteX1-321" fmla="*/ 1245406 w 1317513"/>
                        <a:gd name="connsiteY1-322" fmla="*/ 10065 h 1344808"/>
                        <a:gd name="connsiteX2-323" fmla="*/ 1285885 w 1317513"/>
                        <a:gd name="connsiteY2-324" fmla="*/ 153681 h 1344808"/>
                        <a:gd name="connsiteX3-325" fmla="*/ 1186458 w 1317513"/>
                        <a:gd name="connsiteY3-326" fmla="*/ 179247 h 1344808"/>
                        <a:gd name="connsiteX4-327" fmla="*/ 165005 w 1317513"/>
                        <a:gd name="connsiteY4-328" fmla="*/ 1200700 h 1344808"/>
                        <a:gd name="connsiteX5-329" fmla="*/ 141888 w 1317513"/>
                        <a:gd name="connsiteY5-330" fmla="*/ 1290603 h 1344808"/>
                        <a:gd name="connsiteX6-331" fmla="*/ 0 w 1317513"/>
                        <a:gd name="connsiteY6-332" fmla="*/ 1290603 h 1344808"/>
                        <a:gd name="connsiteX7-333" fmla="*/ 33634 w 1317513"/>
                        <a:gd name="connsiteY7-334" fmla="*/ 1159794 h 1344808"/>
                        <a:gd name="connsiteX8-335" fmla="*/ 1145553 w 1317513"/>
                        <a:gd name="connsiteY8-336" fmla="*/ 47875 h 1344808"/>
                        <a:gd name="connsiteX0-337" fmla="*/ 1245406 w 1317513"/>
                        <a:gd name="connsiteY0-338" fmla="*/ 0 h 1334743"/>
                        <a:gd name="connsiteX1-339" fmla="*/ 1285885 w 1317513"/>
                        <a:gd name="connsiteY1-340" fmla="*/ 143616 h 1334743"/>
                        <a:gd name="connsiteX2-341" fmla="*/ 1186458 w 1317513"/>
                        <a:gd name="connsiteY2-342" fmla="*/ 169182 h 1334743"/>
                        <a:gd name="connsiteX3-343" fmla="*/ 165005 w 1317513"/>
                        <a:gd name="connsiteY3-344" fmla="*/ 1190635 h 1334743"/>
                        <a:gd name="connsiteX4-345" fmla="*/ 141888 w 1317513"/>
                        <a:gd name="connsiteY4-346" fmla="*/ 1280538 h 1334743"/>
                        <a:gd name="connsiteX5-347" fmla="*/ 0 w 1317513"/>
                        <a:gd name="connsiteY5-348" fmla="*/ 1280538 h 1334743"/>
                        <a:gd name="connsiteX6-349" fmla="*/ 33634 w 1317513"/>
                        <a:gd name="connsiteY6-350" fmla="*/ 1149729 h 1334743"/>
                        <a:gd name="connsiteX7-351" fmla="*/ 1145553 w 1317513"/>
                        <a:gd name="connsiteY7-352" fmla="*/ 37810 h 1334743"/>
                        <a:gd name="connsiteX0-353" fmla="*/ 1245406 w 1331801"/>
                        <a:gd name="connsiteY0-354" fmla="*/ 104 h 1334847"/>
                        <a:gd name="connsiteX1-355" fmla="*/ 1285885 w 1331801"/>
                        <a:gd name="connsiteY1-356" fmla="*/ 143720 h 1334847"/>
                        <a:gd name="connsiteX2-357" fmla="*/ 1186458 w 1331801"/>
                        <a:gd name="connsiteY2-358" fmla="*/ 169286 h 1334847"/>
                        <a:gd name="connsiteX3-359" fmla="*/ 165005 w 1331801"/>
                        <a:gd name="connsiteY3-360" fmla="*/ 1190739 h 1334847"/>
                        <a:gd name="connsiteX4-361" fmla="*/ 141888 w 1331801"/>
                        <a:gd name="connsiteY4-362" fmla="*/ 1280642 h 1334847"/>
                        <a:gd name="connsiteX5-363" fmla="*/ 0 w 1331801"/>
                        <a:gd name="connsiteY5-364" fmla="*/ 1280642 h 1334847"/>
                        <a:gd name="connsiteX6-365" fmla="*/ 33634 w 1331801"/>
                        <a:gd name="connsiteY6-366" fmla="*/ 1149833 h 1334847"/>
                        <a:gd name="connsiteX7-367" fmla="*/ 1145553 w 1331801"/>
                        <a:gd name="connsiteY7-368" fmla="*/ 37914 h 133484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331801" h="1334847">
                          <a:moveTo>
                            <a:pt x="1245406" y="104"/>
                          </a:moveTo>
                          <a:cubicBezTo>
                            <a:pt x="1364282" y="-4347"/>
                            <a:pt x="1342900" y="135334"/>
                            <a:pt x="1285885" y="143720"/>
                          </a:cubicBezTo>
                          <a:lnTo>
                            <a:pt x="1186458" y="169286"/>
                          </a:lnTo>
                          <a:cubicBezTo>
                            <a:pt x="700126" y="320550"/>
                            <a:pt x="316270" y="704406"/>
                            <a:pt x="165005" y="1190739"/>
                          </a:cubicBezTo>
                          <a:lnTo>
                            <a:pt x="141888" y="1280642"/>
                          </a:lnTo>
                          <a:cubicBezTo>
                            <a:pt x="103574" y="1350739"/>
                            <a:pt x="21368" y="1355060"/>
                            <a:pt x="0" y="1280642"/>
                          </a:cubicBezTo>
                          <a:cubicBezTo>
                            <a:pt x="11211" y="1237039"/>
                            <a:pt x="13780" y="1193435"/>
                            <a:pt x="33634" y="1149833"/>
                          </a:cubicBezTo>
                          <a:cubicBezTo>
                            <a:pt x="198296" y="620428"/>
                            <a:pt x="616149" y="202576"/>
                            <a:pt x="1145553" y="37914"/>
                          </a:cubicBezTo>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entury Gothic" panose="020B0502020202020204" pitchFamily="34" charset="0"/>
                      </a:endParaRPr>
                    </a:p>
                  </p:txBody>
                </p:sp>
                <p:sp>
                  <p:nvSpPr>
                    <p:cNvPr id="45" name="Freeform: Shape 44"/>
                    <p:cNvSpPr/>
                    <p:nvPr/>
                  </p:nvSpPr>
                  <p:spPr>
                    <a:xfrm rot="5400000">
                      <a:off x="4239060" y="2060398"/>
                      <a:ext cx="1464529" cy="1471775"/>
                    </a:xfrm>
                    <a:custGeom>
                      <a:avLst/>
                      <a:gdLst>
                        <a:gd name="connsiteX0" fmla="*/ 0 w 1285884"/>
                        <a:gd name="connsiteY0" fmla="*/ 0 h 1278808"/>
                        <a:gd name="connsiteX1" fmla="*/ 141888 w 1285884"/>
                        <a:gd name="connsiteY1" fmla="*/ 0 h 1278808"/>
                        <a:gd name="connsiteX2" fmla="*/ 165004 w 1285884"/>
                        <a:gd name="connsiteY2" fmla="*/ 89902 h 1278808"/>
                        <a:gd name="connsiteX3" fmla="*/ 1186457 w 1285884"/>
                        <a:gd name="connsiteY3" fmla="*/ 1111355 h 1278808"/>
                        <a:gd name="connsiteX4" fmla="*/ 1285884 w 1285884"/>
                        <a:gd name="connsiteY4" fmla="*/ 1136921 h 1278808"/>
                        <a:gd name="connsiteX5" fmla="*/ 1285884 w 1285884"/>
                        <a:gd name="connsiteY5" fmla="*/ 1278808 h 1278808"/>
                        <a:gd name="connsiteX6" fmla="*/ 1145552 w 1285884"/>
                        <a:gd name="connsiteY6" fmla="*/ 1242725 h 1278808"/>
                        <a:gd name="connsiteX7" fmla="*/ 33633 w 1285884"/>
                        <a:gd name="connsiteY7" fmla="*/ 130806 h 1278808"/>
                        <a:gd name="connsiteX8" fmla="*/ 0 w 1285884"/>
                        <a:gd name="connsiteY8" fmla="*/ 0 h 1278808"/>
                        <a:gd name="connsiteX0-1" fmla="*/ 0 w 1285884"/>
                        <a:gd name="connsiteY0-2" fmla="*/ 24741 h 1303549"/>
                        <a:gd name="connsiteX1-3" fmla="*/ 141888 w 1285884"/>
                        <a:gd name="connsiteY1-4" fmla="*/ 24741 h 1303549"/>
                        <a:gd name="connsiteX2-5" fmla="*/ 165004 w 1285884"/>
                        <a:gd name="connsiteY2-6" fmla="*/ 114643 h 1303549"/>
                        <a:gd name="connsiteX3-7" fmla="*/ 1186457 w 1285884"/>
                        <a:gd name="connsiteY3-8" fmla="*/ 1136096 h 1303549"/>
                        <a:gd name="connsiteX4-9" fmla="*/ 1285884 w 1285884"/>
                        <a:gd name="connsiteY4-10" fmla="*/ 1161662 h 1303549"/>
                        <a:gd name="connsiteX5-11" fmla="*/ 1285884 w 1285884"/>
                        <a:gd name="connsiteY5-12" fmla="*/ 1303549 h 1303549"/>
                        <a:gd name="connsiteX6-13" fmla="*/ 1145552 w 1285884"/>
                        <a:gd name="connsiteY6-14" fmla="*/ 1267466 h 1303549"/>
                        <a:gd name="connsiteX7-15" fmla="*/ 33633 w 1285884"/>
                        <a:gd name="connsiteY7-16" fmla="*/ 155547 h 1303549"/>
                        <a:gd name="connsiteX8-17" fmla="*/ 0 w 1285884"/>
                        <a:gd name="connsiteY8-18" fmla="*/ 24741 h 1303549"/>
                        <a:gd name="connsiteX0-19" fmla="*/ 0 w 1285884"/>
                        <a:gd name="connsiteY0-20" fmla="*/ 39103 h 1317911"/>
                        <a:gd name="connsiteX1-21" fmla="*/ 141888 w 1285884"/>
                        <a:gd name="connsiteY1-22" fmla="*/ 39103 h 1317911"/>
                        <a:gd name="connsiteX2-23" fmla="*/ 165004 w 1285884"/>
                        <a:gd name="connsiteY2-24" fmla="*/ 129005 h 1317911"/>
                        <a:gd name="connsiteX3-25" fmla="*/ 1186457 w 1285884"/>
                        <a:gd name="connsiteY3-26" fmla="*/ 1150458 h 1317911"/>
                        <a:gd name="connsiteX4-27" fmla="*/ 1285884 w 1285884"/>
                        <a:gd name="connsiteY4-28" fmla="*/ 1176024 h 1317911"/>
                        <a:gd name="connsiteX5-29" fmla="*/ 1285884 w 1285884"/>
                        <a:gd name="connsiteY5-30" fmla="*/ 1317911 h 1317911"/>
                        <a:gd name="connsiteX6-31" fmla="*/ 1145552 w 1285884"/>
                        <a:gd name="connsiteY6-32" fmla="*/ 1281828 h 1317911"/>
                        <a:gd name="connsiteX7-33" fmla="*/ 33633 w 1285884"/>
                        <a:gd name="connsiteY7-34" fmla="*/ 169909 h 1317911"/>
                        <a:gd name="connsiteX8-35" fmla="*/ 0 w 1285884"/>
                        <a:gd name="connsiteY8-36" fmla="*/ 39103 h 1317911"/>
                        <a:gd name="connsiteX0-37" fmla="*/ 0 w 1303975"/>
                        <a:gd name="connsiteY0-38" fmla="*/ 39103 h 1317911"/>
                        <a:gd name="connsiteX1-39" fmla="*/ 141888 w 1303975"/>
                        <a:gd name="connsiteY1-40" fmla="*/ 39103 h 1317911"/>
                        <a:gd name="connsiteX2-41" fmla="*/ 165004 w 1303975"/>
                        <a:gd name="connsiteY2-42" fmla="*/ 129005 h 1317911"/>
                        <a:gd name="connsiteX3-43" fmla="*/ 1186457 w 1303975"/>
                        <a:gd name="connsiteY3-44" fmla="*/ 1150458 h 1317911"/>
                        <a:gd name="connsiteX4-45" fmla="*/ 1285884 w 1303975"/>
                        <a:gd name="connsiteY4-46" fmla="*/ 1176024 h 1317911"/>
                        <a:gd name="connsiteX5-47" fmla="*/ 1285884 w 1303975"/>
                        <a:gd name="connsiteY5-48" fmla="*/ 1317911 h 1317911"/>
                        <a:gd name="connsiteX6-49" fmla="*/ 1145552 w 1303975"/>
                        <a:gd name="connsiteY6-50" fmla="*/ 1281828 h 1317911"/>
                        <a:gd name="connsiteX7-51" fmla="*/ 33633 w 1303975"/>
                        <a:gd name="connsiteY7-52" fmla="*/ 169909 h 1317911"/>
                        <a:gd name="connsiteX8-53" fmla="*/ 0 w 1303975"/>
                        <a:gd name="connsiteY8-54" fmla="*/ 39103 h 1317911"/>
                        <a:gd name="connsiteX0-55" fmla="*/ 0 w 1314644"/>
                        <a:gd name="connsiteY0-56" fmla="*/ 39103 h 1317911"/>
                        <a:gd name="connsiteX1-57" fmla="*/ 141888 w 1314644"/>
                        <a:gd name="connsiteY1-58" fmla="*/ 39103 h 1317911"/>
                        <a:gd name="connsiteX2-59" fmla="*/ 165004 w 1314644"/>
                        <a:gd name="connsiteY2-60" fmla="*/ 129005 h 1317911"/>
                        <a:gd name="connsiteX3-61" fmla="*/ 1186457 w 1314644"/>
                        <a:gd name="connsiteY3-62" fmla="*/ 1150458 h 1317911"/>
                        <a:gd name="connsiteX4-63" fmla="*/ 1285884 w 1314644"/>
                        <a:gd name="connsiteY4-64" fmla="*/ 1176024 h 1317911"/>
                        <a:gd name="connsiteX5-65" fmla="*/ 1285884 w 1314644"/>
                        <a:gd name="connsiteY5-66" fmla="*/ 1317911 h 1317911"/>
                        <a:gd name="connsiteX6-67" fmla="*/ 1145552 w 1314644"/>
                        <a:gd name="connsiteY6-68" fmla="*/ 1281828 h 1317911"/>
                        <a:gd name="connsiteX7-69" fmla="*/ 33633 w 1314644"/>
                        <a:gd name="connsiteY7-70" fmla="*/ 169909 h 1317911"/>
                        <a:gd name="connsiteX8-71" fmla="*/ 0 w 1314644"/>
                        <a:gd name="connsiteY8-72" fmla="*/ 39103 h 1317911"/>
                        <a:gd name="connsiteX0-73" fmla="*/ 1285884 w 1354840"/>
                        <a:gd name="connsiteY0-74" fmla="*/ 1176024 h 1317911"/>
                        <a:gd name="connsiteX1-75" fmla="*/ 1285884 w 1354840"/>
                        <a:gd name="connsiteY1-76" fmla="*/ 1317911 h 1317911"/>
                        <a:gd name="connsiteX2-77" fmla="*/ 1145552 w 1354840"/>
                        <a:gd name="connsiteY2-78" fmla="*/ 1281828 h 1317911"/>
                        <a:gd name="connsiteX3-79" fmla="*/ 33633 w 1354840"/>
                        <a:gd name="connsiteY3-80" fmla="*/ 169909 h 1317911"/>
                        <a:gd name="connsiteX4-81" fmla="*/ 0 w 1354840"/>
                        <a:gd name="connsiteY4-82" fmla="*/ 39103 h 1317911"/>
                        <a:gd name="connsiteX5-83" fmla="*/ 141888 w 1354840"/>
                        <a:gd name="connsiteY5-84" fmla="*/ 39103 h 1317911"/>
                        <a:gd name="connsiteX6-85" fmla="*/ 165004 w 1354840"/>
                        <a:gd name="connsiteY6-86" fmla="*/ 129005 h 1317911"/>
                        <a:gd name="connsiteX7-87" fmla="*/ 1186457 w 1354840"/>
                        <a:gd name="connsiteY7-88" fmla="*/ 1150458 h 1317911"/>
                        <a:gd name="connsiteX8-89" fmla="*/ 1354840 w 1354840"/>
                        <a:gd name="connsiteY8-90" fmla="*/ 1244980 h 1317911"/>
                        <a:gd name="connsiteX0-91" fmla="*/ 1285884 w 1314644"/>
                        <a:gd name="connsiteY0-92" fmla="*/ 1176024 h 1317911"/>
                        <a:gd name="connsiteX1-93" fmla="*/ 1285884 w 1314644"/>
                        <a:gd name="connsiteY1-94" fmla="*/ 1317911 h 1317911"/>
                        <a:gd name="connsiteX2-95" fmla="*/ 1145552 w 1314644"/>
                        <a:gd name="connsiteY2-96" fmla="*/ 1281828 h 1317911"/>
                        <a:gd name="connsiteX3-97" fmla="*/ 33633 w 1314644"/>
                        <a:gd name="connsiteY3-98" fmla="*/ 169909 h 1317911"/>
                        <a:gd name="connsiteX4-99" fmla="*/ 0 w 1314644"/>
                        <a:gd name="connsiteY4-100" fmla="*/ 39103 h 1317911"/>
                        <a:gd name="connsiteX5-101" fmla="*/ 141888 w 1314644"/>
                        <a:gd name="connsiteY5-102" fmla="*/ 39103 h 1317911"/>
                        <a:gd name="connsiteX6-103" fmla="*/ 165004 w 1314644"/>
                        <a:gd name="connsiteY6-104" fmla="*/ 129005 h 1317911"/>
                        <a:gd name="connsiteX7-105" fmla="*/ 1186457 w 1314644"/>
                        <a:gd name="connsiteY7-106" fmla="*/ 1150458 h 1317911"/>
                        <a:gd name="connsiteX0-107" fmla="*/ 1285884 w 1314644"/>
                        <a:gd name="connsiteY0-108" fmla="*/ 1187368 h 1329255"/>
                        <a:gd name="connsiteX1-109" fmla="*/ 1285884 w 1314644"/>
                        <a:gd name="connsiteY1-110" fmla="*/ 1329255 h 1329255"/>
                        <a:gd name="connsiteX2-111" fmla="*/ 1145552 w 1314644"/>
                        <a:gd name="connsiteY2-112" fmla="*/ 1293172 h 1329255"/>
                        <a:gd name="connsiteX3-113" fmla="*/ 33633 w 1314644"/>
                        <a:gd name="connsiteY3-114" fmla="*/ 181253 h 1329255"/>
                        <a:gd name="connsiteX4-115" fmla="*/ 0 w 1314644"/>
                        <a:gd name="connsiteY4-116" fmla="*/ 50447 h 1329255"/>
                        <a:gd name="connsiteX5-117" fmla="*/ 141888 w 1314644"/>
                        <a:gd name="connsiteY5-118" fmla="*/ 50447 h 1329255"/>
                        <a:gd name="connsiteX6-119" fmla="*/ 165004 w 1314644"/>
                        <a:gd name="connsiteY6-120" fmla="*/ 140349 h 1329255"/>
                        <a:gd name="connsiteX7-121" fmla="*/ 1186457 w 1314644"/>
                        <a:gd name="connsiteY7-122" fmla="*/ 1161802 h 1329255"/>
                        <a:gd name="connsiteX0-123" fmla="*/ 1285884 w 1314644"/>
                        <a:gd name="connsiteY0-124" fmla="*/ 1193963 h 1335850"/>
                        <a:gd name="connsiteX1-125" fmla="*/ 1285884 w 1314644"/>
                        <a:gd name="connsiteY1-126" fmla="*/ 1335850 h 1335850"/>
                        <a:gd name="connsiteX2-127" fmla="*/ 1145552 w 1314644"/>
                        <a:gd name="connsiteY2-128" fmla="*/ 1299767 h 1335850"/>
                        <a:gd name="connsiteX3-129" fmla="*/ 33633 w 1314644"/>
                        <a:gd name="connsiteY3-130" fmla="*/ 187848 h 1335850"/>
                        <a:gd name="connsiteX4-131" fmla="*/ 0 w 1314644"/>
                        <a:gd name="connsiteY4-132" fmla="*/ 57042 h 1335850"/>
                        <a:gd name="connsiteX5-133" fmla="*/ 141888 w 1314644"/>
                        <a:gd name="connsiteY5-134" fmla="*/ 57042 h 1335850"/>
                        <a:gd name="connsiteX6-135" fmla="*/ 165004 w 1314644"/>
                        <a:gd name="connsiteY6-136" fmla="*/ 146944 h 1335850"/>
                        <a:gd name="connsiteX7-137" fmla="*/ 1186457 w 1314644"/>
                        <a:gd name="connsiteY7-138" fmla="*/ 1168397 h 1335850"/>
                        <a:gd name="connsiteX0-139" fmla="*/ 1285884 w 1314644"/>
                        <a:gd name="connsiteY0-140" fmla="*/ 1193963 h 1335850"/>
                        <a:gd name="connsiteX1-141" fmla="*/ 1285884 w 1314644"/>
                        <a:gd name="connsiteY1-142" fmla="*/ 1335850 h 1335850"/>
                        <a:gd name="connsiteX2-143" fmla="*/ 1145552 w 1314644"/>
                        <a:gd name="connsiteY2-144" fmla="*/ 1299767 h 1335850"/>
                        <a:gd name="connsiteX3-145" fmla="*/ 33633 w 1314644"/>
                        <a:gd name="connsiteY3-146" fmla="*/ 187848 h 1335850"/>
                        <a:gd name="connsiteX4-147" fmla="*/ 0 w 1314644"/>
                        <a:gd name="connsiteY4-148" fmla="*/ 57042 h 1335850"/>
                        <a:gd name="connsiteX5-149" fmla="*/ 141888 w 1314644"/>
                        <a:gd name="connsiteY5-150" fmla="*/ 57042 h 1335850"/>
                        <a:gd name="connsiteX6-151" fmla="*/ 165004 w 1314644"/>
                        <a:gd name="connsiteY6-152" fmla="*/ 146944 h 1335850"/>
                        <a:gd name="connsiteX7-153" fmla="*/ 1186457 w 1314644"/>
                        <a:gd name="connsiteY7-154" fmla="*/ 1168397 h 1335850"/>
                        <a:gd name="connsiteX0-155" fmla="*/ 1285884 w 1323365"/>
                        <a:gd name="connsiteY0-156" fmla="*/ 1193963 h 1335850"/>
                        <a:gd name="connsiteX1-157" fmla="*/ 1285884 w 1323365"/>
                        <a:gd name="connsiteY1-158" fmla="*/ 1335850 h 1335850"/>
                        <a:gd name="connsiteX2-159" fmla="*/ 1145552 w 1323365"/>
                        <a:gd name="connsiteY2-160" fmla="*/ 1299767 h 1335850"/>
                        <a:gd name="connsiteX3-161" fmla="*/ 33633 w 1323365"/>
                        <a:gd name="connsiteY3-162" fmla="*/ 187848 h 1335850"/>
                        <a:gd name="connsiteX4-163" fmla="*/ 0 w 1323365"/>
                        <a:gd name="connsiteY4-164" fmla="*/ 57042 h 1335850"/>
                        <a:gd name="connsiteX5-165" fmla="*/ 141888 w 1323365"/>
                        <a:gd name="connsiteY5-166" fmla="*/ 57042 h 1335850"/>
                        <a:gd name="connsiteX6-167" fmla="*/ 165004 w 1323365"/>
                        <a:gd name="connsiteY6-168" fmla="*/ 146944 h 1335850"/>
                        <a:gd name="connsiteX7-169" fmla="*/ 1186457 w 1323365"/>
                        <a:gd name="connsiteY7-170" fmla="*/ 1168397 h 1335850"/>
                        <a:gd name="connsiteX0-171" fmla="*/ 1285884 w 1327738"/>
                        <a:gd name="connsiteY0-172" fmla="*/ 1193963 h 1335850"/>
                        <a:gd name="connsiteX1-173" fmla="*/ 1285884 w 1327738"/>
                        <a:gd name="connsiteY1-174" fmla="*/ 1335850 h 1335850"/>
                        <a:gd name="connsiteX2-175" fmla="*/ 1145552 w 1327738"/>
                        <a:gd name="connsiteY2-176" fmla="*/ 1299767 h 1335850"/>
                        <a:gd name="connsiteX3-177" fmla="*/ 33633 w 1327738"/>
                        <a:gd name="connsiteY3-178" fmla="*/ 187848 h 1335850"/>
                        <a:gd name="connsiteX4-179" fmla="*/ 0 w 1327738"/>
                        <a:gd name="connsiteY4-180" fmla="*/ 57042 h 1335850"/>
                        <a:gd name="connsiteX5-181" fmla="*/ 141888 w 1327738"/>
                        <a:gd name="connsiteY5-182" fmla="*/ 57042 h 1335850"/>
                        <a:gd name="connsiteX6-183" fmla="*/ 165004 w 1327738"/>
                        <a:gd name="connsiteY6-184" fmla="*/ 146944 h 1335850"/>
                        <a:gd name="connsiteX7-185" fmla="*/ 1186457 w 1327738"/>
                        <a:gd name="connsiteY7-186" fmla="*/ 1168397 h 1335850"/>
                        <a:gd name="connsiteX0-187" fmla="*/ 1285884 w 1327738"/>
                        <a:gd name="connsiteY0-188" fmla="*/ 1193963 h 1335850"/>
                        <a:gd name="connsiteX1-189" fmla="*/ 1285884 w 1327738"/>
                        <a:gd name="connsiteY1-190" fmla="*/ 1335850 h 1335850"/>
                        <a:gd name="connsiteX2-191" fmla="*/ 1145552 w 1327738"/>
                        <a:gd name="connsiteY2-192" fmla="*/ 1299767 h 1335850"/>
                        <a:gd name="connsiteX3-193" fmla="*/ 33633 w 1327738"/>
                        <a:gd name="connsiteY3-194" fmla="*/ 187848 h 1335850"/>
                        <a:gd name="connsiteX4-195" fmla="*/ 0 w 1327738"/>
                        <a:gd name="connsiteY4-196" fmla="*/ 57042 h 1335850"/>
                        <a:gd name="connsiteX5-197" fmla="*/ 141888 w 1327738"/>
                        <a:gd name="connsiteY5-198" fmla="*/ 57042 h 1335850"/>
                        <a:gd name="connsiteX6-199" fmla="*/ 165004 w 1327738"/>
                        <a:gd name="connsiteY6-200" fmla="*/ 146944 h 1335850"/>
                        <a:gd name="connsiteX7-201" fmla="*/ 1186457 w 1327738"/>
                        <a:gd name="connsiteY7-202" fmla="*/ 1168397 h 1335850"/>
                        <a:gd name="connsiteX0-203" fmla="*/ 1285884 w 1329276"/>
                        <a:gd name="connsiteY0-204" fmla="*/ 1193963 h 1335850"/>
                        <a:gd name="connsiteX1-205" fmla="*/ 1285884 w 1329276"/>
                        <a:gd name="connsiteY1-206" fmla="*/ 1335850 h 1335850"/>
                        <a:gd name="connsiteX2-207" fmla="*/ 1145552 w 1329276"/>
                        <a:gd name="connsiteY2-208" fmla="*/ 1299767 h 1335850"/>
                        <a:gd name="connsiteX3-209" fmla="*/ 33633 w 1329276"/>
                        <a:gd name="connsiteY3-210" fmla="*/ 187848 h 1335850"/>
                        <a:gd name="connsiteX4-211" fmla="*/ 0 w 1329276"/>
                        <a:gd name="connsiteY4-212" fmla="*/ 57042 h 1335850"/>
                        <a:gd name="connsiteX5-213" fmla="*/ 141888 w 1329276"/>
                        <a:gd name="connsiteY5-214" fmla="*/ 57042 h 1335850"/>
                        <a:gd name="connsiteX6-215" fmla="*/ 165004 w 1329276"/>
                        <a:gd name="connsiteY6-216" fmla="*/ 146944 h 1335850"/>
                        <a:gd name="connsiteX7-217" fmla="*/ 1186457 w 1329276"/>
                        <a:gd name="connsiteY7-218" fmla="*/ 1168397 h 13358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329276" h="1335850">
                          <a:moveTo>
                            <a:pt x="1285884" y="1193963"/>
                          </a:moveTo>
                          <a:cubicBezTo>
                            <a:pt x="1348205" y="1241492"/>
                            <a:pt x="1339097" y="1303449"/>
                            <a:pt x="1285884" y="1335850"/>
                          </a:cubicBezTo>
                          <a:cubicBezTo>
                            <a:pt x="1239109" y="1334628"/>
                            <a:pt x="1192329" y="1311795"/>
                            <a:pt x="1145552" y="1299767"/>
                          </a:cubicBezTo>
                          <a:cubicBezTo>
                            <a:pt x="616148" y="1135105"/>
                            <a:pt x="198295" y="717253"/>
                            <a:pt x="33633" y="187848"/>
                          </a:cubicBezTo>
                          <a:cubicBezTo>
                            <a:pt x="22422" y="144246"/>
                            <a:pt x="4729" y="104966"/>
                            <a:pt x="0" y="57042"/>
                          </a:cubicBezTo>
                          <a:cubicBezTo>
                            <a:pt x="26083" y="-26724"/>
                            <a:pt x="119401" y="-10894"/>
                            <a:pt x="141888" y="57042"/>
                          </a:cubicBezTo>
                          <a:lnTo>
                            <a:pt x="165004" y="146944"/>
                          </a:lnTo>
                          <a:cubicBezTo>
                            <a:pt x="316269" y="633277"/>
                            <a:pt x="700125" y="1017133"/>
                            <a:pt x="1186457" y="1168397"/>
                          </a:cubicBezTo>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entury Gothic" panose="020B0502020202020204" pitchFamily="34" charset="0"/>
                      </a:endParaRPr>
                    </a:p>
                  </p:txBody>
                </p:sp>
                <p:sp>
                  <p:nvSpPr>
                    <p:cNvPr id="46" name="Freeform: Shape 45"/>
                    <p:cNvSpPr/>
                    <p:nvPr/>
                  </p:nvSpPr>
                  <p:spPr>
                    <a:xfrm rot="5400000">
                      <a:off x="4241790" y="4242654"/>
                      <a:ext cx="1447070" cy="1459775"/>
                    </a:xfrm>
                    <a:custGeom>
                      <a:avLst/>
                      <a:gdLst>
                        <a:gd name="connsiteX0" fmla="*/ 0 w 1266835"/>
                        <a:gd name="connsiteY0" fmla="*/ 1273910 h 1273910"/>
                        <a:gd name="connsiteX1" fmla="*/ 0 w 1266835"/>
                        <a:gd name="connsiteY1" fmla="*/ 1132023 h 1273910"/>
                        <a:gd name="connsiteX2" fmla="*/ 80378 w 1266835"/>
                        <a:gd name="connsiteY2" fmla="*/ 1111355 h 1273910"/>
                        <a:gd name="connsiteX3" fmla="*/ 1101831 w 1266835"/>
                        <a:gd name="connsiteY3" fmla="*/ 89902 h 1273910"/>
                        <a:gd name="connsiteX4" fmla="*/ 1124947 w 1266835"/>
                        <a:gd name="connsiteY4" fmla="*/ 0 h 1273910"/>
                        <a:gd name="connsiteX5" fmla="*/ 1266835 w 1266835"/>
                        <a:gd name="connsiteY5" fmla="*/ 0 h 1273910"/>
                        <a:gd name="connsiteX6" fmla="*/ 1233202 w 1266835"/>
                        <a:gd name="connsiteY6" fmla="*/ 130806 h 1273910"/>
                        <a:gd name="connsiteX7" fmla="*/ 121283 w 1266835"/>
                        <a:gd name="connsiteY7" fmla="*/ 1242725 h 1273910"/>
                        <a:gd name="connsiteX8" fmla="*/ 0 w 1266835"/>
                        <a:gd name="connsiteY8" fmla="*/ 1273910 h 1273910"/>
                        <a:gd name="connsiteX0-1" fmla="*/ 19153 w 1285988"/>
                        <a:gd name="connsiteY0-2" fmla="*/ 1273910 h 1273910"/>
                        <a:gd name="connsiteX1-3" fmla="*/ 19153 w 1285988"/>
                        <a:gd name="connsiteY1-4" fmla="*/ 1132023 h 1273910"/>
                        <a:gd name="connsiteX2-5" fmla="*/ 99531 w 1285988"/>
                        <a:gd name="connsiteY2-6" fmla="*/ 1111355 h 1273910"/>
                        <a:gd name="connsiteX3-7" fmla="*/ 1120984 w 1285988"/>
                        <a:gd name="connsiteY3-8" fmla="*/ 89902 h 1273910"/>
                        <a:gd name="connsiteX4-9" fmla="*/ 1144100 w 1285988"/>
                        <a:gd name="connsiteY4-10" fmla="*/ 0 h 1273910"/>
                        <a:gd name="connsiteX5-11" fmla="*/ 1285988 w 1285988"/>
                        <a:gd name="connsiteY5-12" fmla="*/ 0 h 1273910"/>
                        <a:gd name="connsiteX6-13" fmla="*/ 1252355 w 1285988"/>
                        <a:gd name="connsiteY6-14" fmla="*/ 130806 h 1273910"/>
                        <a:gd name="connsiteX7-15" fmla="*/ 140436 w 1285988"/>
                        <a:gd name="connsiteY7-16" fmla="*/ 1242725 h 1273910"/>
                        <a:gd name="connsiteX8-17" fmla="*/ 19153 w 1285988"/>
                        <a:gd name="connsiteY8-18" fmla="*/ 1273910 h 1273910"/>
                        <a:gd name="connsiteX0-19" fmla="*/ 26602 w 1293437"/>
                        <a:gd name="connsiteY0-20" fmla="*/ 1273910 h 1273910"/>
                        <a:gd name="connsiteX1-21" fmla="*/ 26602 w 1293437"/>
                        <a:gd name="connsiteY1-22" fmla="*/ 1132023 h 1273910"/>
                        <a:gd name="connsiteX2-23" fmla="*/ 106980 w 1293437"/>
                        <a:gd name="connsiteY2-24" fmla="*/ 1111355 h 1273910"/>
                        <a:gd name="connsiteX3-25" fmla="*/ 1128433 w 1293437"/>
                        <a:gd name="connsiteY3-26" fmla="*/ 89902 h 1273910"/>
                        <a:gd name="connsiteX4-27" fmla="*/ 1151549 w 1293437"/>
                        <a:gd name="connsiteY4-28" fmla="*/ 0 h 1273910"/>
                        <a:gd name="connsiteX5-29" fmla="*/ 1293437 w 1293437"/>
                        <a:gd name="connsiteY5-30" fmla="*/ 0 h 1273910"/>
                        <a:gd name="connsiteX6-31" fmla="*/ 1259804 w 1293437"/>
                        <a:gd name="connsiteY6-32" fmla="*/ 130806 h 1273910"/>
                        <a:gd name="connsiteX7-33" fmla="*/ 147885 w 1293437"/>
                        <a:gd name="connsiteY7-34" fmla="*/ 1242725 h 1273910"/>
                        <a:gd name="connsiteX8-35" fmla="*/ 26602 w 1293437"/>
                        <a:gd name="connsiteY8-36" fmla="*/ 1273910 h 1273910"/>
                        <a:gd name="connsiteX0-37" fmla="*/ 26602 w 1293437"/>
                        <a:gd name="connsiteY0-38" fmla="*/ 1273910 h 1342866"/>
                        <a:gd name="connsiteX1-39" fmla="*/ 26602 w 1293437"/>
                        <a:gd name="connsiteY1-40" fmla="*/ 1132023 h 1342866"/>
                        <a:gd name="connsiteX2-41" fmla="*/ 106980 w 1293437"/>
                        <a:gd name="connsiteY2-42" fmla="*/ 1111355 h 1342866"/>
                        <a:gd name="connsiteX3-43" fmla="*/ 1128433 w 1293437"/>
                        <a:gd name="connsiteY3-44" fmla="*/ 89902 h 1342866"/>
                        <a:gd name="connsiteX4-45" fmla="*/ 1151549 w 1293437"/>
                        <a:gd name="connsiteY4-46" fmla="*/ 0 h 1342866"/>
                        <a:gd name="connsiteX5-47" fmla="*/ 1293437 w 1293437"/>
                        <a:gd name="connsiteY5-48" fmla="*/ 0 h 1342866"/>
                        <a:gd name="connsiteX6-49" fmla="*/ 1259804 w 1293437"/>
                        <a:gd name="connsiteY6-50" fmla="*/ 130806 h 1342866"/>
                        <a:gd name="connsiteX7-51" fmla="*/ 147885 w 1293437"/>
                        <a:gd name="connsiteY7-52" fmla="*/ 1242725 h 1342866"/>
                        <a:gd name="connsiteX8-53" fmla="*/ 95558 w 1293437"/>
                        <a:gd name="connsiteY8-54" fmla="*/ 1342866 h 1342866"/>
                        <a:gd name="connsiteX0-55" fmla="*/ 26602 w 1293437"/>
                        <a:gd name="connsiteY0-56" fmla="*/ 1273910 h 1273910"/>
                        <a:gd name="connsiteX1-57" fmla="*/ 26602 w 1293437"/>
                        <a:gd name="connsiteY1-58" fmla="*/ 1132023 h 1273910"/>
                        <a:gd name="connsiteX2-59" fmla="*/ 106980 w 1293437"/>
                        <a:gd name="connsiteY2-60" fmla="*/ 1111355 h 1273910"/>
                        <a:gd name="connsiteX3-61" fmla="*/ 1128433 w 1293437"/>
                        <a:gd name="connsiteY3-62" fmla="*/ 89902 h 1273910"/>
                        <a:gd name="connsiteX4-63" fmla="*/ 1151549 w 1293437"/>
                        <a:gd name="connsiteY4-64" fmla="*/ 0 h 1273910"/>
                        <a:gd name="connsiteX5-65" fmla="*/ 1293437 w 1293437"/>
                        <a:gd name="connsiteY5-66" fmla="*/ 0 h 1273910"/>
                        <a:gd name="connsiteX6-67" fmla="*/ 1259804 w 1293437"/>
                        <a:gd name="connsiteY6-68" fmla="*/ 130806 h 1273910"/>
                        <a:gd name="connsiteX7-69" fmla="*/ 147885 w 1293437"/>
                        <a:gd name="connsiteY7-70" fmla="*/ 1242725 h 1273910"/>
                        <a:gd name="connsiteX0-71" fmla="*/ 26602 w 1293437"/>
                        <a:gd name="connsiteY0-72" fmla="*/ 1294128 h 1294128"/>
                        <a:gd name="connsiteX1-73" fmla="*/ 26602 w 1293437"/>
                        <a:gd name="connsiteY1-74" fmla="*/ 1152241 h 1294128"/>
                        <a:gd name="connsiteX2-75" fmla="*/ 106980 w 1293437"/>
                        <a:gd name="connsiteY2-76" fmla="*/ 1131573 h 1294128"/>
                        <a:gd name="connsiteX3-77" fmla="*/ 1128433 w 1293437"/>
                        <a:gd name="connsiteY3-78" fmla="*/ 110120 h 1294128"/>
                        <a:gd name="connsiteX4-79" fmla="*/ 1151549 w 1293437"/>
                        <a:gd name="connsiteY4-80" fmla="*/ 20218 h 1294128"/>
                        <a:gd name="connsiteX5-81" fmla="*/ 1293437 w 1293437"/>
                        <a:gd name="connsiteY5-82" fmla="*/ 20218 h 1294128"/>
                        <a:gd name="connsiteX6-83" fmla="*/ 1259804 w 1293437"/>
                        <a:gd name="connsiteY6-84" fmla="*/ 151024 h 1294128"/>
                        <a:gd name="connsiteX7-85" fmla="*/ 147885 w 1293437"/>
                        <a:gd name="connsiteY7-86" fmla="*/ 1262943 h 1294128"/>
                        <a:gd name="connsiteX0-87" fmla="*/ 26602 w 1293437"/>
                        <a:gd name="connsiteY0-88" fmla="*/ 1308932 h 1308932"/>
                        <a:gd name="connsiteX1-89" fmla="*/ 26602 w 1293437"/>
                        <a:gd name="connsiteY1-90" fmla="*/ 1167045 h 1308932"/>
                        <a:gd name="connsiteX2-91" fmla="*/ 106980 w 1293437"/>
                        <a:gd name="connsiteY2-92" fmla="*/ 1146377 h 1308932"/>
                        <a:gd name="connsiteX3-93" fmla="*/ 1128433 w 1293437"/>
                        <a:gd name="connsiteY3-94" fmla="*/ 124924 h 1308932"/>
                        <a:gd name="connsiteX4-95" fmla="*/ 1151549 w 1293437"/>
                        <a:gd name="connsiteY4-96" fmla="*/ 35022 h 1308932"/>
                        <a:gd name="connsiteX5-97" fmla="*/ 1293437 w 1293437"/>
                        <a:gd name="connsiteY5-98" fmla="*/ 35022 h 1308932"/>
                        <a:gd name="connsiteX6-99" fmla="*/ 1259804 w 1293437"/>
                        <a:gd name="connsiteY6-100" fmla="*/ 165828 h 1308932"/>
                        <a:gd name="connsiteX7-101" fmla="*/ 147885 w 1293437"/>
                        <a:gd name="connsiteY7-102" fmla="*/ 1277747 h 1308932"/>
                        <a:gd name="connsiteX0-103" fmla="*/ 26602 w 1293437"/>
                        <a:gd name="connsiteY0-104" fmla="*/ 1308932 h 1308932"/>
                        <a:gd name="connsiteX1-105" fmla="*/ 26602 w 1293437"/>
                        <a:gd name="connsiteY1-106" fmla="*/ 1167045 h 1308932"/>
                        <a:gd name="connsiteX2-107" fmla="*/ 106980 w 1293437"/>
                        <a:gd name="connsiteY2-108" fmla="*/ 1146377 h 1308932"/>
                        <a:gd name="connsiteX3-109" fmla="*/ 1128433 w 1293437"/>
                        <a:gd name="connsiteY3-110" fmla="*/ 124924 h 1308932"/>
                        <a:gd name="connsiteX4-111" fmla="*/ 1151549 w 1293437"/>
                        <a:gd name="connsiteY4-112" fmla="*/ 35022 h 1308932"/>
                        <a:gd name="connsiteX5-113" fmla="*/ 1293437 w 1293437"/>
                        <a:gd name="connsiteY5-114" fmla="*/ 35022 h 1308932"/>
                        <a:gd name="connsiteX6-115" fmla="*/ 1259804 w 1293437"/>
                        <a:gd name="connsiteY6-116" fmla="*/ 165828 h 1308932"/>
                        <a:gd name="connsiteX7-117" fmla="*/ 147885 w 1293437"/>
                        <a:gd name="connsiteY7-118" fmla="*/ 1277747 h 1308932"/>
                        <a:gd name="connsiteX0-119" fmla="*/ 26602 w 1293437"/>
                        <a:gd name="connsiteY0-120" fmla="*/ 1322858 h 1322858"/>
                        <a:gd name="connsiteX1-121" fmla="*/ 26602 w 1293437"/>
                        <a:gd name="connsiteY1-122" fmla="*/ 1180971 h 1322858"/>
                        <a:gd name="connsiteX2-123" fmla="*/ 106980 w 1293437"/>
                        <a:gd name="connsiteY2-124" fmla="*/ 1160303 h 1322858"/>
                        <a:gd name="connsiteX3-125" fmla="*/ 1128433 w 1293437"/>
                        <a:gd name="connsiteY3-126" fmla="*/ 138850 h 1322858"/>
                        <a:gd name="connsiteX4-127" fmla="*/ 1151549 w 1293437"/>
                        <a:gd name="connsiteY4-128" fmla="*/ 48948 h 1322858"/>
                        <a:gd name="connsiteX5-129" fmla="*/ 1293437 w 1293437"/>
                        <a:gd name="connsiteY5-130" fmla="*/ 48948 h 1322858"/>
                        <a:gd name="connsiteX6-131" fmla="*/ 1259804 w 1293437"/>
                        <a:gd name="connsiteY6-132" fmla="*/ 179754 h 1322858"/>
                        <a:gd name="connsiteX7-133" fmla="*/ 147885 w 1293437"/>
                        <a:gd name="connsiteY7-134" fmla="*/ 1291673 h 1322858"/>
                        <a:gd name="connsiteX0-135" fmla="*/ 26602 w 1293437"/>
                        <a:gd name="connsiteY0-136" fmla="*/ 1322858 h 1322858"/>
                        <a:gd name="connsiteX1-137" fmla="*/ 26602 w 1293437"/>
                        <a:gd name="connsiteY1-138" fmla="*/ 1180971 h 1322858"/>
                        <a:gd name="connsiteX2-139" fmla="*/ 106980 w 1293437"/>
                        <a:gd name="connsiteY2-140" fmla="*/ 1160303 h 1322858"/>
                        <a:gd name="connsiteX3-141" fmla="*/ 1128433 w 1293437"/>
                        <a:gd name="connsiteY3-142" fmla="*/ 138850 h 1322858"/>
                        <a:gd name="connsiteX4-143" fmla="*/ 1151549 w 1293437"/>
                        <a:gd name="connsiteY4-144" fmla="*/ 48948 h 1322858"/>
                        <a:gd name="connsiteX5-145" fmla="*/ 1293437 w 1293437"/>
                        <a:gd name="connsiteY5-146" fmla="*/ 48948 h 1322858"/>
                        <a:gd name="connsiteX6-147" fmla="*/ 1259804 w 1293437"/>
                        <a:gd name="connsiteY6-148" fmla="*/ 179754 h 1322858"/>
                        <a:gd name="connsiteX7-149" fmla="*/ 147885 w 1293437"/>
                        <a:gd name="connsiteY7-150" fmla="*/ 1291673 h 1322858"/>
                        <a:gd name="connsiteX0-151" fmla="*/ 26602 w 1293437"/>
                        <a:gd name="connsiteY0-152" fmla="*/ 1324959 h 1324959"/>
                        <a:gd name="connsiteX1-153" fmla="*/ 26602 w 1293437"/>
                        <a:gd name="connsiteY1-154" fmla="*/ 1183072 h 1324959"/>
                        <a:gd name="connsiteX2-155" fmla="*/ 106980 w 1293437"/>
                        <a:gd name="connsiteY2-156" fmla="*/ 1162404 h 1324959"/>
                        <a:gd name="connsiteX3-157" fmla="*/ 1128433 w 1293437"/>
                        <a:gd name="connsiteY3-158" fmla="*/ 140951 h 1324959"/>
                        <a:gd name="connsiteX4-159" fmla="*/ 1151549 w 1293437"/>
                        <a:gd name="connsiteY4-160" fmla="*/ 51049 h 1324959"/>
                        <a:gd name="connsiteX5-161" fmla="*/ 1293437 w 1293437"/>
                        <a:gd name="connsiteY5-162" fmla="*/ 51049 h 1324959"/>
                        <a:gd name="connsiteX6-163" fmla="*/ 1259804 w 1293437"/>
                        <a:gd name="connsiteY6-164" fmla="*/ 181855 h 1324959"/>
                        <a:gd name="connsiteX7-165" fmla="*/ 147885 w 1293437"/>
                        <a:gd name="connsiteY7-166" fmla="*/ 1293774 h 1324959"/>
                        <a:gd name="connsiteX0-167" fmla="*/ 26602 w 1293437"/>
                        <a:gd name="connsiteY0-168" fmla="*/ 1324959 h 1324959"/>
                        <a:gd name="connsiteX1-169" fmla="*/ 26602 w 1293437"/>
                        <a:gd name="connsiteY1-170" fmla="*/ 1183072 h 1324959"/>
                        <a:gd name="connsiteX2-171" fmla="*/ 106980 w 1293437"/>
                        <a:gd name="connsiteY2-172" fmla="*/ 1162404 h 1324959"/>
                        <a:gd name="connsiteX3-173" fmla="*/ 1128433 w 1293437"/>
                        <a:gd name="connsiteY3-174" fmla="*/ 140951 h 1324959"/>
                        <a:gd name="connsiteX4-175" fmla="*/ 1151549 w 1293437"/>
                        <a:gd name="connsiteY4-176" fmla="*/ 51049 h 1324959"/>
                        <a:gd name="connsiteX5-177" fmla="*/ 1293437 w 1293437"/>
                        <a:gd name="connsiteY5-178" fmla="*/ 51049 h 1324959"/>
                        <a:gd name="connsiteX6-179" fmla="*/ 1259804 w 1293437"/>
                        <a:gd name="connsiteY6-180" fmla="*/ 181855 h 1324959"/>
                        <a:gd name="connsiteX7-181" fmla="*/ 147885 w 1293437"/>
                        <a:gd name="connsiteY7-182" fmla="*/ 1293774 h 1324959"/>
                        <a:gd name="connsiteX0-183" fmla="*/ 36649 w 1303484"/>
                        <a:gd name="connsiteY0-184" fmla="*/ 1324959 h 1324959"/>
                        <a:gd name="connsiteX1-185" fmla="*/ 36649 w 1303484"/>
                        <a:gd name="connsiteY1-186" fmla="*/ 1183072 h 1324959"/>
                        <a:gd name="connsiteX2-187" fmla="*/ 117027 w 1303484"/>
                        <a:gd name="connsiteY2-188" fmla="*/ 1162404 h 1324959"/>
                        <a:gd name="connsiteX3-189" fmla="*/ 1138480 w 1303484"/>
                        <a:gd name="connsiteY3-190" fmla="*/ 140951 h 1324959"/>
                        <a:gd name="connsiteX4-191" fmla="*/ 1161596 w 1303484"/>
                        <a:gd name="connsiteY4-192" fmla="*/ 51049 h 1324959"/>
                        <a:gd name="connsiteX5-193" fmla="*/ 1303484 w 1303484"/>
                        <a:gd name="connsiteY5-194" fmla="*/ 51049 h 1324959"/>
                        <a:gd name="connsiteX6-195" fmla="*/ 1269851 w 1303484"/>
                        <a:gd name="connsiteY6-196" fmla="*/ 181855 h 1324959"/>
                        <a:gd name="connsiteX7-197" fmla="*/ 157932 w 1303484"/>
                        <a:gd name="connsiteY7-198" fmla="*/ 1293774 h 1324959"/>
                        <a:gd name="connsiteX0-199" fmla="*/ 39276 w 1306111"/>
                        <a:gd name="connsiteY0-200" fmla="*/ 1324959 h 1324959"/>
                        <a:gd name="connsiteX1-201" fmla="*/ 39276 w 1306111"/>
                        <a:gd name="connsiteY1-202" fmla="*/ 1183072 h 1324959"/>
                        <a:gd name="connsiteX2-203" fmla="*/ 119654 w 1306111"/>
                        <a:gd name="connsiteY2-204" fmla="*/ 1162404 h 1324959"/>
                        <a:gd name="connsiteX3-205" fmla="*/ 1141107 w 1306111"/>
                        <a:gd name="connsiteY3-206" fmla="*/ 140951 h 1324959"/>
                        <a:gd name="connsiteX4-207" fmla="*/ 1164223 w 1306111"/>
                        <a:gd name="connsiteY4-208" fmla="*/ 51049 h 1324959"/>
                        <a:gd name="connsiteX5-209" fmla="*/ 1306111 w 1306111"/>
                        <a:gd name="connsiteY5-210" fmla="*/ 51049 h 1324959"/>
                        <a:gd name="connsiteX6-211" fmla="*/ 1272478 w 1306111"/>
                        <a:gd name="connsiteY6-212" fmla="*/ 181855 h 1324959"/>
                        <a:gd name="connsiteX7-213" fmla="*/ 160559 w 1306111"/>
                        <a:gd name="connsiteY7-214" fmla="*/ 1293774 h 1324959"/>
                        <a:gd name="connsiteX0-215" fmla="*/ 46593 w 1313428"/>
                        <a:gd name="connsiteY0-216" fmla="*/ 1324959 h 1324959"/>
                        <a:gd name="connsiteX1-217" fmla="*/ 46593 w 1313428"/>
                        <a:gd name="connsiteY1-218" fmla="*/ 1183072 h 1324959"/>
                        <a:gd name="connsiteX2-219" fmla="*/ 126971 w 1313428"/>
                        <a:gd name="connsiteY2-220" fmla="*/ 1162404 h 1324959"/>
                        <a:gd name="connsiteX3-221" fmla="*/ 1148424 w 1313428"/>
                        <a:gd name="connsiteY3-222" fmla="*/ 140951 h 1324959"/>
                        <a:gd name="connsiteX4-223" fmla="*/ 1171540 w 1313428"/>
                        <a:gd name="connsiteY4-224" fmla="*/ 51049 h 1324959"/>
                        <a:gd name="connsiteX5-225" fmla="*/ 1313428 w 1313428"/>
                        <a:gd name="connsiteY5-226" fmla="*/ 51049 h 1324959"/>
                        <a:gd name="connsiteX6-227" fmla="*/ 1279795 w 1313428"/>
                        <a:gd name="connsiteY6-228" fmla="*/ 181855 h 1324959"/>
                        <a:gd name="connsiteX7-229" fmla="*/ 167876 w 1313428"/>
                        <a:gd name="connsiteY7-230" fmla="*/ 1293774 h 132495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313428" h="1324959">
                          <a:moveTo>
                            <a:pt x="46593" y="1324959"/>
                          </a:moveTo>
                          <a:cubicBezTo>
                            <a:pt x="-10596" y="1299942"/>
                            <a:pt x="-20278" y="1220625"/>
                            <a:pt x="46593" y="1183072"/>
                          </a:cubicBezTo>
                          <a:lnTo>
                            <a:pt x="126971" y="1162404"/>
                          </a:lnTo>
                          <a:cubicBezTo>
                            <a:pt x="613303" y="1011140"/>
                            <a:pt x="997159" y="627284"/>
                            <a:pt x="1148424" y="140951"/>
                          </a:cubicBezTo>
                          <a:lnTo>
                            <a:pt x="1171540" y="51049"/>
                          </a:lnTo>
                          <a:cubicBezTo>
                            <a:pt x="1211189" y="-31419"/>
                            <a:pt x="1301416" y="-927"/>
                            <a:pt x="1313428" y="51049"/>
                          </a:cubicBezTo>
                          <a:cubicBezTo>
                            <a:pt x="1307006" y="94651"/>
                            <a:pt x="1291006" y="138253"/>
                            <a:pt x="1279795" y="181855"/>
                          </a:cubicBezTo>
                          <a:cubicBezTo>
                            <a:pt x="1115133" y="711260"/>
                            <a:pt x="697280" y="1129112"/>
                            <a:pt x="167876" y="1293774"/>
                          </a:cubicBezTo>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entury Gothic" panose="020B0502020202020204" pitchFamily="34" charset="0"/>
                      </a:endParaRPr>
                    </a:p>
                  </p:txBody>
                </p:sp>
                <p:sp>
                  <p:nvSpPr>
                    <p:cNvPr id="47" name="Freeform: Shape 46"/>
                    <p:cNvSpPr/>
                    <p:nvPr/>
                  </p:nvSpPr>
                  <p:spPr>
                    <a:xfrm rot="5400000">
                      <a:off x="6412622" y="4233788"/>
                      <a:ext cx="1474477" cy="1450099"/>
                    </a:xfrm>
                    <a:custGeom>
                      <a:avLst/>
                      <a:gdLst>
                        <a:gd name="connsiteX0" fmla="*/ 0 w 1266836"/>
                        <a:gd name="connsiteY0" fmla="*/ 141889 h 1273913"/>
                        <a:gd name="connsiteX1" fmla="*/ 0 w 1266836"/>
                        <a:gd name="connsiteY1" fmla="*/ 0 h 1273913"/>
                        <a:gd name="connsiteX2" fmla="*/ 121283 w 1266836"/>
                        <a:gd name="connsiteY2" fmla="*/ 31185 h 1273913"/>
                        <a:gd name="connsiteX3" fmla="*/ 1233202 w 1266836"/>
                        <a:gd name="connsiteY3" fmla="*/ 1143104 h 1273913"/>
                        <a:gd name="connsiteX4" fmla="*/ 1266836 w 1266836"/>
                        <a:gd name="connsiteY4" fmla="*/ 1273913 h 1273913"/>
                        <a:gd name="connsiteX5" fmla="*/ 1124948 w 1266836"/>
                        <a:gd name="connsiteY5" fmla="*/ 1273913 h 1273913"/>
                        <a:gd name="connsiteX6" fmla="*/ 1101831 w 1266836"/>
                        <a:gd name="connsiteY6" fmla="*/ 1184010 h 1273913"/>
                        <a:gd name="connsiteX7" fmla="*/ 80378 w 1266836"/>
                        <a:gd name="connsiteY7" fmla="*/ 162557 h 1273913"/>
                        <a:gd name="connsiteX8" fmla="*/ 0 w 1266836"/>
                        <a:gd name="connsiteY8" fmla="*/ 141889 h 1273913"/>
                        <a:gd name="connsiteX0-1" fmla="*/ 26337 w 1293173"/>
                        <a:gd name="connsiteY0-2" fmla="*/ 141889 h 1273913"/>
                        <a:gd name="connsiteX1-3" fmla="*/ 26337 w 1293173"/>
                        <a:gd name="connsiteY1-4" fmla="*/ 0 h 1273913"/>
                        <a:gd name="connsiteX2-5" fmla="*/ 147620 w 1293173"/>
                        <a:gd name="connsiteY2-6" fmla="*/ 31185 h 1273913"/>
                        <a:gd name="connsiteX3-7" fmla="*/ 1259539 w 1293173"/>
                        <a:gd name="connsiteY3-8" fmla="*/ 1143104 h 1273913"/>
                        <a:gd name="connsiteX4-9" fmla="*/ 1293173 w 1293173"/>
                        <a:gd name="connsiteY4-10" fmla="*/ 1273913 h 1273913"/>
                        <a:gd name="connsiteX5-11" fmla="*/ 1151285 w 1293173"/>
                        <a:gd name="connsiteY5-12" fmla="*/ 1273913 h 1273913"/>
                        <a:gd name="connsiteX6-13" fmla="*/ 1128168 w 1293173"/>
                        <a:gd name="connsiteY6-14" fmla="*/ 1184010 h 1273913"/>
                        <a:gd name="connsiteX7-15" fmla="*/ 106715 w 1293173"/>
                        <a:gd name="connsiteY7-16" fmla="*/ 162557 h 1273913"/>
                        <a:gd name="connsiteX8-17" fmla="*/ 26337 w 1293173"/>
                        <a:gd name="connsiteY8-18" fmla="*/ 141889 h 1273913"/>
                        <a:gd name="connsiteX0-19" fmla="*/ 39240 w 1306076"/>
                        <a:gd name="connsiteY0-20" fmla="*/ 141889 h 1273913"/>
                        <a:gd name="connsiteX1-21" fmla="*/ 39240 w 1306076"/>
                        <a:gd name="connsiteY1-22" fmla="*/ 0 h 1273913"/>
                        <a:gd name="connsiteX2-23" fmla="*/ 160523 w 1306076"/>
                        <a:gd name="connsiteY2-24" fmla="*/ 31185 h 1273913"/>
                        <a:gd name="connsiteX3-25" fmla="*/ 1272442 w 1306076"/>
                        <a:gd name="connsiteY3-26" fmla="*/ 1143104 h 1273913"/>
                        <a:gd name="connsiteX4-27" fmla="*/ 1306076 w 1306076"/>
                        <a:gd name="connsiteY4-28" fmla="*/ 1273913 h 1273913"/>
                        <a:gd name="connsiteX5-29" fmla="*/ 1164188 w 1306076"/>
                        <a:gd name="connsiteY5-30" fmla="*/ 1273913 h 1273913"/>
                        <a:gd name="connsiteX6-31" fmla="*/ 1141071 w 1306076"/>
                        <a:gd name="connsiteY6-32" fmla="*/ 1184010 h 1273913"/>
                        <a:gd name="connsiteX7-33" fmla="*/ 119618 w 1306076"/>
                        <a:gd name="connsiteY7-34" fmla="*/ 162557 h 1273913"/>
                        <a:gd name="connsiteX8-35" fmla="*/ 39240 w 1306076"/>
                        <a:gd name="connsiteY8-36" fmla="*/ 141889 h 1273913"/>
                        <a:gd name="connsiteX0-37" fmla="*/ 42133 w 1308969"/>
                        <a:gd name="connsiteY0-38" fmla="*/ 141889 h 1273913"/>
                        <a:gd name="connsiteX1-39" fmla="*/ 42133 w 1308969"/>
                        <a:gd name="connsiteY1-40" fmla="*/ 0 h 1273913"/>
                        <a:gd name="connsiteX2-41" fmla="*/ 163416 w 1308969"/>
                        <a:gd name="connsiteY2-42" fmla="*/ 31185 h 1273913"/>
                        <a:gd name="connsiteX3-43" fmla="*/ 1275335 w 1308969"/>
                        <a:gd name="connsiteY3-44" fmla="*/ 1143104 h 1273913"/>
                        <a:gd name="connsiteX4-45" fmla="*/ 1308969 w 1308969"/>
                        <a:gd name="connsiteY4-46" fmla="*/ 1273913 h 1273913"/>
                        <a:gd name="connsiteX5-47" fmla="*/ 1167081 w 1308969"/>
                        <a:gd name="connsiteY5-48" fmla="*/ 1273913 h 1273913"/>
                        <a:gd name="connsiteX6-49" fmla="*/ 1143964 w 1308969"/>
                        <a:gd name="connsiteY6-50" fmla="*/ 1184010 h 1273913"/>
                        <a:gd name="connsiteX7-51" fmla="*/ 122511 w 1308969"/>
                        <a:gd name="connsiteY7-52" fmla="*/ 162557 h 1273913"/>
                        <a:gd name="connsiteX8-53" fmla="*/ 42133 w 1308969"/>
                        <a:gd name="connsiteY8-54" fmla="*/ 141889 h 1273913"/>
                        <a:gd name="connsiteX0-55" fmla="*/ 47174 w 1314010"/>
                        <a:gd name="connsiteY0-56" fmla="*/ 141889 h 1273913"/>
                        <a:gd name="connsiteX1-57" fmla="*/ 47174 w 1314010"/>
                        <a:gd name="connsiteY1-58" fmla="*/ 0 h 1273913"/>
                        <a:gd name="connsiteX2-59" fmla="*/ 168457 w 1314010"/>
                        <a:gd name="connsiteY2-60" fmla="*/ 31185 h 1273913"/>
                        <a:gd name="connsiteX3-61" fmla="*/ 1280376 w 1314010"/>
                        <a:gd name="connsiteY3-62" fmla="*/ 1143104 h 1273913"/>
                        <a:gd name="connsiteX4-63" fmla="*/ 1314010 w 1314010"/>
                        <a:gd name="connsiteY4-64" fmla="*/ 1273913 h 1273913"/>
                        <a:gd name="connsiteX5-65" fmla="*/ 1172122 w 1314010"/>
                        <a:gd name="connsiteY5-66" fmla="*/ 1273913 h 1273913"/>
                        <a:gd name="connsiteX6-67" fmla="*/ 1149005 w 1314010"/>
                        <a:gd name="connsiteY6-68" fmla="*/ 1184010 h 1273913"/>
                        <a:gd name="connsiteX7-69" fmla="*/ 127552 w 1314010"/>
                        <a:gd name="connsiteY7-70" fmla="*/ 162557 h 1273913"/>
                        <a:gd name="connsiteX8-71" fmla="*/ 47174 w 1314010"/>
                        <a:gd name="connsiteY8-72" fmla="*/ 141889 h 1273913"/>
                        <a:gd name="connsiteX0-73" fmla="*/ 168457 w 1314010"/>
                        <a:gd name="connsiteY0-74" fmla="*/ 31185 h 1273913"/>
                        <a:gd name="connsiteX1-75" fmla="*/ 1280376 w 1314010"/>
                        <a:gd name="connsiteY1-76" fmla="*/ 1143104 h 1273913"/>
                        <a:gd name="connsiteX2-77" fmla="*/ 1314010 w 1314010"/>
                        <a:gd name="connsiteY2-78" fmla="*/ 1273913 h 1273913"/>
                        <a:gd name="connsiteX3-79" fmla="*/ 1172122 w 1314010"/>
                        <a:gd name="connsiteY3-80" fmla="*/ 1273913 h 1273913"/>
                        <a:gd name="connsiteX4-81" fmla="*/ 1149005 w 1314010"/>
                        <a:gd name="connsiteY4-82" fmla="*/ 1184010 h 1273913"/>
                        <a:gd name="connsiteX5-83" fmla="*/ 127552 w 1314010"/>
                        <a:gd name="connsiteY5-84" fmla="*/ 162557 h 1273913"/>
                        <a:gd name="connsiteX6-85" fmla="*/ 47174 w 1314010"/>
                        <a:gd name="connsiteY6-86" fmla="*/ 141889 h 1273913"/>
                        <a:gd name="connsiteX7-87" fmla="*/ 47174 w 1314010"/>
                        <a:gd name="connsiteY7-88" fmla="*/ 0 h 1273913"/>
                        <a:gd name="connsiteX8-89" fmla="*/ 237413 w 1314010"/>
                        <a:gd name="connsiteY8-90" fmla="*/ 100141 h 1273913"/>
                        <a:gd name="connsiteX0-91" fmla="*/ 168457 w 1314010"/>
                        <a:gd name="connsiteY0-92" fmla="*/ 31185 h 1273913"/>
                        <a:gd name="connsiteX1-93" fmla="*/ 1280376 w 1314010"/>
                        <a:gd name="connsiteY1-94" fmla="*/ 1143104 h 1273913"/>
                        <a:gd name="connsiteX2-95" fmla="*/ 1314010 w 1314010"/>
                        <a:gd name="connsiteY2-96" fmla="*/ 1273913 h 1273913"/>
                        <a:gd name="connsiteX3-97" fmla="*/ 1172122 w 1314010"/>
                        <a:gd name="connsiteY3-98" fmla="*/ 1273913 h 1273913"/>
                        <a:gd name="connsiteX4-99" fmla="*/ 1149005 w 1314010"/>
                        <a:gd name="connsiteY4-100" fmla="*/ 1184010 h 1273913"/>
                        <a:gd name="connsiteX5-101" fmla="*/ 127552 w 1314010"/>
                        <a:gd name="connsiteY5-102" fmla="*/ 162557 h 1273913"/>
                        <a:gd name="connsiteX6-103" fmla="*/ 47174 w 1314010"/>
                        <a:gd name="connsiteY6-104" fmla="*/ 141889 h 1273913"/>
                        <a:gd name="connsiteX7-105" fmla="*/ 47174 w 1314010"/>
                        <a:gd name="connsiteY7-106" fmla="*/ 0 h 1273913"/>
                        <a:gd name="connsiteX0-107" fmla="*/ 168457 w 1314010"/>
                        <a:gd name="connsiteY0-108" fmla="*/ 31185 h 1291471"/>
                        <a:gd name="connsiteX1-109" fmla="*/ 1280376 w 1314010"/>
                        <a:gd name="connsiteY1-110" fmla="*/ 1143104 h 1291471"/>
                        <a:gd name="connsiteX2-111" fmla="*/ 1314010 w 1314010"/>
                        <a:gd name="connsiteY2-112" fmla="*/ 1273913 h 1291471"/>
                        <a:gd name="connsiteX3-113" fmla="*/ 1172122 w 1314010"/>
                        <a:gd name="connsiteY3-114" fmla="*/ 1273913 h 1291471"/>
                        <a:gd name="connsiteX4-115" fmla="*/ 1149005 w 1314010"/>
                        <a:gd name="connsiteY4-116" fmla="*/ 1184010 h 1291471"/>
                        <a:gd name="connsiteX5-117" fmla="*/ 127552 w 1314010"/>
                        <a:gd name="connsiteY5-118" fmla="*/ 162557 h 1291471"/>
                        <a:gd name="connsiteX6-119" fmla="*/ 47174 w 1314010"/>
                        <a:gd name="connsiteY6-120" fmla="*/ 141889 h 1291471"/>
                        <a:gd name="connsiteX7-121" fmla="*/ 47174 w 1314010"/>
                        <a:gd name="connsiteY7-122" fmla="*/ 0 h 1291471"/>
                        <a:gd name="connsiteX0-123" fmla="*/ 168457 w 1314010"/>
                        <a:gd name="connsiteY0-124" fmla="*/ 31185 h 1299659"/>
                        <a:gd name="connsiteX1-125" fmla="*/ 1280376 w 1314010"/>
                        <a:gd name="connsiteY1-126" fmla="*/ 1143104 h 1299659"/>
                        <a:gd name="connsiteX2-127" fmla="*/ 1314010 w 1314010"/>
                        <a:gd name="connsiteY2-128" fmla="*/ 1273913 h 1299659"/>
                        <a:gd name="connsiteX3-129" fmla="*/ 1172122 w 1314010"/>
                        <a:gd name="connsiteY3-130" fmla="*/ 1273913 h 1299659"/>
                        <a:gd name="connsiteX4-131" fmla="*/ 1149005 w 1314010"/>
                        <a:gd name="connsiteY4-132" fmla="*/ 1184010 h 1299659"/>
                        <a:gd name="connsiteX5-133" fmla="*/ 127552 w 1314010"/>
                        <a:gd name="connsiteY5-134" fmla="*/ 162557 h 1299659"/>
                        <a:gd name="connsiteX6-135" fmla="*/ 47174 w 1314010"/>
                        <a:gd name="connsiteY6-136" fmla="*/ 141889 h 1299659"/>
                        <a:gd name="connsiteX7-137" fmla="*/ 47174 w 1314010"/>
                        <a:gd name="connsiteY7-138" fmla="*/ 0 h 1299659"/>
                        <a:gd name="connsiteX0-139" fmla="*/ 168457 w 1314010"/>
                        <a:gd name="connsiteY0-140" fmla="*/ 31185 h 1299659"/>
                        <a:gd name="connsiteX1-141" fmla="*/ 1280376 w 1314010"/>
                        <a:gd name="connsiteY1-142" fmla="*/ 1143104 h 1299659"/>
                        <a:gd name="connsiteX2-143" fmla="*/ 1314010 w 1314010"/>
                        <a:gd name="connsiteY2-144" fmla="*/ 1273913 h 1299659"/>
                        <a:gd name="connsiteX3-145" fmla="*/ 1172122 w 1314010"/>
                        <a:gd name="connsiteY3-146" fmla="*/ 1273913 h 1299659"/>
                        <a:gd name="connsiteX4-147" fmla="*/ 1149005 w 1314010"/>
                        <a:gd name="connsiteY4-148" fmla="*/ 1184010 h 1299659"/>
                        <a:gd name="connsiteX5-149" fmla="*/ 127552 w 1314010"/>
                        <a:gd name="connsiteY5-150" fmla="*/ 162557 h 1299659"/>
                        <a:gd name="connsiteX6-151" fmla="*/ 47174 w 1314010"/>
                        <a:gd name="connsiteY6-152" fmla="*/ 141889 h 1299659"/>
                        <a:gd name="connsiteX7-153" fmla="*/ 47174 w 1314010"/>
                        <a:gd name="connsiteY7-154" fmla="*/ 0 h 1299659"/>
                        <a:gd name="connsiteX0-155" fmla="*/ 168457 w 1314010"/>
                        <a:gd name="connsiteY0-156" fmla="*/ 31185 h 1299659"/>
                        <a:gd name="connsiteX1-157" fmla="*/ 1280376 w 1314010"/>
                        <a:gd name="connsiteY1-158" fmla="*/ 1143104 h 1299659"/>
                        <a:gd name="connsiteX2-159" fmla="*/ 1314010 w 1314010"/>
                        <a:gd name="connsiteY2-160" fmla="*/ 1273913 h 1299659"/>
                        <a:gd name="connsiteX3-161" fmla="*/ 1181102 w 1314010"/>
                        <a:gd name="connsiteY3-162" fmla="*/ 1273913 h 1299659"/>
                        <a:gd name="connsiteX4-163" fmla="*/ 1149005 w 1314010"/>
                        <a:gd name="connsiteY4-164" fmla="*/ 1184010 h 1299659"/>
                        <a:gd name="connsiteX5-165" fmla="*/ 127552 w 1314010"/>
                        <a:gd name="connsiteY5-166" fmla="*/ 162557 h 1299659"/>
                        <a:gd name="connsiteX6-167" fmla="*/ 47174 w 1314010"/>
                        <a:gd name="connsiteY6-168" fmla="*/ 141889 h 1299659"/>
                        <a:gd name="connsiteX7-169" fmla="*/ 47174 w 1314010"/>
                        <a:gd name="connsiteY7-170" fmla="*/ 0 h 1299659"/>
                        <a:gd name="connsiteX0-171" fmla="*/ 178807 w 1324360"/>
                        <a:gd name="connsiteY0-172" fmla="*/ 31187 h 1299661"/>
                        <a:gd name="connsiteX1-173" fmla="*/ 1290726 w 1324360"/>
                        <a:gd name="connsiteY1-174" fmla="*/ 1143106 h 1299661"/>
                        <a:gd name="connsiteX2-175" fmla="*/ 1324360 w 1324360"/>
                        <a:gd name="connsiteY2-176" fmla="*/ 1273915 h 1299661"/>
                        <a:gd name="connsiteX3-177" fmla="*/ 1191452 w 1324360"/>
                        <a:gd name="connsiteY3-178" fmla="*/ 1273915 h 1299661"/>
                        <a:gd name="connsiteX4-179" fmla="*/ 1159355 w 1324360"/>
                        <a:gd name="connsiteY4-180" fmla="*/ 1184012 h 1299661"/>
                        <a:gd name="connsiteX5-181" fmla="*/ 137902 w 1324360"/>
                        <a:gd name="connsiteY5-182" fmla="*/ 162559 h 1299661"/>
                        <a:gd name="connsiteX6-183" fmla="*/ 57524 w 1324360"/>
                        <a:gd name="connsiteY6-184" fmla="*/ 141891 h 1299661"/>
                        <a:gd name="connsiteX7-185" fmla="*/ 57524 w 1324360"/>
                        <a:gd name="connsiteY7-186" fmla="*/ 2 h 1299661"/>
                        <a:gd name="connsiteX0-187" fmla="*/ 192749 w 1338302"/>
                        <a:gd name="connsiteY0-188" fmla="*/ 31187 h 1299661"/>
                        <a:gd name="connsiteX1-189" fmla="*/ 1304668 w 1338302"/>
                        <a:gd name="connsiteY1-190" fmla="*/ 1143106 h 1299661"/>
                        <a:gd name="connsiteX2-191" fmla="*/ 1338302 w 1338302"/>
                        <a:gd name="connsiteY2-192" fmla="*/ 1273915 h 1299661"/>
                        <a:gd name="connsiteX3-193" fmla="*/ 1205394 w 1338302"/>
                        <a:gd name="connsiteY3-194" fmla="*/ 1273915 h 1299661"/>
                        <a:gd name="connsiteX4-195" fmla="*/ 1173297 w 1338302"/>
                        <a:gd name="connsiteY4-196" fmla="*/ 1184012 h 1299661"/>
                        <a:gd name="connsiteX5-197" fmla="*/ 151844 w 1338302"/>
                        <a:gd name="connsiteY5-198" fmla="*/ 162559 h 1299661"/>
                        <a:gd name="connsiteX6-199" fmla="*/ 71466 w 1338302"/>
                        <a:gd name="connsiteY6-200" fmla="*/ 141891 h 1299661"/>
                        <a:gd name="connsiteX7-201" fmla="*/ 71466 w 1338302"/>
                        <a:gd name="connsiteY7-202" fmla="*/ 2 h 1299661"/>
                        <a:gd name="connsiteX0-203" fmla="*/ 192749 w 1338302"/>
                        <a:gd name="connsiteY0-204" fmla="*/ 31187 h 1311408"/>
                        <a:gd name="connsiteX1-205" fmla="*/ 1304668 w 1338302"/>
                        <a:gd name="connsiteY1-206" fmla="*/ 1143106 h 1311408"/>
                        <a:gd name="connsiteX2-207" fmla="*/ 1338302 w 1338302"/>
                        <a:gd name="connsiteY2-208" fmla="*/ 1273915 h 1311408"/>
                        <a:gd name="connsiteX3-209" fmla="*/ 1205394 w 1338302"/>
                        <a:gd name="connsiteY3-210" fmla="*/ 1273915 h 1311408"/>
                        <a:gd name="connsiteX4-211" fmla="*/ 1173297 w 1338302"/>
                        <a:gd name="connsiteY4-212" fmla="*/ 1184012 h 1311408"/>
                        <a:gd name="connsiteX5-213" fmla="*/ 151844 w 1338302"/>
                        <a:gd name="connsiteY5-214" fmla="*/ 162559 h 1311408"/>
                        <a:gd name="connsiteX6-215" fmla="*/ 71466 w 1338302"/>
                        <a:gd name="connsiteY6-216" fmla="*/ 141891 h 1311408"/>
                        <a:gd name="connsiteX7-217" fmla="*/ 71466 w 1338302"/>
                        <a:gd name="connsiteY7-218" fmla="*/ 2 h 1311408"/>
                        <a:gd name="connsiteX0-219" fmla="*/ 192749 w 1338302"/>
                        <a:gd name="connsiteY0-220" fmla="*/ 31187 h 1316177"/>
                        <a:gd name="connsiteX1-221" fmla="*/ 1304668 w 1338302"/>
                        <a:gd name="connsiteY1-222" fmla="*/ 1143106 h 1316177"/>
                        <a:gd name="connsiteX2-223" fmla="*/ 1338302 w 1338302"/>
                        <a:gd name="connsiteY2-224" fmla="*/ 1273915 h 1316177"/>
                        <a:gd name="connsiteX3-225" fmla="*/ 1205394 w 1338302"/>
                        <a:gd name="connsiteY3-226" fmla="*/ 1273915 h 1316177"/>
                        <a:gd name="connsiteX4-227" fmla="*/ 1173297 w 1338302"/>
                        <a:gd name="connsiteY4-228" fmla="*/ 1184012 h 1316177"/>
                        <a:gd name="connsiteX5-229" fmla="*/ 151844 w 1338302"/>
                        <a:gd name="connsiteY5-230" fmla="*/ 162559 h 1316177"/>
                        <a:gd name="connsiteX6-231" fmla="*/ 71466 w 1338302"/>
                        <a:gd name="connsiteY6-232" fmla="*/ 141891 h 1316177"/>
                        <a:gd name="connsiteX7-233" fmla="*/ 71466 w 1338302"/>
                        <a:gd name="connsiteY7-234" fmla="*/ 2 h 1316177"/>
                        <a:gd name="connsiteX0-235" fmla="*/ 192749 w 1338304"/>
                        <a:gd name="connsiteY0-236" fmla="*/ 31187 h 1316177"/>
                        <a:gd name="connsiteX1-237" fmla="*/ 1304668 w 1338304"/>
                        <a:gd name="connsiteY1-238" fmla="*/ 1143106 h 1316177"/>
                        <a:gd name="connsiteX2-239" fmla="*/ 1338302 w 1338304"/>
                        <a:gd name="connsiteY2-240" fmla="*/ 1273915 h 1316177"/>
                        <a:gd name="connsiteX3-241" fmla="*/ 1205394 w 1338304"/>
                        <a:gd name="connsiteY3-242" fmla="*/ 1273915 h 1316177"/>
                        <a:gd name="connsiteX4-243" fmla="*/ 1173297 w 1338304"/>
                        <a:gd name="connsiteY4-244" fmla="*/ 1184012 h 1316177"/>
                        <a:gd name="connsiteX5-245" fmla="*/ 151844 w 1338304"/>
                        <a:gd name="connsiteY5-246" fmla="*/ 162559 h 1316177"/>
                        <a:gd name="connsiteX6-247" fmla="*/ 71466 w 1338304"/>
                        <a:gd name="connsiteY6-248" fmla="*/ 141891 h 1316177"/>
                        <a:gd name="connsiteX7-249" fmla="*/ 71466 w 1338304"/>
                        <a:gd name="connsiteY7-250" fmla="*/ 2 h 13161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338304" h="1316177">
                          <a:moveTo>
                            <a:pt x="192749" y="31187"/>
                          </a:moveTo>
                          <a:cubicBezTo>
                            <a:pt x="722153" y="195849"/>
                            <a:pt x="1140006" y="613701"/>
                            <a:pt x="1304668" y="1143106"/>
                          </a:cubicBezTo>
                          <a:cubicBezTo>
                            <a:pt x="1315879" y="1186709"/>
                            <a:pt x="1338598" y="1226721"/>
                            <a:pt x="1338302" y="1273915"/>
                          </a:cubicBezTo>
                          <a:cubicBezTo>
                            <a:pt x="1316547" y="1317776"/>
                            <a:pt x="1235399" y="1341518"/>
                            <a:pt x="1205394" y="1273915"/>
                          </a:cubicBezTo>
                          <a:lnTo>
                            <a:pt x="1173297" y="1184012"/>
                          </a:lnTo>
                          <a:cubicBezTo>
                            <a:pt x="1022032" y="697679"/>
                            <a:pt x="638176" y="313823"/>
                            <a:pt x="151844" y="162559"/>
                          </a:cubicBezTo>
                          <a:lnTo>
                            <a:pt x="71466" y="141891"/>
                          </a:lnTo>
                          <a:cubicBezTo>
                            <a:pt x="-26691" y="141347"/>
                            <a:pt x="-20910" y="-585"/>
                            <a:pt x="71466" y="2"/>
                          </a:cubicBezTo>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entury Gothic" panose="020B0502020202020204" pitchFamily="34" charset="0"/>
                      </a:endParaRPr>
                    </a:p>
                  </p:txBody>
                </p:sp>
              </p:grpSp>
              <p:grpSp>
                <p:nvGrpSpPr>
                  <p:cNvPr id="24" name="Group 23"/>
                  <p:cNvGrpSpPr/>
                  <p:nvPr/>
                </p:nvGrpSpPr>
                <p:grpSpPr>
                  <a:xfrm>
                    <a:off x="6657171" y="1647952"/>
                    <a:ext cx="1835857" cy="1133707"/>
                    <a:chOff x="7282394" y="1464778"/>
                    <a:chExt cx="1741292" cy="1075303"/>
                  </a:xfrm>
                </p:grpSpPr>
                <p:grpSp>
                  <p:nvGrpSpPr>
                    <p:cNvPr id="40" name="Group 39"/>
                    <p:cNvGrpSpPr/>
                    <p:nvPr/>
                  </p:nvGrpSpPr>
                  <p:grpSpPr>
                    <a:xfrm>
                      <a:off x="7731859" y="1464778"/>
                      <a:ext cx="1291827" cy="654376"/>
                      <a:chOff x="6872979" y="1856409"/>
                      <a:chExt cx="1291827" cy="654376"/>
                    </a:xfrm>
                  </p:grpSpPr>
                  <p:sp>
                    <p:nvSpPr>
                      <p:cNvPr id="42" name="Rectangle: Rounded Corners 12"/>
                      <p:cNvSpPr/>
                      <p:nvPr/>
                    </p:nvSpPr>
                    <p:spPr>
                      <a:xfrm flipV="1">
                        <a:off x="6872979" y="2065651"/>
                        <a:ext cx="738247" cy="445134"/>
                      </a:xfrm>
                      <a:custGeom>
                        <a:avLst/>
                        <a:gdLst>
                          <a:gd name="connsiteX0" fmla="*/ 0 w 1207135"/>
                          <a:gd name="connsiteY0" fmla="*/ 80540 h 1376045"/>
                          <a:gd name="connsiteX1" fmla="*/ 80540 w 1207135"/>
                          <a:gd name="connsiteY1" fmla="*/ 0 h 1376045"/>
                          <a:gd name="connsiteX2" fmla="*/ 1126595 w 1207135"/>
                          <a:gd name="connsiteY2" fmla="*/ 0 h 1376045"/>
                          <a:gd name="connsiteX3" fmla="*/ 1207135 w 1207135"/>
                          <a:gd name="connsiteY3" fmla="*/ 80540 h 1376045"/>
                          <a:gd name="connsiteX4" fmla="*/ 1207135 w 1207135"/>
                          <a:gd name="connsiteY4" fmla="*/ 1295505 h 1376045"/>
                          <a:gd name="connsiteX5" fmla="*/ 1126595 w 1207135"/>
                          <a:gd name="connsiteY5" fmla="*/ 1376045 h 1376045"/>
                          <a:gd name="connsiteX6" fmla="*/ 80540 w 1207135"/>
                          <a:gd name="connsiteY6" fmla="*/ 1376045 h 1376045"/>
                          <a:gd name="connsiteX7" fmla="*/ 0 w 1207135"/>
                          <a:gd name="connsiteY7" fmla="*/ 1295505 h 1376045"/>
                          <a:gd name="connsiteX8" fmla="*/ 0 w 1207135"/>
                          <a:gd name="connsiteY8" fmla="*/ 80540 h 1376045"/>
                          <a:gd name="connsiteX0-1" fmla="*/ 1126595 w 1218035"/>
                          <a:gd name="connsiteY0-2" fmla="*/ 1376045 h 1467485"/>
                          <a:gd name="connsiteX1-3" fmla="*/ 80540 w 1218035"/>
                          <a:gd name="connsiteY1-4" fmla="*/ 1376045 h 1467485"/>
                          <a:gd name="connsiteX2-5" fmla="*/ 0 w 1218035"/>
                          <a:gd name="connsiteY2-6" fmla="*/ 1295505 h 1467485"/>
                          <a:gd name="connsiteX3-7" fmla="*/ 0 w 1218035"/>
                          <a:gd name="connsiteY3-8" fmla="*/ 80540 h 1467485"/>
                          <a:gd name="connsiteX4-9" fmla="*/ 80540 w 1218035"/>
                          <a:gd name="connsiteY4-10" fmla="*/ 0 h 1467485"/>
                          <a:gd name="connsiteX5-11" fmla="*/ 1126595 w 1218035"/>
                          <a:gd name="connsiteY5-12" fmla="*/ 0 h 1467485"/>
                          <a:gd name="connsiteX6-13" fmla="*/ 1207135 w 1218035"/>
                          <a:gd name="connsiteY6-14" fmla="*/ 80540 h 1467485"/>
                          <a:gd name="connsiteX7-15" fmla="*/ 1207135 w 1218035"/>
                          <a:gd name="connsiteY7-16" fmla="*/ 1295505 h 1467485"/>
                          <a:gd name="connsiteX8-17" fmla="*/ 1218035 w 1218035"/>
                          <a:gd name="connsiteY8-18" fmla="*/ 1467485 h 1467485"/>
                          <a:gd name="connsiteX0-19" fmla="*/ 1126595 w 1207135"/>
                          <a:gd name="connsiteY0-20" fmla="*/ 1376045 h 1376045"/>
                          <a:gd name="connsiteX1-21" fmla="*/ 80540 w 1207135"/>
                          <a:gd name="connsiteY1-22" fmla="*/ 1376045 h 1376045"/>
                          <a:gd name="connsiteX2-23" fmla="*/ 0 w 1207135"/>
                          <a:gd name="connsiteY2-24" fmla="*/ 1295505 h 1376045"/>
                          <a:gd name="connsiteX3-25" fmla="*/ 0 w 1207135"/>
                          <a:gd name="connsiteY3-26" fmla="*/ 80540 h 1376045"/>
                          <a:gd name="connsiteX4-27" fmla="*/ 80540 w 1207135"/>
                          <a:gd name="connsiteY4-28" fmla="*/ 0 h 1376045"/>
                          <a:gd name="connsiteX5-29" fmla="*/ 1126595 w 1207135"/>
                          <a:gd name="connsiteY5-30" fmla="*/ 0 h 1376045"/>
                          <a:gd name="connsiteX6-31" fmla="*/ 1207135 w 1207135"/>
                          <a:gd name="connsiteY6-32" fmla="*/ 80540 h 1376045"/>
                          <a:gd name="connsiteX7-33" fmla="*/ 1207135 w 1207135"/>
                          <a:gd name="connsiteY7-34" fmla="*/ 1295505 h 1376045"/>
                          <a:gd name="connsiteX0-35" fmla="*/ 80540 w 1207135"/>
                          <a:gd name="connsiteY0-36" fmla="*/ 1376045 h 1376045"/>
                          <a:gd name="connsiteX1-37" fmla="*/ 0 w 1207135"/>
                          <a:gd name="connsiteY1-38" fmla="*/ 1295505 h 1376045"/>
                          <a:gd name="connsiteX2-39" fmla="*/ 0 w 1207135"/>
                          <a:gd name="connsiteY2-40" fmla="*/ 80540 h 1376045"/>
                          <a:gd name="connsiteX3-41" fmla="*/ 80540 w 1207135"/>
                          <a:gd name="connsiteY3-42" fmla="*/ 0 h 1376045"/>
                          <a:gd name="connsiteX4-43" fmla="*/ 1126595 w 1207135"/>
                          <a:gd name="connsiteY4-44" fmla="*/ 0 h 1376045"/>
                          <a:gd name="connsiteX5-45" fmla="*/ 1207135 w 1207135"/>
                          <a:gd name="connsiteY5-46" fmla="*/ 80540 h 1376045"/>
                          <a:gd name="connsiteX6-47" fmla="*/ 1207135 w 1207135"/>
                          <a:gd name="connsiteY6-48" fmla="*/ 1295505 h 1376045"/>
                          <a:gd name="connsiteX0-49" fmla="*/ 0 w 1207135"/>
                          <a:gd name="connsiteY0-50" fmla="*/ 1295505 h 1295505"/>
                          <a:gd name="connsiteX1-51" fmla="*/ 0 w 1207135"/>
                          <a:gd name="connsiteY1-52" fmla="*/ 80540 h 1295505"/>
                          <a:gd name="connsiteX2-53" fmla="*/ 80540 w 1207135"/>
                          <a:gd name="connsiteY2-54" fmla="*/ 0 h 1295505"/>
                          <a:gd name="connsiteX3-55" fmla="*/ 1126595 w 1207135"/>
                          <a:gd name="connsiteY3-56" fmla="*/ 0 h 1295505"/>
                          <a:gd name="connsiteX4-57" fmla="*/ 1207135 w 1207135"/>
                          <a:gd name="connsiteY4-58" fmla="*/ 80540 h 1295505"/>
                          <a:gd name="connsiteX5-59" fmla="*/ 1207135 w 1207135"/>
                          <a:gd name="connsiteY5-60" fmla="*/ 1295505 h 1295505"/>
                          <a:gd name="connsiteX0-61" fmla="*/ 0 w 1207135"/>
                          <a:gd name="connsiteY0-62" fmla="*/ 80540 h 1295505"/>
                          <a:gd name="connsiteX1-63" fmla="*/ 80540 w 1207135"/>
                          <a:gd name="connsiteY1-64" fmla="*/ 0 h 1295505"/>
                          <a:gd name="connsiteX2-65" fmla="*/ 1126595 w 1207135"/>
                          <a:gd name="connsiteY2-66" fmla="*/ 0 h 1295505"/>
                          <a:gd name="connsiteX3-67" fmla="*/ 1207135 w 1207135"/>
                          <a:gd name="connsiteY3-68" fmla="*/ 80540 h 1295505"/>
                          <a:gd name="connsiteX4-69" fmla="*/ 1207135 w 1207135"/>
                          <a:gd name="connsiteY4-70" fmla="*/ 1295505 h 1295505"/>
                          <a:gd name="connsiteX0-71" fmla="*/ 0 w 1126595"/>
                          <a:gd name="connsiteY0-72" fmla="*/ 0 h 1295505"/>
                          <a:gd name="connsiteX1-73" fmla="*/ 1046055 w 1126595"/>
                          <a:gd name="connsiteY1-74" fmla="*/ 0 h 1295505"/>
                          <a:gd name="connsiteX2-75" fmla="*/ 1126595 w 1126595"/>
                          <a:gd name="connsiteY2-76" fmla="*/ 80540 h 1295505"/>
                          <a:gd name="connsiteX3-77" fmla="*/ 1126595 w 1126595"/>
                          <a:gd name="connsiteY3-78" fmla="*/ 1295505 h 1295505"/>
                          <a:gd name="connsiteX0-79" fmla="*/ 0 w 1126595"/>
                          <a:gd name="connsiteY0-80" fmla="*/ 0 h 787505"/>
                          <a:gd name="connsiteX1-81" fmla="*/ 1046055 w 1126595"/>
                          <a:gd name="connsiteY1-82" fmla="*/ 0 h 787505"/>
                          <a:gd name="connsiteX2-83" fmla="*/ 1126595 w 1126595"/>
                          <a:gd name="connsiteY2-84" fmla="*/ 80540 h 787505"/>
                          <a:gd name="connsiteX3-85" fmla="*/ 1126595 w 1126595"/>
                          <a:gd name="connsiteY3-86" fmla="*/ 787505 h 787505"/>
                          <a:gd name="connsiteX0-87" fmla="*/ 0 w 885295"/>
                          <a:gd name="connsiteY0-88" fmla="*/ 3175 h 787505"/>
                          <a:gd name="connsiteX1-89" fmla="*/ 804755 w 885295"/>
                          <a:gd name="connsiteY1-90" fmla="*/ 0 h 787505"/>
                          <a:gd name="connsiteX2-91" fmla="*/ 885295 w 885295"/>
                          <a:gd name="connsiteY2-92" fmla="*/ 80540 h 787505"/>
                          <a:gd name="connsiteX3-93" fmla="*/ 885295 w 885295"/>
                          <a:gd name="connsiteY3-94" fmla="*/ 787505 h 787505"/>
                          <a:gd name="connsiteX0-95" fmla="*/ 0 w 694751"/>
                          <a:gd name="connsiteY0-96" fmla="*/ 1524 h 787505"/>
                          <a:gd name="connsiteX1-97" fmla="*/ 614211 w 694751"/>
                          <a:gd name="connsiteY1-98" fmla="*/ 0 h 787505"/>
                          <a:gd name="connsiteX2-99" fmla="*/ 694751 w 694751"/>
                          <a:gd name="connsiteY2-100" fmla="*/ 80540 h 787505"/>
                          <a:gd name="connsiteX3-101" fmla="*/ 694751 w 694751"/>
                          <a:gd name="connsiteY3-102" fmla="*/ 787505 h 787505"/>
                          <a:gd name="connsiteX0-103" fmla="*/ 0 w 703989"/>
                          <a:gd name="connsiteY0-104" fmla="*/ 1524 h 586700"/>
                          <a:gd name="connsiteX1-105" fmla="*/ 614211 w 703989"/>
                          <a:gd name="connsiteY1-106" fmla="*/ 0 h 586700"/>
                          <a:gd name="connsiteX2-107" fmla="*/ 694751 w 703989"/>
                          <a:gd name="connsiteY2-108" fmla="*/ 80540 h 586700"/>
                          <a:gd name="connsiteX3-109" fmla="*/ 703989 w 703989"/>
                          <a:gd name="connsiteY3-110" fmla="*/ 586700 h 586700"/>
                          <a:gd name="connsiteX0-111" fmla="*/ 0 w 703989"/>
                          <a:gd name="connsiteY0-112" fmla="*/ 1524 h 586700"/>
                          <a:gd name="connsiteX1-113" fmla="*/ 614211 w 703989"/>
                          <a:gd name="connsiteY1-114" fmla="*/ 0 h 586700"/>
                          <a:gd name="connsiteX2-115" fmla="*/ 694751 w 703989"/>
                          <a:gd name="connsiteY2-116" fmla="*/ 80540 h 586700"/>
                          <a:gd name="connsiteX3-117" fmla="*/ 699929 w 703989"/>
                          <a:gd name="connsiteY3-118" fmla="*/ 488730 h 586700"/>
                          <a:gd name="connsiteX4-119" fmla="*/ 703989 w 703989"/>
                          <a:gd name="connsiteY4-120" fmla="*/ 586700 h 586700"/>
                          <a:gd name="connsiteX0-121" fmla="*/ 0 w 699929"/>
                          <a:gd name="connsiteY0-122" fmla="*/ 1524 h 488730"/>
                          <a:gd name="connsiteX1-123" fmla="*/ 614211 w 699929"/>
                          <a:gd name="connsiteY1-124" fmla="*/ 0 h 488730"/>
                          <a:gd name="connsiteX2-125" fmla="*/ 694751 w 699929"/>
                          <a:gd name="connsiteY2-126" fmla="*/ 80540 h 488730"/>
                          <a:gd name="connsiteX3-127" fmla="*/ 699929 w 699929"/>
                          <a:gd name="connsiteY3-128" fmla="*/ 488730 h 488730"/>
                          <a:gd name="connsiteX0-129" fmla="*/ 0 w 699929"/>
                          <a:gd name="connsiteY0-130" fmla="*/ 1524 h 488730"/>
                          <a:gd name="connsiteX1-131" fmla="*/ 614211 w 699929"/>
                          <a:gd name="connsiteY1-132" fmla="*/ 0 h 488730"/>
                          <a:gd name="connsiteX2-133" fmla="*/ 697041 w 699929"/>
                          <a:gd name="connsiteY2-134" fmla="*/ 83160 h 488730"/>
                          <a:gd name="connsiteX3-135" fmla="*/ 699929 w 699929"/>
                          <a:gd name="connsiteY3-136" fmla="*/ 488730 h 488730"/>
                          <a:gd name="connsiteX0-137" fmla="*/ 0 w 699929"/>
                          <a:gd name="connsiteY0-138" fmla="*/ 1524 h 488730"/>
                          <a:gd name="connsiteX1-139" fmla="*/ 614211 w 699929"/>
                          <a:gd name="connsiteY1-140" fmla="*/ 0 h 488730"/>
                          <a:gd name="connsiteX2-141" fmla="*/ 699333 w 699929"/>
                          <a:gd name="connsiteY2-142" fmla="*/ 85780 h 488730"/>
                          <a:gd name="connsiteX3-143" fmla="*/ 699929 w 699929"/>
                          <a:gd name="connsiteY3-144" fmla="*/ 488730 h 488730"/>
                          <a:gd name="connsiteX0-145" fmla="*/ 0 w 699929"/>
                          <a:gd name="connsiteY0-146" fmla="*/ 0 h 489827"/>
                          <a:gd name="connsiteX1-147" fmla="*/ 614211 w 699929"/>
                          <a:gd name="connsiteY1-148" fmla="*/ 1097 h 489827"/>
                          <a:gd name="connsiteX2-149" fmla="*/ 699333 w 699929"/>
                          <a:gd name="connsiteY2-150" fmla="*/ 86877 h 489827"/>
                          <a:gd name="connsiteX3-151" fmla="*/ 699929 w 699929"/>
                          <a:gd name="connsiteY3-152" fmla="*/ 489827 h 489827"/>
                        </a:gdLst>
                        <a:ahLst/>
                        <a:cxnLst>
                          <a:cxn ang="0">
                            <a:pos x="connsiteX0-1" y="connsiteY0-2"/>
                          </a:cxn>
                          <a:cxn ang="0">
                            <a:pos x="connsiteX1-3" y="connsiteY1-4"/>
                          </a:cxn>
                          <a:cxn ang="0">
                            <a:pos x="connsiteX2-5" y="connsiteY2-6"/>
                          </a:cxn>
                          <a:cxn ang="0">
                            <a:pos x="connsiteX3-7" y="connsiteY3-8"/>
                          </a:cxn>
                        </a:cxnLst>
                        <a:rect l="l" t="t" r="r" b="b"/>
                        <a:pathLst>
                          <a:path w="699929" h="489827">
                            <a:moveTo>
                              <a:pt x="0" y="0"/>
                            </a:moveTo>
                            <a:lnTo>
                              <a:pt x="614211" y="1097"/>
                            </a:lnTo>
                            <a:cubicBezTo>
                              <a:pt x="658692" y="1097"/>
                              <a:pt x="699333" y="42396"/>
                              <a:pt x="699333" y="86877"/>
                            </a:cubicBezTo>
                            <a:cubicBezTo>
                              <a:pt x="700296" y="222067"/>
                              <a:pt x="698966" y="354637"/>
                              <a:pt x="699929" y="489827"/>
                            </a:cubicBezTo>
                          </a:path>
                        </a:pathLst>
                      </a:custGeom>
                      <a:noFill/>
                      <a:ln w="6350">
                        <a:solidFill>
                          <a:schemeClr val="bg2">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srgbClr val="FFFFFF"/>
                          </a:solidFill>
                          <a:latin typeface="Century Gothic" panose="020B0502020202020204" pitchFamily="34" charset="0"/>
                        </a:endParaRPr>
                      </a:p>
                    </p:txBody>
                  </p:sp>
                  <p:sp>
                    <p:nvSpPr>
                      <p:cNvPr id="43" name="Rectangle: Rounded Corners 13"/>
                      <p:cNvSpPr/>
                      <p:nvPr/>
                    </p:nvSpPr>
                    <p:spPr>
                      <a:xfrm>
                        <a:off x="7610581" y="1856409"/>
                        <a:ext cx="554225" cy="268111"/>
                      </a:xfrm>
                      <a:custGeom>
                        <a:avLst/>
                        <a:gdLst>
                          <a:gd name="connsiteX0" fmla="*/ 0 w 200025"/>
                          <a:gd name="connsiteY0" fmla="*/ 45244 h 476250"/>
                          <a:gd name="connsiteX1" fmla="*/ 45244 w 200025"/>
                          <a:gd name="connsiteY1" fmla="*/ 0 h 476250"/>
                          <a:gd name="connsiteX2" fmla="*/ 154781 w 200025"/>
                          <a:gd name="connsiteY2" fmla="*/ 0 h 476250"/>
                          <a:gd name="connsiteX3" fmla="*/ 200025 w 200025"/>
                          <a:gd name="connsiteY3" fmla="*/ 45244 h 476250"/>
                          <a:gd name="connsiteX4" fmla="*/ 200025 w 200025"/>
                          <a:gd name="connsiteY4" fmla="*/ 431006 h 476250"/>
                          <a:gd name="connsiteX5" fmla="*/ 154781 w 200025"/>
                          <a:gd name="connsiteY5" fmla="*/ 476250 h 476250"/>
                          <a:gd name="connsiteX6" fmla="*/ 45244 w 200025"/>
                          <a:gd name="connsiteY6" fmla="*/ 476250 h 476250"/>
                          <a:gd name="connsiteX7" fmla="*/ 0 w 200025"/>
                          <a:gd name="connsiteY7" fmla="*/ 431006 h 476250"/>
                          <a:gd name="connsiteX8" fmla="*/ 0 w 200025"/>
                          <a:gd name="connsiteY8" fmla="*/ 45244 h 476250"/>
                          <a:gd name="connsiteX0-1" fmla="*/ 200025 w 291465"/>
                          <a:gd name="connsiteY0-2" fmla="*/ 45244 h 476250"/>
                          <a:gd name="connsiteX1-3" fmla="*/ 200025 w 291465"/>
                          <a:gd name="connsiteY1-4" fmla="*/ 431006 h 476250"/>
                          <a:gd name="connsiteX2-5" fmla="*/ 154781 w 291465"/>
                          <a:gd name="connsiteY2-6" fmla="*/ 476250 h 476250"/>
                          <a:gd name="connsiteX3-7" fmla="*/ 45244 w 291465"/>
                          <a:gd name="connsiteY3-8" fmla="*/ 476250 h 476250"/>
                          <a:gd name="connsiteX4-9" fmla="*/ 0 w 291465"/>
                          <a:gd name="connsiteY4-10" fmla="*/ 431006 h 476250"/>
                          <a:gd name="connsiteX5-11" fmla="*/ 0 w 291465"/>
                          <a:gd name="connsiteY5-12" fmla="*/ 45244 h 476250"/>
                          <a:gd name="connsiteX6-13" fmla="*/ 45244 w 291465"/>
                          <a:gd name="connsiteY6-14" fmla="*/ 0 h 476250"/>
                          <a:gd name="connsiteX7-15" fmla="*/ 154781 w 291465"/>
                          <a:gd name="connsiteY7-16" fmla="*/ 0 h 476250"/>
                          <a:gd name="connsiteX8-17" fmla="*/ 291465 w 291465"/>
                          <a:gd name="connsiteY8-18" fmla="*/ 136684 h 476250"/>
                          <a:gd name="connsiteX0-19" fmla="*/ 200025 w 200025"/>
                          <a:gd name="connsiteY0-20" fmla="*/ 45244 h 476250"/>
                          <a:gd name="connsiteX1-21" fmla="*/ 200025 w 200025"/>
                          <a:gd name="connsiteY1-22" fmla="*/ 431006 h 476250"/>
                          <a:gd name="connsiteX2-23" fmla="*/ 154781 w 200025"/>
                          <a:gd name="connsiteY2-24" fmla="*/ 476250 h 476250"/>
                          <a:gd name="connsiteX3-25" fmla="*/ 45244 w 200025"/>
                          <a:gd name="connsiteY3-26" fmla="*/ 476250 h 476250"/>
                          <a:gd name="connsiteX4-27" fmla="*/ 0 w 200025"/>
                          <a:gd name="connsiteY4-28" fmla="*/ 431006 h 476250"/>
                          <a:gd name="connsiteX5-29" fmla="*/ 0 w 200025"/>
                          <a:gd name="connsiteY5-30" fmla="*/ 45244 h 476250"/>
                          <a:gd name="connsiteX6-31" fmla="*/ 45244 w 200025"/>
                          <a:gd name="connsiteY6-32" fmla="*/ 0 h 476250"/>
                          <a:gd name="connsiteX7-33" fmla="*/ 154781 w 200025"/>
                          <a:gd name="connsiteY7-34" fmla="*/ 0 h 476250"/>
                          <a:gd name="connsiteX0-35" fmla="*/ 200025 w 200025"/>
                          <a:gd name="connsiteY0-36" fmla="*/ 431006 h 476250"/>
                          <a:gd name="connsiteX1-37" fmla="*/ 154781 w 200025"/>
                          <a:gd name="connsiteY1-38" fmla="*/ 476250 h 476250"/>
                          <a:gd name="connsiteX2-39" fmla="*/ 45244 w 200025"/>
                          <a:gd name="connsiteY2-40" fmla="*/ 476250 h 476250"/>
                          <a:gd name="connsiteX3-41" fmla="*/ 0 w 200025"/>
                          <a:gd name="connsiteY3-42" fmla="*/ 431006 h 476250"/>
                          <a:gd name="connsiteX4-43" fmla="*/ 0 w 200025"/>
                          <a:gd name="connsiteY4-44" fmla="*/ 45244 h 476250"/>
                          <a:gd name="connsiteX5-45" fmla="*/ 45244 w 200025"/>
                          <a:gd name="connsiteY5-46" fmla="*/ 0 h 476250"/>
                          <a:gd name="connsiteX6-47" fmla="*/ 154781 w 200025"/>
                          <a:gd name="connsiteY6-48" fmla="*/ 0 h 476250"/>
                          <a:gd name="connsiteX0-49" fmla="*/ 154781 w 154781"/>
                          <a:gd name="connsiteY0-50" fmla="*/ 476250 h 476250"/>
                          <a:gd name="connsiteX1-51" fmla="*/ 45244 w 154781"/>
                          <a:gd name="connsiteY1-52" fmla="*/ 476250 h 476250"/>
                          <a:gd name="connsiteX2-53" fmla="*/ 0 w 154781"/>
                          <a:gd name="connsiteY2-54" fmla="*/ 431006 h 476250"/>
                          <a:gd name="connsiteX3-55" fmla="*/ 0 w 154781"/>
                          <a:gd name="connsiteY3-56" fmla="*/ 45244 h 476250"/>
                          <a:gd name="connsiteX4-57" fmla="*/ 45244 w 154781"/>
                          <a:gd name="connsiteY4-58" fmla="*/ 0 h 476250"/>
                          <a:gd name="connsiteX5-59" fmla="*/ 154781 w 154781"/>
                          <a:gd name="connsiteY5-60" fmla="*/ 0 h 476250"/>
                          <a:gd name="connsiteX0-61" fmla="*/ 45244 w 154781"/>
                          <a:gd name="connsiteY0-62" fmla="*/ 476250 h 476250"/>
                          <a:gd name="connsiteX1-63" fmla="*/ 0 w 154781"/>
                          <a:gd name="connsiteY1-64" fmla="*/ 431006 h 476250"/>
                          <a:gd name="connsiteX2-65" fmla="*/ 0 w 154781"/>
                          <a:gd name="connsiteY2-66" fmla="*/ 45244 h 476250"/>
                          <a:gd name="connsiteX3-67" fmla="*/ 45244 w 154781"/>
                          <a:gd name="connsiteY3-68" fmla="*/ 0 h 476250"/>
                          <a:gd name="connsiteX4-69" fmla="*/ 154781 w 154781"/>
                          <a:gd name="connsiteY4-70" fmla="*/ 0 h 476250"/>
                          <a:gd name="connsiteX0-71" fmla="*/ 0 w 154781"/>
                          <a:gd name="connsiteY0-72" fmla="*/ 431006 h 431006"/>
                          <a:gd name="connsiteX1-73" fmla="*/ 0 w 154781"/>
                          <a:gd name="connsiteY1-74" fmla="*/ 45244 h 431006"/>
                          <a:gd name="connsiteX2-75" fmla="*/ 45244 w 154781"/>
                          <a:gd name="connsiteY2-76" fmla="*/ 0 h 431006"/>
                          <a:gd name="connsiteX3-77" fmla="*/ 154781 w 154781"/>
                          <a:gd name="connsiteY3-78" fmla="*/ 0 h 431006"/>
                          <a:gd name="connsiteX0-79" fmla="*/ 0 w 251847"/>
                          <a:gd name="connsiteY0-80" fmla="*/ 431006 h 431006"/>
                          <a:gd name="connsiteX1-81" fmla="*/ 0 w 251847"/>
                          <a:gd name="connsiteY1-82" fmla="*/ 45244 h 431006"/>
                          <a:gd name="connsiteX2-83" fmla="*/ 45244 w 251847"/>
                          <a:gd name="connsiteY2-84" fmla="*/ 0 h 431006"/>
                          <a:gd name="connsiteX3-85" fmla="*/ 251847 w 251847"/>
                          <a:gd name="connsiteY3-86" fmla="*/ 0 h 431006"/>
                          <a:gd name="connsiteX0-87" fmla="*/ 0 w 255782"/>
                          <a:gd name="connsiteY0-88" fmla="*/ 434551 h 434551"/>
                          <a:gd name="connsiteX1-89" fmla="*/ 0 w 255782"/>
                          <a:gd name="connsiteY1-90" fmla="*/ 48789 h 434551"/>
                          <a:gd name="connsiteX2-91" fmla="*/ 45244 w 255782"/>
                          <a:gd name="connsiteY2-92" fmla="*/ 3545 h 434551"/>
                          <a:gd name="connsiteX3-93" fmla="*/ 255782 w 255782"/>
                          <a:gd name="connsiteY3-94" fmla="*/ 0 h 434551"/>
                          <a:gd name="connsiteX0-95" fmla="*/ 0 w 255782"/>
                          <a:gd name="connsiteY0-96" fmla="*/ 433665 h 433665"/>
                          <a:gd name="connsiteX1-97" fmla="*/ 0 w 255782"/>
                          <a:gd name="connsiteY1-98" fmla="*/ 47903 h 433665"/>
                          <a:gd name="connsiteX2-99" fmla="*/ 45244 w 255782"/>
                          <a:gd name="connsiteY2-100" fmla="*/ 2659 h 433665"/>
                          <a:gd name="connsiteX3-101" fmla="*/ 255782 w 255782"/>
                          <a:gd name="connsiteY3-102" fmla="*/ 0 h 433665"/>
                          <a:gd name="connsiteX0-103" fmla="*/ 0 w 255782"/>
                          <a:gd name="connsiteY0-104" fmla="*/ 433665 h 433665"/>
                          <a:gd name="connsiteX1-105" fmla="*/ 0 w 255782"/>
                          <a:gd name="connsiteY1-106" fmla="*/ 47903 h 433665"/>
                          <a:gd name="connsiteX2-107" fmla="*/ 45244 w 255782"/>
                          <a:gd name="connsiteY2-108" fmla="*/ 2659 h 433665"/>
                          <a:gd name="connsiteX3-109" fmla="*/ 255782 w 255782"/>
                          <a:gd name="connsiteY3-110" fmla="*/ 0 h 433665"/>
                          <a:gd name="connsiteX0-111" fmla="*/ 0 w 242009"/>
                          <a:gd name="connsiteY0-112" fmla="*/ 433665 h 433665"/>
                          <a:gd name="connsiteX1-113" fmla="*/ 0 w 242009"/>
                          <a:gd name="connsiteY1-114" fmla="*/ 47903 h 433665"/>
                          <a:gd name="connsiteX2-115" fmla="*/ 45244 w 242009"/>
                          <a:gd name="connsiteY2-116" fmla="*/ 2659 h 433665"/>
                          <a:gd name="connsiteX3-117" fmla="*/ 242009 w 242009"/>
                          <a:gd name="connsiteY3-118" fmla="*/ 0 h 433665"/>
                          <a:gd name="connsiteX0-119" fmla="*/ 0 w 248130"/>
                          <a:gd name="connsiteY0-120" fmla="*/ 395852 h 395852"/>
                          <a:gd name="connsiteX1-121" fmla="*/ 6121 w 248130"/>
                          <a:gd name="connsiteY1-122" fmla="*/ 47903 h 395852"/>
                          <a:gd name="connsiteX2-123" fmla="*/ 51365 w 248130"/>
                          <a:gd name="connsiteY2-124" fmla="*/ 2659 h 395852"/>
                          <a:gd name="connsiteX3-125" fmla="*/ 248130 w 248130"/>
                          <a:gd name="connsiteY3-126" fmla="*/ 0 h 395852"/>
                          <a:gd name="connsiteX0-127" fmla="*/ 0 w 247089"/>
                          <a:gd name="connsiteY0-128" fmla="*/ 377570 h 377570"/>
                          <a:gd name="connsiteX1-129" fmla="*/ 5080 w 247089"/>
                          <a:gd name="connsiteY1-130" fmla="*/ 47903 h 377570"/>
                          <a:gd name="connsiteX2-131" fmla="*/ 50324 w 247089"/>
                          <a:gd name="connsiteY2-132" fmla="*/ 2659 h 377570"/>
                          <a:gd name="connsiteX3-133" fmla="*/ 247089 w 247089"/>
                          <a:gd name="connsiteY3-134" fmla="*/ 0 h 377570"/>
                          <a:gd name="connsiteX0-135" fmla="*/ 0 w 247089"/>
                          <a:gd name="connsiteY0-136" fmla="*/ 376164 h 376164"/>
                          <a:gd name="connsiteX1-137" fmla="*/ 5080 w 247089"/>
                          <a:gd name="connsiteY1-138" fmla="*/ 46497 h 376164"/>
                          <a:gd name="connsiteX2-139" fmla="*/ 50324 w 247089"/>
                          <a:gd name="connsiteY2-140" fmla="*/ 1253 h 376164"/>
                          <a:gd name="connsiteX3-141" fmla="*/ 247089 w 247089"/>
                          <a:gd name="connsiteY3-142" fmla="*/ 0 h 376164"/>
                          <a:gd name="connsiteX0-143" fmla="*/ 0 w 247089"/>
                          <a:gd name="connsiteY0-144" fmla="*/ 374758 h 374758"/>
                          <a:gd name="connsiteX1-145" fmla="*/ 5080 w 247089"/>
                          <a:gd name="connsiteY1-146" fmla="*/ 46497 h 374758"/>
                          <a:gd name="connsiteX2-147" fmla="*/ 50324 w 247089"/>
                          <a:gd name="connsiteY2-148" fmla="*/ 1253 h 374758"/>
                          <a:gd name="connsiteX3-149" fmla="*/ 247089 w 247089"/>
                          <a:gd name="connsiteY3-150" fmla="*/ 0 h 374758"/>
                          <a:gd name="connsiteX0-151" fmla="*/ 0 w 246048"/>
                          <a:gd name="connsiteY0-152" fmla="*/ 371946 h 371946"/>
                          <a:gd name="connsiteX1-153" fmla="*/ 4039 w 246048"/>
                          <a:gd name="connsiteY1-154" fmla="*/ 46497 h 371946"/>
                          <a:gd name="connsiteX2-155" fmla="*/ 49283 w 246048"/>
                          <a:gd name="connsiteY2-156" fmla="*/ 1253 h 371946"/>
                          <a:gd name="connsiteX3-157" fmla="*/ 246048 w 246048"/>
                          <a:gd name="connsiteY3-158" fmla="*/ 0 h 371946"/>
                          <a:gd name="connsiteX0-159" fmla="*/ 0 w 246048"/>
                          <a:gd name="connsiteY0-160" fmla="*/ 371946 h 371946"/>
                          <a:gd name="connsiteX1-161" fmla="*/ 4039 w 246048"/>
                          <a:gd name="connsiteY1-162" fmla="*/ 46497 h 371946"/>
                          <a:gd name="connsiteX2-163" fmla="*/ 49283 w 246048"/>
                          <a:gd name="connsiteY2-164" fmla="*/ 1253 h 371946"/>
                          <a:gd name="connsiteX3-165" fmla="*/ 246048 w 246048"/>
                          <a:gd name="connsiteY3-166" fmla="*/ 0 h 371946"/>
                          <a:gd name="connsiteX0-167" fmla="*/ 0 w 246048"/>
                          <a:gd name="connsiteY0-168" fmla="*/ 326945 h 326945"/>
                          <a:gd name="connsiteX1-169" fmla="*/ 4039 w 246048"/>
                          <a:gd name="connsiteY1-170" fmla="*/ 46497 h 326945"/>
                          <a:gd name="connsiteX2-171" fmla="*/ 49283 w 246048"/>
                          <a:gd name="connsiteY2-172" fmla="*/ 1253 h 326945"/>
                          <a:gd name="connsiteX3-173" fmla="*/ 246048 w 246048"/>
                          <a:gd name="connsiteY3-174" fmla="*/ 0 h 326945"/>
                          <a:gd name="connsiteX0-175" fmla="*/ 0 w 245007"/>
                          <a:gd name="connsiteY0-176" fmla="*/ 301632 h 301632"/>
                          <a:gd name="connsiteX1-177" fmla="*/ 2998 w 245007"/>
                          <a:gd name="connsiteY1-178" fmla="*/ 46497 h 301632"/>
                          <a:gd name="connsiteX2-179" fmla="*/ 48242 w 245007"/>
                          <a:gd name="connsiteY2-180" fmla="*/ 1253 h 301632"/>
                          <a:gd name="connsiteX3-181" fmla="*/ 245007 w 245007"/>
                          <a:gd name="connsiteY3-182" fmla="*/ 0 h 301632"/>
                          <a:gd name="connsiteX0-183" fmla="*/ 0 w 246048"/>
                          <a:gd name="connsiteY0-184" fmla="*/ 276319 h 276319"/>
                          <a:gd name="connsiteX1-185" fmla="*/ 4039 w 246048"/>
                          <a:gd name="connsiteY1-186" fmla="*/ 46497 h 276319"/>
                          <a:gd name="connsiteX2-187" fmla="*/ 49283 w 246048"/>
                          <a:gd name="connsiteY2-188" fmla="*/ 1253 h 276319"/>
                          <a:gd name="connsiteX3-189" fmla="*/ 246048 w 246048"/>
                          <a:gd name="connsiteY3-190" fmla="*/ 0 h 276319"/>
                          <a:gd name="connsiteX0-191" fmla="*/ 0 w 242926"/>
                          <a:gd name="connsiteY0-192" fmla="*/ 274913 h 274913"/>
                          <a:gd name="connsiteX1-193" fmla="*/ 917 w 242926"/>
                          <a:gd name="connsiteY1-194" fmla="*/ 46497 h 274913"/>
                          <a:gd name="connsiteX2-195" fmla="*/ 46161 w 242926"/>
                          <a:gd name="connsiteY2-196" fmla="*/ 1253 h 274913"/>
                          <a:gd name="connsiteX3-197" fmla="*/ 242926 w 242926"/>
                          <a:gd name="connsiteY3-198" fmla="*/ 0 h 274913"/>
                          <a:gd name="connsiteX0-199" fmla="*/ 2346 w 245272"/>
                          <a:gd name="connsiteY0-200" fmla="*/ 274913 h 274913"/>
                          <a:gd name="connsiteX1-201" fmla="*/ 3430 w 245272"/>
                          <a:gd name="connsiteY1-202" fmla="*/ 158337 h 274913"/>
                          <a:gd name="connsiteX2-203" fmla="*/ 3263 w 245272"/>
                          <a:gd name="connsiteY2-204" fmla="*/ 46497 h 274913"/>
                          <a:gd name="connsiteX3-205" fmla="*/ 48507 w 245272"/>
                          <a:gd name="connsiteY3-206" fmla="*/ 1253 h 274913"/>
                          <a:gd name="connsiteX4-207" fmla="*/ 245272 w 245272"/>
                          <a:gd name="connsiteY4-208" fmla="*/ 0 h 274913"/>
                          <a:gd name="connsiteX0-209" fmla="*/ 3430 w 245272"/>
                          <a:gd name="connsiteY0-210" fmla="*/ 158337 h 158337"/>
                          <a:gd name="connsiteX1-211" fmla="*/ 3263 w 245272"/>
                          <a:gd name="connsiteY1-212" fmla="*/ 46497 h 158337"/>
                          <a:gd name="connsiteX2-213" fmla="*/ 48507 w 245272"/>
                          <a:gd name="connsiteY2-214" fmla="*/ 1253 h 158337"/>
                          <a:gd name="connsiteX3-215" fmla="*/ 245272 w 245272"/>
                          <a:gd name="connsiteY3-216" fmla="*/ 0 h 158337"/>
                          <a:gd name="connsiteX0-217" fmla="*/ 374 w 242216"/>
                          <a:gd name="connsiteY0-218" fmla="*/ 158337 h 158337"/>
                          <a:gd name="connsiteX1-219" fmla="*/ 207 w 242216"/>
                          <a:gd name="connsiteY1-220" fmla="*/ 46497 h 158337"/>
                          <a:gd name="connsiteX2-221" fmla="*/ 45451 w 242216"/>
                          <a:gd name="connsiteY2-222" fmla="*/ 1253 h 158337"/>
                          <a:gd name="connsiteX3-223" fmla="*/ 242216 w 242216"/>
                          <a:gd name="connsiteY3-224" fmla="*/ 0 h 158337"/>
                        </a:gdLst>
                        <a:ahLst/>
                        <a:cxnLst>
                          <a:cxn ang="0">
                            <a:pos x="connsiteX0-1" y="connsiteY0-2"/>
                          </a:cxn>
                          <a:cxn ang="0">
                            <a:pos x="connsiteX1-3" y="connsiteY1-4"/>
                          </a:cxn>
                          <a:cxn ang="0">
                            <a:pos x="connsiteX2-5" y="connsiteY2-6"/>
                          </a:cxn>
                          <a:cxn ang="0">
                            <a:pos x="connsiteX3-7" y="connsiteY3-8"/>
                          </a:cxn>
                        </a:cxnLst>
                        <a:rect l="l" t="t" r="r" b="b"/>
                        <a:pathLst>
                          <a:path w="242216" h="158337">
                            <a:moveTo>
                              <a:pt x="374" y="158337"/>
                            </a:moveTo>
                            <a:cubicBezTo>
                              <a:pt x="527" y="120268"/>
                              <a:pt x="-396" y="88684"/>
                              <a:pt x="207" y="46497"/>
                            </a:cubicBezTo>
                            <a:cubicBezTo>
                              <a:pt x="207" y="21509"/>
                              <a:pt x="20463" y="1253"/>
                              <a:pt x="45451" y="1253"/>
                            </a:cubicBezTo>
                            <a:cubicBezTo>
                              <a:pt x="115630" y="367"/>
                              <a:pt x="54640" y="2658"/>
                              <a:pt x="242216" y="0"/>
                            </a:cubicBezTo>
                          </a:path>
                        </a:pathLst>
                      </a:custGeom>
                      <a:noFill/>
                      <a:ln w="6350">
                        <a:solidFill>
                          <a:schemeClr val="bg2">
                            <a:lumMod val="85000"/>
                          </a:schemeClr>
                        </a:solidFill>
                        <a:tailEnd type="stealt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srgbClr val="FFFFFF"/>
                          </a:solidFill>
                          <a:latin typeface="Century Gothic" panose="020B0502020202020204" pitchFamily="34" charset="0"/>
                        </a:endParaRPr>
                      </a:p>
                    </p:txBody>
                  </p:sp>
                </p:grpSp>
                <p:sp>
                  <p:nvSpPr>
                    <p:cNvPr id="41" name="Oval 40"/>
                    <p:cNvSpPr/>
                    <p:nvPr/>
                  </p:nvSpPr>
                  <p:spPr>
                    <a:xfrm>
                      <a:off x="7282394" y="1700866"/>
                      <a:ext cx="839216" cy="839215"/>
                    </a:xfrm>
                    <a:prstGeom prst="ellipse">
                      <a:avLst/>
                    </a:prstGeom>
                    <a:solidFill>
                      <a:schemeClr val="bg2"/>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entury Gothic" panose="020B0502020202020204" pitchFamily="34" charset="0"/>
                      </a:endParaRPr>
                    </a:p>
                  </p:txBody>
                </p:sp>
              </p:grpSp>
              <p:grpSp>
                <p:nvGrpSpPr>
                  <p:cNvPr id="25" name="Group 24"/>
                  <p:cNvGrpSpPr/>
                  <p:nvPr/>
                </p:nvGrpSpPr>
                <p:grpSpPr>
                  <a:xfrm flipV="1">
                    <a:off x="6657168" y="4010029"/>
                    <a:ext cx="1838257" cy="884803"/>
                    <a:chOff x="7282389" y="1700864"/>
                    <a:chExt cx="1743568" cy="839218"/>
                  </a:xfrm>
                </p:grpSpPr>
                <p:grpSp>
                  <p:nvGrpSpPr>
                    <p:cNvPr id="36" name="Group 35"/>
                    <p:cNvGrpSpPr/>
                    <p:nvPr/>
                  </p:nvGrpSpPr>
                  <p:grpSpPr>
                    <a:xfrm>
                      <a:off x="7736347" y="1814895"/>
                      <a:ext cx="1289610" cy="304260"/>
                      <a:chOff x="6877467" y="2206526"/>
                      <a:chExt cx="1289610" cy="304260"/>
                    </a:xfrm>
                  </p:grpSpPr>
                  <p:sp>
                    <p:nvSpPr>
                      <p:cNvPr id="38" name="Rectangle: Rounded Corners 12"/>
                      <p:cNvSpPr/>
                      <p:nvPr/>
                    </p:nvSpPr>
                    <p:spPr>
                      <a:xfrm flipV="1">
                        <a:off x="6877467" y="2431836"/>
                        <a:ext cx="733140" cy="78950"/>
                      </a:xfrm>
                      <a:custGeom>
                        <a:avLst/>
                        <a:gdLst>
                          <a:gd name="connsiteX0" fmla="*/ 0 w 1207135"/>
                          <a:gd name="connsiteY0" fmla="*/ 80540 h 1376045"/>
                          <a:gd name="connsiteX1" fmla="*/ 80540 w 1207135"/>
                          <a:gd name="connsiteY1" fmla="*/ 0 h 1376045"/>
                          <a:gd name="connsiteX2" fmla="*/ 1126595 w 1207135"/>
                          <a:gd name="connsiteY2" fmla="*/ 0 h 1376045"/>
                          <a:gd name="connsiteX3" fmla="*/ 1207135 w 1207135"/>
                          <a:gd name="connsiteY3" fmla="*/ 80540 h 1376045"/>
                          <a:gd name="connsiteX4" fmla="*/ 1207135 w 1207135"/>
                          <a:gd name="connsiteY4" fmla="*/ 1295505 h 1376045"/>
                          <a:gd name="connsiteX5" fmla="*/ 1126595 w 1207135"/>
                          <a:gd name="connsiteY5" fmla="*/ 1376045 h 1376045"/>
                          <a:gd name="connsiteX6" fmla="*/ 80540 w 1207135"/>
                          <a:gd name="connsiteY6" fmla="*/ 1376045 h 1376045"/>
                          <a:gd name="connsiteX7" fmla="*/ 0 w 1207135"/>
                          <a:gd name="connsiteY7" fmla="*/ 1295505 h 1376045"/>
                          <a:gd name="connsiteX8" fmla="*/ 0 w 1207135"/>
                          <a:gd name="connsiteY8" fmla="*/ 80540 h 1376045"/>
                          <a:gd name="connsiteX0-1" fmla="*/ 1126595 w 1218035"/>
                          <a:gd name="connsiteY0-2" fmla="*/ 1376045 h 1467485"/>
                          <a:gd name="connsiteX1-3" fmla="*/ 80540 w 1218035"/>
                          <a:gd name="connsiteY1-4" fmla="*/ 1376045 h 1467485"/>
                          <a:gd name="connsiteX2-5" fmla="*/ 0 w 1218035"/>
                          <a:gd name="connsiteY2-6" fmla="*/ 1295505 h 1467485"/>
                          <a:gd name="connsiteX3-7" fmla="*/ 0 w 1218035"/>
                          <a:gd name="connsiteY3-8" fmla="*/ 80540 h 1467485"/>
                          <a:gd name="connsiteX4-9" fmla="*/ 80540 w 1218035"/>
                          <a:gd name="connsiteY4-10" fmla="*/ 0 h 1467485"/>
                          <a:gd name="connsiteX5-11" fmla="*/ 1126595 w 1218035"/>
                          <a:gd name="connsiteY5-12" fmla="*/ 0 h 1467485"/>
                          <a:gd name="connsiteX6-13" fmla="*/ 1207135 w 1218035"/>
                          <a:gd name="connsiteY6-14" fmla="*/ 80540 h 1467485"/>
                          <a:gd name="connsiteX7-15" fmla="*/ 1207135 w 1218035"/>
                          <a:gd name="connsiteY7-16" fmla="*/ 1295505 h 1467485"/>
                          <a:gd name="connsiteX8-17" fmla="*/ 1218035 w 1218035"/>
                          <a:gd name="connsiteY8-18" fmla="*/ 1467485 h 1467485"/>
                          <a:gd name="connsiteX0-19" fmla="*/ 1126595 w 1207135"/>
                          <a:gd name="connsiteY0-20" fmla="*/ 1376045 h 1376045"/>
                          <a:gd name="connsiteX1-21" fmla="*/ 80540 w 1207135"/>
                          <a:gd name="connsiteY1-22" fmla="*/ 1376045 h 1376045"/>
                          <a:gd name="connsiteX2-23" fmla="*/ 0 w 1207135"/>
                          <a:gd name="connsiteY2-24" fmla="*/ 1295505 h 1376045"/>
                          <a:gd name="connsiteX3-25" fmla="*/ 0 w 1207135"/>
                          <a:gd name="connsiteY3-26" fmla="*/ 80540 h 1376045"/>
                          <a:gd name="connsiteX4-27" fmla="*/ 80540 w 1207135"/>
                          <a:gd name="connsiteY4-28" fmla="*/ 0 h 1376045"/>
                          <a:gd name="connsiteX5-29" fmla="*/ 1126595 w 1207135"/>
                          <a:gd name="connsiteY5-30" fmla="*/ 0 h 1376045"/>
                          <a:gd name="connsiteX6-31" fmla="*/ 1207135 w 1207135"/>
                          <a:gd name="connsiteY6-32" fmla="*/ 80540 h 1376045"/>
                          <a:gd name="connsiteX7-33" fmla="*/ 1207135 w 1207135"/>
                          <a:gd name="connsiteY7-34" fmla="*/ 1295505 h 1376045"/>
                          <a:gd name="connsiteX0-35" fmla="*/ 80540 w 1207135"/>
                          <a:gd name="connsiteY0-36" fmla="*/ 1376045 h 1376045"/>
                          <a:gd name="connsiteX1-37" fmla="*/ 0 w 1207135"/>
                          <a:gd name="connsiteY1-38" fmla="*/ 1295505 h 1376045"/>
                          <a:gd name="connsiteX2-39" fmla="*/ 0 w 1207135"/>
                          <a:gd name="connsiteY2-40" fmla="*/ 80540 h 1376045"/>
                          <a:gd name="connsiteX3-41" fmla="*/ 80540 w 1207135"/>
                          <a:gd name="connsiteY3-42" fmla="*/ 0 h 1376045"/>
                          <a:gd name="connsiteX4-43" fmla="*/ 1126595 w 1207135"/>
                          <a:gd name="connsiteY4-44" fmla="*/ 0 h 1376045"/>
                          <a:gd name="connsiteX5-45" fmla="*/ 1207135 w 1207135"/>
                          <a:gd name="connsiteY5-46" fmla="*/ 80540 h 1376045"/>
                          <a:gd name="connsiteX6-47" fmla="*/ 1207135 w 1207135"/>
                          <a:gd name="connsiteY6-48" fmla="*/ 1295505 h 1376045"/>
                          <a:gd name="connsiteX0-49" fmla="*/ 0 w 1207135"/>
                          <a:gd name="connsiteY0-50" fmla="*/ 1295505 h 1295505"/>
                          <a:gd name="connsiteX1-51" fmla="*/ 0 w 1207135"/>
                          <a:gd name="connsiteY1-52" fmla="*/ 80540 h 1295505"/>
                          <a:gd name="connsiteX2-53" fmla="*/ 80540 w 1207135"/>
                          <a:gd name="connsiteY2-54" fmla="*/ 0 h 1295505"/>
                          <a:gd name="connsiteX3-55" fmla="*/ 1126595 w 1207135"/>
                          <a:gd name="connsiteY3-56" fmla="*/ 0 h 1295505"/>
                          <a:gd name="connsiteX4-57" fmla="*/ 1207135 w 1207135"/>
                          <a:gd name="connsiteY4-58" fmla="*/ 80540 h 1295505"/>
                          <a:gd name="connsiteX5-59" fmla="*/ 1207135 w 1207135"/>
                          <a:gd name="connsiteY5-60" fmla="*/ 1295505 h 1295505"/>
                          <a:gd name="connsiteX0-61" fmla="*/ 0 w 1207135"/>
                          <a:gd name="connsiteY0-62" fmla="*/ 80540 h 1295505"/>
                          <a:gd name="connsiteX1-63" fmla="*/ 80540 w 1207135"/>
                          <a:gd name="connsiteY1-64" fmla="*/ 0 h 1295505"/>
                          <a:gd name="connsiteX2-65" fmla="*/ 1126595 w 1207135"/>
                          <a:gd name="connsiteY2-66" fmla="*/ 0 h 1295505"/>
                          <a:gd name="connsiteX3-67" fmla="*/ 1207135 w 1207135"/>
                          <a:gd name="connsiteY3-68" fmla="*/ 80540 h 1295505"/>
                          <a:gd name="connsiteX4-69" fmla="*/ 1207135 w 1207135"/>
                          <a:gd name="connsiteY4-70" fmla="*/ 1295505 h 1295505"/>
                          <a:gd name="connsiteX0-71" fmla="*/ 0 w 1126595"/>
                          <a:gd name="connsiteY0-72" fmla="*/ 0 h 1295505"/>
                          <a:gd name="connsiteX1-73" fmla="*/ 1046055 w 1126595"/>
                          <a:gd name="connsiteY1-74" fmla="*/ 0 h 1295505"/>
                          <a:gd name="connsiteX2-75" fmla="*/ 1126595 w 1126595"/>
                          <a:gd name="connsiteY2-76" fmla="*/ 80540 h 1295505"/>
                          <a:gd name="connsiteX3-77" fmla="*/ 1126595 w 1126595"/>
                          <a:gd name="connsiteY3-78" fmla="*/ 1295505 h 1295505"/>
                          <a:gd name="connsiteX0-79" fmla="*/ 0 w 1126595"/>
                          <a:gd name="connsiteY0-80" fmla="*/ 0 h 787505"/>
                          <a:gd name="connsiteX1-81" fmla="*/ 1046055 w 1126595"/>
                          <a:gd name="connsiteY1-82" fmla="*/ 0 h 787505"/>
                          <a:gd name="connsiteX2-83" fmla="*/ 1126595 w 1126595"/>
                          <a:gd name="connsiteY2-84" fmla="*/ 80540 h 787505"/>
                          <a:gd name="connsiteX3-85" fmla="*/ 1126595 w 1126595"/>
                          <a:gd name="connsiteY3-86" fmla="*/ 787505 h 787505"/>
                          <a:gd name="connsiteX0-87" fmla="*/ 0 w 885295"/>
                          <a:gd name="connsiteY0-88" fmla="*/ 3175 h 787505"/>
                          <a:gd name="connsiteX1-89" fmla="*/ 804755 w 885295"/>
                          <a:gd name="connsiteY1-90" fmla="*/ 0 h 787505"/>
                          <a:gd name="connsiteX2-91" fmla="*/ 885295 w 885295"/>
                          <a:gd name="connsiteY2-92" fmla="*/ 80540 h 787505"/>
                          <a:gd name="connsiteX3-93" fmla="*/ 885295 w 885295"/>
                          <a:gd name="connsiteY3-94" fmla="*/ 787505 h 787505"/>
                          <a:gd name="connsiteX0-95" fmla="*/ 0 w 694751"/>
                          <a:gd name="connsiteY0-96" fmla="*/ 1524 h 787505"/>
                          <a:gd name="connsiteX1-97" fmla="*/ 614211 w 694751"/>
                          <a:gd name="connsiteY1-98" fmla="*/ 0 h 787505"/>
                          <a:gd name="connsiteX2-99" fmla="*/ 694751 w 694751"/>
                          <a:gd name="connsiteY2-100" fmla="*/ 80540 h 787505"/>
                          <a:gd name="connsiteX3-101" fmla="*/ 694751 w 694751"/>
                          <a:gd name="connsiteY3-102" fmla="*/ 787505 h 787505"/>
                          <a:gd name="connsiteX0-103" fmla="*/ 0 w 703989"/>
                          <a:gd name="connsiteY0-104" fmla="*/ 1524 h 586700"/>
                          <a:gd name="connsiteX1-105" fmla="*/ 614211 w 703989"/>
                          <a:gd name="connsiteY1-106" fmla="*/ 0 h 586700"/>
                          <a:gd name="connsiteX2-107" fmla="*/ 694751 w 703989"/>
                          <a:gd name="connsiteY2-108" fmla="*/ 80540 h 586700"/>
                          <a:gd name="connsiteX3-109" fmla="*/ 703989 w 703989"/>
                          <a:gd name="connsiteY3-110" fmla="*/ 586700 h 586700"/>
                          <a:gd name="connsiteX0-111" fmla="*/ 0 w 703989"/>
                          <a:gd name="connsiteY0-112" fmla="*/ 1524 h 586700"/>
                          <a:gd name="connsiteX1-113" fmla="*/ 614211 w 703989"/>
                          <a:gd name="connsiteY1-114" fmla="*/ 0 h 586700"/>
                          <a:gd name="connsiteX2-115" fmla="*/ 694751 w 703989"/>
                          <a:gd name="connsiteY2-116" fmla="*/ 80540 h 586700"/>
                          <a:gd name="connsiteX3-117" fmla="*/ 699929 w 703989"/>
                          <a:gd name="connsiteY3-118" fmla="*/ 488730 h 586700"/>
                          <a:gd name="connsiteX4-119" fmla="*/ 703989 w 703989"/>
                          <a:gd name="connsiteY4-120" fmla="*/ 586700 h 586700"/>
                          <a:gd name="connsiteX0-121" fmla="*/ 0 w 699929"/>
                          <a:gd name="connsiteY0-122" fmla="*/ 1524 h 488730"/>
                          <a:gd name="connsiteX1-123" fmla="*/ 614211 w 699929"/>
                          <a:gd name="connsiteY1-124" fmla="*/ 0 h 488730"/>
                          <a:gd name="connsiteX2-125" fmla="*/ 694751 w 699929"/>
                          <a:gd name="connsiteY2-126" fmla="*/ 80540 h 488730"/>
                          <a:gd name="connsiteX3-127" fmla="*/ 699929 w 699929"/>
                          <a:gd name="connsiteY3-128" fmla="*/ 488730 h 488730"/>
                          <a:gd name="connsiteX0-129" fmla="*/ 0 w 699929"/>
                          <a:gd name="connsiteY0-130" fmla="*/ 1524 h 488730"/>
                          <a:gd name="connsiteX1-131" fmla="*/ 614211 w 699929"/>
                          <a:gd name="connsiteY1-132" fmla="*/ 0 h 488730"/>
                          <a:gd name="connsiteX2-133" fmla="*/ 697041 w 699929"/>
                          <a:gd name="connsiteY2-134" fmla="*/ 83160 h 488730"/>
                          <a:gd name="connsiteX3-135" fmla="*/ 699929 w 699929"/>
                          <a:gd name="connsiteY3-136" fmla="*/ 488730 h 488730"/>
                          <a:gd name="connsiteX0-137" fmla="*/ 0 w 699929"/>
                          <a:gd name="connsiteY0-138" fmla="*/ 1524 h 488730"/>
                          <a:gd name="connsiteX1-139" fmla="*/ 614211 w 699929"/>
                          <a:gd name="connsiteY1-140" fmla="*/ 0 h 488730"/>
                          <a:gd name="connsiteX2-141" fmla="*/ 699333 w 699929"/>
                          <a:gd name="connsiteY2-142" fmla="*/ 85780 h 488730"/>
                          <a:gd name="connsiteX3-143" fmla="*/ 699929 w 699929"/>
                          <a:gd name="connsiteY3-144" fmla="*/ 488730 h 488730"/>
                          <a:gd name="connsiteX0-145" fmla="*/ 0 w 699929"/>
                          <a:gd name="connsiteY0-146" fmla="*/ 0 h 489827"/>
                          <a:gd name="connsiteX1-147" fmla="*/ 614211 w 699929"/>
                          <a:gd name="connsiteY1-148" fmla="*/ 1097 h 489827"/>
                          <a:gd name="connsiteX2-149" fmla="*/ 699333 w 699929"/>
                          <a:gd name="connsiteY2-150" fmla="*/ 86877 h 489827"/>
                          <a:gd name="connsiteX3-151" fmla="*/ 699929 w 699929"/>
                          <a:gd name="connsiteY3-152" fmla="*/ 489827 h 489827"/>
                          <a:gd name="connsiteX0-153" fmla="*/ 0 w 706160"/>
                          <a:gd name="connsiteY0-154" fmla="*/ 0 h 489827"/>
                          <a:gd name="connsiteX1-155" fmla="*/ 614211 w 706160"/>
                          <a:gd name="connsiteY1-156" fmla="*/ 1097 h 489827"/>
                          <a:gd name="connsiteX2-157" fmla="*/ 699333 w 706160"/>
                          <a:gd name="connsiteY2-158" fmla="*/ 86877 h 489827"/>
                          <a:gd name="connsiteX3-159" fmla="*/ 700892 w 706160"/>
                          <a:gd name="connsiteY3-160" fmla="*/ 184043 h 489827"/>
                          <a:gd name="connsiteX4-161" fmla="*/ 699929 w 706160"/>
                          <a:gd name="connsiteY4-162" fmla="*/ 489827 h 489827"/>
                          <a:gd name="connsiteX0-163" fmla="*/ 0 w 706160"/>
                          <a:gd name="connsiteY0-164" fmla="*/ 0 h 184043"/>
                          <a:gd name="connsiteX1-165" fmla="*/ 614211 w 706160"/>
                          <a:gd name="connsiteY1-166" fmla="*/ 1097 h 184043"/>
                          <a:gd name="connsiteX2-167" fmla="*/ 699333 w 706160"/>
                          <a:gd name="connsiteY2-168" fmla="*/ 86877 h 184043"/>
                          <a:gd name="connsiteX3-169" fmla="*/ 700892 w 706160"/>
                          <a:gd name="connsiteY3-170" fmla="*/ 184043 h 184043"/>
                          <a:gd name="connsiteX0-171" fmla="*/ 0 w 699333"/>
                          <a:gd name="connsiteY0-172" fmla="*/ 0 h 86877"/>
                          <a:gd name="connsiteX1-173" fmla="*/ 614211 w 699333"/>
                          <a:gd name="connsiteY1-174" fmla="*/ 1097 h 86877"/>
                          <a:gd name="connsiteX2-175" fmla="*/ 699333 w 699333"/>
                          <a:gd name="connsiteY2-176" fmla="*/ 86877 h 86877"/>
                        </a:gdLst>
                        <a:ahLst/>
                        <a:cxnLst>
                          <a:cxn ang="0">
                            <a:pos x="connsiteX0-1" y="connsiteY0-2"/>
                          </a:cxn>
                          <a:cxn ang="0">
                            <a:pos x="connsiteX1-3" y="connsiteY1-4"/>
                          </a:cxn>
                          <a:cxn ang="0">
                            <a:pos x="connsiteX2-5" y="connsiteY2-6"/>
                          </a:cxn>
                        </a:cxnLst>
                        <a:rect l="l" t="t" r="r" b="b"/>
                        <a:pathLst>
                          <a:path w="699333" h="86877">
                            <a:moveTo>
                              <a:pt x="0" y="0"/>
                            </a:moveTo>
                            <a:lnTo>
                              <a:pt x="614211" y="1097"/>
                            </a:lnTo>
                            <a:cubicBezTo>
                              <a:pt x="658692" y="1097"/>
                              <a:pt x="699333" y="42396"/>
                              <a:pt x="699333" y="86877"/>
                            </a:cubicBezTo>
                          </a:path>
                        </a:pathLst>
                      </a:custGeom>
                      <a:noFill/>
                      <a:ln w="6350">
                        <a:solidFill>
                          <a:schemeClr val="bg2">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srgbClr val="FFFFFF"/>
                          </a:solidFill>
                          <a:latin typeface="Century Gothic" panose="020B0502020202020204" pitchFamily="34" charset="0"/>
                        </a:endParaRPr>
                      </a:p>
                    </p:txBody>
                  </p:sp>
                  <p:sp>
                    <p:nvSpPr>
                      <p:cNvPr id="39" name="Rectangle: Rounded Corners 13"/>
                      <p:cNvSpPr/>
                      <p:nvPr/>
                    </p:nvSpPr>
                    <p:spPr>
                      <a:xfrm>
                        <a:off x="7610062" y="2206526"/>
                        <a:ext cx="557015" cy="232585"/>
                      </a:xfrm>
                      <a:custGeom>
                        <a:avLst/>
                        <a:gdLst>
                          <a:gd name="connsiteX0" fmla="*/ 0 w 200025"/>
                          <a:gd name="connsiteY0" fmla="*/ 45244 h 476250"/>
                          <a:gd name="connsiteX1" fmla="*/ 45244 w 200025"/>
                          <a:gd name="connsiteY1" fmla="*/ 0 h 476250"/>
                          <a:gd name="connsiteX2" fmla="*/ 154781 w 200025"/>
                          <a:gd name="connsiteY2" fmla="*/ 0 h 476250"/>
                          <a:gd name="connsiteX3" fmla="*/ 200025 w 200025"/>
                          <a:gd name="connsiteY3" fmla="*/ 45244 h 476250"/>
                          <a:gd name="connsiteX4" fmla="*/ 200025 w 200025"/>
                          <a:gd name="connsiteY4" fmla="*/ 431006 h 476250"/>
                          <a:gd name="connsiteX5" fmla="*/ 154781 w 200025"/>
                          <a:gd name="connsiteY5" fmla="*/ 476250 h 476250"/>
                          <a:gd name="connsiteX6" fmla="*/ 45244 w 200025"/>
                          <a:gd name="connsiteY6" fmla="*/ 476250 h 476250"/>
                          <a:gd name="connsiteX7" fmla="*/ 0 w 200025"/>
                          <a:gd name="connsiteY7" fmla="*/ 431006 h 476250"/>
                          <a:gd name="connsiteX8" fmla="*/ 0 w 200025"/>
                          <a:gd name="connsiteY8" fmla="*/ 45244 h 476250"/>
                          <a:gd name="connsiteX0-1" fmla="*/ 200025 w 291465"/>
                          <a:gd name="connsiteY0-2" fmla="*/ 45244 h 476250"/>
                          <a:gd name="connsiteX1-3" fmla="*/ 200025 w 291465"/>
                          <a:gd name="connsiteY1-4" fmla="*/ 431006 h 476250"/>
                          <a:gd name="connsiteX2-5" fmla="*/ 154781 w 291465"/>
                          <a:gd name="connsiteY2-6" fmla="*/ 476250 h 476250"/>
                          <a:gd name="connsiteX3-7" fmla="*/ 45244 w 291465"/>
                          <a:gd name="connsiteY3-8" fmla="*/ 476250 h 476250"/>
                          <a:gd name="connsiteX4-9" fmla="*/ 0 w 291465"/>
                          <a:gd name="connsiteY4-10" fmla="*/ 431006 h 476250"/>
                          <a:gd name="connsiteX5-11" fmla="*/ 0 w 291465"/>
                          <a:gd name="connsiteY5-12" fmla="*/ 45244 h 476250"/>
                          <a:gd name="connsiteX6-13" fmla="*/ 45244 w 291465"/>
                          <a:gd name="connsiteY6-14" fmla="*/ 0 h 476250"/>
                          <a:gd name="connsiteX7-15" fmla="*/ 154781 w 291465"/>
                          <a:gd name="connsiteY7-16" fmla="*/ 0 h 476250"/>
                          <a:gd name="connsiteX8-17" fmla="*/ 291465 w 291465"/>
                          <a:gd name="connsiteY8-18" fmla="*/ 136684 h 476250"/>
                          <a:gd name="connsiteX0-19" fmla="*/ 200025 w 200025"/>
                          <a:gd name="connsiteY0-20" fmla="*/ 45244 h 476250"/>
                          <a:gd name="connsiteX1-21" fmla="*/ 200025 w 200025"/>
                          <a:gd name="connsiteY1-22" fmla="*/ 431006 h 476250"/>
                          <a:gd name="connsiteX2-23" fmla="*/ 154781 w 200025"/>
                          <a:gd name="connsiteY2-24" fmla="*/ 476250 h 476250"/>
                          <a:gd name="connsiteX3-25" fmla="*/ 45244 w 200025"/>
                          <a:gd name="connsiteY3-26" fmla="*/ 476250 h 476250"/>
                          <a:gd name="connsiteX4-27" fmla="*/ 0 w 200025"/>
                          <a:gd name="connsiteY4-28" fmla="*/ 431006 h 476250"/>
                          <a:gd name="connsiteX5-29" fmla="*/ 0 w 200025"/>
                          <a:gd name="connsiteY5-30" fmla="*/ 45244 h 476250"/>
                          <a:gd name="connsiteX6-31" fmla="*/ 45244 w 200025"/>
                          <a:gd name="connsiteY6-32" fmla="*/ 0 h 476250"/>
                          <a:gd name="connsiteX7-33" fmla="*/ 154781 w 200025"/>
                          <a:gd name="connsiteY7-34" fmla="*/ 0 h 476250"/>
                          <a:gd name="connsiteX0-35" fmla="*/ 200025 w 200025"/>
                          <a:gd name="connsiteY0-36" fmla="*/ 431006 h 476250"/>
                          <a:gd name="connsiteX1-37" fmla="*/ 154781 w 200025"/>
                          <a:gd name="connsiteY1-38" fmla="*/ 476250 h 476250"/>
                          <a:gd name="connsiteX2-39" fmla="*/ 45244 w 200025"/>
                          <a:gd name="connsiteY2-40" fmla="*/ 476250 h 476250"/>
                          <a:gd name="connsiteX3-41" fmla="*/ 0 w 200025"/>
                          <a:gd name="connsiteY3-42" fmla="*/ 431006 h 476250"/>
                          <a:gd name="connsiteX4-43" fmla="*/ 0 w 200025"/>
                          <a:gd name="connsiteY4-44" fmla="*/ 45244 h 476250"/>
                          <a:gd name="connsiteX5-45" fmla="*/ 45244 w 200025"/>
                          <a:gd name="connsiteY5-46" fmla="*/ 0 h 476250"/>
                          <a:gd name="connsiteX6-47" fmla="*/ 154781 w 200025"/>
                          <a:gd name="connsiteY6-48" fmla="*/ 0 h 476250"/>
                          <a:gd name="connsiteX0-49" fmla="*/ 154781 w 154781"/>
                          <a:gd name="connsiteY0-50" fmla="*/ 476250 h 476250"/>
                          <a:gd name="connsiteX1-51" fmla="*/ 45244 w 154781"/>
                          <a:gd name="connsiteY1-52" fmla="*/ 476250 h 476250"/>
                          <a:gd name="connsiteX2-53" fmla="*/ 0 w 154781"/>
                          <a:gd name="connsiteY2-54" fmla="*/ 431006 h 476250"/>
                          <a:gd name="connsiteX3-55" fmla="*/ 0 w 154781"/>
                          <a:gd name="connsiteY3-56" fmla="*/ 45244 h 476250"/>
                          <a:gd name="connsiteX4-57" fmla="*/ 45244 w 154781"/>
                          <a:gd name="connsiteY4-58" fmla="*/ 0 h 476250"/>
                          <a:gd name="connsiteX5-59" fmla="*/ 154781 w 154781"/>
                          <a:gd name="connsiteY5-60" fmla="*/ 0 h 476250"/>
                          <a:gd name="connsiteX0-61" fmla="*/ 45244 w 154781"/>
                          <a:gd name="connsiteY0-62" fmla="*/ 476250 h 476250"/>
                          <a:gd name="connsiteX1-63" fmla="*/ 0 w 154781"/>
                          <a:gd name="connsiteY1-64" fmla="*/ 431006 h 476250"/>
                          <a:gd name="connsiteX2-65" fmla="*/ 0 w 154781"/>
                          <a:gd name="connsiteY2-66" fmla="*/ 45244 h 476250"/>
                          <a:gd name="connsiteX3-67" fmla="*/ 45244 w 154781"/>
                          <a:gd name="connsiteY3-68" fmla="*/ 0 h 476250"/>
                          <a:gd name="connsiteX4-69" fmla="*/ 154781 w 154781"/>
                          <a:gd name="connsiteY4-70" fmla="*/ 0 h 476250"/>
                          <a:gd name="connsiteX0-71" fmla="*/ 0 w 154781"/>
                          <a:gd name="connsiteY0-72" fmla="*/ 431006 h 431006"/>
                          <a:gd name="connsiteX1-73" fmla="*/ 0 w 154781"/>
                          <a:gd name="connsiteY1-74" fmla="*/ 45244 h 431006"/>
                          <a:gd name="connsiteX2-75" fmla="*/ 45244 w 154781"/>
                          <a:gd name="connsiteY2-76" fmla="*/ 0 h 431006"/>
                          <a:gd name="connsiteX3-77" fmla="*/ 154781 w 154781"/>
                          <a:gd name="connsiteY3-78" fmla="*/ 0 h 431006"/>
                          <a:gd name="connsiteX0-79" fmla="*/ 0 w 251847"/>
                          <a:gd name="connsiteY0-80" fmla="*/ 431006 h 431006"/>
                          <a:gd name="connsiteX1-81" fmla="*/ 0 w 251847"/>
                          <a:gd name="connsiteY1-82" fmla="*/ 45244 h 431006"/>
                          <a:gd name="connsiteX2-83" fmla="*/ 45244 w 251847"/>
                          <a:gd name="connsiteY2-84" fmla="*/ 0 h 431006"/>
                          <a:gd name="connsiteX3-85" fmla="*/ 251847 w 251847"/>
                          <a:gd name="connsiteY3-86" fmla="*/ 0 h 431006"/>
                          <a:gd name="connsiteX0-87" fmla="*/ 0 w 255782"/>
                          <a:gd name="connsiteY0-88" fmla="*/ 434551 h 434551"/>
                          <a:gd name="connsiteX1-89" fmla="*/ 0 w 255782"/>
                          <a:gd name="connsiteY1-90" fmla="*/ 48789 h 434551"/>
                          <a:gd name="connsiteX2-91" fmla="*/ 45244 w 255782"/>
                          <a:gd name="connsiteY2-92" fmla="*/ 3545 h 434551"/>
                          <a:gd name="connsiteX3-93" fmla="*/ 255782 w 255782"/>
                          <a:gd name="connsiteY3-94" fmla="*/ 0 h 434551"/>
                          <a:gd name="connsiteX0-95" fmla="*/ 0 w 255782"/>
                          <a:gd name="connsiteY0-96" fmla="*/ 433665 h 433665"/>
                          <a:gd name="connsiteX1-97" fmla="*/ 0 w 255782"/>
                          <a:gd name="connsiteY1-98" fmla="*/ 47903 h 433665"/>
                          <a:gd name="connsiteX2-99" fmla="*/ 45244 w 255782"/>
                          <a:gd name="connsiteY2-100" fmla="*/ 2659 h 433665"/>
                          <a:gd name="connsiteX3-101" fmla="*/ 255782 w 255782"/>
                          <a:gd name="connsiteY3-102" fmla="*/ 0 h 433665"/>
                          <a:gd name="connsiteX0-103" fmla="*/ 0 w 255782"/>
                          <a:gd name="connsiteY0-104" fmla="*/ 433665 h 433665"/>
                          <a:gd name="connsiteX1-105" fmla="*/ 0 w 255782"/>
                          <a:gd name="connsiteY1-106" fmla="*/ 47903 h 433665"/>
                          <a:gd name="connsiteX2-107" fmla="*/ 45244 w 255782"/>
                          <a:gd name="connsiteY2-108" fmla="*/ 2659 h 433665"/>
                          <a:gd name="connsiteX3-109" fmla="*/ 255782 w 255782"/>
                          <a:gd name="connsiteY3-110" fmla="*/ 0 h 433665"/>
                          <a:gd name="connsiteX0-111" fmla="*/ 0 w 242009"/>
                          <a:gd name="connsiteY0-112" fmla="*/ 433665 h 433665"/>
                          <a:gd name="connsiteX1-113" fmla="*/ 0 w 242009"/>
                          <a:gd name="connsiteY1-114" fmla="*/ 47903 h 433665"/>
                          <a:gd name="connsiteX2-115" fmla="*/ 45244 w 242009"/>
                          <a:gd name="connsiteY2-116" fmla="*/ 2659 h 433665"/>
                          <a:gd name="connsiteX3-117" fmla="*/ 242009 w 242009"/>
                          <a:gd name="connsiteY3-118" fmla="*/ 0 h 433665"/>
                          <a:gd name="connsiteX0-119" fmla="*/ 0 w 248130"/>
                          <a:gd name="connsiteY0-120" fmla="*/ 395852 h 395852"/>
                          <a:gd name="connsiteX1-121" fmla="*/ 6121 w 248130"/>
                          <a:gd name="connsiteY1-122" fmla="*/ 47903 h 395852"/>
                          <a:gd name="connsiteX2-123" fmla="*/ 51365 w 248130"/>
                          <a:gd name="connsiteY2-124" fmla="*/ 2659 h 395852"/>
                          <a:gd name="connsiteX3-125" fmla="*/ 248130 w 248130"/>
                          <a:gd name="connsiteY3-126" fmla="*/ 0 h 395852"/>
                          <a:gd name="connsiteX0-127" fmla="*/ 0 w 247089"/>
                          <a:gd name="connsiteY0-128" fmla="*/ 377570 h 377570"/>
                          <a:gd name="connsiteX1-129" fmla="*/ 5080 w 247089"/>
                          <a:gd name="connsiteY1-130" fmla="*/ 47903 h 377570"/>
                          <a:gd name="connsiteX2-131" fmla="*/ 50324 w 247089"/>
                          <a:gd name="connsiteY2-132" fmla="*/ 2659 h 377570"/>
                          <a:gd name="connsiteX3-133" fmla="*/ 247089 w 247089"/>
                          <a:gd name="connsiteY3-134" fmla="*/ 0 h 377570"/>
                          <a:gd name="connsiteX0-135" fmla="*/ 0 w 247089"/>
                          <a:gd name="connsiteY0-136" fmla="*/ 376164 h 376164"/>
                          <a:gd name="connsiteX1-137" fmla="*/ 5080 w 247089"/>
                          <a:gd name="connsiteY1-138" fmla="*/ 46497 h 376164"/>
                          <a:gd name="connsiteX2-139" fmla="*/ 50324 w 247089"/>
                          <a:gd name="connsiteY2-140" fmla="*/ 1253 h 376164"/>
                          <a:gd name="connsiteX3-141" fmla="*/ 247089 w 247089"/>
                          <a:gd name="connsiteY3-142" fmla="*/ 0 h 376164"/>
                          <a:gd name="connsiteX0-143" fmla="*/ 0 w 247089"/>
                          <a:gd name="connsiteY0-144" fmla="*/ 374758 h 374758"/>
                          <a:gd name="connsiteX1-145" fmla="*/ 5080 w 247089"/>
                          <a:gd name="connsiteY1-146" fmla="*/ 46497 h 374758"/>
                          <a:gd name="connsiteX2-147" fmla="*/ 50324 w 247089"/>
                          <a:gd name="connsiteY2-148" fmla="*/ 1253 h 374758"/>
                          <a:gd name="connsiteX3-149" fmla="*/ 247089 w 247089"/>
                          <a:gd name="connsiteY3-150" fmla="*/ 0 h 374758"/>
                          <a:gd name="connsiteX0-151" fmla="*/ 0 w 246048"/>
                          <a:gd name="connsiteY0-152" fmla="*/ 371946 h 371946"/>
                          <a:gd name="connsiteX1-153" fmla="*/ 4039 w 246048"/>
                          <a:gd name="connsiteY1-154" fmla="*/ 46497 h 371946"/>
                          <a:gd name="connsiteX2-155" fmla="*/ 49283 w 246048"/>
                          <a:gd name="connsiteY2-156" fmla="*/ 1253 h 371946"/>
                          <a:gd name="connsiteX3-157" fmla="*/ 246048 w 246048"/>
                          <a:gd name="connsiteY3-158" fmla="*/ 0 h 371946"/>
                          <a:gd name="connsiteX0-159" fmla="*/ 0 w 246048"/>
                          <a:gd name="connsiteY0-160" fmla="*/ 371946 h 371946"/>
                          <a:gd name="connsiteX1-161" fmla="*/ 4039 w 246048"/>
                          <a:gd name="connsiteY1-162" fmla="*/ 46497 h 371946"/>
                          <a:gd name="connsiteX2-163" fmla="*/ 49283 w 246048"/>
                          <a:gd name="connsiteY2-164" fmla="*/ 1253 h 371946"/>
                          <a:gd name="connsiteX3-165" fmla="*/ 246048 w 246048"/>
                          <a:gd name="connsiteY3-166" fmla="*/ 0 h 371946"/>
                          <a:gd name="connsiteX0-167" fmla="*/ 0 w 246048"/>
                          <a:gd name="connsiteY0-168" fmla="*/ 326945 h 326945"/>
                          <a:gd name="connsiteX1-169" fmla="*/ 4039 w 246048"/>
                          <a:gd name="connsiteY1-170" fmla="*/ 46497 h 326945"/>
                          <a:gd name="connsiteX2-171" fmla="*/ 49283 w 246048"/>
                          <a:gd name="connsiteY2-172" fmla="*/ 1253 h 326945"/>
                          <a:gd name="connsiteX3-173" fmla="*/ 246048 w 246048"/>
                          <a:gd name="connsiteY3-174" fmla="*/ 0 h 326945"/>
                          <a:gd name="connsiteX0-175" fmla="*/ 0 w 245007"/>
                          <a:gd name="connsiteY0-176" fmla="*/ 301632 h 301632"/>
                          <a:gd name="connsiteX1-177" fmla="*/ 2998 w 245007"/>
                          <a:gd name="connsiteY1-178" fmla="*/ 46497 h 301632"/>
                          <a:gd name="connsiteX2-179" fmla="*/ 48242 w 245007"/>
                          <a:gd name="connsiteY2-180" fmla="*/ 1253 h 301632"/>
                          <a:gd name="connsiteX3-181" fmla="*/ 245007 w 245007"/>
                          <a:gd name="connsiteY3-182" fmla="*/ 0 h 301632"/>
                          <a:gd name="connsiteX0-183" fmla="*/ 0 w 246048"/>
                          <a:gd name="connsiteY0-184" fmla="*/ 276319 h 276319"/>
                          <a:gd name="connsiteX1-185" fmla="*/ 4039 w 246048"/>
                          <a:gd name="connsiteY1-186" fmla="*/ 46497 h 276319"/>
                          <a:gd name="connsiteX2-187" fmla="*/ 49283 w 246048"/>
                          <a:gd name="connsiteY2-188" fmla="*/ 1253 h 276319"/>
                          <a:gd name="connsiteX3-189" fmla="*/ 246048 w 246048"/>
                          <a:gd name="connsiteY3-190" fmla="*/ 0 h 276319"/>
                          <a:gd name="connsiteX0-191" fmla="*/ 0 w 242926"/>
                          <a:gd name="connsiteY0-192" fmla="*/ 274913 h 274913"/>
                          <a:gd name="connsiteX1-193" fmla="*/ 917 w 242926"/>
                          <a:gd name="connsiteY1-194" fmla="*/ 46497 h 274913"/>
                          <a:gd name="connsiteX2-195" fmla="*/ 46161 w 242926"/>
                          <a:gd name="connsiteY2-196" fmla="*/ 1253 h 274913"/>
                          <a:gd name="connsiteX3-197" fmla="*/ 242926 w 242926"/>
                          <a:gd name="connsiteY3-198" fmla="*/ 0 h 274913"/>
                          <a:gd name="connsiteX0-199" fmla="*/ 2790 w 245716"/>
                          <a:gd name="connsiteY0-200" fmla="*/ 274913 h 274913"/>
                          <a:gd name="connsiteX1-201" fmla="*/ 2598 w 245716"/>
                          <a:gd name="connsiteY1-202" fmla="*/ 137357 h 274913"/>
                          <a:gd name="connsiteX2-203" fmla="*/ 3707 w 245716"/>
                          <a:gd name="connsiteY2-204" fmla="*/ 46497 h 274913"/>
                          <a:gd name="connsiteX3-205" fmla="*/ 48951 w 245716"/>
                          <a:gd name="connsiteY3-206" fmla="*/ 1253 h 274913"/>
                          <a:gd name="connsiteX4-207" fmla="*/ 245716 w 245716"/>
                          <a:gd name="connsiteY4-208" fmla="*/ 0 h 274913"/>
                          <a:gd name="connsiteX0-209" fmla="*/ 2598 w 245716"/>
                          <a:gd name="connsiteY0-210" fmla="*/ 137357 h 137357"/>
                          <a:gd name="connsiteX1-211" fmla="*/ 3707 w 245716"/>
                          <a:gd name="connsiteY1-212" fmla="*/ 46497 h 137357"/>
                          <a:gd name="connsiteX2-213" fmla="*/ 48951 w 245716"/>
                          <a:gd name="connsiteY2-214" fmla="*/ 1253 h 137357"/>
                          <a:gd name="connsiteX3-215" fmla="*/ 245716 w 245716"/>
                          <a:gd name="connsiteY3-216" fmla="*/ 0 h 137357"/>
                          <a:gd name="connsiteX0-217" fmla="*/ 317 w 243435"/>
                          <a:gd name="connsiteY0-218" fmla="*/ 137357 h 137357"/>
                          <a:gd name="connsiteX1-219" fmla="*/ 1426 w 243435"/>
                          <a:gd name="connsiteY1-220" fmla="*/ 46497 h 137357"/>
                          <a:gd name="connsiteX2-221" fmla="*/ 46670 w 243435"/>
                          <a:gd name="connsiteY2-222" fmla="*/ 1253 h 137357"/>
                          <a:gd name="connsiteX3-223" fmla="*/ 243435 w 243435"/>
                          <a:gd name="connsiteY3-224" fmla="*/ 0 h 137357"/>
                        </a:gdLst>
                        <a:ahLst/>
                        <a:cxnLst>
                          <a:cxn ang="0">
                            <a:pos x="connsiteX0-1" y="connsiteY0-2"/>
                          </a:cxn>
                          <a:cxn ang="0">
                            <a:pos x="connsiteX1-3" y="connsiteY1-4"/>
                          </a:cxn>
                          <a:cxn ang="0">
                            <a:pos x="connsiteX2-5" y="connsiteY2-6"/>
                          </a:cxn>
                          <a:cxn ang="0">
                            <a:pos x="connsiteX3-7" y="connsiteY3-8"/>
                          </a:cxn>
                        </a:cxnLst>
                        <a:rect l="l" t="t" r="r" b="b"/>
                        <a:pathLst>
                          <a:path w="243435" h="137357">
                            <a:moveTo>
                              <a:pt x="317" y="137357"/>
                            </a:moveTo>
                            <a:cubicBezTo>
                              <a:pt x="470" y="99288"/>
                              <a:pt x="-1035" y="72738"/>
                              <a:pt x="1426" y="46497"/>
                            </a:cubicBezTo>
                            <a:cubicBezTo>
                              <a:pt x="1426" y="21509"/>
                              <a:pt x="21682" y="1253"/>
                              <a:pt x="46670" y="1253"/>
                            </a:cubicBezTo>
                            <a:cubicBezTo>
                              <a:pt x="116849" y="367"/>
                              <a:pt x="55859" y="2658"/>
                              <a:pt x="243435" y="0"/>
                            </a:cubicBezTo>
                          </a:path>
                        </a:pathLst>
                      </a:custGeom>
                      <a:noFill/>
                      <a:ln w="6350">
                        <a:solidFill>
                          <a:schemeClr val="bg2">
                            <a:lumMod val="85000"/>
                          </a:schemeClr>
                        </a:solidFill>
                        <a:tailEnd type="stealt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srgbClr val="FFFFFF"/>
                          </a:solidFill>
                          <a:latin typeface="Century Gothic" panose="020B0502020202020204" pitchFamily="34" charset="0"/>
                        </a:endParaRPr>
                      </a:p>
                    </p:txBody>
                  </p:sp>
                </p:grpSp>
                <p:sp>
                  <p:nvSpPr>
                    <p:cNvPr id="37" name="Oval 36"/>
                    <p:cNvSpPr/>
                    <p:nvPr/>
                  </p:nvSpPr>
                  <p:spPr>
                    <a:xfrm>
                      <a:off x="7282389" y="1700864"/>
                      <a:ext cx="839226" cy="839218"/>
                    </a:xfrm>
                    <a:prstGeom prst="ellipse">
                      <a:avLst/>
                    </a:prstGeom>
                    <a:solidFill>
                      <a:schemeClr val="bg2"/>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entury Gothic" panose="020B0502020202020204" pitchFamily="34" charset="0"/>
                      </a:endParaRPr>
                    </a:p>
                  </p:txBody>
                </p:sp>
              </p:grpSp>
              <p:grpSp>
                <p:nvGrpSpPr>
                  <p:cNvPr id="26" name="Group 25"/>
                  <p:cNvGrpSpPr/>
                  <p:nvPr/>
                </p:nvGrpSpPr>
                <p:grpSpPr>
                  <a:xfrm flipH="1">
                    <a:off x="3606994" y="1647953"/>
                    <a:ext cx="1838227" cy="1133706"/>
                    <a:chOff x="7282406" y="1464779"/>
                    <a:chExt cx="1743539" cy="1075302"/>
                  </a:xfrm>
                </p:grpSpPr>
                <p:grpSp>
                  <p:nvGrpSpPr>
                    <p:cNvPr id="32" name="Group 31"/>
                    <p:cNvGrpSpPr/>
                    <p:nvPr/>
                  </p:nvGrpSpPr>
                  <p:grpSpPr>
                    <a:xfrm>
                      <a:off x="7730882" y="1464779"/>
                      <a:ext cx="1295063" cy="654375"/>
                      <a:chOff x="6872002" y="1856410"/>
                      <a:chExt cx="1295063" cy="654375"/>
                    </a:xfrm>
                  </p:grpSpPr>
                  <p:sp>
                    <p:nvSpPr>
                      <p:cNvPr id="34" name="Rectangle: Rounded Corners 12"/>
                      <p:cNvSpPr/>
                      <p:nvPr/>
                    </p:nvSpPr>
                    <p:spPr>
                      <a:xfrm flipV="1">
                        <a:off x="6872002" y="2065651"/>
                        <a:ext cx="739224" cy="445134"/>
                      </a:xfrm>
                      <a:custGeom>
                        <a:avLst/>
                        <a:gdLst>
                          <a:gd name="connsiteX0" fmla="*/ 0 w 1207135"/>
                          <a:gd name="connsiteY0" fmla="*/ 80540 h 1376045"/>
                          <a:gd name="connsiteX1" fmla="*/ 80540 w 1207135"/>
                          <a:gd name="connsiteY1" fmla="*/ 0 h 1376045"/>
                          <a:gd name="connsiteX2" fmla="*/ 1126595 w 1207135"/>
                          <a:gd name="connsiteY2" fmla="*/ 0 h 1376045"/>
                          <a:gd name="connsiteX3" fmla="*/ 1207135 w 1207135"/>
                          <a:gd name="connsiteY3" fmla="*/ 80540 h 1376045"/>
                          <a:gd name="connsiteX4" fmla="*/ 1207135 w 1207135"/>
                          <a:gd name="connsiteY4" fmla="*/ 1295505 h 1376045"/>
                          <a:gd name="connsiteX5" fmla="*/ 1126595 w 1207135"/>
                          <a:gd name="connsiteY5" fmla="*/ 1376045 h 1376045"/>
                          <a:gd name="connsiteX6" fmla="*/ 80540 w 1207135"/>
                          <a:gd name="connsiteY6" fmla="*/ 1376045 h 1376045"/>
                          <a:gd name="connsiteX7" fmla="*/ 0 w 1207135"/>
                          <a:gd name="connsiteY7" fmla="*/ 1295505 h 1376045"/>
                          <a:gd name="connsiteX8" fmla="*/ 0 w 1207135"/>
                          <a:gd name="connsiteY8" fmla="*/ 80540 h 1376045"/>
                          <a:gd name="connsiteX0-1" fmla="*/ 1126595 w 1218035"/>
                          <a:gd name="connsiteY0-2" fmla="*/ 1376045 h 1467485"/>
                          <a:gd name="connsiteX1-3" fmla="*/ 80540 w 1218035"/>
                          <a:gd name="connsiteY1-4" fmla="*/ 1376045 h 1467485"/>
                          <a:gd name="connsiteX2-5" fmla="*/ 0 w 1218035"/>
                          <a:gd name="connsiteY2-6" fmla="*/ 1295505 h 1467485"/>
                          <a:gd name="connsiteX3-7" fmla="*/ 0 w 1218035"/>
                          <a:gd name="connsiteY3-8" fmla="*/ 80540 h 1467485"/>
                          <a:gd name="connsiteX4-9" fmla="*/ 80540 w 1218035"/>
                          <a:gd name="connsiteY4-10" fmla="*/ 0 h 1467485"/>
                          <a:gd name="connsiteX5-11" fmla="*/ 1126595 w 1218035"/>
                          <a:gd name="connsiteY5-12" fmla="*/ 0 h 1467485"/>
                          <a:gd name="connsiteX6-13" fmla="*/ 1207135 w 1218035"/>
                          <a:gd name="connsiteY6-14" fmla="*/ 80540 h 1467485"/>
                          <a:gd name="connsiteX7-15" fmla="*/ 1207135 w 1218035"/>
                          <a:gd name="connsiteY7-16" fmla="*/ 1295505 h 1467485"/>
                          <a:gd name="connsiteX8-17" fmla="*/ 1218035 w 1218035"/>
                          <a:gd name="connsiteY8-18" fmla="*/ 1467485 h 1467485"/>
                          <a:gd name="connsiteX0-19" fmla="*/ 1126595 w 1207135"/>
                          <a:gd name="connsiteY0-20" fmla="*/ 1376045 h 1376045"/>
                          <a:gd name="connsiteX1-21" fmla="*/ 80540 w 1207135"/>
                          <a:gd name="connsiteY1-22" fmla="*/ 1376045 h 1376045"/>
                          <a:gd name="connsiteX2-23" fmla="*/ 0 w 1207135"/>
                          <a:gd name="connsiteY2-24" fmla="*/ 1295505 h 1376045"/>
                          <a:gd name="connsiteX3-25" fmla="*/ 0 w 1207135"/>
                          <a:gd name="connsiteY3-26" fmla="*/ 80540 h 1376045"/>
                          <a:gd name="connsiteX4-27" fmla="*/ 80540 w 1207135"/>
                          <a:gd name="connsiteY4-28" fmla="*/ 0 h 1376045"/>
                          <a:gd name="connsiteX5-29" fmla="*/ 1126595 w 1207135"/>
                          <a:gd name="connsiteY5-30" fmla="*/ 0 h 1376045"/>
                          <a:gd name="connsiteX6-31" fmla="*/ 1207135 w 1207135"/>
                          <a:gd name="connsiteY6-32" fmla="*/ 80540 h 1376045"/>
                          <a:gd name="connsiteX7-33" fmla="*/ 1207135 w 1207135"/>
                          <a:gd name="connsiteY7-34" fmla="*/ 1295505 h 1376045"/>
                          <a:gd name="connsiteX0-35" fmla="*/ 80540 w 1207135"/>
                          <a:gd name="connsiteY0-36" fmla="*/ 1376045 h 1376045"/>
                          <a:gd name="connsiteX1-37" fmla="*/ 0 w 1207135"/>
                          <a:gd name="connsiteY1-38" fmla="*/ 1295505 h 1376045"/>
                          <a:gd name="connsiteX2-39" fmla="*/ 0 w 1207135"/>
                          <a:gd name="connsiteY2-40" fmla="*/ 80540 h 1376045"/>
                          <a:gd name="connsiteX3-41" fmla="*/ 80540 w 1207135"/>
                          <a:gd name="connsiteY3-42" fmla="*/ 0 h 1376045"/>
                          <a:gd name="connsiteX4-43" fmla="*/ 1126595 w 1207135"/>
                          <a:gd name="connsiteY4-44" fmla="*/ 0 h 1376045"/>
                          <a:gd name="connsiteX5-45" fmla="*/ 1207135 w 1207135"/>
                          <a:gd name="connsiteY5-46" fmla="*/ 80540 h 1376045"/>
                          <a:gd name="connsiteX6-47" fmla="*/ 1207135 w 1207135"/>
                          <a:gd name="connsiteY6-48" fmla="*/ 1295505 h 1376045"/>
                          <a:gd name="connsiteX0-49" fmla="*/ 0 w 1207135"/>
                          <a:gd name="connsiteY0-50" fmla="*/ 1295505 h 1295505"/>
                          <a:gd name="connsiteX1-51" fmla="*/ 0 w 1207135"/>
                          <a:gd name="connsiteY1-52" fmla="*/ 80540 h 1295505"/>
                          <a:gd name="connsiteX2-53" fmla="*/ 80540 w 1207135"/>
                          <a:gd name="connsiteY2-54" fmla="*/ 0 h 1295505"/>
                          <a:gd name="connsiteX3-55" fmla="*/ 1126595 w 1207135"/>
                          <a:gd name="connsiteY3-56" fmla="*/ 0 h 1295505"/>
                          <a:gd name="connsiteX4-57" fmla="*/ 1207135 w 1207135"/>
                          <a:gd name="connsiteY4-58" fmla="*/ 80540 h 1295505"/>
                          <a:gd name="connsiteX5-59" fmla="*/ 1207135 w 1207135"/>
                          <a:gd name="connsiteY5-60" fmla="*/ 1295505 h 1295505"/>
                          <a:gd name="connsiteX0-61" fmla="*/ 0 w 1207135"/>
                          <a:gd name="connsiteY0-62" fmla="*/ 80540 h 1295505"/>
                          <a:gd name="connsiteX1-63" fmla="*/ 80540 w 1207135"/>
                          <a:gd name="connsiteY1-64" fmla="*/ 0 h 1295505"/>
                          <a:gd name="connsiteX2-65" fmla="*/ 1126595 w 1207135"/>
                          <a:gd name="connsiteY2-66" fmla="*/ 0 h 1295505"/>
                          <a:gd name="connsiteX3-67" fmla="*/ 1207135 w 1207135"/>
                          <a:gd name="connsiteY3-68" fmla="*/ 80540 h 1295505"/>
                          <a:gd name="connsiteX4-69" fmla="*/ 1207135 w 1207135"/>
                          <a:gd name="connsiteY4-70" fmla="*/ 1295505 h 1295505"/>
                          <a:gd name="connsiteX0-71" fmla="*/ 0 w 1126595"/>
                          <a:gd name="connsiteY0-72" fmla="*/ 0 h 1295505"/>
                          <a:gd name="connsiteX1-73" fmla="*/ 1046055 w 1126595"/>
                          <a:gd name="connsiteY1-74" fmla="*/ 0 h 1295505"/>
                          <a:gd name="connsiteX2-75" fmla="*/ 1126595 w 1126595"/>
                          <a:gd name="connsiteY2-76" fmla="*/ 80540 h 1295505"/>
                          <a:gd name="connsiteX3-77" fmla="*/ 1126595 w 1126595"/>
                          <a:gd name="connsiteY3-78" fmla="*/ 1295505 h 1295505"/>
                          <a:gd name="connsiteX0-79" fmla="*/ 0 w 1126595"/>
                          <a:gd name="connsiteY0-80" fmla="*/ 0 h 787505"/>
                          <a:gd name="connsiteX1-81" fmla="*/ 1046055 w 1126595"/>
                          <a:gd name="connsiteY1-82" fmla="*/ 0 h 787505"/>
                          <a:gd name="connsiteX2-83" fmla="*/ 1126595 w 1126595"/>
                          <a:gd name="connsiteY2-84" fmla="*/ 80540 h 787505"/>
                          <a:gd name="connsiteX3-85" fmla="*/ 1126595 w 1126595"/>
                          <a:gd name="connsiteY3-86" fmla="*/ 787505 h 787505"/>
                          <a:gd name="connsiteX0-87" fmla="*/ 0 w 885295"/>
                          <a:gd name="connsiteY0-88" fmla="*/ 3175 h 787505"/>
                          <a:gd name="connsiteX1-89" fmla="*/ 804755 w 885295"/>
                          <a:gd name="connsiteY1-90" fmla="*/ 0 h 787505"/>
                          <a:gd name="connsiteX2-91" fmla="*/ 885295 w 885295"/>
                          <a:gd name="connsiteY2-92" fmla="*/ 80540 h 787505"/>
                          <a:gd name="connsiteX3-93" fmla="*/ 885295 w 885295"/>
                          <a:gd name="connsiteY3-94" fmla="*/ 787505 h 787505"/>
                          <a:gd name="connsiteX0-95" fmla="*/ 0 w 694751"/>
                          <a:gd name="connsiteY0-96" fmla="*/ 1524 h 787505"/>
                          <a:gd name="connsiteX1-97" fmla="*/ 614211 w 694751"/>
                          <a:gd name="connsiteY1-98" fmla="*/ 0 h 787505"/>
                          <a:gd name="connsiteX2-99" fmla="*/ 694751 w 694751"/>
                          <a:gd name="connsiteY2-100" fmla="*/ 80540 h 787505"/>
                          <a:gd name="connsiteX3-101" fmla="*/ 694751 w 694751"/>
                          <a:gd name="connsiteY3-102" fmla="*/ 787505 h 787505"/>
                          <a:gd name="connsiteX0-103" fmla="*/ 0 w 703989"/>
                          <a:gd name="connsiteY0-104" fmla="*/ 1524 h 586700"/>
                          <a:gd name="connsiteX1-105" fmla="*/ 614211 w 703989"/>
                          <a:gd name="connsiteY1-106" fmla="*/ 0 h 586700"/>
                          <a:gd name="connsiteX2-107" fmla="*/ 694751 w 703989"/>
                          <a:gd name="connsiteY2-108" fmla="*/ 80540 h 586700"/>
                          <a:gd name="connsiteX3-109" fmla="*/ 703989 w 703989"/>
                          <a:gd name="connsiteY3-110" fmla="*/ 586700 h 586700"/>
                          <a:gd name="connsiteX0-111" fmla="*/ 0 w 703989"/>
                          <a:gd name="connsiteY0-112" fmla="*/ 1524 h 586700"/>
                          <a:gd name="connsiteX1-113" fmla="*/ 614211 w 703989"/>
                          <a:gd name="connsiteY1-114" fmla="*/ 0 h 586700"/>
                          <a:gd name="connsiteX2-115" fmla="*/ 694751 w 703989"/>
                          <a:gd name="connsiteY2-116" fmla="*/ 80540 h 586700"/>
                          <a:gd name="connsiteX3-117" fmla="*/ 699929 w 703989"/>
                          <a:gd name="connsiteY3-118" fmla="*/ 488730 h 586700"/>
                          <a:gd name="connsiteX4-119" fmla="*/ 703989 w 703989"/>
                          <a:gd name="connsiteY4-120" fmla="*/ 586700 h 586700"/>
                          <a:gd name="connsiteX0-121" fmla="*/ 0 w 699929"/>
                          <a:gd name="connsiteY0-122" fmla="*/ 1524 h 488730"/>
                          <a:gd name="connsiteX1-123" fmla="*/ 614211 w 699929"/>
                          <a:gd name="connsiteY1-124" fmla="*/ 0 h 488730"/>
                          <a:gd name="connsiteX2-125" fmla="*/ 694751 w 699929"/>
                          <a:gd name="connsiteY2-126" fmla="*/ 80540 h 488730"/>
                          <a:gd name="connsiteX3-127" fmla="*/ 699929 w 699929"/>
                          <a:gd name="connsiteY3-128" fmla="*/ 488730 h 488730"/>
                          <a:gd name="connsiteX0-129" fmla="*/ 0 w 699929"/>
                          <a:gd name="connsiteY0-130" fmla="*/ 1524 h 488730"/>
                          <a:gd name="connsiteX1-131" fmla="*/ 614211 w 699929"/>
                          <a:gd name="connsiteY1-132" fmla="*/ 0 h 488730"/>
                          <a:gd name="connsiteX2-133" fmla="*/ 697041 w 699929"/>
                          <a:gd name="connsiteY2-134" fmla="*/ 83160 h 488730"/>
                          <a:gd name="connsiteX3-135" fmla="*/ 699929 w 699929"/>
                          <a:gd name="connsiteY3-136" fmla="*/ 488730 h 488730"/>
                          <a:gd name="connsiteX0-137" fmla="*/ 0 w 699929"/>
                          <a:gd name="connsiteY0-138" fmla="*/ 1524 h 488730"/>
                          <a:gd name="connsiteX1-139" fmla="*/ 614211 w 699929"/>
                          <a:gd name="connsiteY1-140" fmla="*/ 0 h 488730"/>
                          <a:gd name="connsiteX2-141" fmla="*/ 699333 w 699929"/>
                          <a:gd name="connsiteY2-142" fmla="*/ 85780 h 488730"/>
                          <a:gd name="connsiteX3-143" fmla="*/ 699929 w 699929"/>
                          <a:gd name="connsiteY3-144" fmla="*/ 488730 h 488730"/>
                          <a:gd name="connsiteX0-145" fmla="*/ 0 w 699929"/>
                          <a:gd name="connsiteY0-146" fmla="*/ 0 h 489827"/>
                          <a:gd name="connsiteX1-147" fmla="*/ 614211 w 699929"/>
                          <a:gd name="connsiteY1-148" fmla="*/ 1097 h 489827"/>
                          <a:gd name="connsiteX2-149" fmla="*/ 699333 w 699929"/>
                          <a:gd name="connsiteY2-150" fmla="*/ 86877 h 489827"/>
                          <a:gd name="connsiteX3-151" fmla="*/ 699929 w 699929"/>
                          <a:gd name="connsiteY3-152" fmla="*/ 489827 h 489827"/>
                        </a:gdLst>
                        <a:ahLst/>
                        <a:cxnLst>
                          <a:cxn ang="0">
                            <a:pos x="connsiteX0-1" y="connsiteY0-2"/>
                          </a:cxn>
                          <a:cxn ang="0">
                            <a:pos x="connsiteX1-3" y="connsiteY1-4"/>
                          </a:cxn>
                          <a:cxn ang="0">
                            <a:pos x="connsiteX2-5" y="connsiteY2-6"/>
                          </a:cxn>
                          <a:cxn ang="0">
                            <a:pos x="connsiteX3-7" y="connsiteY3-8"/>
                          </a:cxn>
                        </a:cxnLst>
                        <a:rect l="l" t="t" r="r" b="b"/>
                        <a:pathLst>
                          <a:path w="699929" h="489827">
                            <a:moveTo>
                              <a:pt x="0" y="0"/>
                            </a:moveTo>
                            <a:lnTo>
                              <a:pt x="614211" y="1097"/>
                            </a:lnTo>
                            <a:cubicBezTo>
                              <a:pt x="658692" y="1097"/>
                              <a:pt x="699333" y="42396"/>
                              <a:pt x="699333" y="86877"/>
                            </a:cubicBezTo>
                            <a:cubicBezTo>
                              <a:pt x="700296" y="222067"/>
                              <a:pt x="698966" y="354637"/>
                              <a:pt x="699929" y="489827"/>
                            </a:cubicBezTo>
                          </a:path>
                        </a:pathLst>
                      </a:custGeom>
                      <a:noFill/>
                      <a:ln w="6350">
                        <a:solidFill>
                          <a:schemeClr val="bg2">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endParaRPr lang="en-US" sz="1350" kern="1200" dirty="0">
                          <a:solidFill>
                            <a:srgbClr val="FFFFFF"/>
                          </a:solidFill>
                          <a:latin typeface="Century Gothic" panose="020B0502020202020204" pitchFamily="34" charset="0"/>
                        </a:endParaRPr>
                      </a:p>
                    </p:txBody>
                  </p:sp>
                  <p:sp>
                    <p:nvSpPr>
                      <p:cNvPr id="35" name="Rectangle: Rounded Corners 13"/>
                      <p:cNvSpPr/>
                      <p:nvPr/>
                    </p:nvSpPr>
                    <p:spPr>
                      <a:xfrm>
                        <a:off x="7611749" y="1856410"/>
                        <a:ext cx="555316" cy="238749"/>
                      </a:xfrm>
                      <a:custGeom>
                        <a:avLst/>
                        <a:gdLst>
                          <a:gd name="connsiteX0" fmla="*/ 0 w 200025"/>
                          <a:gd name="connsiteY0" fmla="*/ 45244 h 476250"/>
                          <a:gd name="connsiteX1" fmla="*/ 45244 w 200025"/>
                          <a:gd name="connsiteY1" fmla="*/ 0 h 476250"/>
                          <a:gd name="connsiteX2" fmla="*/ 154781 w 200025"/>
                          <a:gd name="connsiteY2" fmla="*/ 0 h 476250"/>
                          <a:gd name="connsiteX3" fmla="*/ 200025 w 200025"/>
                          <a:gd name="connsiteY3" fmla="*/ 45244 h 476250"/>
                          <a:gd name="connsiteX4" fmla="*/ 200025 w 200025"/>
                          <a:gd name="connsiteY4" fmla="*/ 431006 h 476250"/>
                          <a:gd name="connsiteX5" fmla="*/ 154781 w 200025"/>
                          <a:gd name="connsiteY5" fmla="*/ 476250 h 476250"/>
                          <a:gd name="connsiteX6" fmla="*/ 45244 w 200025"/>
                          <a:gd name="connsiteY6" fmla="*/ 476250 h 476250"/>
                          <a:gd name="connsiteX7" fmla="*/ 0 w 200025"/>
                          <a:gd name="connsiteY7" fmla="*/ 431006 h 476250"/>
                          <a:gd name="connsiteX8" fmla="*/ 0 w 200025"/>
                          <a:gd name="connsiteY8" fmla="*/ 45244 h 476250"/>
                          <a:gd name="connsiteX0-1" fmla="*/ 200025 w 291465"/>
                          <a:gd name="connsiteY0-2" fmla="*/ 45244 h 476250"/>
                          <a:gd name="connsiteX1-3" fmla="*/ 200025 w 291465"/>
                          <a:gd name="connsiteY1-4" fmla="*/ 431006 h 476250"/>
                          <a:gd name="connsiteX2-5" fmla="*/ 154781 w 291465"/>
                          <a:gd name="connsiteY2-6" fmla="*/ 476250 h 476250"/>
                          <a:gd name="connsiteX3-7" fmla="*/ 45244 w 291465"/>
                          <a:gd name="connsiteY3-8" fmla="*/ 476250 h 476250"/>
                          <a:gd name="connsiteX4-9" fmla="*/ 0 w 291465"/>
                          <a:gd name="connsiteY4-10" fmla="*/ 431006 h 476250"/>
                          <a:gd name="connsiteX5-11" fmla="*/ 0 w 291465"/>
                          <a:gd name="connsiteY5-12" fmla="*/ 45244 h 476250"/>
                          <a:gd name="connsiteX6-13" fmla="*/ 45244 w 291465"/>
                          <a:gd name="connsiteY6-14" fmla="*/ 0 h 476250"/>
                          <a:gd name="connsiteX7-15" fmla="*/ 154781 w 291465"/>
                          <a:gd name="connsiteY7-16" fmla="*/ 0 h 476250"/>
                          <a:gd name="connsiteX8-17" fmla="*/ 291465 w 291465"/>
                          <a:gd name="connsiteY8-18" fmla="*/ 136684 h 476250"/>
                          <a:gd name="connsiteX0-19" fmla="*/ 200025 w 200025"/>
                          <a:gd name="connsiteY0-20" fmla="*/ 45244 h 476250"/>
                          <a:gd name="connsiteX1-21" fmla="*/ 200025 w 200025"/>
                          <a:gd name="connsiteY1-22" fmla="*/ 431006 h 476250"/>
                          <a:gd name="connsiteX2-23" fmla="*/ 154781 w 200025"/>
                          <a:gd name="connsiteY2-24" fmla="*/ 476250 h 476250"/>
                          <a:gd name="connsiteX3-25" fmla="*/ 45244 w 200025"/>
                          <a:gd name="connsiteY3-26" fmla="*/ 476250 h 476250"/>
                          <a:gd name="connsiteX4-27" fmla="*/ 0 w 200025"/>
                          <a:gd name="connsiteY4-28" fmla="*/ 431006 h 476250"/>
                          <a:gd name="connsiteX5-29" fmla="*/ 0 w 200025"/>
                          <a:gd name="connsiteY5-30" fmla="*/ 45244 h 476250"/>
                          <a:gd name="connsiteX6-31" fmla="*/ 45244 w 200025"/>
                          <a:gd name="connsiteY6-32" fmla="*/ 0 h 476250"/>
                          <a:gd name="connsiteX7-33" fmla="*/ 154781 w 200025"/>
                          <a:gd name="connsiteY7-34" fmla="*/ 0 h 476250"/>
                          <a:gd name="connsiteX0-35" fmla="*/ 200025 w 200025"/>
                          <a:gd name="connsiteY0-36" fmla="*/ 431006 h 476250"/>
                          <a:gd name="connsiteX1-37" fmla="*/ 154781 w 200025"/>
                          <a:gd name="connsiteY1-38" fmla="*/ 476250 h 476250"/>
                          <a:gd name="connsiteX2-39" fmla="*/ 45244 w 200025"/>
                          <a:gd name="connsiteY2-40" fmla="*/ 476250 h 476250"/>
                          <a:gd name="connsiteX3-41" fmla="*/ 0 w 200025"/>
                          <a:gd name="connsiteY3-42" fmla="*/ 431006 h 476250"/>
                          <a:gd name="connsiteX4-43" fmla="*/ 0 w 200025"/>
                          <a:gd name="connsiteY4-44" fmla="*/ 45244 h 476250"/>
                          <a:gd name="connsiteX5-45" fmla="*/ 45244 w 200025"/>
                          <a:gd name="connsiteY5-46" fmla="*/ 0 h 476250"/>
                          <a:gd name="connsiteX6-47" fmla="*/ 154781 w 200025"/>
                          <a:gd name="connsiteY6-48" fmla="*/ 0 h 476250"/>
                          <a:gd name="connsiteX0-49" fmla="*/ 154781 w 154781"/>
                          <a:gd name="connsiteY0-50" fmla="*/ 476250 h 476250"/>
                          <a:gd name="connsiteX1-51" fmla="*/ 45244 w 154781"/>
                          <a:gd name="connsiteY1-52" fmla="*/ 476250 h 476250"/>
                          <a:gd name="connsiteX2-53" fmla="*/ 0 w 154781"/>
                          <a:gd name="connsiteY2-54" fmla="*/ 431006 h 476250"/>
                          <a:gd name="connsiteX3-55" fmla="*/ 0 w 154781"/>
                          <a:gd name="connsiteY3-56" fmla="*/ 45244 h 476250"/>
                          <a:gd name="connsiteX4-57" fmla="*/ 45244 w 154781"/>
                          <a:gd name="connsiteY4-58" fmla="*/ 0 h 476250"/>
                          <a:gd name="connsiteX5-59" fmla="*/ 154781 w 154781"/>
                          <a:gd name="connsiteY5-60" fmla="*/ 0 h 476250"/>
                          <a:gd name="connsiteX0-61" fmla="*/ 45244 w 154781"/>
                          <a:gd name="connsiteY0-62" fmla="*/ 476250 h 476250"/>
                          <a:gd name="connsiteX1-63" fmla="*/ 0 w 154781"/>
                          <a:gd name="connsiteY1-64" fmla="*/ 431006 h 476250"/>
                          <a:gd name="connsiteX2-65" fmla="*/ 0 w 154781"/>
                          <a:gd name="connsiteY2-66" fmla="*/ 45244 h 476250"/>
                          <a:gd name="connsiteX3-67" fmla="*/ 45244 w 154781"/>
                          <a:gd name="connsiteY3-68" fmla="*/ 0 h 476250"/>
                          <a:gd name="connsiteX4-69" fmla="*/ 154781 w 154781"/>
                          <a:gd name="connsiteY4-70" fmla="*/ 0 h 476250"/>
                          <a:gd name="connsiteX0-71" fmla="*/ 0 w 154781"/>
                          <a:gd name="connsiteY0-72" fmla="*/ 431006 h 431006"/>
                          <a:gd name="connsiteX1-73" fmla="*/ 0 w 154781"/>
                          <a:gd name="connsiteY1-74" fmla="*/ 45244 h 431006"/>
                          <a:gd name="connsiteX2-75" fmla="*/ 45244 w 154781"/>
                          <a:gd name="connsiteY2-76" fmla="*/ 0 h 431006"/>
                          <a:gd name="connsiteX3-77" fmla="*/ 154781 w 154781"/>
                          <a:gd name="connsiteY3-78" fmla="*/ 0 h 431006"/>
                          <a:gd name="connsiteX0-79" fmla="*/ 0 w 251847"/>
                          <a:gd name="connsiteY0-80" fmla="*/ 431006 h 431006"/>
                          <a:gd name="connsiteX1-81" fmla="*/ 0 w 251847"/>
                          <a:gd name="connsiteY1-82" fmla="*/ 45244 h 431006"/>
                          <a:gd name="connsiteX2-83" fmla="*/ 45244 w 251847"/>
                          <a:gd name="connsiteY2-84" fmla="*/ 0 h 431006"/>
                          <a:gd name="connsiteX3-85" fmla="*/ 251847 w 251847"/>
                          <a:gd name="connsiteY3-86" fmla="*/ 0 h 431006"/>
                          <a:gd name="connsiteX0-87" fmla="*/ 0 w 255782"/>
                          <a:gd name="connsiteY0-88" fmla="*/ 434551 h 434551"/>
                          <a:gd name="connsiteX1-89" fmla="*/ 0 w 255782"/>
                          <a:gd name="connsiteY1-90" fmla="*/ 48789 h 434551"/>
                          <a:gd name="connsiteX2-91" fmla="*/ 45244 w 255782"/>
                          <a:gd name="connsiteY2-92" fmla="*/ 3545 h 434551"/>
                          <a:gd name="connsiteX3-93" fmla="*/ 255782 w 255782"/>
                          <a:gd name="connsiteY3-94" fmla="*/ 0 h 434551"/>
                          <a:gd name="connsiteX0-95" fmla="*/ 0 w 255782"/>
                          <a:gd name="connsiteY0-96" fmla="*/ 433665 h 433665"/>
                          <a:gd name="connsiteX1-97" fmla="*/ 0 w 255782"/>
                          <a:gd name="connsiteY1-98" fmla="*/ 47903 h 433665"/>
                          <a:gd name="connsiteX2-99" fmla="*/ 45244 w 255782"/>
                          <a:gd name="connsiteY2-100" fmla="*/ 2659 h 433665"/>
                          <a:gd name="connsiteX3-101" fmla="*/ 255782 w 255782"/>
                          <a:gd name="connsiteY3-102" fmla="*/ 0 h 433665"/>
                          <a:gd name="connsiteX0-103" fmla="*/ 0 w 255782"/>
                          <a:gd name="connsiteY0-104" fmla="*/ 433665 h 433665"/>
                          <a:gd name="connsiteX1-105" fmla="*/ 0 w 255782"/>
                          <a:gd name="connsiteY1-106" fmla="*/ 47903 h 433665"/>
                          <a:gd name="connsiteX2-107" fmla="*/ 45244 w 255782"/>
                          <a:gd name="connsiteY2-108" fmla="*/ 2659 h 433665"/>
                          <a:gd name="connsiteX3-109" fmla="*/ 255782 w 255782"/>
                          <a:gd name="connsiteY3-110" fmla="*/ 0 h 433665"/>
                          <a:gd name="connsiteX0-111" fmla="*/ 0 w 242009"/>
                          <a:gd name="connsiteY0-112" fmla="*/ 433665 h 433665"/>
                          <a:gd name="connsiteX1-113" fmla="*/ 0 w 242009"/>
                          <a:gd name="connsiteY1-114" fmla="*/ 47903 h 433665"/>
                          <a:gd name="connsiteX2-115" fmla="*/ 45244 w 242009"/>
                          <a:gd name="connsiteY2-116" fmla="*/ 2659 h 433665"/>
                          <a:gd name="connsiteX3-117" fmla="*/ 242009 w 242009"/>
                          <a:gd name="connsiteY3-118" fmla="*/ 0 h 433665"/>
                          <a:gd name="connsiteX0-119" fmla="*/ 0 w 248130"/>
                          <a:gd name="connsiteY0-120" fmla="*/ 395852 h 395852"/>
                          <a:gd name="connsiteX1-121" fmla="*/ 6121 w 248130"/>
                          <a:gd name="connsiteY1-122" fmla="*/ 47903 h 395852"/>
                          <a:gd name="connsiteX2-123" fmla="*/ 51365 w 248130"/>
                          <a:gd name="connsiteY2-124" fmla="*/ 2659 h 395852"/>
                          <a:gd name="connsiteX3-125" fmla="*/ 248130 w 248130"/>
                          <a:gd name="connsiteY3-126" fmla="*/ 0 h 395852"/>
                          <a:gd name="connsiteX0-127" fmla="*/ 0 w 247089"/>
                          <a:gd name="connsiteY0-128" fmla="*/ 377570 h 377570"/>
                          <a:gd name="connsiteX1-129" fmla="*/ 5080 w 247089"/>
                          <a:gd name="connsiteY1-130" fmla="*/ 47903 h 377570"/>
                          <a:gd name="connsiteX2-131" fmla="*/ 50324 w 247089"/>
                          <a:gd name="connsiteY2-132" fmla="*/ 2659 h 377570"/>
                          <a:gd name="connsiteX3-133" fmla="*/ 247089 w 247089"/>
                          <a:gd name="connsiteY3-134" fmla="*/ 0 h 377570"/>
                          <a:gd name="connsiteX0-135" fmla="*/ 0 w 247089"/>
                          <a:gd name="connsiteY0-136" fmla="*/ 376164 h 376164"/>
                          <a:gd name="connsiteX1-137" fmla="*/ 5080 w 247089"/>
                          <a:gd name="connsiteY1-138" fmla="*/ 46497 h 376164"/>
                          <a:gd name="connsiteX2-139" fmla="*/ 50324 w 247089"/>
                          <a:gd name="connsiteY2-140" fmla="*/ 1253 h 376164"/>
                          <a:gd name="connsiteX3-141" fmla="*/ 247089 w 247089"/>
                          <a:gd name="connsiteY3-142" fmla="*/ 0 h 376164"/>
                          <a:gd name="connsiteX0-143" fmla="*/ 0 w 247089"/>
                          <a:gd name="connsiteY0-144" fmla="*/ 374758 h 374758"/>
                          <a:gd name="connsiteX1-145" fmla="*/ 5080 w 247089"/>
                          <a:gd name="connsiteY1-146" fmla="*/ 46497 h 374758"/>
                          <a:gd name="connsiteX2-147" fmla="*/ 50324 w 247089"/>
                          <a:gd name="connsiteY2-148" fmla="*/ 1253 h 374758"/>
                          <a:gd name="connsiteX3-149" fmla="*/ 247089 w 247089"/>
                          <a:gd name="connsiteY3-150" fmla="*/ 0 h 374758"/>
                          <a:gd name="connsiteX0-151" fmla="*/ 0 w 246048"/>
                          <a:gd name="connsiteY0-152" fmla="*/ 371946 h 371946"/>
                          <a:gd name="connsiteX1-153" fmla="*/ 4039 w 246048"/>
                          <a:gd name="connsiteY1-154" fmla="*/ 46497 h 371946"/>
                          <a:gd name="connsiteX2-155" fmla="*/ 49283 w 246048"/>
                          <a:gd name="connsiteY2-156" fmla="*/ 1253 h 371946"/>
                          <a:gd name="connsiteX3-157" fmla="*/ 246048 w 246048"/>
                          <a:gd name="connsiteY3-158" fmla="*/ 0 h 371946"/>
                          <a:gd name="connsiteX0-159" fmla="*/ 0 w 246048"/>
                          <a:gd name="connsiteY0-160" fmla="*/ 371946 h 371946"/>
                          <a:gd name="connsiteX1-161" fmla="*/ 4039 w 246048"/>
                          <a:gd name="connsiteY1-162" fmla="*/ 46497 h 371946"/>
                          <a:gd name="connsiteX2-163" fmla="*/ 49283 w 246048"/>
                          <a:gd name="connsiteY2-164" fmla="*/ 1253 h 371946"/>
                          <a:gd name="connsiteX3-165" fmla="*/ 246048 w 246048"/>
                          <a:gd name="connsiteY3-166" fmla="*/ 0 h 371946"/>
                          <a:gd name="connsiteX0-167" fmla="*/ 0 w 246048"/>
                          <a:gd name="connsiteY0-168" fmla="*/ 326945 h 326945"/>
                          <a:gd name="connsiteX1-169" fmla="*/ 4039 w 246048"/>
                          <a:gd name="connsiteY1-170" fmla="*/ 46497 h 326945"/>
                          <a:gd name="connsiteX2-171" fmla="*/ 49283 w 246048"/>
                          <a:gd name="connsiteY2-172" fmla="*/ 1253 h 326945"/>
                          <a:gd name="connsiteX3-173" fmla="*/ 246048 w 246048"/>
                          <a:gd name="connsiteY3-174" fmla="*/ 0 h 326945"/>
                          <a:gd name="connsiteX0-175" fmla="*/ 0 w 245007"/>
                          <a:gd name="connsiteY0-176" fmla="*/ 301632 h 301632"/>
                          <a:gd name="connsiteX1-177" fmla="*/ 2998 w 245007"/>
                          <a:gd name="connsiteY1-178" fmla="*/ 46497 h 301632"/>
                          <a:gd name="connsiteX2-179" fmla="*/ 48242 w 245007"/>
                          <a:gd name="connsiteY2-180" fmla="*/ 1253 h 301632"/>
                          <a:gd name="connsiteX3-181" fmla="*/ 245007 w 245007"/>
                          <a:gd name="connsiteY3-182" fmla="*/ 0 h 301632"/>
                          <a:gd name="connsiteX0-183" fmla="*/ 0 w 246048"/>
                          <a:gd name="connsiteY0-184" fmla="*/ 276319 h 276319"/>
                          <a:gd name="connsiteX1-185" fmla="*/ 4039 w 246048"/>
                          <a:gd name="connsiteY1-186" fmla="*/ 46497 h 276319"/>
                          <a:gd name="connsiteX2-187" fmla="*/ 49283 w 246048"/>
                          <a:gd name="connsiteY2-188" fmla="*/ 1253 h 276319"/>
                          <a:gd name="connsiteX3-189" fmla="*/ 246048 w 246048"/>
                          <a:gd name="connsiteY3-190" fmla="*/ 0 h 276319"/>
                          <a:gd name="connsiteX0-191" fmla="*/ 0 w 242926"/>
                          <a:gd name="connsiteY0-192" fmla="*/ 274913 h 274913"/>
                          <a:gd name="connsiteX1-193" fmla="*/ 917 w 242926"/>
                          <a:gd name="connsiteY1-194" fmla="*/ 46497 h 274913"/>
                          <a:gd name="connsiteX2-195" fmla="*/ 46161 w 242926"/>
                          <a:gd name="connsiteY2-196" fmla="*/ 1253 h 274913"/>
                          <a:gd name="connsiteX3-197" fmla="*/ 242926 w 242926"/>
                          <a:gd name="connsiteY3-198" fmla="*/ 0 h 274913"/>
                          <a:gd name="connsiteX0-199" fmla="*/ 2635 w 245561"/>
                          <a:gd name="connsiteY0-200" fmla="*/ 274913 h 274913"/>
                          <a:gd name="connsiteX1-201" fmla="*/ 2868 w 245561"/>
                          <a:gd name="connsiteY1-202" fmla="*/ 140997 h 274913"/>
                          <a:gd name="connsiteX2-203" fmla="*/ 3552 w 245561"/>
                          <a:gd name="connsiteY2-204" fmla="*/ 46497 h 274913"/>
                          <a:gd name="connsiteX3-205" fmla="*/ 48796 w 245561"/>
                          <a:gd name="connsiteY3-206" fmla="*/ 1253 h 274913"/>
                          <a:gd name="connsiteX4-207" fmla="*/ 245561 w 245561"/>
                          <a:gd name="connsiteY4-208" fmla="*/ 0 h 274913"/>
                          <a:gd name="connsiteX0-209" fmla="*/ 2868 w 245561"/>
                          <a:gd name="connsiteY0-210" fmla="*/ 140997 h 140997"/>
                          <a:gd name="connsiteX1-211" fmla="*/ 3552 w 245561"/>
                          <a:gd name="connsiteY1-212" fmla="*/ 46497 h 140997"/>
                          <a:gd name="connsiteX2-213" fmla="*/ 48796 w 245561"/>
                          <a:gd name="connsiteY2-214" fmla="*/ 1253 h 140997"/>
                          <a:gd name="connsiteX3-215" fmla="*/ 245561 w 245561"/>
                          <a:gd name="connsiteY3-216" fmla="*/ 0 h 140997"/>
                          <a:gd name="connsiteX0-217" fmla="*/ 0 w 242693"/>
                          <a:gd name="connsiteY0-218" fmla="*/ 140997 h 140997"/>
                          <a:gd name="connsiteX1-219" fmla="*/ 684 w 242693"/>
                          <a:gd name="connsiteY1-220" fmla="*/ 46497 h 140997"/>
                          <a:gd name="connsiteX2-221" fmla="*/ 45928 w 242693"/>
                          <a:gd name="connsiteY2-222" fmla="*/ 1253 h 140997"/>
                          <a:gd name="connsiteX3-223" fmla="*/ 242693 w 242693"/>
                          <a:gd name="connsiteY3-224" fmla="*/ 0 h 140997"/>
                        </a:gdLst>
                        <a:ahLst/>
                        <a:cxnLst>
                          <a:cxn ang="0">
                            <a:pos x="connsiteX0-1" y="connsiteY0-2"/>
                          </a:cxn>
                          <a:cxn ang="0">
                            <a:pos x="connsiteX1-3" y="connsiteY1-4"/>
                          </a:cxn>
                          <a:cxn ang="0">
                            <a:pos x="connsiteX2-5" y="connsiteY2-6"/>
                          </a:cxn>
                          <a:cxn ang="0">
                            <a:pos x="connsiteX3-7" y="connsiteY3-8"/>
                          </a:cxn>
                        </a:cxnLst>
                        <a:rect l="l" t="t" r="r" b="b"/>
                        <a:pathLst>
                          <a:path w="242693" h="140997">
                            <a:moveTo>
                              <a:pt x="0" y="140997"/>
                            </a:moveTo>
                            <a:cubicBezTo>
                              <a:pt x="153" y="102928"/>
                              <a:pt x="1913" y="88462"/>
                              <a:pt x="684" y="46497"/>
                            </a:cubicBezTo>
                            <a:cubicBezTo>
                              <a:pt x="684" y="21509"/>
                              <a:pt x="20940" y="1253"/>
                              <a:pt x="45928" y="1253"/>
                            </a:cubicBezTo>
                            <a:cubicBezTo>
                              <a:pt x="116107" y="367"/>
                              <a:pt x="55117" y="2658"/>
                              <a:pt x="242693" y="0"/>
                            </a:cubicBezTo>
                          </a:path>
                        </a:pathLst>
                      </a:custGeom>
                      <a:noFill/>
                      <a:ln w="6350">
                        <a:solidFill>
                          <a:schemeClr val="bg2">
                            <a:lumMod val="85000"/>
                          </a:schemeClr>
                        </a:solidFill>
                        <a:tailEnd type="stealt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endParaRPr lang="en-US" sz="1350" kern="1200" dirty="0">
                          <a:solidFill>
                            <a:srgbClr val="FFFFFF"/>
                          </a:solidFill>
                          <a:latin typeface="Century Gothic" panose="020B0502020202020204" pitchFamily="34" charset="0"/>
                        </a:endParaRPr>
                      </a:p>
                    </p:txBody>
                  </p:sp>
                </p:grpSp>
                <p:sp>
                  <p:nvSpPr>
                    <p:cNvPr id="33" name="Oval 32"/>
                    <p:cNvSpPr/>
                    <p:nvPr/>
                  </p:nvSpPr>
                  <p:spPr>
                    <a:xfrm>
                      <a:off x="7282406" y="1700866"/>
                      <a:ext cx="839190" cy="839215"/>
                    </a:xfrm>
                    <a:prstGeom prst="ellipse">
                      <a:avLst/>
                    </a:prstGeom>
                    <a:solidFill>
                      <a:schemeClr val="bg2"/>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endParaRPr lang="en-US" sz="1350" kern="1200" dirty="0">
                        <a:solidFill>
                          <a:prstClr val="white"/>
                        </a:solidFill>
                        <a:latin typeface="Century Gothic" panose="020B0502020202020204" pitchFamily="34" charset="0"/>
                      </a:endParaRPr>
                    </a:p>
                  </p:txBody>
                </p:sp>
              </p:grpSp>
              <p:grpSp>
                <p:nvGrpSpPr>
                  <p:cNvPr id="27" name="Group 26"/>
                  <p:cNvGrpSpPr/>
                  <p:nvPr/>
                </p:nvGrpSpPr>
                <p:grpSpPr>
                  <a:xfrm flipH="1" flipV="1">
                    <a:off x="3678125" y="4010055"/>
                    <a:ext cx="1767105" cy="884786"/>
                    <a:chOff x="7282398" y="1700868"/>
                    <a:chExt cx="1676081" cy="839211"/>
                  </a:xfrm>
                </p:grpSpPr>
                <p:grpSp>
                  <p:nvGrpSpPr>
                    <p:cNvPr id="28" name="Group 27"/>
                    <p:cNvGrpSpPr/>
                    <p:nvPr/>
                  </p:nvGrpSpPr>
                  <p:grpSpPr>
                    <a:xfrm>
                      <a:off x="7733127" y="1894967"/>
                      <a:ext cx="1225352" cy="224187"/>
                      <a:chOff x="6874247" y="2286598"/>
                      <a:chExt cx="1225352" cy="224187"/>
                    </a:xfrm>
                  </p:grpSpPr>
                  <p:sp>
                    <p:nvSpPr>
                      <p:cNvPr id="30" name="Rectangle: Rounded Corners 12"/>
                      <p:cNvSpPr/>
                      <p:nvPr/>
                    </p:nvSpPr>
                    <p:spPr>
                      <a:xfrm flipV="1">
                        <a:off x="6874247" y="2427982"/>
                        <a:ext cx="736982" cy="82803"/>
                      </a:xfrm>
                      <a:custGeom>
                        <a:avLst/>
                        <a:gdLst>
                          <a:gd name="connsiteX0" fmla="*/ 0 w 771805"/>
                          <a:gd name="connsiteY0" fmla="*/ 46141 h 133968"/>
                          <a:gd name="connsiteX1" fmla="*/ 46141 w 771805"/>
                          <a:gd name="connsiteY1" fmla="*/ 0 h 133968"/>
                          <a:gd name="connsiteX2" fmla="*/ 725664 w 771805"/>
                          <a:gd name="connsiteY2" fmla="*/ 0 h 133968"/>
                          <a:gd name="connsiteX3" fmla="*/ 771805 w 771805"/>
                          <a:gd name="connsiteY3" fmla="*/ 46141 h 133968"/>
                          <a:gd name="connsiteX4" fmla="*/ 771805 w 771805"/>
                          <a:gd name="connsiteY4" fmla="*/ 87827 h 133968"/>
                          <a:gd name="connsiteX5" fmla="*/ 725664 w 771805"/>
                          <a:gd name="connsiteY5" fmla="*/ 133968 h 133968"/>
                          <a:gd name="connsiteX6" fmla="*/ 46141 w 771805"/>
                          <a:gd name="connsiteY6" fmla="*/ 133968 h 133968"/>
                          <a:gd name="connsiteX7" fmla="*/ 0 w 771805"/>
                          <a:gd name="connsiteY7" fmla="*/ 87827 h 133968"/>
                          <a:gd name="connsiteX8" fmla="*/ 0 w 771805"/>
                          <a:gd name="connsiteY8" fmla="*/ 46141 h 133968"/>
                          <a:gd name="connsiteX0-1" fmla="*/ 46141 w 771805"/>
                          <a:gd name="connsiteY0-2" fmla="*/ 133968 h 225408"/>
                          <a:gd name="connsiteX1-3" fmla="*/ 0 w 771805"/>
                          <a:gd name="connsiteY1-4" fmla="*/ 87827 h 225408"/>
                          <a:gd name="connsiteX2-5" fmla="*/ 0 w 771805"/>
                          <a:gd name="connsiteY2-6" fmla="*/ 46141 h 225408"/>
                          <a:gd name="connsiteX3-7" fmla="*/ 46141 w 771805"/>
                          <a:gd name="connsiteY3-8" fmla="*/ 0 h 225408"/>
                          <a:gd name="connsiteX4-9" fmla="*/ 725664 w 771805"/>
                          <a:gd name="connsiteY4-10" fmla="*/ 0 h 225408"/>
                          <a:gd name="connsiteX5-11" fmla="*/ 771805 w 771805"/>
                          <a:gd name="connsiteY5-12" fmla="*/ 46141 h 225408"/>
                          <a:gd name="connsiteX6-13" fmla="*/ 771805 w 771805"/>
                          <a:gd name="connsiteY6-14" fmla="*/ 87827 h 225408"/>
                          <a:gd name="connsiteX7-15" fmla="*/ 725664 w 771805"/>
                          <a:gd name="connsiteY7-16" fmla="*/ 133968 h 225408"/>
                          <a:gd name="connsiteX8-17" fmla="*/ 137581 w 771805"/>
                          <a:gd name="connsiteY8-18" fmla="*/ 225408 h 225408"/>
                          <a:gd name="connsiteX0-19" fmla="*/ 0 w 771805"/>
                          <a:gd name="connsiteY0-20" fmla="*/ 87827 h 225408"/>
                          <a:gd name="connsiteX1-21" fmla="*/ 0 w 771805"/>
                          <a:gd name="connsiteY1-22" fmla="*/ 46141 h 225408"/>
                          <a:gd name="connsiteX2-23" fmla="*/ 46141 w 771805"/>
                          <a:gd name="connsiteY2-24" fmla="*/ 0 h 225408"/>
                          <a:gd name="connsiteX3-25" fmla="*/ 725664 w 771805"/>
                          <a:gd name="connsiteY3-26" fmla="*/ 0 h 225408"/>
                          <a:gd name="connsiteX4-27" fmla="*/ 771805 w 771805"/>
                          <a:gd name="connsiteY4-28" fmla="*/ 46141 h 225408"/>
                          <a:gd name="connsiteX5-29" fmla="*/ 771805 w 771805"/>
                          <a:gd name="connsiteY5-30" fmla="*/ 87827 h 225408"/>
                          <a:gd name="connsiteX6-31" fmla="*/ 725664 w 771805"/>
                          <a:gd name="connsiteY6-32" fmla="*/ 133968 h 225408"/>
                          <a:gd name="connsiteX7-33" fmla="*/ 137581 w 771805"/>
                          <a:gd name="connsiteY7-34" fmla="*/ 225408 h 225408"/>
                          <a:gd name="connsiteX0-35" fmla="*/ 0 w 771805"/>
                          <a:gd name="connsiteY0-36" fmla="*/ 46141 h 225408"/>
                          <a:gd name="connsiteX1-37" fmla="*/ 46141 w 771805"/>
                          <a:gd name="connsiteY1-38" fmla="*/ 0 h 225408"/>
                          <a:gd name="connsiteX2-39" fmla="*/ 725664 w 771805"/>
                          <a:gd name="connsiteY2-40" fmla="*/ 0 h 225408"/>
                          <a:gd name="connsiteX3-41" fmla="*/ 771805 w 771805"/>
                          <a:gd name="connsiteY3-42" fmla="*/ 46141 h 225408"/>
                          <a:gd name="connsiteX4-43" fmla="*/ 771805 w 771805"/>
                          <a:gd name="connsiteY4-44" fmla="*/ 87827 h 225408"/>
                          <a:gd name="connsiteX5-45" fmla="*/ 725664 w 771805"/>
                          <a:gd name="connsiteY5-46" fmla="*/ 133968 h 225408"/>
                          <a:gd name="connsiteX6-47" fmla="*/ 137581 w 771805"/>
                          <a:gd name="connsiteY6-48" fmla="*/ 225408 h 225408"/>
                          <a:gd name="connsiteX0-49" fmla="*/ 0 w 725664"/>
                          <a:gd name="connsiteY0-50" fmla="*/ 0 h 225408"/>
                          <a:gd name="connsiteX1-51" fmla="*/ 679523 w 725664"/>
                          <a:gd name="connsiteY1-52" fmla="*/ 0 h 225408"/>
                          <a:gd name="connsiteX2-53" fmla="*/ 725664 w 725664"/>
                          <a:gd name="connsiteY2-54" fmla="*/ 46141 h 225408"/>
                          <a:gd name="connsiteX3-55" fmla="*/ 725664 w 725664"/>
                          <a:gd name="connsiteY3-56" fmla="*/ 87827 h 225408"/>
                          <a:gd name="connsiteX4-57" fmla="*/ 679523 w 725664"/>
                          <a:gd name="connsiteY4-58" fmla="*/ 133968 h 225408"/>
                          <a:gd name="connsiteX5-59" fmla="*/ 91440 w 725664"/>
                          <a:gd name="connsiteY5-60" fmla="*/ 225408 h 225408"/>
                          <a:gd name="connsiteX0-61" fmla="*/ 0 w 725664"/>
                          <a:gd name="connsiteY0-62" fmla="*/ 0 h 133968"/>
                          <a:gd name="connsiteX1-63" fmla="*/ 679523 w 725664"/>
                          <a:gd name="connsiteY1-64" fmla="*/ 0 h 133968"/>
                          <a:gd name="connsiteX2-65" fmla="*/ 725664 w 725664"/>
                          <a:gd name="connsiteY2-66" fmla="*/ 46141 h 133968"/>
                          <a:gd name="connsiteX3-67" fmla="*/ 725664 w 725664"/>
                          <a:gd name="connsiteY3-68" fmla="*/ 87827 h 133968"/>
                          <a:gd name="connsiteX4-69" fmla="*/ 679523 w 725664"/>
                          <a:gd name="connsiteY4-70" fmla="*/ 133968 h 133968"/>
                          <a:gd name="connsiteX0-71" fmla="*/ 0 w 725664"/>
                          <a:gd name="connsiteY0-72" fmla="*/ 0 h 87827"/>
                          <a:gd name="connsiteX1-73" fmla="*/ 679523 w 725664"/>
                          <a:gd name="connsiteY1-74" fmla="*/ 0 h 87827"/>
                          <a:gd name="connsiteX2-75" fmla="*/ 725664 w 725664"/>
                          <a:gd name="connsiteY2-76" fmla="*/ 46141 h 87827"/>
                          <a:gd name="connsiteX3-77" fmla="*/ 725664 w 725664"/>
                          <a:gd name="connsiteY3-78" fmla="*/ 87827 h 87827"/>
                        </a:gdLst>
                        <a:ahLst/>
                        <a:cxnLst>
                          <a:cxn ang="0">
                            <a:pos x="connsiteX0-1" y="connsiteY0-2"/>
                          </a:cxn>
                          <a:cxn ang="0">
                            <a:pos x="connsiteX1-3" y="connsiteY1-4"/>
                          </a:cxn>
                          <a:cxn ang="0">
                            <a:pos x="connsiteX2-5" y="connsiteY2-6"/>
                          </a:cxn>
                          <a:cxn ang="0">
                            <a:pos x="connsiteX3-7" y="connsiteY3-8"/>
                          </a:cxn>
                        </a:cxnLst>
                        <a:rect l="l" t="t" r="r" b="b"/>
                        <a:pathLst>
                          <a:path w="725664" h="87827">
                            <a:moveTo>
                              <a:pt x="0" y="0"/>
                            </a:moveTo>
                            <a:lnTo>
                              <a:pt x="679523" y="0"/>
                            </a:lnTo>
                            <a:cubicBezTo>
                              <a:pt x="705006" y="0"/>
                              <a:pt x="725664" y="20658"/>
                              <a:pt x="725664" y="46141"/>
                            </a:cubicBezTo>
                            <a:lnTo>
                              <a:pt x="725664" y="87827"/>
                            </a:lnTo>
                          </a:path>
                        </a:pathLst>
                      </a:custGeom>
                      <a:noFill/>
                      <a:ln w="6350">
                        <a:solidFill>
                          <a:schemeClr val="bg2">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endParaRPr lang="en-US" sz="1350" kern="1200" dirty="0">
                          <a:solidFill>
                            <a:srgbClr val="FFFFFF"/>
                          </a:solidFill>
                          <a:latin typeface="Century Gothic" panose="020B0502020202020204" pitchFamily="34" charset="0"/>
                        </a:endParaRPr>
                      </a:p>
                    </p:txBody>
                  </p:sp>
                  <p:sp>
                    <p:nvSpPr>
                      <p:cNvPr id="31" name="Rectangle: Rounded Corners 13"/>
                      <p:cNvSpPr/>
                      <p:nvPr/>
                    </p:nvSpPr>
                    <p:spPr>
                      <a:xfrm flipV="1">
                        <a:off x="7612397" y="2286598"/>
                        <a:ext cx="487202" cy="175101"/>
                      </a:xfrm>
                      <a:custGeom>
                        <a:avLst/>
                        <a:gdLst>
                          <a:gd name="connsiteX0" fmla="*/ 0 w 568842"/>
                          <a:gd name="connsiteY0" fmla="*/ 52076 h 237802"/>
                          <a:gd name="connsiteX1" fmla="*/ 52076 w 568842"/>
                          <a:gd name="connsiteY1" fmla="*/ 0 h 237802"/>
                          <a:gd name="connsiteX2" fmla="*/ 516766 w 568842"/>
                          <a:gd name="connsiteY2" fmla="*/ 0 h 237802"/>
                          <a:gd name="connsiteX3" fmla="*/ 568842 w 568842"/>
                          <a:gd name="connsiteY3" fmla="*/ 52076 h 237802"/>
                          <a:gd name="connsiteX4" fmla="*/ 568842 w 568842"/>
                          <a:gd name="connsiteY4" fmla="*/ 185726 h 237802"/>
                          <a:gd name="connsiteX5" fmla="*/ 516766 w 568842"/>
                          <a:gd name="connsiteY5" fmla="*/ 237802 h 237802"/>
                          <a:gd name="connsiteX6" fmla="*/ 52076 w 568842"/>
                          <a:gd name="connsiteY6" fmla="*/ 237802 h 237802"/>
                          <a:gd name="connsiteX7" fmla="*/ 0 w 568842"/>
                          <a:gd name="connsiteY7" fmla="*/ 185726 h 237802"/>
                          <a:gd name="connsiteX8" fmla="*/ 0 w 568842"/>
                          <a:gd name="connsiteY8" fmla="*/ 52076 h 237802"/>
                          <a:gd name="connsiteX0-1" fmla="*/ 52076 w 568842"/>
                          <a:gd name="connsiteY0-2" fmla="*/ 0 h 237802"/>
                          <a:gd name="connsiteX1-3" fmla="*/ 516766 w 568842"/>
                          <a:gd name="connsiteY1-4" fmla="*/ 0 h 237802"/>
                          <a:gd name="connsiteX2-5" fmla="*/ 568842 w 568842"/>
                          <a:gd name="connsiteY2-6" fmla="*/ 52076 h 237802"/>
                          <a:gd name="connsiteX3-7" fmla="*/ 568842 w 568842"/>
                          <a:gd name="connsiteY3-8" fmla="*/ 185726 h 237802"/>
                          <a:gd name="connsiteX4-9" fmla="*/ 516766 w 568842"/>
                          <a:gd name="connsiteY4-10" fmla="*/ 237802 h 237802"/>
                          <a:gd name="connsiteX5-11" fmla="*/ 52076 w 568842"/>
                          <a:gd name="connsiteY5-12" fmla="*/ 237802 h 237802"/>
                          <a:gd name="connsiteX6-13" fmla="*/ 0 w 568842"/>
                          <a:gd name="connsiteY6-14" fmla="*/ 185726 h 237802"/>
                          <a:gd name="connsiteX7-15" fmla="*/ 0 w 568842"/>
                          <a:gd name="connsiteY7-16" fmla="*/ 52076 h 237802"/>
                          <a:gd name="connsiteX8-17" fmla="*/ 143516 w 568842"/>
                          <a:gd name="connsiteY8-18" fmla="*/ 91440 h 237802"/>
                          <a:gd name="connsiteX0-19" fmla="*/ 52076 w 568842"/>
                          <a:gd name="connsiteY0-20" fmla="*/ 0 h 237802"/>
                          <a:gd name="connsiteX1-21" fmla="*/ 516766 w 568842"/>
                          <a:gd name="connsiteY1-22" fmla="*/ 0 h 237802"/>
                          <a:gd name="connsiteX2-23" fmla="*/ 568842 w 568842"/>
                          <a:gd name="connsiteY2-24" fmla="*/ 52076 h 237802"/>
                          <a:gd name="connsiteX3-25" fmla="*/ 568842 w 568842"/>
                          <a:gd name="connsiteY3-26" fmla="*/ 185726 h 237802"/>
                          <a:gd name="connsiteX4-27" fmla="*/ 516766 w 568842"/>
                          <a:gd name="connsiteY4-28" fmla="*/ 237802 h 237802"/>
                          <a:gd name="connsiteX5-29" fmla="*/ 52076 w 568842"/>
                          <a:gd name="connsiteY5-30" fmla="*/ 237802 h 237802"/>
                          <a:gd name="connsiteX6-31" fmla="*/ 0 w 568842"/>
                          <a:gd name="connsiteY6-32" fmla="*/ 185726 h 237802"/>
                          <a:gd name="connsiteX7-33" fmla="*/ 0 w 568842"/>
                          <a:gd name="connsiteY7-34" fmla="*/ 52076 h 237802"/>
                          <a:gd name="connsiteX0-35" fmla="*/ 516766 w 568842"/>
                          <a:gd name="connsiteY0-36" fmla="*/ 0 h 237802"/>
                          <a:gd name="connsiteX1-37" fmla="*/ 568842 w 568842"/>
                          <a:gd name="connsiteY1-38" fmla="*/ 52076 h 237802"/>
                          <a:gd name="connsiteX2-39" fmla="*/ 568842 w 568842"/>
                          <a:gd name="connsiteY2-40" fmla="*/ 185726 h 237802"/>
                          <a:gd name="connsiteX3-41" fmla="*/ 516766 w 568842"/>
                          <a:gd name="connsiteY3-42" fmla="*/ 237802 h 237802"/>
                          <a:gd name="connsiteX4-43" fmla="*/ 52076 w 568842"/>
                          <a:gd name="connsiteY4-44" fmla="*/ 237802 h 237802"/>
                          <a:gd name="connsiteX5-45" fmla="*/ 0 w 568842"/>
                          <a:gd name="connsiteY5-46" fmla="*/ 185726 h 237802"/>
                          <a:gd name="connsiteX6-47" fmla="*/ 0 w 568842"/>
                          <a:gd name="connsiteY6-48" fmla="*/ 52076 h 237802"/>
                          <a:gd name="connsiteX0-49" fmla="*/ 516766 w 568842"/>
                          <a:gd name="connsiteY0-50" fmla="*/ 1295 h 239097"/>
                          <a:gd name="connsiteX1-51" fmla="*/ 537974 w 568842"/>
                          <a:gd name="connsiteY1-52" fmla="*/ 4863 h 239097"/>
                          <a:gd name="connsiteX2-53" fmla="*/ 568842 w 568842"/>
                          <a:gd name="connsiteY2-54" fmla="*/ 53371 h 239097"/>
                          <a:gd name="connsiteX3-55" fmla="*/ 568842 w 568842"/>
                          <a:gd name="connsiteY3-56" fmla="*/ 187021 h 239097"/>
                          <a:gd name="connsiteX4-57" fmla="*/ 516766 w 568842"/>
                          <a:gd name="connsiteY4-58" fmla="*/ 239097 h 239097"/>
                          <a:gd name="connsiteX5-59" fmla="*/ 52076 w 568842"/>
                          <a:gd name="connsiteY5-60" fmla="*/ 239097 h 239097"/>
                          <a:gd name="connsiteX6-61" fmla="*/ 0 w 568842"/>
                          <a:gd name="connsiteY6-62" fmla="*/ 187021 h 239097"/>
                          <a:gd name="connsiteX7-63" fmla="*/ 0 w 568842"/>
                          <a:gd name="connsiteY7-64" fmla="*/ 53371 h 239097"/>
                          <a:gd name="connsiteX0-65" fmla="*/ 537974 w 568842"/>
                          <a:gd name="connsiteY0-66" fmla="*/ 0 h 234234"/>
                          <a:gd name="connsiteX1-67" fmla="*/ 568842 w 568842"/>
                          <a:gd name="connsiteY1-68" fmla="*/ 48508 h 234234"/>
                          <a:gd name="connsiteX2-69" fmla="*/ 568842 w 568842"/>
                          <a:gd name="connsiteY2-70" fmla="*/ 182158 h 234234"/>
                          <a:gd name="connsiteX3-71" fmla="*/ 516766 w 568842"/>
                          <a:gd name="connsiteY3-72" fmla="*/ 234234 h 234234"/>
                          <a:gd name="connsiteX4-73" fmla="*/ 52076 w 568842"/>
                          <a:gd name="connsiteY4-74" fmla="*/ 234234 h 234234"/>
                          <a:gd name="connsiteX5-75" fmla="*/ 0 w 568842"/>
                          <a:gd name="connsiteY5-76" fmla="*/ 182158 h 234234"/>
                          <a:gd name="connsiteX6-77" fmla="*/ 0 w 568842"/>
                          <a:gd name="connsiteY6-78" fmla="*/ 48508 h 234234"/>
                          <a:gd name="connsiteX0-79" fmla="*/ 568842 w 568842"/>
                          <a:gd name="connsiteY0-80" fmla="*/ 0 h 185726"/>
                          <a:gd name="connsiteX1-81" fmla="*/ 568842 w 568842"/>
                          <a:gd name="connsiteY1-82" fmla="*/ 133650 h 185726"/>
                          <a:gd name="connsiteX2-83" fmla="*/ 516766 w 568842"/>
                          <a:gd name="connsiteY2-84" fmla="*/ 185726 h 185726"/>
                          <a:gd name="connsiteX3-85" fmla="*/ 52076 w 568842"/>
                          <a:gd name="connsiteY3-86" fmla="*/ 185726 h 185726"/>
                          <a:gd name="connsiteX4-87" fmla="*/ 0 w 568842"/>
                          <a:gd name="connsiteY4-88" fmla="*/ 133650 h 185726"/>
                          <a:gd name="connsiteX5-89" fmla="*/ 0 w 568842"/>
                          <a:gd name="connsiteY5-90" fmla="*/ 0 h 185726"/>
                          <a:gd name="connsiteX0-91" fmla="*/ 568842 w 568842"/>
                          <a:gd name="connsiteY0-92" fmla="*/ 133650 h 185726"/>
                          <a:gd name="connsiteX1-93" fmla="*/ 516766 w 568842"/>
                          <a:gd name="connsiteY1-94" fmla="*/ 185726 h 185726"/>
                          <a:gd name="connsiteX2-95" fmla="*/ 52076 w 568842"/>
                          <a:gd name="connsiteY2-96" fmla="*/ 185726 h 185726"/>
                          <a:gd name="connsiteX3-97" fmla="*/ 0 w 568842"/>
                          <a:gd name="connsiteY3-98" fmla="*/ 133650 h 185726"/>
                          <a:gd name="connsiteX4-99" fmla="*/ 0 w 568842"/>
                          <a:gd name="connsiteY4-100" fmla="*/ 0 h 185726"/>
                          <a:gd name="connsiteX0-101" fmla="*/ 516766 w 516766"/>
                          <a:gd name="connsiteY0-102" fmla="*/ 185726 h 185726"/>
                          <a:gd name="connsiteX1-103" fmla="*/ 52076 w 516766"/>
                          <a:gd name="connsiteY1-104" fmla="*/ 185726 h 185726"/>
                          <a:gd name="connsiteX2-105" fmla="*/ 0 w 516766"/>
                          <a:gd name="connsiteY2-106" fmla="*/ 133650 h 185726"/>
                          <a:gd name="connsiteX3-107" fmla="*/ 0 w 516766"/>
                          <a:gd name="connsiteY3-108" fmla="*/ 0 h 185726"/>
                        </a:gdLst>
                        <a:ahLst/>
                        <a:cxnLst>
                          <a:cxn ang="0">
                            <a:pos x="connsiteX0-1" y="connsiteY0-2"/>
                          </a:cxn>
                          <a:cxn ang="0">
                            <a:pos x="connsiteX1-3" y="connsiteY1-4"/>
                          </a:cxn>
                          <a:cxn ang="0">
                            <a:pos x="connsiteX2-5" y="connsiteY2-6"/>
                          </a:cxn>
                          <a:cxn ang="0">
                            <a:pos x="connsiteX3-7" y="connsiteY3-8"/>
                          </a:cxn>
                        </a:cxnLst>
                        <a:rect l="l" t="t" r="r" b="b"/>
                        <a:pathLst>
                          <a:path w="516766" h="185726">
                            <a:moveTo>
                              <a:pt x="516766" y="185726"/>
                            </a:moveTo>
                            <a:lnTo>
                              <a:pt x="52076" y="185726"/>
                            </a:lnTo>
                            <a:cubicBezTo>
                              <a:pt x="23315" y="185726"/>
                              <a:pt x="0" y="162411"/>
                              <a:pt x="0" y="133650"/>
                            </a:cubicBezTo>
                            <a:lnTo>
                              <a:pt x="0" y="0"/>
                            </a:lnTo>
                          </a:path>
                        </a:pathLst>
                      </a:custGeom>
                      <a:noFill/>
                      <a:ln w="6350">
                        <a:solidFill>
                          <a:schemeClr val="bg2">
                            <a:lumMod val="85000"/>
                          </a:schemeClr>
                        </a:solidFill>
                        <a:headEnd type="stealth"/>
                        <a:tailEnd type="non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endParaRPr lang="en-US" sz="1350" kern="1200" dirty="0">
                          <a:solidFill>
                            <a:srgbClr val="FFFFFF"/>
                          </a:solidFill>
                          <a:latin typeface="Century Gothic" panose="020B0502020202020204" pitchFamily="34" charset="0"/>
                        </a:endParaRPr>
                      </a:p>
                    </p:txBody>
                  </p:sp>
                </p:grpSp>
                <p:sp>
                  <p:nvSpPr>
                    <p:cNvPr id="29" name="Oval 28"/>
                    <p:cNvSpPr/>
                    <p:nvPr/>
                  </p:nvSpPr>
                  <p:spPr>
                    <a:xfrm>
                      <a:off x="7282398" y="1700868"/>
                      <a:ext cx="839209" cy="839211"/>
                    </a:xfrm>
                    <a:prstGeom prst="ellipse">
                      <a:avLst/>
                    </a:prstGeom>
                    <a:solidFill>
                      <a:schemeClr val="bg2"/>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endParaRPr lang="en-US" sz="1350" kern="1200" dirty="0">
                        <a:solidFill>
                          <a:prstClr val="white"/>
                        </a:solidFill>
                        <a:latin typeface="Century Gothic" panose="020B0502020202020204" pitchFamily="34" charset="0"/>
                      </a:endParaRPr>
                    </a:p>
                  </p:txBody>
                </p:sp>
              </p:grpSp>
            </p:grpSp>
          </p:grpSp>
        </p:grpSp>
      </p:grpSp>
      <p:pic>
        <p:nvPicPr>
          <p:cNvPr id="6146" name="Picture 2" descr="Free vector hand drawn installment illustra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78391" y="1540310"/>
            <a:ext cx="393408" cy="39340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Free vector chargeback abstract concept illustratio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80" t="9744" r="6680" b="9744"/>
          <a:stretch>
            <a:fillRect/>
          </a:stretch>
        </p:blipFill>
        <p:spPr bwMode="auto">
          <a:xfrm>
            <a:off x="5166831" y="1543000"/>
            <a:ext cx="430503" cy="40005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Free vector indian rupee bills exchang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355" b="8147"/>
          <a:stretch>
            <a:fillRect/>
          </a:stretch>
        </p:blipFill>
        <p:spPr bwMode="auto">
          <a:xfrm>
            <a:off x="3573586" y="3189328"/>
            <a:ext cx="384189" cy="332318"/>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Free vector order paying, contactless payment by credit card. order basket, laptop, bank card. male online customer with tablet cartoon characte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125" t="9744" r="5125" b="9744"/>
          <a:stretch>
            <a:fillRect/>
          </a:stretch>
        </p:blipFill>
        <p:spPr bwMode="auto">
          <a:xfrm>
            <a:off x="5140379" y="3132574"/>
            <a:ext cx="448894" cy="40268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he fuel subsidy removal debate | The Guardian Nigeria News - Nigeria and  World News — Opinion — The Guardian Nigeria News – Nigeria and World New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53705" y="1905125"/>
            <a:ext cx="2270444" cy="127712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Shape 155"/>
        <p:cNvGrpSpPr/>
        <p:nvPr/>
      </p:nvGrpSpPr>
      <p:grpSpPr>
        <a:xfrm>
          <a:off x="0" y="0"/>
          <a:ext cx="0" cy="0"/>
          <a:chOff x="0" y="0"/>
          <a:chExt cx="0" cy="0"/>
        </a:xfrm>
      </p:grpSpPr>
      <p:sp>
        <p:nvSpPr>
          <p:cNvPr id="156" name="Google Shape;156;p24"/>
          <p:cNvSpPr txBox="1">
            <a:spLocks noGrp="1"/>
          </p:cNvSpPr>
          <p:nvPr>
            <p:ph type="title" idx="4294967295"/>
          </p:nvPr>
        </p:nvSpPr>
        <p:spPr>
          <a:xfrm>
            <a:off x="2194950" y="4669625"/>
            <a:ext cx="4754100" cy="2802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GB" sz="1400" b="0">
                <a:solidFill>
                  <a:schemeClr val="lt1"/>
                </a:solidFill>
              </a:rPr>
              <a:t>Want big impact? </a:t>
            </a:r>
            <a:r>
              <a:rPr lang="en-GB" sz="1400">
                <a:solidFill>
                  <a:schemeClr val="lt1"/>
                </a:solidFill>
              </a:rPr>
              <a:t>Use big image.</a:t>
            </a:r>
            <a:endParaRPr sz="1400">
              <a:solidFill>
                <a:schemeClr val="lt1"/>
              </a:solidFill>
            </a:endParaRPr>
          </a:p>
        </p:txBody>
      </p:sp>
      <p:sp>
        <p:nvSpPr>
          <p:cNvPr id="157" name="Google Shape;157;p24"/>
          <p:cNvSpPr txBox="1">
            <a:spLocks noGrp="1"/>
          </p:cNvSpPr>
          <p:nvPr>
            <p:ph type="sldNum" idx="12"/>
          </p:nvPr>
        </p:nvSpPr>
        <p:spPr>
          <a:xfrm>
            <a:off x="8456478" y="129651"/>
            <a:ext cx="548700" cy="3936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GB"/>
              <a:t>17</a:t>
            </a:fld>
            <a:endParaRPr lang="en-GB"/>
          </a:p>
        </p:txBody>
      </p:sp>
      <p:pic>
        <p:nvPicPr>
          <p:cNvPr id="4" name="Picture 3"/>
          <p:cNvPicPr/>
          <p:nvPr/>
        </p:nvPicPr>
        <p:blipFill rotWithShape="1">
          <a:blip r:embed="rId4"/>
          <a:srcRect l="14823" t="15412" r="4653" b="4874"/>
          <a:stretch>
            <a:fillRect/>
          </a:stretch>
        </p:blipFill>
        <p:spPr>
          <a:xfrm>
            <a:off x="0" y="0"/>
            <a:ext cx="9220200" cy="5143500"/>
          </a:xfrm>
          <a:prstGeom prst="rect">
            <a:avLst/>
          </a:prstGeom>
        </p:spPr>
      </p:pic>
      <p:sp>
        <p:nvSpPr>
          <p:cNvPr id="2" name="TextBox 1"/>
          <p:cNvSpPr txBox="1"/>
          <p:nvPr/>
        </p:nvSpPr>
        <p:spPr>
          <a:xfrm>
            <a:off x="2993570" y="129651"/>
            <a:ext cx="2996263" cy="338554"/>
          </a:xfrm>
          <a:prstGeom prst="rect">
            <a:avLst/>
          </a:prstGeom>
          <a:noFill/>
        </p:spPr>
        <p:txBody>
          <a:bodyPr wrap="square" rtlCol="0">
            <a:spAutoFit/>
          </a:bodyPr>
          <a:lstStyle/>
          <a:p>
            <a:pPr algn="ctr"/>
            <a:r>
              <a:rPr lang="en-US" sz="1600" b="1" dirty="0" smtClean="0"/>
              <a:t>Fuel Subsidy </a:t>
            </a:r>
            <a:r>
              <a:rPr lang="en-US" sz="1600" b="1" dirty="0" err="1" smtClean="0"/>
              <a:t>vs</a:t>
            </a:r>
            <a:r>
              <a:rPr lang="en-US" sz="1600" b="1" dirty="0" smtClean="0"/>
              <a:t> Expenditure</a:t>
            </a:r>
            <a:endParaRPr lang="en-US" sz="1600" b="1" dirty="0"/>
          </a:p>
        </p:txBody>
      </p:sp>
    </p:spTree>
  </p:cSld>
  <p:clrMapOvr>
    <a:masterClrMapping/>
  </p:clrMapOvr>
  <p:transition>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Shape 155"/>
        <p:cNvGrpSpPr/>
        <p:nvPr/>
      </p:nvGrpSpPr>
      <p:grpSpPr>
        <a:xfrm>
          <a:off x="0" y="0"/>
          <a:ext cx="0" cy="0"/>
          <a:chOff x="0" y="0"/>
          <a:chExt cx="0" cy="0"/>
        </a:xfrm>
      </p:grpSpPr>
      <p:sp>
        <p:nvSpPr>
          <p:cNvPr id="156" name="Google Shape;156;p24"/>
          <p:cNvSpPr txBox="1">
            <a:spLocks noGrp="1"/>
          </p:cNvSpPr>
          <p:nvPr>
            <p:ph type="title" idx="4294967295"/>
          </p:nvPr>
        </p:nvSpPr>
        <p:spPr>
          <a:xfrm>
            <a:off x="2194950" y="4669625"/>
            <a:ext cx="4754100" cy="2802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GB" sz="1400" b="0">
                <a:solidFill>
                  <a:schemeClr val="lt1"/>
                </a:solidFill>
              </a:rPr>
              <a:t>Want big impact? </a:t>
            </a:r>
            <a:r>
              <a:rPr lang="en-GB" sz="1400">
                <a:solidFill>
                  <a:schemeClr val="lt1"/>
                </a:solidFill>
              </a:rPr>
              <a:t>Use big image.</a:t>
            </a:r>
            <a:endParaRPr sz="1400">
              <a:solidFill>
                <a:schemeClr val="lt1"/>
              </a:solidFill>
            </a:endParaRPr>
          </a:p>
        </p:txBody>
      </p:sp>
      <p:sp>
        <p:nvSpPr>
          <p:cNvPr id="157" name="Google Shape;157;p24"/>
          <p:cNvSpPr txBox="1">
            <a:spLocks noGrp="1"/>
          </p:cNvSpPr>
          <p:nvPr>
            <p:ph type="sldNum" idx="12"/>
          </p:nvPr>
        </p:nvSpPr>
        <p:spPr>
          <a:xfrm>
            <a:off x="8456478" y="129651"/>
            <a:ext cx="548700" cy="3936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GB"/>
              <a:t>18</a:t>
            </a:fld>
            <a:endParaRPr lang="en-GB"/>
          </a:p>
        </p:txBody>
      </p:sp>
      <p:pic>
        <p:nvPicPr>
          <p:cNvPr id="4" name="Picture 3"/>
          <p:cNvPicPr/>
          <p:nvPr/>
        </p:nvPicPr>
        <p:blipFill>
          <a:blip r:embed="rId4"/>
          <a:stretch>
            <a:fillRect/>
          </a:stretch>
        </p:blipFill>
        <p:spPr>
          <a:xfrm>
            <a:off x="0" y="0"/>
            <a:ext cx="9143999" cy="5143499"/>
          </a:xfrm>
          <a:prstGeom prst="rect">
            <a:avLst/>
          </a:prstGeom>
        </p:spPr>
      </p:pic>
    </p:spTree>
  </p:cSld>
  <p:clrMapOvr>
    <a:masterClrMapping/>
  </p:clrMapOvr>
  <p:transition>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00000000-1234-1234-1234-123412341234}" type="slidenum">
              <a:rPr lang="en-GB" sz="900" smtClean="0"/>
              <a:t>19</a:t>
            </a:fld>
            <a:endParaRPr lang="en-GB" sz="900"/>
          </a:p>
        </p:txBody>
      </p:sp>
      <p:sp>
        <p:nvSpPr>
          <p:cNvPr id="3" name="TextBox 2"/>
          <p:cNvSpPr txBox="1"/>
          <p:nvPr/>
        </p:nvSpPr>
        <p:spPr>
          <a:xfrm>
            <a:off x="210500" y="1"/>
            <a:ext cx="8794679" cy="953135"/>
          </a:xfrm>
          <a:prstGeom prst="rect">
            <a:avLst/>
          </a:prstGeom>
          <a:noFill/>
        </p:spPr>
        <p:txBody>
          <a:bodyPr wrap="square" rtlCol="0">
            <a:spAutoFit/>
          </a:bodyPr>
          <a:lstStyle/>
          <a:p>
            <a:pPr algn="ctr"/>
            <a:r>
              <a:rPr lang="en-US" sz="2800" b="1" dirty="0"/>
              <a:t>Impact of Subsidy Allocation on Other Sectors Over the Past 9 Years</a:t>
            </a:r>
          </a:p>
        </p:txBody>
      </p:sp>
      <p:graphicFrame>
        <p:nvGraphicFramePr>
          <p:cNvPr id="6" name="Table 5"/>
          <p:cNvGraphicFramePr>
            <a:graphicFrameLocks noGrp="1"/>
          </p:cNvGraphicFramePr>
          <p:nvPr/>
        </p:nvGraphicFramePr>
        <p:xfrm>
          <a:off x="4058291" y="960469"/>
          <a:ext cx="4864100" cy="2763520"/>
        </p:xfrm>
        <a:graphic>
          <a:graphicData uri="http://schemas.openxmlformats.org/drawingml/2006/table">
            <a:tbl>
              <a:tblPr/>
              <a:tblGrid>
                <a:gridCol w="842645"/>
                <a:gridCol w="778510"/>
                <a:gridCol w="810895"/>
                <a:gridCol w="810895"/>
                <a:gridCol w="810260"/>
                <a:gridCol w="810895"/>
              </a:tblGrid>
              <a:tr h="1097915">
                <a:tc>
                  <a:txBody>
                    <a:bodyPr/>
                    <a:lstStyle/>
                    <a:p>
                      <a:pPr algn="ctr" fontAlgn="b"/>
                      <a:r>
                        <a:rPr lang="en-US" sz="975" b="1" dirty="0">
                          <a:effectLst/>
                        </a:rPr>
                        <a:t>Allocation over the Past 9 Years</a:t>
                      </a:r>
                    </a:p>
                  </a:txBody>
                  <a:tcPr marL="72537" marR="72537" marT="36269" marB="36269" anchor="b">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9525"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algn="ctr" fontAlgn="b"/>
                      <a:r>
                        <a:rPr lang="en-US" sz="975" b="1" dirty="0">
                          <a:effectLst/>
                        </a:rPr>
                        <a:t>Initial Budget Allocation (trillion)</a:t>
                      </a:r>
                    </a:p>
                  </a:txBody>
                  <a:tcPr marL="72537" marR="72537" marT="36269" marB="36269" anchor="b">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9525"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algn="ctr" fontAlgn="b"/>
                      <a:r>
                        <a:rPr lang="en-US" sz="975" b="1" dirty="0">
                          <a:effectLst/>
                        </a:rPr>
                        <a:t>Percentage of Initial Budget</a:t>
                      </a:r>
                    </a:p>
                  </a:txBody>
                  <a:tcPr marL="72537" marR="72537" marT="36269" marB="36269" anchor="b">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9525"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algn="ctr" fontAlgn="b"/>
                      <a:r>
                        <a:rPr lang="en-US" sz="975" b="1" dirty="0">
                          <a:effectLst/>
                        </a:rPr>
                        <a:t>Subsidies Allocation (trillion)</a:t>
                      </a:r>
                    </a:p>
                  </a:txBody>
                  <a:tcPr marL="72537" marR="72537" marT="36269" marB="36269" anchor="b">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9525"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algn="ctr" fontAlgn="b"/>
                      <a:r>
                        <a:rPr lang="en-US" sz="975" b="1" dirty="0">
                          <a:effectLst/>
                        </a:rPr>
                        <a:t>Percentage of Subsidies (trillion)</a:t>
                      </a:r>
                    </a:p>
                  </a:txBody>
                  <a:tcPr marL="72537" marR="72537" marT="36269" marB="36269" anchor="b">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9525"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algn="ctr" fontAlgn="b"/>
                      <a:r>
                        <a:rPr lang="en-US" sz="975" b="1" dirty="0">
                          <a:effectLst/>
                        </a:rPr>
                        <a:t>Revised Allocation (trillion)</a:t>
                      </a:r>
                    </a:p>
                  </a:txBody>
                  <a:tcPr marL="72537" marR="72537" marT="36269" marB="36269" anchor="b">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9525"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r>
              <a:tr h="354330">
                <a:tc>
                  <a:txBody>
                    <a:bodyPr/>
                    <a:lstStyle/>
                    <a:p>
                      <a:pPr fontAlgn="base"/>
                      <a:r>
                        <a:rPr lang="en-US" sz="1125" dirty="0">
                          <a:effectLst/>
                        </a:rPr>
                        <a:t>Defense</a:t>
                      </a:r>
                    </a:p>
                  </a:txBody>
                  <a:tcPr marL="72537" marR="72537" marT="36269" marB="3626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algn="ctr" fontAlgn="base"/>
                      <a:r>
                        <a:rPr lang="en-US" sz="1125" dirty="0">
                          <a:effectLst/>
                        </a:rPr>
                        <a:t>7.0</a:t>
                      </a:r>
                    </a:p>
                  </a:txBody>
                  <a:tcPr marL="72537" marR="72537" marT="36269" marB="3626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algn="ctr" fontAlgn="base"/>
                      <a:r>
                        <a:rPr lang="en-US" sz="1125" dirty="0">
                          <a:effectLst/>
                        </a:rPr>
                        <a:t>40%</a:t>
                      </a:r>
                    </a:p>
                  </a:txBody>
                  <a:tcPr marL="72537" marR="72537" marT="36269" marB="3626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algn="ctr" fontAlgn="base"/>
                      <a:r>
                        <a:rPr lang="en-US" sz="1125" dirty="0">
                          <a:effectLst/>
                        </a:rPr>
                        <a:t>11.5</a:t>
                      </a:r>
                    </a:p>
                  </a:txBody>
                  <a:tcPr marL="72537" marR="72537" marT="36269" marB="3626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algn="ctr" fontAlgn="base"/>
                      <a:r>
                        <a:rPr lang="en-US" sz="1125" dirty="0">
                          <a:effectLst/>
                        </a:rPr>
                        <a:t>4.63</a:t>
                      </a:r>
                    </a:p>
                  </a:txBody>
                  <a:tcPr marL="72537" marR="72537" marT="36269" marB="3626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algn="ctr" fontAlgn="base"/>
                      <a:r>
                        <a:rPr lang="en-US" sz="1125" dirty="0">
                          <a:effectLst/>
                        </a:rPr>
                        <a:t>11.6</a:t>
                      </a:r>
                    </a:p>
                  </a:txBody>
                  <a:tcPr marL="72537" marR="72537" marT="36269" marB="3626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r>
              <a:tr h="354330">
                <a:tc>
                  <a:txBody>
                    <a:bodyPr/>
                    <a:lstStyle/>
                    <a:p>
                      <a:pPr fontAlgn="base"/>
                      <a:r>
                        <a:rPr lang="en-US" sz="1125">
                          <a:effectLst/>
                        </a:rPr>
                        <a:t>Education</a:t>
                      </a:r>
                    </a:p>
                  </a:txBody>
                  <a:tcPr marL="72537" marR="72537" marT="36269" marB="3626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algn="ctr" fontAlgn="base"/>
                      <a:r>
                        <a:rPr lang="en-US" sz="1125" dirty="0">
                          <a:effectLst/>
                        </a:rPr>
                        <a:t>6.2</a:t>
                      </a:r>
                    </a:p>
                  </a:txBody>
                  <a:tcPr marL="72537" marR="72537" marT="36269" marB="3626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algn="ctr" fontAlgn="base"/>
                      <a:r>
                        <a:rPr lang="en-US" sz="1125" dirty="0">
                          <a:effectLst/>
                        </a:rPr>
                        <a:t>36%</a:t>
                      </a:r>
                    </a:p>
                  </a:txBody>
                  <a:tcPr marL="72537" marR="72537" marT="36269" marB="3626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algn="ctr" fontAlgn="base"/>
                      <a:r>
                        <a:rPr lang="en-US" sz="1125" dirty="0">
                          <a:effectLst/>
                        </a:rPr>
                        <a:t>11.5</a:t>
                      </a:r>
                    </a:p>
                  </a:txBody>
                  <a:tcPr marL="72537" marR="72537" marT="36269" marB="3626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algn="ctr" fontAlgn="base"/>
                      <a:r>
                        <a:rPr lang="en-US" sz="1125" dirty="0">
                          <a:effectLst/>
                        </a:rPr>
                        <a:t>4.10</a:t>
                      </a:r>
                    </a:p>
                  </a:txBody>
                  <a:tcPr marL="72537" marR="72537" marT="36269" marB="3626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algn="ctr" fontAlgn="base"/>
                      <a:r>
                        <a:rPr lang="en-US" sz="1125">
                          <a:effectLst/>
                        </a:rPr>
                        <a:t>10.3</a:t>
                      </a:r>
                    </a:p>
                  </a:txBody>
                  <a:tcPr marL="72537" marR="72537" marT="36269" marB="3626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r>
              <a:tr h="602615">
                <a:tc>
                  <a:txBody>
                    <a:bodyPr/>
                    <a:lstStyle/>
                    <a:p>
                      <a:pPr fontAlgn="base"/>
                      <a:r>
                        <a:rPr lang="en-US" sz="1125">
                          <a:effectLst/>
                        </a:rPr>
                        <a:t>Health Care</a:t>
                      </a:r>
                    </a:p>
                  </a:txBody>
                  <a:tcPr marL="72537" marR="72537" marT="36269" marB="3626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algn="ctr" fontAlgn="base"/>
                      <a:r>
                        <a:rPr lang="en-US" sz="1125">
                          <a:effectLst/>
                        </a:rPr>
                        <a:t>4.2</a:t>
                      </a:r>
                    </a:p>
                  </a:txBody>
                  <a:tcPr marL="72537" marR="72537" marT="36269" marB="3626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algn="ctr" fontAlgn="base"/>
                      <a:r>
                        <a:rPr lang="en-US" sz="1125" dirty="0">
                          <a:effectLst/>
                        </a:rPr>
                        <a:t>24%</a:t>
                      </a:r>
                    </a:p>
                  </a:txBody>
                  <a:tcPr marL="72537" marR="72537" marT="36269" marB="3626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algn="ctr" fontAlgn="base"/>
                      <a:r>
                        <a:rPr lang="en-US" sz="1125" dirty="0">
                          <a:effectLst/>
                        </a:rPr>
                        <a:t>11.5</a:t>
                      </a:r>
                    </a:p>
                  </a:txBody>
                  <a:tcPr marL="72537" marR="72537" marT="36269" marB="3626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algn="ctr" fontAlgn="base"/>
                      <a:r>
                        <a:rPr lang="en-US" sz="1125" dirty="0">
                          <a:effectLst/>
                        </a:rPr>
                        <a:t>2.78</a:t>
                      </a:r>
                    </a:p>
                  </a:txBody>
                  <a:tcPr marL="72537" marR="72537" marT="36269" marB="3626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algn="ctr" fontAlgn="base"/>
                      <a:r>
                        <a:rPr lang="en-US" sz="1125" dirty="0">
                          <a:effectLst/>
                        </a:rPr>
                        <a:t>6.98</a:t>
                      </a:r>
                    </a:p>
                  </a:txBody>
                  <a:tcPr marL="72537" marR="72537" marT="36269" marB="3626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r>
              <a:tr h="354330">
                <a:tc>
                  <a:txBody>
                    <a:bodyPr/>
                    <a:lstStyle/>
                    <a:p>
                      <a:pPr fontAlgn="base"/>
                      <a:r>
                        <a:rPr lang="en-US" sz="1125" b="1">
                          <a:effectLst/>
                        </a:rPr>
                        <a:t>Total</a:t>
                      </a:r>
                      <a:endParaRPr lang="en-US" sz="1125">
                        <a:effectLst/>
                      </a:endParaRPr>
                    </a:p>
                  </a:txBody>
                  <a:tcPr marL="72537" marR="72537" marT="36269" marB="3626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solidFill>
                      <a:srgbClr val="F7F7F8"/>
                    </a:solidFill>
                  </a:tcPr>
                </a:tc>
                <a:tc>
                  <a:txBody>
                    <a:bodyPr/>
                    <a:lstStyle/>
                    <a:p>
                      <a:pPr algn="ctr" fontAlgn="base"/>
                      <a:r>
                        <a:rPr lang="en-US" sz="1125" b="1">
                          <a:effectLst/>
                        </a:rPr>
                        <a:t>17.4</a:t>
                      </a:r>
                      <a:endParaRPr lang="en-US" sz="1125">
                        <a:effectLst/>
                      </a:endParaRPr>
                    </a:p>
                  </a:txBody>
                  <a:tcPr marL="72537" marR="72537" marT="36269" marB="3626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solidFill>
                      <a:srgbClr val="F7F7F8"/>
                    </a:solidFill>
                  </a:tcPr>
                </a:tc>
                <a:tc>
                  <a:txBody>
                    <a:bodyPr/>
                    <a:lstStyle/>
                    <a:p>
                      <a:pPr algn="ctr" fontAlgn="base"/>
                      <a:r>
                        <a:rPr lang="en-US" sz="1125" b="1">
                          <a:effectLst/>
                        </a:rPr>
                        <a:t>100%</a:t>
                      </a:r>
                      <a:endParaRPr lang="en-US" sz="1125">
                        <a:effectLst/>
                      </a:endParaRPr>
                    </a:p>
                  </a:txBody>
                  <a:tcPr marL="72537" marR="72537" marT="36269" marB="3626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solidFill>
                      <a:srgbClr val="F7F7F8"/>
                    </a:solidFill>
                  </a:tcPr>
                </a:tc>
                <a:tc>
                  <a:txBody>
                    <a:bodyPr/>
                    <a:lstStyle/>
                    <a:p>
                      <a:pPr algn="ctr" fontAlgn="base"/>
                      <a:r>
                        <a:rPr lang="en-US" sz="1125" b="1" dirty="0">
                          <a:effectLst/>
                        </a:rPr>
                        <a:t>11.5</a:t>
                      </a:r>
                      <a:endParaRPr lang="en-US" sz="1125" dirty="0">
                        <a:effectLst/>
                      </a:endParaRPr>
                    </a:p>
                  </a:txBody>
                  <a:tcPr marL="72537" marR="72537" marT="36269" marB="3626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solidFill>
                      <a:srgbClr val="F7F7F8"/>
                    </a:solidFill>
                  </a:tcPr>
                </a:tc>
                <a:tc>
                  <a:txBody>
                    <a:bodyPr/>
                    <a:lstStyle/>
                    <a:p>
                      <a:pPr algn="ctr" fontAlgn="base"/>
                      <a:r>
                        <a:rPr lang="en-US" sz="1125" b="1" dirty="0">
                          <a:effectLst/>
                        </a:rPr>
                        <a:t>11.5</a:t>
                      </a:r>
                      <a:endParaRPr lang="en-US" sz="1125" dirty="0">
                        <a:effectLst/>
                      </a:endParaRPr>
                    </a:p>
                  </a:txBody>
                  <a:tcPr marL="72537" marR="72537" marT="36269" marB="3626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solidFill>
                      <a:srgbClr val="F7F7F8"/>
                    </a:solidFill>
                  </a:tcPr>
                </a:tc>
                <a:tc>
                  <a:txBody>
                    <a:bodyPr/>
                    <a:lstStyle/>
                    <a:p>
                      <a:pPr algn="ctr" fontAlgn="base"/>
                      <a:r>
                        <a:rPr lang="en-US" sz="1125" b="1" dirty="0">
                          <a:effectLst/>
                        </a:rPr>
                        <a:t>28.88</a:t>
                      </a:r>
                      <a:endParaRPr lang="en-US" sz="1125" dirty="0">
                        <a:effectLst/>
                      </a:endParaRPr>
                    </a:p>
                  </a:txBody>
                  <a:tcPr marL="72537" marR="72537" marT="36269" marB="3626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solidFill>
                      <a:srgbClr val="F7F7F8"/>
                    </a:solidFill>
                  </a:tcPr>
                </a:tc>
              </a:tr>
            </a:tbl>
          </a:graphicData>
        </a:graphic>
      </p:graphicFrame>
      <p:sp>
        <p:nvSpPr>
          <p:cNvPr id="4" name="TextBox 3"/>
          <p:cNvSpPr txBox="1"/>
          <p:nvPr/>
        </p:nvSpPr>
        <p:spPr>
          <a:xfrm>
            <a:off x="210499" y="954107"/>
            <a:ext cx="3786148" cy="2846070"/>
          </a:xfrm>
          <a:prstGeom prst="rect">
            <a:avLst/>
          </a:prstGeom>
          <a:noFill/>
        </p:spPr>
        <p:txBody>
          <a:bodyPr wrap="square" rtlCol="0">
            <a:spAutoFit/>
          </a:bodyPr>
          <a:lstStyle/>
          <a:p>
            <a:pPr marL="228600" indent="-228600">
              <a:buFont typeface="Wingdings" panose="05000000000000000000" pitchFamily="2" charset="2"/>
              <a:buChar char="v"/>
            </a:pPr>
            <a:r>
              <a:rPr lang="en-US" sz="1300" dirty="0"/>
              <a:t>If the government had not spent 11.5 trillion on subsidies over the past 9 years, </a:t>
            </a:r>
            <a:r>
              <a:rPr lang="en-US" sz="1300" b="1" dirty="0"/>
              <a:t>40.23% </a:t>
            </a:r>
            <a:r>
              <a:rPr lang="en-US" sz="1300" dirty="0"/>
              <a:t>of that amount could have gone to the </a:t>
            </a:r>
            <a:r>
              <a:rPr lang="en-US" sz="1300" dirty="0" err="1"/>
              <a:t>Defence</a:t>
            </a:r>
            <a:r>
              <a:rPr lang="en-US" sz="1300" dirty="0"/>
              <a:t> sector, which is approximately </a:t>
            </a:r>
            <a:r>
              <a:rPr lang="en-US" sz="1300" b="1" dirty="0"/>
              <a:t>4.63 trillion</a:t>
            </a:r>
            <a:r>
              <a:rPr lang="en-US" sz="1300" dirty="0"/>
              <a:t>. The total allocation for </a:t>
            </a:r>
            <a:r>
              <a:rPr lang="en-US" sz="1300" dirty="0" err="1"/>
              <a:t>Defence</a:t>
            </a:r>
            <a:r>
              <a:rPr lang="en-US" sz="1300" dirty="0"/>
              <a:t> would have summed up to </a:t>
            </a:r>
            <a:r>
              <a:rPr lang="en-US" sz="1300" b="1" dirty="0"/>
              <a:t>11.6 trillion</a:t>
            </a:r>
            <a:r>
              <a:rPr lang="en-US" sz="1300" dirty="0"/>
              <a:t>.</a:t>
            </a:r>
            <a:endParaRPr lang="en-US" sz="1800" dirty="0"/>
          </a:p>
          <a:p>
            <a:endParaRPr lang="en-US" sz="1800" dirty="0"/>
          </a:p>
          <a:p>
            <a:endParaRPr lang="en-US" sz="1800" dirty="0"/>
          </a:p>
          <a:p>
            <a:pPr marL="381000" indent="-381000">
              <a:buFont typeface="Wingdings" panose="05000000000000000000" pitchFamily="2" charset="2"/>
              <a:buChar char="v"/>
            </a:pPr>
            <a:r>
              <a:rPr lang="en-US" sz="1300" dirty="0"/>
              <a:t>Similarly, the Education sector could have received </a:t>
            </a:r>
            <a:r>
              <a:rPr lang="en-US" sz="1300" b="1" dirty="0"/>
              <a:t>35.63% </a:t>
            </a:r>
            <a:r>
              <a:rPr lang="en-US" sz="1300" dirty="0"/>
              <a:t>of the total subsidies, amounting to approximately </a:t>
            </a:r>
            <a:r>
              <a:rPr lang="en-US" sz="1300" b="1" dirty="0"/>
              <a:t>4.10 trillion</a:t>
            </a:r>
            <a:r>
              <a:rPr lang="en-US" sz="1300" dirty="0"/>
              <a:t>. The total allocation for Education would have summed up to </a:t>
            </a:r>
            <a:r>
              <a:rPr lang="en-US" sz="1300" b="1" dirty="0"/>
              <a:t>10.3 trillion</a:t>
            </a:r>
            <a:r>
              <a:rPr lang="en-US" sz="1300" dirty="0"/>
              <a:t>.</a:t>
            </a:r>
          </a:p>
        </p:txBody>
      </p:sp>
      <p:sp>
        <p:nvSpPr>
          <p:cNvPr id="5" name="TextBox 4"/>
          <p:cNvSpPr txBox="1"/>
          <p:nvPr/>
        </p:nvSpPr>
        <p:spPr>
          <a:xfrm>
            <a:off x="210500" y="4037744"/>
            <a:ext cx="8534773" cy="491490"/>
          </a:xfrm>
          <a:prstGeom prst="rect">
            <a:avLst/>
          </a:prstGeom>
          <a:noFill/>
        </p:spPr>
        <p:txBody>
          <a:bodyPr wrap="square" rtlCol="0">
            <a:spAutoFit/>
          </a:bodyPr>
          <a:lstStyle/>
          <a:p>
            <a:pPr marL="381000" indent="-381000">
              <a:buFont typeface="Wingdings" panose="05000000000000000000" pitchFamily="2" charset="2"/>
              <a:buChar char="v"/>
            </a:pPr>
            <a:r>
              <a:rPr lang="en-US" sz="1300" dirty="0"/>
              <a:t>The Healthcare sector could have been allocated </a:t>
            </a:r>
            <a:r>
              <a:rPr lang="en-US" sz="1300" b="1" dirty="0"/>
              <a:t>24.14% </a:t>
            </a:r>
            <a:r>
              <a:rPr lang="en-US" sz="1300" dirty="0"/>
              <a:t>of the subsidies, which would have been around </a:t>
            </a:r>
            <a:r>
              <a:rPr lang="en-US" sz="1300" b="1" dirty="0"/>
              <a:t>2.78 trillion</a:t>
            </a:r>
            <a:r>
              <a:rPr lang="en-US" sz="1300" dirty="0"/>
              <a:t>. The total allocation for Healthcare would have summed up to </a:t>
            </a:r>
            <a:r>
              <a:rPr lang="en-US" sz="1300" b="1" dirty="0"/>
              <a:t>6.9 trillion</a:t>
            </a:r>
            <a:r>
              <a:rPr lang="en-US" sz="1300" dirty="0"/>
              <a:t>.</a:t>
            </a:r>
          </a:p>
        </p:txBody>
      </p:sp>
    </p:spTree>
  </p:cSld>
  <p:clrMapOvr>
    <a:masterClrMapping/>
  </p:clrMapOvr>
  <p:transition>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6"/>
          <p:cNvPicPr preferRelativeResize="0"/>
          <p:nvPr/>
        </p:nvPicPr>
        <p:blipFill>
          <a:blip r:embed="rId3">
            <a:extLst>
              <a:ext uri="{28A0092B-C50C-407E-A947-70E740481C1C}">
                <a14:useLocalDpi xmlns:a14="http://schemas.microsoft.com/office/drawing/2010/main" val="0"/>
              </a:ext>
            </a:extLst>
          </a:blip>
          <a:stretch>
            <a:fillRect/>
          </a:stretch>
        </p:blipFill>
        <p:spPr>
          <a:xfrm>
            <a:off x="3914140" y="-379095"/>
            <a:ext cx="5229225" cy="5521960"/>
          </a:xfrm>
          <a:custGeom>
            <a:avLst/>
            <a:gdLst/>
            <a:ahLst/>
            <a:cxnLst/>
            <a:rect l="l" t="t" r="r" b="b"/>
            <a:pathLst>
              <a:path w="20674" h="21096" extrusionOk="0">
                <a:moveTo>
                  <a:pt x="5071" y="0"/>
                </a:moveTo>
                <a:cubicBezTo>
                  <a:pt x="4077" y="1153"/>
                  <a:pt x="3282" y="3014"/>
                  <a:pt x="2142" y="5678"/>
                </a:cubicBezTo>
                <a:cubicBezTo>
                  <a:pt x="468" y="9588"/>
                  <a:pt x="-463" y="11762"/>
                  <a:pt x="233" y="13843"/>
                </a:cubicBezTo>
                <a:cubicBezTo>
                  <a:pt x="928" y="15925"/>
                  <a:pt x="2924" y="16940"/>
                  <a:pt x="6515" y="18764"/>
                </a:cubicBezTo>
                <a:cubicBezTo>
                  <a:pt x="10105" y="20588"/>
                  <a:pt x="12105" y="21600"/>
                  <a:pt x="14012" y="20843"/>
                </a:cubicBezTo>
                <a:cubicBezTo>
                  <a:pt x="15919" y="20086"/>
                  <a:pt x="16855" y="17911"/>
                  <a:pt x="18529" y="14000"/>
                </a:cubicBezTo>
                <a:cubicBezTo>
                  <a:pt x="20203" y="10089"/>
                  <a:pt x="21137" y="7915"/>
                  <a:pt x="20443" y="5834"/>
                </a:cubicBezTo>
                <a:cubicBezTo>
                  <a:pt x="19749" y="3753"/>
                  <a:pt x="17748" y="2738"/>
                  <a:pt x="14156" y="913"/>
                </a:cubicBezTo>
                <a:cubicBezTo>
                  <a:pt x="13500" y="577"/>
                  <a:pt x="12898" y="273"/>
                  <a:pt x="12340" y="0"/>
                </a:cubicBezTo>
                <a:lnTo>
                  <a:pt x="5071" y="0"/>
                </a:lnTo>
                <a:close/>
              </a:path>
            </a:pathLst>
          </a:custGeom>
          <a:noFill/>
          <a:ln>
            <a:noFill/>
          </a:ln>
        </p:spPr>
      </p:pic>
      <p:sp>
        <p:nvSpPr>
          <p:cNvPr id="85" name="Google Shape;85;p16"/>
          <p:cNvSpPr txBox="1">
            <a:spLocks noGrp="1"/>
          </p:cNvSpPr>
          <p:nvPr>
            <p:ph type="ctrTitle" idx="4294967295"/>
          </p:nvPr>
        </p:nvSpPr>
        <p:spPr>
          <a:xfrm>
            <a:off x="154236" y="129651"/>
            <a:ext cx="4450938" cy="440675"/>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sz="3200" dirty="0" smtClean="0">
                <a:solidFill>
                  <a:srgbClr val="002060"/>
                </a:solidFill>
              </a:rPr>
              <a:t>Prof. Seiyefa F. Brisibe</a:t>
            </a:r>
            <a:endParaRPr sz="3200" dirty="0">
              <a:solidFill>
                <a:srgbClr val="002060"/>
              </a:solidFill>
              <a:sym typeface="Encode Sans Semi Condensed"/>
            </a:endParaRPr>
          </a:p>
        </p:txBody>
      </p:sp>
      <p:sp>
        <p:nvSpPr>
          <p:cNvPr id="86" name="Google Shape;86;p16"/>
          <p:cNvSpPr txBox="1">
            <a:spLocks noGrp="1"/>
          </p:cNvSpPr>
          <p:nvPr>
            <p:ph type="subTitle" idx="4294967295"/>
          </p:nvPr>
        </p:nvSpPr>
        <p:spPr>
          <a:xfrm>
            <a:off x="52908" y="565223"/>
            <a:ext cx="4318612" cy="897469"/>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GB" sz="1100" dirty="0" smtClean="0"/>
              <a:t>(</a:t>
            </a:r>
            <a:r>
              <a:rPr lang="en-GB" sz="1100" i="1" dirty="0" smtClean="0"/>
              <a:t>MBBS </a:t>
            </a:r>
            <a:r>
              <a:rPr lang="en-GB" sz="1100" i="1" dirty="0"/>
              <a:t>(PH), Cert. Biz Analytics (Cambridge, USA), Exec. MBA (Metropolitan Univ. UK), Dip. Adaptive leadership-Africa (Harvard-USA), Dip. Voice of Leadership (Aga Khan Univ. Nairobi), Cert. Development Mgt. (Coventry Univ. UK), M.sc, Health Economics and Health Policy (Birmingham-UK), FMCFM (NGR)) </a:t>
            </a:r>
            <a:endParaRPr lang="en-US" sz="1100" dirty="0"/>
          </a:p>
        </p:txBody>
      </p:sp>
      <p:sp>
        <p:nvSpPr>
          <p:cNvPr id="87" name="Google Shape;87;p16"/>
          <p:cNvSpPr txBox="1">
            <a:spLocks noGrp="1"/>
          </p:cNvSpPr>
          <p:nvPr>
            <p:ph type="sldNum" idx="12"/>
          </p:nvPr>
        </p:nvSpPr>
        <p:spPr>
          <a:xfrm>
            <a:off x="8456478" y="129651"/>
            <a:ext cx="548700" cy="3936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GB"/>
              <a:t>2</a:t>
            </a:fld>
            <a:endParaRPr lang="en-GB"/>
          </a:p>
        </p:txBody>
      </p:sp>
    </p:spTree>
  </p:cSld>
  <p:clrMapOvr>
    <a:masterClrMapping/>
  </p:clrMapOvr>
  <p:transition>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20</a:t>
            </a:fld>
            <a:endParaRPr lang="en-GB"/>
          </a:p>
        </p:txBody>
      </p:sp>
      <p:graphicFrame>
        <p:nvGraphicFramePr>
          <p:cNvPr id="4" name="Chart 3"/>
          <p:cNvGraphicFramePr>
            <a:graphicFrameLocks noGrp="1"/>
          </p:cNvGraphicFramePr>
          <p:nvPr/>
        </p:nvGraphicFramePr>
        <p:xfrm>
          <a:off x="0" y="0"/>
          <a:ext cx="9144000" cy="51435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21</a:t>
            </a:fld>
            <a:endParaRPr lang="en-GB"/>
          </a:p>
        </p:txBody>
      </p:sp>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p:spPr>
      </p:pic>
    </p:spTree>
  </p:cSld>
  <p:clrMapOvr>
    <a:masterClrMapping/>
  </p:clrMapOvr>
  <p:transition>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7"/>
          <p:cNvSpPr txBox="1">
            <a:spLocks noGrp="1"/>
          </p:cNvSpPr>
          <p:nvPr>
            <p:ph type="ctrTitle"/>
          </p:nvPr>
        </p:nvSpPr>
        <p:spPr>
          <a:xfrm>
            <a:off x="2897458" y="990600"/>
            <a:ext cx="5035200" cy="2887633"/>
          </a:xfrm>
          <a:prstGeom prst="rect">
            <a:avLst/>
          </a:prstGeom>
        </p:spPr>
        <p:txBody>
          <a:bodyPr spcFirstLastPara="1" wrap="square" lIns="0" tIns="0" rIns="0" bIns="0" anchor="b" anchorCtr="0">
            <a:noAutofit/>
          </a:bodyPr>
          <a:lstStyle/>
          <a:p>
            <a:pPr lvl="0"/>
            <a:r>
              <a:rPr lang="en-US" dirty="0"/>
              <a:t>HEALTHCARE  DELIVERY IN NIGERIA AND THE FOCUS ON BAYELSA STATE</a:t>
            </a:r>
          </a:p>
        </p:txBody>
      </p:sp>
      <p:sp>
        <p:nvSpPr>
          <p:cNvPr id="93" name="Google Shape;93;p17"/>
          <p:cNvSpPr txBox="1">
            <a:spLocks noGrp="1"/>
          </p:cNvSpPr>
          <p:nvPr>
            <p:ph type="subTitle" idx="1"/>
          </p:nvPr>
        </p:nvSpPr>
        <p:spPr>
          <a:xfrm>
            <a:off x="2743199" y="3878233"/>
            <a:ext cx="6138041" cy="941073"/>
          </a:xfrm>
          <a:prstGeom prst="rect">
            <a:avLst/>
          </a:prstGeom>
        </p:spPr>
        <p:txBody>
          <a:bodyPr spcFirstLastPara="1" wrap="square" lIns="0" tIns="0" rIns="0" bIns="0" anchor="t" anchorCtr="0">
            <a:noAutofit/>
          </a:bodyPr>
          <a:lstStyle/>
          <a:p>
            <a:r>
              <a:rPr lang="en-US" dirty="0"/>
              <a:t>Overview of the Healthcare System in </a:t>
            </a:r>
            <a:r>
              <a:rPr lang="en-US" dirty="0" smtClean="0"/>
              <a:t>Nigeria</a:t>
            </a:r>
          </a:p>
          <a:p>
            <a:endParaRPr lang="en-US" dirty="0"/>
          </a:p>
          <a:p>
            <a:r>
              <a:rPr lang="en-US" dirty="0" smtClean="0"/>
              <a:t>Specifics </a:t>
            </a:r>
            <a:r>
              <a:rPr lang="en-US" dirty="0"/>
              <a:t>of Healthcare Delivery in Bayelsa State</a:t>
            </a:r>
          </a:p>
        </p:txBody>
      </p:sp>
      <p:sp>
        <p:nvSpPr>
          <p:cNvPr id="94" name="Google Shape;94;p17"/>
          <p:cNvSpPr/>
          <p:nvPr/>
        </p:nvSpPr>
        <p:spPr>
          <a:xfrm>
            <a:off x="1789899" y="1568299"/>
            <a:ext cx="1030250" cy="2551599"/>
          </a:xfrm>
          <a:prstGeom prst="rect">
            <a:avLst/>
          </a:prstGeom>
        </p:spPr>
        <p:txBody>
          <a:bodyPr>
            <a:prstTxWarp prst="textPlain">
              <a:avLst/>
            </a:prstTxWarp>
          </a:bodyPr>
          <a:lstStyle/>
          <a:p>
            <a:pPr lvl="0" algn="ctr"/>
            <a:r>
              <a:rPr lang="en-US" b="1" i="0" dirty="0" smtClean="0">
                <a:ln>
                  <a:noFill/>
                </a:ln>
                <a:solidFill>
                  <a:srgbClr val="0070C0"/>
                </a:solidFill>
                <a:latin typeface="Encode Sans Semi Condensed"/>
              </a:rPr>
              <a:t>3</a:t>
            </a:r>
            <a:endParaRPr b="1" i="0" dirty="0">
              <a:ln>
                <a:noFill/>
              </a:ln>
              <a:solidFill>
                <a:srgbClr val="0070C0"/>
              </a:solidFill>
              <a:latin typeface="Encode Sans Semi Condensed"/>
            </a:endParaRPr>
          </a:p>
        </p:txBody>
      </p:sp>
    </p:spTree>
  </p:cSld>
  <p:clrMapOvr>
    <a:masterClrMapping/>
  </p:clrMapOvr>
  <p:transition>
    <p:fade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4562" y="215725"/>
            <a:ext cx="5851245" cy="461400"/>
          </a:xfrm>
        </p:spPr>
        <p:txBody>
          <a:bodyPr/>
          <a:lstStyle/>
          <a:p>
            <a:r>
              <a:rPr lang="en-US" dirty="0"/>
              <a:t>Nigerian HealthCare Service Delivery</a:t>
            </a:r>
          </a:p>
        </p:txBody>
      </p:sp>
      <p:sp>
        <p:nvSpPr>
          <p:cNvPr id="3" name="Slide Number Placeholder 2"/>
          <p:cNvSpPr>
            <a:spLocks noGrp="1"/>
          </p:cNvSpPr>
          <p:nvPr>
            <p:ph type="sldNum" sz="quarter" idx="12"/>
          </p:nvPr>
        </p:nvSpPr>
        <p:spPr/>
        <p:txBody>
          <a:bodyPr/>
          <a:lstStyle/>
          <a:p>
            <a:fld id="{7BB16748-3CF8-4CBA-892F-939D9AD21311}" type="slidenum">
              <a:rPr lang="en-US" smtClean="0"/>
              <a:t>23</a:t>
            </a:fld>
            <a:endParaRPr lang="en-US"/>
          </a:p>
        </p:txBody>
      </p:sp>
      <p:sp>
        <p:nvSpPr>
          <p:cNvPr id="4" name="Rectangle 3"/>
          <p:cNvSpPr/>
          <p:nvPr/>
        </p:nvSpPr>
        <p:spPr>
          <a:xfrm>
            <a:off x="0" y="1034415"/>
            <a:ext cx="9144000" cy="76200"/>
          </a:xfrm>
          <a:prstGeom prst="rect">
            <a:avLst/>
          </a:prstGeom>
          <a:solidFill>
            <a:schemeClr val="tx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dirty="0" err="1">
              <a:solidFill>
                <a:schemeClr val="tx1"/>
              </a:solidFill>
            </a:endParaRPr>
          </a:p>
        </p:txBody>
      </p:sp>
      <p:sp>
        <p:nvSpPr>
          <p:cNvPr id="5" name="Rectangle 4"/>
          <p:cNvSpPr/>
          <p:nvPr/>
        </p:nvSpPr>
        <p:spPr>
          <a:xfrm>
            <a:off x="457437" y="1316383"/>
            <a:ext cx="8281788" cy="461665"/>
          </a:xfrm>
          <a:prstGeom prst="rect">
            <a:avLst/>
          </a:prstGeom>
          <a:solidFill>
            <a:schemeClr val="bg2"/>
          </a:solidFill>
        </p:spPr>
        <p:txBody>
          <a:bodyPr wrap="square" anchor="ctr">
            <a:spAutoFit/>
          </a:bodyPr>
          <a:lstStyle/>
          <a:p>
            <a:r>
              <a:rPr lang="en-US" sz="1200" dirty="0">
                <a:solidFill>
                  <a:schemeClr val="bg1"/>
                </a:solidFill>
              </a:rPr>
              <a:t>Healthcare service delivery is the provision of medical care, treatments, and preventive measures to individuals and communities to promote health and treat illnesses, ensuring equitable access and quality of care.</a:t>
            </a:r>
            <a:endParaRPr lang="en-US" sz="1200" b="1" dirty="0">
              <a:solidFill>
                <a:schemeClr val="bg1"/>
              </a:solidFill>
              <a:latin typeface="Century Gothic" panose="020B0502020202020204" pitchFamily="34" charset="0"/>
            </a:endParaRPr>
          </a:p>
        </p:txBody>
      </p:sp>
      <p:grpSp>
        <p:nvGrpSpPr>
          <p:cNvPr id="18" name="Group 17"/>
          <p:cNvGrpSpPr/>
          <p:nvPr/>
        </p:nvGrpSpPr>
        <p:grpSpPr>
          <a:xfrm>
            <a:off x="524562" y="2283196"/>
            <a:ext cx="8214663" cy="2073494"/>
            <a:chOff x="699416" y="2318221"/>
            <a:chExt cx="10952884" cy="2764658"/>
          </a:xfrm>
          <a:solidFill>
            <a:schemeClr val="tx1">
              <a:lumMod val="60000"/>
              <a:lumOff val="40000"/>
            </a:schemeClr>
          </a:solidFill>
        </p:grpSpPr>
        <p:grpSp>
          <p:nvGrpSpPr>
            <p:cNvPr id="9" name="Group 8"/>
            <p:cNvGrpSpPr/>
            <p:nvPr/>
          </p:nvGrpSpPr>
          <p:grpSpPr>
            <a:xfrm>
              <a:off x="699416" y="2318221"/>
              <a:ext cx="3151224" cy="2764658"/>
              <a:chOff x="-21944" y="2070189"/>
              <a:chExt cx="3151224" cy="2764658"/>
            </a:xfrm>
            <a:grpFill/>
          </p:grpSpPr>
          <p:sp>
            <p:nvSpPr>
              <p:cNvPr id="6" name="Oval 5"/>
              <p:cNvSpPr/>
              <p:nvPr/>
            </p:nvSpPr>
            <p:spPr>
              <a:xfrm>
                <a:off x="626544" y="2070189"/>
                <a:ext cx="1854248" cy="1854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endParaRPr>
              </a:p>
            </p:txBody>
          </p:sp>
          <p:sp>
            <p:nvSpPr>
              <p:cNvPr id="7" name="Rectangle 6"/>
              <p:cNvSpPr/>
              <p:nvPr/>
            </p:nvSpPr>
            <p:spPr>
              <a:xfrm>
                <a:off x="-21944" y="3704209"/>
                <a:ext cx="3151224" cy="1130638"/>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endParaRPr>
              </a:p>
            </p:txBody>
          </p:sp>
          <p:sp>
            <p:nvSpPr>
              <p:cNvPr id="8" name="Rectangle 7"/>
              <p:cNvSpPr/>
              <p:nvPr/>
            </p:nvSpPr>
            <p:spPr>
              <a:xfrm>
                <a:off x="137771" y="3827119"/>
                <a:ext cx="2831795" cy="861774"/>
              </a:xfrm>
              <a:prstGeom prst="rect">
                <a:avLst/>
              </a:prstGeom>
              <a:grpFill/>
              <a:ln>
                <a:solidFill>
                  <a:schemeClr val="tx1"/>
                </a:solidFill>
              </a:ln>
            </p:spPr>
            <p:txBody>
              <a:bodyPr wrap="square" anchor="ctr">
                <a:spAutoFit/>
              </a:bodyPr>
              <a:lstStyle/>
              <a:p>
                <a:pPr algn="just"/>
                <a:r>
                  <a:rPr lang="en-US" sz="1200" dirty="0">
                    <a:solidFill>
                      <a:schemeClr val="bg1"/>
                    </a:solidFill>
                  </a:rPr>
                  <a:t>Healthcare delivery in Nigeria is both a private and government business. </a:t>
                </a:r>
              </a:p>
            </p:txBody>
          </p:sp>
        </p:grpSp>
        <p:grpSp>
          <p:nvGrpSpPr>
            <p:cNvPr id="10" name="Group 9"/>
            <p:cNvGrpSpPr/>
            <p:nvPr/>
          </p:nvGrpSpPr>
          <p:grpSpPr>
            <a:xfrm>
              <a:off x="4600246" y="2318221"/>
              <a:ext cx="3151224" cy="2764658"/>
              <a:chOff x="-21944" y="2070189"/>
              <a:chExt cx="3151224" cy="2764658"/>
            </a:xfrm>
            <a:grpFill/>
          </p:grpSpPr>
          <p:sp>
            <p:nvSpPr>
              <p:cNvPr id="11" name="Oval 10"/>
              <p:cNvSpPr/>
              <p:nvPr/>
            </p:nvSpPr>
            <p:spPr>
              <a:xfrm>
                <a:off x="626544" y="2070189"/>
                <a:ext cx="1854248" cy="1854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endParaRPr>
              </a:p>
            </p:txBody>
          </p:sp>
          <p:sp>
            <p:nvSpPr>
              <p:cNvPr id="12" name="Rectangle 11"/>
              <p:cNvSpPr/>
              <p:nvPr/>
            </p:nvSpPr>
            <p:spPr>
              <a:xfrm>
                <a:off x="-21944" y="3704209"/>
                <a:ext cx="3151224" cy="1130638"/>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endParaRPr>
              </a:p>
            </p:txBody>
          </p:sp>
          <p:sp>
            <p:nvSpPr>
              <p:cNvPr id="13" name="Rectangle 12"/>
              <p:cNvSpPr/>
              <p:nvPr/>
            </p:nvSpPr>
            <p:spPr>
              <a:xfrm>
                <a:off x="-21944" y="3704010"/>
                <a:ext cx="3151224" cy="1107996"/>
              </a:xfrm>
              <a:prstGeom prst="rect">
                <a:avLst/>
              </a:prstGeom>
              <a:grpFill/>
              <a:ln>
                <a:solidFill>
                  <a:schemeClr val="tx1"/>
                </a:solidFill>
              </a:ln>
            </p:spPr>
            <p:txBody>
              <a:bodyPr wrap="square" anchor="ctr">
                <a:spAutoFit/>
              </a:bodyPr>
              <a:lstStyle/>
              <a:p>
                <a:pPr algn="ctr"/>
                <a:r>
                  <a:rPr lang="en-US" sz="1200" dirty="0">
                    <a:solidFill>
                      <a:schemeClr val="bg1"/>
                    </a:solidFill>
                  </a:rPr>
                  <a:t>Effective </a:t>
                </a:r>
                <a:r>
                  <a:rPr lang="en-US" sz="1200" dirty="0" smtClean="0">
                    <a:solidFill>
                      <a:schemeClr val="bg1"/>
                    </a:solidFill>
                  </a:rPr>
                  <a:t>healthcare </a:t>
                </a:r>
                <a:r>
                  <a:rPr lang="en-US" sz="1200" dirty="0">
                    <a:solidFill>
                      <a:schemeClr val="bg1"/>
                    </a:solidFill>
                  </a:rPr>
                  <a:t>delivery is usually a function of the quality, </a:t>
                </a:r>
                <a:r>
                  <a:rPr lang="en-US" sz="1200" dirty="0" smtClean="0">
                    <a:solidFill>
                      <a:schemeClr val="bg1"/>
                    </a:solidFill>
                  </a:rPr>
                  <a:t>accessibility </a:t>
                </a:r>
                <a:r>
                  <a:rPr lang="en-US" sz="1200" dirty="0">
                    <a:solidFill>
                      <a:schemeClr val="bg1"/>
                    </a:solidFill>
                  </a:rPr>
                  <a:t>and affordability of the services</a:t>
                </a:r>
                <a:endParaRPr lang="en-US" sz="1200"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grpSp>
        <p:grpSp>
          <p:nvGrpSpPr>
            <p:cNvPr id="14" name="Group 13"/>
            <p:cNvGrpSpPr/>
            <p:nvPr/>
          </p:nvGrpSpPr>
          <p:grpSpPr>
            <a:xfrm>
              <a:off x="8501076" y="2318221"/>
              <a:ext cx="3151224" cy="2764658"/>
              <a:chOff x="-21944" y="2070189"/>
              <a:chExt cx="3151224" cy="2764658"/>
            </a:xfrm>
            <a:grpFill/>
          </p:grpSpPr>
          <p:sp>
            <p:nvSpPr>
              <p:cNvPr id="15" name="Oval 14"/>
              <p:cNvSpPr/>
              <p:nvPr/>
            </p:nvSpPr>
            <p:spPr>
              <a:xfrm>
                <a:off x="626544" y="2070189"/>
                <a:ext cx="1854248" cy="18542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endParaRPr>
              </a:p>
            </p:txBody>
          </p:sp>
          <p:sp>
            <p:nvSpPr>
              <p:cNvPr id="16" name="Rectangle 15"/>
              <p:cNvSpPr/>
              <p:nvPr/>
            </p:nvSpPr>
            <p:spPr>
              <a:xfrm>
                <a:off x="-21944" y="3704209"/>
                <a:ext cx="3151224" cy="1130638"/>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endParaRPr>
              </a:p>
            </p:txBody>
          </p:sp>
          <p:sp>
            <p:nvSpPr>
              <p:cNvPr id="17" name="Rectangle 16"/>
              <p:cNvSpPr/>
              <p:nvPr/>
            </p:nvSpPr>
            <p:spPr>
              <a:xfrm>
                <a:off x="-21944" y="3704010"/>
                <a:ext cx="3151224" cy="1107996"/>
              </a:xfrm>
              <a:prstGeom prst="rect">
                <a:avLst/>
              </a:prstGeom>
              <a:grpFill/>
              <a:ln>
                <a:solidFill>
                  <a:schemeClr val="tx1"/>
                </a:solidFill>
              </a:ln>
            </p:spPr>
            <p:txBody>
              <a:bodyPr wrap="square" anchor="ctr">
                <a:spAutoFit/>
              </a:bodyPr>
              <a:lstStyle/>
              <a:p>
                <a:r>
                  <a:rPr lang="en-US" sz="1200" dirty="0">
                    <a:solidFill>
                      <a:schemeClr val="bg1"/>
                    </a:solidFill>
                  </a:rPr>
                  <a:t>Service </a:t>
                </a:r>
                <a:r>
                  <a:rPr lang="en-US" sz="1200" dirty="0" smtClean="0">
                    <a:solidFill>
                      <a:schemeClr val="bg1"/>
                    </a:solidFill>
                  </a:rPr>
                  <a:t>delivery reflects </a:t>
                </a:r>
                <a:r>
                  <a:rPr lang="en-US" sz="1200" dirty="0">
                    <a:solidFill>
                      <a:schemeClr val="bg1"/>
                    </a:solidFill>
                  </a:rPr>
                  <a:t>the immediate outputs of the health system, i.e. the availability and distribution of </a:t>
                </a:r>
                <a:r>
                  <a:rPr lang="en-US" sz="1200" dirty="0" smtClean="0">
                    <a:solidFill>
                      <a:schemeClr val="bg1"/>
                    </a:solidFill>
                  </a:rPr>
                  <a:t>care.</a:t>
                </a:r>
                <a:endParaRPr lang="en-US" sz="1200" dirty="0">
                  <a:solidFill>
                    <a:schemeClr val="bg1"/>
                  </a:solidFill>
                </a:endParaRPr>
              </a:p>
            </p:txBody>
          </p:sp>
        </p:grpSp>
      </p:grpSp>
      <p:pic>
        <p:nvPicPr>
          <p:cNvPr id="7170" name="Picture 2" descr="Free vector starting a business project concept illustr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0672" y="2645061"/>
            <a:ext cx="971199" cy="646949"/>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Free vector house moving concept with m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7181" y="2655655"/>
            <a:ext cx="969425" cy="645768"/>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Vector traditional meal home cooking food festival culinary tourism food recipes eating habit world cuisine gastronomy event restaurant flat vector modern illustr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9463" y="2586461"/>
            <a:ext cx="1116107" cy="7434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364" y="226889"/>
            <a:ext cx="8371114" cy="538074"/>
          </a:xfrm>
        </p:spPr>
        <p:txBody>
          <a:bodyPr/>
          <a:lstStyle/>
          <a:p>
            <a:pPr lvl="1"/>
            <a:r>
              <a:rPr lang="en-US" sz="3000" dirty="0"/>
              <a:t>Overview of the Healthcare </a:t>
            </a:r>
            <a:r>
              <a:rPr lang="en-US" sz="3000" dirty="0" smtClean="0"/>
              <a:t>indices </a:t>
            </a:r>
            <a:r>
              <a:rPr lang="en-US" sz="3000" dirty="0"/>
              <a:t>in </a:t>
            </a:r>
            <a:r>
              <a:rPr lang="en-US" sz="3000" dirty="0" smtClean="0"/>
              <a:t>Nigeria</a:t>
            </a:r>
            <a:br>
              <a:rPr lang="en-US" sz="3000" dirty="0" smtClean="0"/>
            </a:br>
            <a:endParaRPr lang="en-US" sz="3000" dirty="0"/>
          </a:p>
        </p:txBody>
      </p:sp>
      <p:sp>
        <p:nvSpPr>
          <p:cNvPr id="3" name="Slide Number Placeholder 2"/>
          <p:cNvSpPr>
            <a:spLocks noGrp="1"/>
          </p:cNvSpPr>
          <p:nvPr>
            <p:ph type="sldNum" sz="quarter" idx="12"/>
          </p:nvPr>
        </p:nvSpPr>
        <p:spPr/>
        <p:txBody>
          <a:bodyPr/>
          <a:lstStyle/>
          <a:p>
            <a:fld id="{7BB16748-3CF8-4CBA-892F-939D9AD21311}" type="slidenum">
              <a:rPr lang="en-US" smtClean="0"/>
              <a:t>24</a:t>
            </a:fld>
            <a:endParaRPr lang="en-US"/>
          </a:p>
        </p:txBody>
      </p:sp>
      <p:grpSp>
        <p:nvGrpSpPr>
          <p:cNvPr id="4" name="Group 3"/>
          <p:cNvGrpSpPr/>
          <p:nvPr/>
        </p:nvGrpSpPr>
        <p:grpSpPr>
          <a:xfrm>
            <a:off x="0" y="878856"/>
            <a:ext cx="3324861" cy="3890905"/>
            <a:chOff x="0" y="813219"/>
            <a:chExt cx="4433148" cy="5187873"/>
          </a:xfrm>
        </p:grpSpPr>
        <p:sp>
          <p:nvSpPr>
            <p:cNvPr id="5" name="Rectangle 4"/>
            <p:cNvSpPr/>
            <p:nvPr/>
          </p:nvSpPr>
          <p:spPr>
            <a:xfrm>
              <a:off x="0" y="813219"/>
              <a:ext cx="2340864" cy="24481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50"/>
            </a:p>
          </p:txBody>
        </p:sp>
        <p:grpSp>
          <p:nvGrpSpPr>
            <p:cNvPr id="6" name="Group 5"/>
            <p:cNvGrpSpPr/>
            <p:nvPr/>
          </p:nvGrpSpPr>
          <p:grpSpPr>
            <a:xfrm flipH="1">
              <a:off x="0" y="930316"/>
              <a:ext cx="2194560" cy="194238"/>
              <a:chOff x="1696598" y="1663547"/>
              <a:chExt cx="3073706" cy="609600"/>
            </a:xfrm>
          </p:grpSpPr>
          <p:cxnSp>
            <p:nvCxnSpPr>
              <p:cNvPr id="8" name="Straight Connector 7"/>
              <p:cNvCxnSpPr/>
              <p:nvPr/>
            </p:nvCxnSpPr>
            <p:spPr>
              <a:xfrm flipV="1">
                <a:off x="1696598" y="1663547"/>
                <a:ext cx="30737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1696598" y="1815947"/>
                <a:ext cx="30737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1696598" y="1968347"/>
                <a:ext cx="30737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696598" y="2120747"/>
                <a:ext cx="30737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1696598" y="2273147"/>
                <a:ext cx="30737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Rectangle 6"/>
            <p:cNvSpPr/>
            <p:nvPr/>
          </p:nvSpPr>
          <p:spPr>
            <a:xfrm>
              <a:off x="392532" y="1234034"/>
              <a:ext cx="4040616" cy="4767058"/>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50">
                <a:ln>
                  <a:solidFill>
                    <a:sysClr val="windowText" lastClr="000000"/>
                  </a:solidFill>
                </a:ln>
              </a:endParaRPr>
            </a:p>
          </p:txBody>
        </p:sp>
      </p:grpSp>
      <p:grpSp>
        <p:nvGrpSpPr>
          <p:cNvPr id="13" name="Group 12"/>
          <p:cNvGrpSpPr/>
          <p:nvPr/>
        </p:nvGrpSpPr>
        <p:grpSpPr>
          <a:xfrm>
            <a:off x="3619260" y="1112358"/>
            <a:ext cx="5385918" cy="3649741"/>
            <a:chOff x="-5530" y="867507"/>
            <a:chExt cx="7413540" cy="4866323"/>
          </a:xfrm>
        </p:grpSpPr>
        <p:grpSp>
          <p:nvGrpSpPr>
            <p:cNvPr id="14" name="Group 13"/>
            <p:cNvGrpSpPr/>
            <p:nvPr/>
          </p:nvGrpSpPr>
          <p:grpSpPr>
            <a:xfrm>
              <a:off x="-5530" y="888525"/>
              <a:ext cx="7413540" cy="4845305"/>
              <a:chOff x="1" y="2743687"/>
              <a:chExt cx="7413540" cy="4845305"/>
            </a:xfrm>
          </p:grpSpPr>
          <p:sp>
            <p:nvSpPr>
              <p:cNvPr id="16" name="Arrow: Pentagon 15"/>
              <p:cNvSpPr/>
              <p:nvPr/>
            </p:nvSpPr>
            <p:spPr>
              <a:xfrm>
                <a:off x="1" y="2777365"/>
                <a:ext cx="5994850" cy="384048"/>
              </a:xfrm>
              <a:prstGeom prst="homePlate">
                <a:avLst>
                  <a:gd name="adj" fmla="val 43894"/>
                </a:avLst>
              </a:prstGeom>
              <a:solidFill>
                <a:schemeClr val="tx1"/>
              </a:solidFill>
              <a:ln w="12700" cap="flat" cmpd="sng" algn="ctr">
                <a:noFill/>
                <a:prstDash val="solid"/>
                <a:miter lim="800000"/>
              </a:ln>
              <a:effectLst/>
            </p:spPr>
            <p:txBody>
              <a:bodyPr rtlCol="0" anchor="ctr"/>
              <a:lstStyle/>
              <a:p>
                <a:pPr algn="ctr" defTabSz="685800">
                  <a:buClrTx/>
                  <a:defRPr/>
                </a:pPr>
                <a:endParaRPr lang="en-US" sz="1350" b="1" dirty="0">
                  <a:solidFill>
                    <a:schemeClr val="tx1"/>
                  </a:solidFill>
                  <a:latin typeface="Source Sans Pro Light"/>
                  <a:ea typeface="+mn-ea"/>
                  <a:cs typeface="+mn-cs"/>
                </a:endParaRPr>
              </a:p>
            </p:txBody>
          </p:sp>
          <p:sp>
            <p:nvSpPr>
              <p:cNvPr id="17" name="TextBox 16"/>
              <p:cNvSpPr txBox="1"/>
              <p:nvPr/>
            </p:nvSpPr>
            <p:spPr>
              <a:xfrm>
                <a:off x="231008" y="2743687"/>
                <a:ext cx="4114800" cy="451405"/>
              </a:xfrm>
              <a:prstGeom prst="rect">
                <a:avLst/>
              </a:prstGeom>
              <a:noFill/>
              <a:ln w="12700" cap="flat">
                <a:noFill/>
                <a:miter lim="400000"/>
              </a:ln>
              <a:effectLst/>
              <a:sp3d/>
            </p:spPr>
            <p:txBody>
              <a:bodyPr wrap="square" anchor="ctr">
                <a:spAutoFit/>
              </a:bodyPr>
              <a:lstStyle/>
              <a:p>
                <a:pPr lvl="0">
                  <a:defRPr/>
                </a:pPr>
                <a:r>
                  <a:rPr lang="en-US" sz="1600" b="1" dirty="0" smtClean="0">
                    <a:solidFill>
                      <a:prstClr val="white"/>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Brief Overview</a:t>
                </a:r>
                <a:endParaRPr lang="en-US" sz="1600" b="1" dirty="0">
                  <a:solidFill>
                    <a:prstClr val="white"/>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endParaRPr>
              </a:p>
            </p:txBody>
          </p:sp>
          <p:sp>
            <p:nvSpPr>
              <p:cNvPr id="18" name="TextBox 17"/>
              <p:cNvSpPr txBox="1"/>
              <p:nvPr/>
            </p:nvSpPr>
            <p:spPr>
              <a:xfrm>
                <a:off x="236412" y="3265911"/>
                <a:ext cx="7177129" cy="4323081"/>
              </a:xfrm>
              <a:prstGeom prst="rect">
                <a:avLst/>
              </a:prstGeom>
              <a:noFill/>
              <a:ln w="12700" cap="flat">
                <a:noFill/>
                <a:miter lim="400000"/>
              </a:ln>
              <a:effectLst/>
              <a:sp3d/>
            </p:spPr>
            <p:txBody>
              <a:bodyPr wrap="square" anchor="t">
                <a:spAutoFit/>
              </a:bodyPr>
              <a:lstStyle/>
              <a:p>
                <a:pPr lvl="0" algn="just">
                  <a:defRPr/>
                </a:pPr>
                <a:r>
                  <a:rPr lang="en-US" sz="1050" dirty="0"/>
                  <a:t>Nigeria's healthcare system faces challenges like high maternal and infant mortality rates, communicable diseases, and rising non-communicable diseases. Efforts are underway to revitalize primary healthcare and achieve universal health coverage to improve healthcare delivery and address these issues effectively</a:t>
                </a:r>
                <a:r>
                  <a:rPr lang="en-US" sz="1050" dirty="0" smtClean="0"/>
                  <a:t>.</a:t>
                </a:r>
              </a:p>
              <a:p>
                <a:pPr lvl="0" algn="just">
                  <a:defRPr/>
                </a:pPr>
                <a:endParaRPr lang="en-US" sz="1050" dirty="0">
                  <a:solidFill>
                    <a:schemeClr val="tx1">
                      <a:lumMod val="75000"/>
                      <a:lumOff val="25000"/>
                    </a:schemeClr>
                  </a:solidFill>
                  <a:latin typeface="Century Gothic" panose="020B0502020202020204" pitchFamily="34" charset="0"/>
                  <a:cs typeface="Arial" panose="020B0604020202020204" pitchFamily="34" charset="0"/>
                </a:endParaRPr>
              </a:p>
              <a:p>
                <a:pPr marL="171450" indent="-171450">
                  <a:lnSpc>
                    <a:spcPct val="150000"/>
                  </a:lnSpc>
                  <a:buFont typeface="Wingdings" panose="05000000000000000000" pitchFamily="2" charset="2"/>
                  <a:buChar char="v"/>
                </a:pPr>
                <a:r>
                  <a:rPr lang="en-US" sz="1050" dirty="0"/>
                  <a:t>High maternal mortality ratio: 814 per 100,000 live births</a:t>
                </a:r>
              </a:p>
              <a:p>
                <a:pPr marL="171450" indent="-171450">
                  <a:lnSpc>
                    <a:spcPct val="150000"/>
                  </a:lnSpc>
                  <a:buFont typeface="Wingdings" panose="05000000000000000000" pitchFamily="2" charset="2"/>
                  <a:buChar char="v"/>
                </a:pPr>
                <a:r>
                  <a:rPr lang="en-US" sz="1050" dirty="0"/>
                  <a:t>Infant mortality rate: 70 per 1,000 live births</a:t>
                </a:r>
              </a:p>
              <a:p>
                <a:pPr marL="171450" indent="-171450">
                  <a:lnSpc>
                    <a:spcPct val="150000"/>
                  </a:lnSpc>
                  <a:buFont typeface="Wingdings" panose="05000000000000000000" pitchFamily="2" charset="2"/>
                  <a:buChar char="v"/>
                </a:pPr>
                <a:r>
                  <a:rPr lang="en-US" sz="1050" dirty="0"/>
                  <a:t>Under-five mortality rate: 104 per 1,000 live births</a:t>
                </a:r>
              </a:p>
              <a:p>
                <a:pPr marL="171450" indent="-171450">
                  <a:lnSpc>
                    <a:spcPct val="150000"/>
                  </a:lnSpc>
                  <a:buFont typeface="Wingdings" panose="05000000000000000000" pitchFamily="2" charset="2"/>
                  <a:buChar char="v"/>
                </a:pPr>
                <a:r>
                  <a:rPr lang="en-US" sz="1050" dirty="0"/>
                  <a:t>Communicable diseases (malaria, tuberculosis, HIV/AIDS) are prevalent</a:t>
                </a:r>
              </a:p>
              <a:p>
                <a:pPr marL="171450" indent="-171450">
                  <a:lnSpc>
                    <a:spcPct val="150000"/>
                  </a:lnSpc>
                  <a:buFont typeface="Wingdings" panose="05000000000000000000" pitchFamily="2" charset="2"/>
                  <a:buChar char="v"/>
                </a:pPr>
                <a:r>
                  <a:rPr lang="en-US" sz="1050" dirty="0"/>
                  <a:t>Increasing cases of non-communicable diseases (hypertension, diabetes)</a:t>
                </a:r>
              </a:p>
              <a:p>
                <a:pPr marL="171450" indent="-171450">
                  <a:lnSpc>
                    <a:spcPct val="150000"/>
                  </a:lnSpc>
                  <a:buFont typeface="Wingdings" panose="05000000000000000000" pitchFamily="2" charset="2"/>
                  <a:buChar char="v"/>
                </a:pPr>
                <a:r>
                  <a:rPr lang="en-US" sz="1050" dirty="0"/>
                  <a:t>Ongoing public health emergencies</a:t>
                </a:r>
              </a:p>
              <a:p>
                <a:pPr marL="171450" indent="-171450">
                  <a:lnSpc>
                    <a:spcPct val="150000"/>
                  </a:lnSpc>
                  <a:buFont typeface="Wingdings" panose="05000000000000000000" pitchFamily="2" charset="2"/>
                  <a:buChar char="v"/>
                </a:pPr>
                <a:r>
                  <a:rPr lang="en-US" sz="1050" dirty="0"/>
                  <a:t>Challenged  primary healthcaresstem</a:t>
                </a:r>
              </a:p>
              <a:p>
                <a:pPr marL="171450" indent="-171450">
                  <a:lnSpc>
                    <a:spcPct val="150000"/>
                  </a:lnSpc>
                  <a:buFont typeface="Wingdings" panose="05000000000000000000" pitchFamily="2" charset="2"/>
                  <a:buChar char="v"/>
                </a:pPr>
                <a:r>
                  <a:rPr lang="en-US" sz="1050" dirty="0"/>
                  <a:t>Pursuing universal health coverage is still very low at 17% of over 200million people.</a:t>
                </a:r>
              </a:p>
              <a:p>
                <a:pPr lvl="0" algn="just">
                  <a:defRPr/>
                </a:pPr>
                <a:endParaRPr lang="en-US" sz="1050" dirty="0">
                  <a:solidFill>
                    <a:schemeClr val="tx1">
                      <a:lumMod val="75000"/>
                      <a:lumOff val="25000"/>
                    </a:schemeClr>
                  </a:solidFill>
                  <a:latin typeface="Century Gothic" panose="020B0502020202020204" pitchFamily="34" charset="0"/>
                  <a:cs typeface="Arial" panose="020B0604020202020204" pitchFamily="34" charset="0"/>
                </a:endParaRPr>
              </a:p>
            </p:txBody>
          </p:sp>
        </p:grpSp>
        <p:sp>
          <p:nvSpPr>
            <p:cNvPr id="15" name="Rectangle 14"/>
            <p:cNvSpPr/>
            <p:nvPr/>
          </p:nvSpPr>
          <p:spPr>
            <a:xfrm>
              <a:off x="113255" y="867507"/>
              <a:ext cx="58419" cy="293843"/>
            </a:xfrm>
            <a:prstGeom prst="rect">
              <a:avLst/>
            </a:prstGeom>
            <a:solidFill>
              <a:schemeClr val="accent2"/>
            </a:solidFill>
            <a:ln w="12700" cap="flat" cmpd="sng" algn="ctr">
              <a:noFill/>
              <a:prstDash val="solid"/>
              <a:miter lim="800000"/>
            </a:ln>
            <a:effectLst/>
          </p:spPr>
          <p:txBody>
            <a:bodyPr rtlCol="0" anchor="ctr"/>
            <a:lstStyle/>
            <a:p>
              <a:pPr algn="ctr" defTabSz="685800">
                <a:buClrTx/>
                <a:defRPr/>
              </a:pPr>
              <a:endParaRPr lang="en-IN" sz="1350" b="1">
                <a:solidFill>
                  <a:prstClr val="white"/>
                </a:solidFill>
                <a:latin typeface="Source Sans Pro Light"/>
                <a:ea typeface="+mn-ea"/>
                <a:cs typeface="+mn-cs"/>
              </a:endParaRPr>
            </a:p>
          </p:txBody>
        </p:sp>
      </p:grpSp>
      <p:pic>
        <p:nvPicPr>
          <p:cNvPr id="4098" name="Picture 2" descr="Health care in Nigeria: Challenges and recommendations |  socialprotection.or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261" y="2078181"/>
            <a:ext cx="2716737" cy="18078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795" y="55165"/>
            <a:ext cx="8542033" cy="380048"/>
          </a:xfrm>
        </p:spPr>
        <p:txBody>
          <a:bodyPr/>
          <a:lstStyle/>
          <a:p>
            <a:r>
              <a:rPr lang="en-US" sz="2400" dirty="0" smtClean="0"/>
              <a:t>WHO Report on </a:t>
            </a:r>
            <a:r>
              <a:rPr lang="en-US" sz="2400" dirty="0"/>
              <a:t>t</a:t>
            </a:r>
            <a:r>
              <a:rPr lang="en-US" sz="2400" dirty="0" smtClean="0"/>
              <a:t>he Overview of </a:t>
            </a:r>
            <a:r>
              <a:rPr lang="en-US" sz="2400" dirty="0"/>
              <a:t>t</a:t>
            </a:r>
            <a:r>
              <a:rPr lang="en-US" sz="2400" dirty="0" smtClean="0"/>
              <a:t>he Nigerian Health Sector</a:t>
            </a:r>
            <a:endParaRPr lang="en-US" sz="2400"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25</a:t>
            </a:fld>
            <a:endParaRPr lang="en-GB"/>
          </a:p>
        </p:txBody>
      </p:sp>
      <p:graphicFrame>
        <p:nvGraphicFramePr>
          <p:cNvPr id="5" name="Table 4"/>
          <p:cNvGraphicFramePr>
            <a:graphicFrameLocks noGrp="1"/>
          </p:cNvGraphicFramePr>
          <p:nvPr/>
        </p:nvGraphicFramePr>
        <p:xfrm>
          <a:off x="188794" y="435212"/>
          <a:ext cx="8816384" cy="4474247"/>
        </p:xfrm>
        <a:graphic>
          <a:graphicData uri="http://schemas.openxmlformats.org/drawingml/2006/table">
            <a:tbl>
              <a:tblPr firstRow="1" firstCol="1" bandRow="1">
                <a:tableStyleId>{7E9639D4-E3E2-4D34-9284-5A2195B3D0D7}</a:tableStyleId>
              </a:tblPr>
              <a:tblGrid>
                <a:gridCol w="6045590"/>
                <a:gridCol w="2770794"/>
              </a:tblGrid>
              <a:tr h="205312">
                <a:tc>
                  <a:txBody>
                    <a:bodyPr/>
                    <a:lstStyle/>
                    <a:p>
                      <a:pPr marL="0" marR="0" algn="ctr">
                        <a:lnSpc>
                          <a:spcPct val="107000"/>
                        </a:lnSpc>
                        <a:spcBef>
                          <a:spcPts val="0"/>
                        </a:spcBef>
                        <a:spcAft>
                          <a:spcPts val="800"/>
                        </a:spcAft>
                        <a:tabLst>
                          <a:tab pos="3390265" algn="l"/>
                        </a:tabLst>
                      </a:pPr>
                      <a:r>
                        <a:rPr lang="en-US" sz="1000" kern="100" dirty="0">
                          <a:effectLst/>
                        </a:rPr>
                        <a:t>Indicator</a:t>
                      </a:r>
                      <a:endParaRPr lang="en-US" sz="9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7756" marR="27756" marT="0" marB="0"/>
                </a:tc>
                <a:tc>
                  <a:txBody>
                    <a:bodyPr/>
                    <a:lstStyle/>
                    <a:p>
                      <a:pPr marL="0" marR="0" algn="ctr">
                        <a:lnSpc>
                          <a:spcPct val="107000"/>
                        </a:lnSpc>
                        <a:spcBef>
                          <a:spcPts val="0"/>
                        </a:spcBef>
                        <a:spcAft>
                          <a:spcPts val="800"/>
                        </a:spcAft>
                        <a:tabLst>
                          <a:tab pos="3390265" algn="l"/>
                        </a:tabLst>
                      </a:pPr>
                      <a:r>
                        <a:rPr lang="en-US" sz="1000" kern="100" dirty="0">
                          <a:effectLst/>
                        </a:rPr>
                        <a:t>Value</a:t>
                      </a:r>
                      <a:endParaRPr lang="en-US" sz="9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7756" marR="27756" marT="0" marB="0"/>
                </a:tc>
              </a:tr>
              <a:tr h="228058">
                <a:tc>
                  <a:txBody>
                    <a:bodyPr/>
                    <a:lstStyle/>
                    <a:p>
                      <a:pPr marL="0" marR="0" algn="l">
                        <a:lnSpc>
                          <a:spcPct val="107000"/>
                        </a:lnSpc>
                        <a:spcBef>
                          <a:spcPts val="0"/>
                        </a:spcBef>
                        <a:spcAft>
                          <a:spcPts val="800"/>
                        </a:spcAft>
                        <a:tabLst>
                          <a:tab pos="3390265" algn="l"/>
                        </a:tabLst>
                      </a:pPr>
                      <a:r>
                        <a:rPr lang="en-US" sz="1000" kern="100" dirty="0">
                          <a:effectLst/>
                        </a:rPr>
                        <a:t>Infants exclusively breastfed for the first six months (2013)</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7756" marR="27756" marT="0" marB="0"/>
                </a:tc>
                <a:tc>
                  <a:txBody>
                    <a:bodyPr/>
                    <a:lstStyle/>
                    <a:p>
                      <a:pPr marL="0" marR="0" algn="ctr">
                        <a:lnSpc>
                          <a:spcPct val="107000"/>
                        </a:lnSpc>
                        <a:spcBef>
                          <a:spcPts val="0"/>
                        </a:spcBef>
                        <a:spcAft>
                          <a:spcPts val="800"/>
                        </a:spcAft>
                        <a:tabLst>
                          <a:tab pos="3390265" algn="l"/>
                        </a:tabLst>
                      </a:pPr>
                      <a:r>
                        <a:rPr lang="en-US" sz="1000" kern="100">
                          <a:effectLst/>
                        </a:rPr>
                        <a:t>17.4%</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7756" marR="27756" marT="0" marB="0"/>
                </a:tc>
              </a:tr>
              <a:tr h="187213">
                <a:tc>
                  <a:txBody>
                    <a:bodyPr/>
                    <a:lstStyle/>
                    <a:p>
                      <a:pPr marL="0" marR="0" algn="l">
                        <a:lnSpc>
                          <a:spcPct val="107000"/>
                        </a:lnSpc>
                        <a:spcBef>
                          <a:spcPts val="0"/>
                        </a:spcBef>
                        <a:spcAft>
                          <a:spcPts val="800"/>
                        </a:spcAft>
                        <a:tabLst>
                          <a:tab pos="3390265" algn="l"/>
                        </a:tabLst>
                      </a:pPr>
                      <a:r>
                        <a:rPr lang="en-US" sz="1000" kern="100" dirty="0">
                          <a:effectLst/>
                        </a:rPr>
                        <a:t>Diphtheria tetanus toxoid and pertussis immunization coverage among 1-year-olds (2016)</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7756" marR="27756" marT="0" marB="0"/>
                </a:tc>
                <a:tc>
                  <a:txBody>
                    <a:bodyPr/>
                    <a:lstStyle/>
                    <a:p>
                      <a:pPr marL="0" marR="0" algn="ctr">
                        <a:lnSpc>
                          <a:spcPct val="107000"/>
                        </a:lnSpc>
                        <a:spcBef>
                          <a:spcPts val="0"/>
                        </a:spcBef>
                        <a:spcAft>
                          <a:spcPts val="800"/>
                        </a:spcAft>
                        <a:tabLst>
                          <a:tab pos="3390265" algn="l"/>
                        </a:tabLst>
                      </a:pPr>
                      <a:r>
                        <a:rPr lang="en-US" sz="1000" kern="100" dirty="0">
                          <a:effectLst/>
                        </a:rPr>
                        <a:t>49%</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7756" marR="27756" marT="0" marB="0"/>
                </a:tc>
              </a:tr>
              <a:tr h="228058">
                <a:tc>
                  <a:txBody>
                    <a:bodyPr/>
                    <a:lstStyle/>
                    <a:p>
                      <a:pPr marL="0" marR="0" algn="l">
                        <a:lnSpc>
                          <a:spcPct val="107000"/>
                        </a:lnSpc>
                        <a:spcBef>
                          <a:spcPts val="0"/>
                        </a:spcBef>
                        <a:spcAft>
                          <a:spcPts val="800"/>
                        </a:spcAft>
                        <a:tabLst>
                          <a:tab pos="3390265" algn="l"/>
                        </a:tabLst>
                      </a:pPr>
                      <a:r>
                        <a:rPr lang="en-US" sz="1000" kern="100" dirty="0">
                          <a:effectLst/>
                        </a:rPr>
                        <a:t>Life expectancy at birth (years) (2015)</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7756" marR="27756" marT="0" marB="0"/>
                </a:tc>
                <a:tc>
                  <a:txBody>
                    <a:bodyPr/>
                    <a:lstStyle/>
                    <a:p>
                      <a:pPr marL="0" marR="0" algn="ctr">
                        <a:lnSpc>
                          <a:spcPct val="107000"/>
                        </a:lnSpc>
                        <a:spcBef>
                          <a:spcPts val="0"/>
                        </a:spcBef>
                        <a:spcAft>
                          <a:spcPts val="800"/>
                        </a:spcAft>
                        <a:tabLst>
                          <a:tab pos="3390265" algn="l"/>
                        </a:tabLst>
                      </a:pPr>
                      <a:r>
                        <a:rPr lang="en-US" sz="1000" kern="100">
                          <a:effectLst/>
                        </a:rPr>
                        <a:t>55.6 (Female), 53.4 (Male), 54.5 (Both sexes)</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7756" marR="27756" marT="0" marB="0"/>
                </a:tc>
              </a:tr>
              <a:tr h="205312">
                <a:tc>
                  <a:txBody>
                    <a:bodyPr/>
                    <a:lstStyle/>
                    <a:p>
                      <a:pPr marL="0" marR="0" algn="l">
                        <a:lnSpc>
                          <a:spcPct val="107000"/>
                        </a:lnSpc>
                        <a:spcBef>
                          <a:spcPts val="0"/>
                        </a:spcBef>
                        <a:spcAft>
                          <a:spcPts val="800"/>
                        </a:spcAft>
                        <a:tabLst>
                          <a:tab pos="3390265" algn="l"/>
                        </a:tabLst>
                      </a:pPr>
                      <a:r>
                        <a:rPr lang="en-US" sz="1000" kern="100" dirty="0">
                          <a:effectLst/>
                        </a:rPr>
                        <a:t>Population (in thousands) (2015)</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7756" marR="27756" marT="0" marB="0"/>
                </a:tc>
                <a:tc>
                  <a:txBody>
                    <a:bodyPr/>
                    <a:lstStyle/>
                    <a:p>
                      <a:pPr marL="0" marR="0" algn="ctr">
                        <a:lnSpc>
                          <a:spcPct val="107000"/>
                        </a:lnSpc>
                        <a:spcBef>
                          <a:spcPts val="0"/>
                        </a:spcBef>
                        <a:spcAft>
                          <a:spcPts val="800"/>
                        </a:spcAft>
                        <a:tabLst>
                          <a:tab pos="3390265" algn="l"/>
                        </a:tabLst>
                      </a:pPr>
                      <a:r>
                        <a:rPr lang="en-US" sz="1000" kern="100">
                          <a:effectLst/>
                        </a:rPr>
                        <a:t>182,202</a:t>
                      </a:r>
                      <a:endParaRPr lang="en-US"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27756" marR="27756" marT="0" marB="0"/>
                </a:tc>
              </a:tr>
              <a:tr h="205312">
                <a:tc>
                  <a:txBody>
                    <a:bodyPr/>
                    <a:lstStyle/>
                    <a:p>
                      <a:pPr marL="0" marR="0" algn="l">
                        <a:lnSpc>
                          <a:spcPct val="107000"/>
                        </a:lnSpc>
                        <a:spcBef>
                          <a:spcPts val="0"/>
                        </a:spcBef>
                        <a:spcAft>
                          <a:spcPts val="800"/>
                        </a:spcAft>
                        <a:tabLst>
                          <a:tab pos="3390265" algn="l"/>
                        </a:tabLst>
                      </a:pPr>
                      <a:r>
                        <a:rPr lang="en-US" sz="1000" kern="100" dirty="0">
                          <a:effectLst/>
                        </a:rPr>
                        <a:t>Population under 15 (2015)</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7756" marR="27756" marT="0" marB="0"/>
                </a:tc>
                <a:tc>
                  <a:txBody>
                    <a:bodyPr/>
                    <a:lstStyle/>
                    <a:p>
                      <a:pPr marL="0" marR="0" algn="ctr">
                        <a:lnSpc>
                          <a:spcPct val="107000"/>
                        </a:lnSpc>
                        <a:spcBef>
                          <a:spcPts val="0"/>
                        </a:spcBef>
                        <a:spcAft>
                          <a:spcPts val="800"/>
                        </a:spcAft>
                        <a:tabLst>
                          <a:tab pos="3390265" algn="l"/>
                        </a:tabLst>
                      </a:pPr>
                      <a:r>
                        <a:rPr lang="en-US" sz="1000" kern="100" dirty="0">
                          <a:effectLst/>
                        </a:rPr>
                        <a:t>44%</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7756" marR="27756" marT="0" marB="0"/>
                </a:tc>
              </a:tr>
              <a:tr h="205312">
                <a:tc>
                  <a:txBody>
                    <a:bodyPr/>
                    <a:lstStyle/>
                    <a:p>
                      <a:pPr marL="0" marR="0" algn="l">
                        <a:lnSpc>
                          <a:spcPct val="107000"/>
                        </a:lnSpc>
                        <a:spcBef>
                          <a:spcPts val="0"/>
                        </a:spcBef>
                        <a:spcAft>
                          <a:spcPts val="800"/>
                        </a:spcAft>
                        <a:tabLst>
                          <a:tab pos="3390265" algn="l"/>
                        </a:tabLst>
                      </a:pPr>
                      <a:r>
                        <a:rPr lang="en-US" sz="1000" kern="100" dirty="0">
                          <a:effectLst/>
                        </a:rPr>
                        <a:t>Population over 60 (2015)</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7756" marR="27756" marT="0" marB="0"/>
                </a:tc>
                <a:tc>
                  <a:txBody>
                    <a:bodyPr/>
                    <a:lstStyle/>
                    <a:p>
                      <a:pPr marL="0" marR="0" algn="ctr">
                        <a:lnSpc>
                          <a:spcPct val="107000"/>
                        </a:lnSpc>
                        <a:spcBef>
                          <a:spcPts val="0"/>
                        </a:spcBef>
                        <a:spcAft>
                          <a:spcPts val="800"/>
                        </a:spcAft>
                        <a:tabLst>
                          <a:tab pos="3390265" algn="l"/>
                        </a:tabLst>
                      </a:pPr>
                      <a:r>
                        <a:rPr lang="en-US" sz="1000" kern="100" dirty="0">
                          <a:effectLst/>
                        </a:rPr>
                        <a:t>4.5%</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7756" marR="27756" marT="0" marB="0"/>
                </a:tc>
              </a:tr>
              <a:tr h="228058">
                <a:tc>
                  <a:txBody>
                    <a:bodyPr/>
                    <a:lstStyle/>
                    <a:p>
                      <a:pPr marL="0" marR="0" algn="l">
                        <a:lnSpc>
                          <a:spcPct val="107000"/>
                        </a:lnSpc>
                        <a:spcBef>
                          <a:spcPts val="0"/>
                        </a:spcBef>
                        <a:spcAft>
                          <a:spcPts val="800"/>
                        </a:spcAft>
                        <a:tabLst>
                          <a:tab pos="3390265" algn="l"/>
                        </a:tabLst>
                      </a:pPr>
                      <a:r>
                        <a:rPr lang="en-US" sz="1000" kern="100" dirty="0">
                          <a:effectLst/>
                        </a:rPr>
                        <a:t>Poverty headcount ratio at $1.25 a day (PPP) (% of population) (2011)</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7756" marR="27756" marT="0" marB="0"/>
                </a:tc>
                <a:tc>
                  <a:txBody>
                    <a:bodyPr/>
                    <a:lstStyle/>
                    <a:p>
                      <a:pPr marL="0" marR="0" algn="ctr">
                        <a:lnSpc>
                          <a:spcPct val="107000"/>
                        </a:lnSpc>
                        <a:spcBef>
                          <a:spcPts val="0"/>
                        </a:spcBef>
                        <a:spcAft>
                          <a:spcPts val="800"/>
                        </a:spcAft>
                        <a:tabLst>
                          <a:tab pos="3390265" algn="l"/>
                        </a:tabLst>
                      </a:pPr>
                      <a:r>
                        <a:rPr lang="en-US" sz="1000" kern="100" dirty="0">
                          <a:effectLst/>
                        </a:rPr>
                        <a:t>54.4%</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7756" marR="27756" marT="0" marB="0"/>
                </a:tc>
              </a:tr>
              <a:tr h="228058">
                <a:tc>
                  <a:txBody>
                    <a:bodyPr/>
                    <a:lstStyle/>
                    <a:p>
                      <a:pPr marL="0" marR="0" algn="l">
                        <a:lnSpc>
                          <a:spcPct val="107000"/>
                        </a:lnSpc>
                        <a:spcBef>
                          <a:spcPts val="0"/>
                        </a:spcBef>
                        <a:spcAft>
                          <a:spcPts val="800"/>
                        </a:spcAft>
                        <a:tabLst>
                          <a:tab pos="3390265" algn="l"/>
                        </a:tabLst>
                      </a:pPr>
                      <a:r>
                        <a:rPr lang="en-US" sz="1000" kern="100" dirty="0">
                          <a:effectLst/>
                        </a:rPr>
                        <a:t>Literacy rate among adults aged &gt;= 15 years (%) (2007-2012)</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7756" marR="27756" marT="0" marB="0"/>
                </a:tc>
                <a:tc>
                  <a:txBody>
                    <a:bodyPr/>
                    <a:lstStyle/>
                    <a:p>
                      <a:pPr marL="0" marR="0" algn="ctr">
                        <a:lnSpc>
                          <a:spcPct val="107000"/>
                        </a:lnSpc>
                        <a:spcBef>
                          <a:spcPts val="0"/>
                        </a:spcBef>
                        <a:spcAft>
                          <a:spcPts val="800"/>
                        </a:spcAft>
                        <a:tabLst>
                          <a:tab pos="3390265" algn="l"/>
                        </a:tabLst>
                      </a:pPr>
                      <a:r>
                        <a:rPr lang="en-US" sz="1000" kern="100" dirty="0">
                          <a:effectLst/>
                        </a:rPr>
                        <a:t>61%</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7756" marR="27756" marT="0" marB="0"/>
                </a:tc>
              </a:tr>
              <a:tr h="205312">
                <a:tc>
                  <a:txBody>
                    <a:bodyPr/>
                    <a:lstStyle/>
                    <a:p>
                      <a:pPr marL="0" marR="0" algn="l">
                        <a:lnSpc>
                          <a:spcPct val="107000"/>
                        </a:lnSpc>
                        <a:spcBef>
                          <a:spcPts val="0"/>
                        </a:spcBef>
                        <a:spcAft>
                          <a:spcPts val="800"/>
                        </a:spcAft>
                        <a:tabLst>
                          <a:tab pos="3390265" algn="l"/>
                        </a:tabLst>
                      </a:pPr>
                      <a:r>
                        <a:rPr lang="en-US" sz="1000" kern="100" dirty="0">
                          <a:effectLst/>
                        </a:rPr>
                        <a:t>Gender Inequality Index rank (2014)</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7756" marR="27756" marT="0" marB="0"/>
                </a:tc>
                <a:tc>
                  <a:txBody>
                    <a:bodyPr/>
                    <a:lstStyle/>
                    <a:p>
                      <a:pPr marL="0" marR="0" algn="ctr">
                        <a:lnSpc>
                          <a:spcPct val="107000"/>
                        </a:lnSpc>
                        <a:spcBef>
                          <a:spcPts val="0"/>
                        </a:spcBef>
                        <a:spcAft>
                          <a:spcPts val="800"/>
                        </a:spcAft>
                        <a:tabLst>
                          <a:tab pos="3390265" algn="l"/>
                        </a:tabLst>
                      </a:pPr>
                      <a:r>
                        <a:rPr lang="en-US" sz="1000" kern="100" dirty="0">
                          <a:effectLst/>
                        </a:rPr>
                        <a:t>...</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7756" marR="27756" marT="0" marB="0"/>
                </a:tc>
              </a:tr>
              <a:tr h="205312">
                <a:tc>
                  <a:txBody>
                    <a:bodyPr/>
                    <a:lstStyle/>
                    <a:p>
                      <a:pPr marL="0" marR="0" algn="l">
                        <a:lnSpc>
                          <a:spcPct val="107000"/>
                        </a:lnSpc>
                        <a:spcBef>
                          <a:spcPts val="0"/>
                        </a:spcBef>
                        <a:spcAft>
                          <a:spcPts val="800"/>
                        </a:spcAft>
                        <a:tabLst>
                          <a:tab pos="3390265" algn="l"/>
                        </a:tabLst>
                      </a:pPr>
                      <a:r>
                        <a:rPr lang="en-US" sz="1000" kern="100" dirty="0">
                          <a:effectLst/>
                        </a:rPr>
                        <a:t>Human Development Index rank (2014)</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7756" marR="27756" marT="0" marB="0"/>
                </a:tc>
                <a:tc>
                  <a:txBody>
                    <a:bodyPr/>
                    <a:lstStyle/>
                    <a:p>
                      <a:pPr marL="0" marR="0" algn="ctr">
                        <a:lnSpc>
                          <a:spcPct val="107000"/>
                        </a:lnSpc>
                        <a:spcBef>
                          <a:spcPts val="0"/>
                        </a:spcBef>
                        <a:spcAft>
                          <a:spcPts val="800"/>
                        </a:spcAft>
                        <a:tabLst>
                          <a:tab pos="3390265" algn="l"/>
                        </a:tabLst>
                      </a:pPr>
                      <a:r>
                        <a:rPr lang="en-US" sz="1000" kern="100" dirty="0">
                          <a:effectLst/>
                        </a:rPr>
                        <a:t>152</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7756" marR="27756" marT="0" marB="0"/>
                </a:tc>
              </a:tr>
              <a:tr h="197797">
                <a:tc>
                  <a:txBody>
                    <a:bodyPr/>
                    <a:lstStyle/>
                    <a:p>
                      <a:pPr marL="0" marR="0" algn="l">
                        <a:lnSpc>
                          <a:spcPct val="107000"/>
                        </a:lnSpc>
                        <a:spcBef>
                          <a:spcPts val="0"/>
                        </a:spcBef>
                        <a:spcAft>
                          <a:spcPts val="800"/>
                        </a:spcAft>
                        <a:tabLst>
                          <a:tab pos="3390265" algn="l"/>
                        </a:tabLst>
                      </a:pPr>
                      <a:r>
                        <a:rPr lang="en-US" sz="1000" kern="100" dirty="0">
                          <a:effectLst/>
                        </a:rPr>
                        <a:t>Total expenditure on health as a percentage of gross domestic product (2014)</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7756" marR="27756" marT="0" marB="0"/>
                </a:tc>
                <a:tc>
                  <a:txBody>
                    <a:bodyPr/>
                    <a:lstStyle/>
                    <a:p>
                      <a:pPr marL="0" marR="0" algn="ctr">
                        <a:lnSpc>
                          <a:spcPct val="107000"/>
                        </a:lnSpc>
                        <a:spcBef>
                          <a:spcPts val="0"/>
                        </a:spcBef>
                        <a:spcAft>
                          <a:spcPts val="800"/>
                        </a:spcAft>
                        <a:tabLst>
                          <a:tab pos="3390265" algn="l"/>
                        </a:tabLst>
                      </a:pPr>
                      <a:r>
                        <a:rPr lang="en-US" sz="1000" kern="100" dirty="0">
                          <a:effectLst/>
                        </a:rPr>
                        <a:t>3.67%</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7756" marR="27756" marT="0" marB="0"/>
                </a:tc>
              </a:tr>
              <a:tr h="176125">
                <a:tc>
                  <a:txBody>
                    <a:bodyPr/>
                    <a:lstStyle/>
                    <a:p>
                      <a:pPr marL="0" marR="0" algn="l">
                        <a:lnSpc>
                          <a:spcPct val="107000"/>
                        </a:lnSpc>
                        <a:spcBef>
                          <a:spcPts val="0"/>
                        </a:spcBef>
                        <a:spcAft>
                          <a:spcPts val="800"/>
                        </a:spcAft>
                        <a:tabLst>
                          <a:tab pos="3390265" algn="l"/>
                        </a:tabLst>
                      </a:pPr>
                      <a:r>
                        <a:rPr lang="en-US" sz="1000" kern="100" dirty="0">
                          <a:effectLst/>
                        </a:rPr>
                        <a:t>Private expenditure on health as a percentage of total expenditure on health (2014)</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7756" marR="27756" marT="0" marB="0"/>
                </a:tc>
                <a:tc>
                  <a:txBody>
                    <a:bodyPr/>
                    <a:lstStyle/>
                    <a:p>
                      <a:pPr marL="0" marR="0" algn="ctr">
                        <a:lnSpc>
                          <a:spcPct val="107000"/>
                        </a:lnSpc>
                        <a:spcBef>
                          <a:spcPts val="0"/>
                        </a:spcBef>
                        <a:spcAft>
                          <a:spcPts val="800"/>
                        </a:spcAft>
                        <a:tabLst>
                          <a:tab pos="3390265" algn="l"/>
                        </a:tabLst>
                      </a:pPr>
                      <a:r>
                        <a:rPr lang="en-US" sz="1000" kern="100" dirty="0">
                          <a:effectLst/>
                        </a:rPr>
                        <a:t>74.85%</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7756" marR="27756" marT="0" marB="0"/>
                </a:tc>
              </a:tr>
              <a:tr h="179548">
                <a:tc>
                  <a:txBody>
                    <a:bodyPr/>
                    <a:lstStyle/>
                    <a:p>
                      <a:pPr marL="0" marR="0" algn="l">
                        <a:lnSpc>
                          <a:spcPct val="107000"/>
                        </a:lnSpc>
                        <a:spcBef>
                          <a:spcPts val="0"/>
                        </a:spcBef>
                        <a:spcAft>
                          <a:spcPts val="800"/>
                        </a:spcAft>
                        <a:tabLst>
                          <a:tab pos="3390265" algn="l"/>
                        </a:tabLst>
                      </a:pPr>
                      <a:r>
                        <a:rPr lang="en-US" sz="1000" kern="100" dirty="0">
                          <a:effectLst/>
                        </a:rPr>
                        <a:t>General government expenditure on health as a percentage of total government expenditure (2014)</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7756" marR="27756" marT="0" marB="0"/>
                </a:tc>
                <a:tc>
                  <a:txBody>
                    <a:bodyPr/>
                    <a:lstStyle/>
                    <a:p>
                      <a:pPr marL="0" marR="0" algn="ctr">
                        <a:lnSpc>
                          <a:spcPct val="107000"/>
                        </a:lnSpc>
                        <a:spcBef>
                          <a:spcPts val="0"/>
                        </a:spcBef>
                        <a:spcAft>
                          <a:spcPts val="800"/>
                        </a:spcAft>
                        <a:tabLst>
                          <a:tab pos="3390265" algn="l"/>
                        </a:tabLst>
                      </a:pPr>
                      <a:r>
                        <a:rPr lang="en-US" sz="1000" kern="100" dirty="0">
                          <a:effectLst/>
                        </a:rPr>
                        <a:t>8.17%</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7756" marR="27756" marT="0" marB="0"/>
                </a:tc>
              </a:tr>
              <a:tr h="228058">
                <a:tc>
                  <a:txBody>
                    <a:bodyPr/>
                    <a:lstStyle/>
                    <a:p>
                      <a:pPr marL="0" marR="0" algn="l">
                        <a:lnSpc>
                          <a:spcPct val="107000"/>
                        </a:lnSpc>
                        <a:spcBef>
                          <a:spcPts val="0"/>
                        </a:spcBef>
                        <a:spcAft>
                          <a:spcPts val="800"/>
                        </a:spcAft>
                        <a:tabLst>
                          <a:tab pos="3390265" algn="l"/>
                        </a:tabLst>
                      </a:pPr>
                      <a:r>
                        <a:rPr lang="en-US" sz="1000" kern="100" dirty="0">
                          <a:effectLst/>
                        </a:rPr>
                        <a:t>Physicians density (per 1000 population) (2009)</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7756" marR="27756" marT="0" marB="0"/>
                </a:tc>
                <a:tc>
                  <a:txBody>
                    <a:bodyPr/>
                    <a:lstStyle/>
                    <a:p>
                      <a:pPr marL="0" marR="0" algn="ctr">
                        <a:lnSpc>
                          <a:spcPct val="107000"/>
                        </a:lnSpc>
                        <a:spcBef>
                          <a:spcPts val="0"/>
                        </a:spcBef>
                        <a:spcAft>
                          <a:spcPts val="800"/>
                        </a:spcAft>
                        <a:tabLst>
                          <a:tab pos="3390265" algn="l"/>
                        </a:tabLst>
                      </a:pPr>
                      <a:r>
                        <a:rPr lang="en-US" sz="1000" kern="100" dirty="0">
                          <a:effectLst/>
                        </a:rPr>
                        <a:t>0.376</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7756" marR="27756" marT="0" marB="0"/>
                </a:tc>
              </a:tr>
              <a:tr h="228058">
                <a:tc>
                  <a:txBody>
                    <a:bodyPr/>
                    <a:lstStyle/>
                    <a:p>
                      <a:pPr marL="0" marR="0" algn="l">
                        <a:lnSpc>
                          <a:spcPct val="107000"/>
                        </a:lnSpc>
                        <a:spcBef>
                          <a:spcPts val="0"/>
                        </a:spcBef>
                        <a:spcAft>
                          <a:spcPts val="800"/>
                        </a:spcAft>
                        <a:tabLst>
                          <a:tab pos="3390265" algn="l"/>
                        </a:tabLst>
                      </a:pPr>
                      <a:r>
                        <a:rPr lang="en-US" sz="1000" kern="100" dirty="0">
                          <a:effectLst/>
                        </a:rPr>
                        <a:t>Nursing and midwifery personnel density (per 1000 population) (2008)</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7756" marR="27756" marT="0" marB="0"/>
                </a:tc>
                <a:tc>
                  <a:txBody>
                    <a:bodyPr/>
                    <a:lstStyle/>
                    <a:p>
                      <a:pPr marL="0" marR="0" algn="ctr">
                        <a:lnSpc>
                          <a:spcPct val="107000"/>
                        </a:lnSpc>
                        <a:spcBef>
                          <a:spcPts val="0"/>
                        </a:spcBef>
                        <a:spcAft>
                          <a:spcPts val="800"/>
                        </a:spcAft>
                        <a:tabLst>
                          <a:tab pos="3390265" algn="l"/>
                        </a:tabLst>
                      </a:pPr>
                      <a:r>
                        <a:rPr lang="en-US" sz="1000" kern="100" dirty="0">
                          <a:effectLst/>
                        </a:rPr>
                        <a:t>1.489</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7756" marR="27756" marT="0" marB="0"/>
                </a:tc>
              </a:tr>
              <a:tr h="228058">
                <a:tc>
                  <a:txBody>
                    <a:bodyPr/>
                    <a:lstStyle/>
                    <a:p>
                      <a:pPr marL="0" marR="0" algn="l">
                        <a:lnSpc>
                          <a:spcPct val="107000"/>
                        </a:lnSpc>
                        <a:spcBef>
                          <a:spcPts val="0"/>
                        </a:spcBef>
                        <a:spcAft>
                          <a:spcPts val="800"/>
                        </a:spcAft>
                        <a:tabLst>
                          <a:tab pos="3390265" algn="l"/>
                        </a:tabLst>
                      </a:pPr>
                      <a:r>
                        <a:rPr lang="en-US" sz="1000" kern="100" dirty="0">
                          <a:effectLst/>
                        </a:rPr>
                        <a:t>Neonatal mortality rate (per 1000 live births) (2016)</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7756" marR="27756" marT="0" marB="0"/>
                </a:tc>
                <a:tc>
                  <a:txBody>
                    <a:bodyPr/>
                    <a:lstStyle/>
                    <a:p>
                      <a:pPr marL="0" marR="0" algn="ctr">
                        <a:lnSpc>
                          <a:spcPct val="107000"/>
                        </a:lnSpc>
                        <a:spcBef>
                          <a:spcPts val="0"/>
                        </a:spcBef>
                        <a:spcAft>
                          <a:spcPts val="800"/>
                        </a:spcAft>
                        <a:tabLst>
                          <a:tab pos="3390265" algn="l"/>
                        </a:tabLst>
                      </a:pPr>
                      <a:r>
                        <a:rPr lang="en-US" sz="1000" kern="100" dirty="0">
                          <a:effectLst/>
                        </a:rPr>
                        <a:t>34.1</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7756" marR="27756" marT="0" marB="0"/>
                </a:tc>
              </a:tr>
              <a:tr h="221112">
                <a:tc>
                  <a:txBody>
                    <a:bodyPr/>
                    <a:lstStyle/>
                    <a:p>
                      <a:pPr marL="0" marR="0" algn="l">
                        <a:lnSpc>
                          <a:spcPct val="107000"/>
                        </a:lnSpc>
                        <a:spcBef>
                          <a:spcPts val="0"/>
                        </a:spcBef>
                        <a:spcAft>
                          <a:spcPts val="800"/>
                        </a:spcAft>
                        <a:tabLst>
                          <a:tab pos="3390265" algn="l"/>
                        </a:tabLst>
                      </a:pPr>
                      <a:r>
                        <a:rPr lang="en-US" sz="1000" kern="100" dirty="0">
                          <a:effectLst/>
                        </a:rPr>
                        <a:t>Under-five mortality rate (probability of dying by age 5 per 1000 live births) (2016)</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7756" marR="27756" marT="0" marB="0"/>
                </a:tc>
                <a:tc>
                  <a:txBody>
                    <a:bodyPr/>
                    <a:lstStyle/>
                    <a:p>
                      <a:pPr marL="0" marR="0" algn="ctr">
                        <a:lnSpc>
                          <a:spcPct val="107000"/>
                        </a:lnSpc>
                        <a:spcBef>
                          <a:spcPts val="0"/>
                        </a:spcBef>
                        <a:spcAft>
                          <a:spcPts val="800"/>
                        </a:spcAft>
                        <a:tabLst>
                          <a:tab pos="3390265" algn="l"/>
                        </a:tabLst>
                      </a:pPr>
                      <a:r>
                        <a:rPr lang="en-US" sz="1000" kern="100" dirty="0">
                          <a:effectLst/>
                        </a:rPr>
                        <a:t>104.3</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7756" marR="27756" marT="0" marB="0"/>
                </a:tc>
              </a:tr>
              <a:tr h="228058">
                <a:tc>
                  <a:txBody>
                    <a:bodyPr/>
                    <a:lstStyle/>
                    <a:p>
                      <a:pPr marL="0" marR="0" algn="l">
                        <a:lnSpc>
                          <a:spcPct val="107000"/>
                        </a:lnSpc>
                        <a:spcBef>
                          <a:spcPts val="0"/>
                        </a:spcBef>
                        <a:spcAft>
                          <a:spcPts val="800"/>
                        </a:spcAft>
                        <a:tabLst>
                          <a:tab pos="3390265" algn="l"/>
                        </a:tabLst>
                      </a:pPr>
                      <a:r>
                        <a:rPr lang="en-US" sz="1000" kern="100" dirty="0">
                          <a:effectLst/>
                        </a:rPr>
                        <a:t>Maternal mortality ratio (per 100,000 live births) (2015)</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7756" marR="27756" marT="0" marB="0"/>
                </a:tc>
                <a:tc>
                  <a:txBody>
                    <a:bodyPr/>
                    <a:lstStyle/>
                    <a:p>
                      <a:pPr marL="0" marR="0" algn="ctr">
                        <a:lnSpc>
                          <a:spcPct val="107000"/>
                        </a:lnSpc>
                        <a:spcBef>
                          <a:spcPts val="0"/>
                        </a:spcBef>
                        <a:spcAft>
                          <a:spcPts val="800"/>
                        </a:spcAft>
                        <a:tabLst>
                          <a:tab pos="3390265" algn="l"/>
                        </a:tabLst>
                      </a:pPr>
                      <a:r>
                        <a:rPr lang="en-US" sz="1000" kern="100" dirty="0">
                          <a:effectLst/>
                        </a:rPr>
                        <a:t>814</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7756" marR="27756" marT="0" marB="0"/>
                </a:tc>
              </a:tr>
              <a:tr h="228058">
                <a:tc>
                  <a:txBody>
                    <a:bodyPr/>
                    <a:lstStyle/>
                    <a:p>
                      <a:pPr marL="0" marR="0" algn="l">
                        <a:lnSpc>
                          <a:spcPct val="107000"/>
                        </a:lnSpc>
                        <a:spcBef>
                          <a:spcPts val="0"/>
                        </a:spcBef>
                        <a:spcAft>
                          <a:spcPts val="800"/>
                        </a:spcAft>
                        <a:tabLst>
                          <a:tab pos="3390265" algn="l"/>
                        </a:tabLst>
                      </a:pPr>
                      <a:r>
                        <a:rPr lang="en-US" sz="1000" kern="100" dirty="0">
                          <a:effectLst/>
                        </a:rPr>
                        <a:t>Births attended by skilled health personnel (%) (2013)</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7756" marR="27756" marT="0" marB="0"/>
                </a:tc>
                <a:tc>
                  <a:txBody>
                    <a:bodyPr/>
                    <a:lstStyle/>
                    <a:p>
                      <a:pPr marL="0" marR="0" algn="ctr">
                        <a:lnSpc>
                          <a:spcPct val="107000"/>
                        </a:lnSpc>
                        <a:spcBef>
                          <a:spcPts val="0"/>
                        </a:spcBef>
                        <a:spcAft>
                          <a:spcPts val="800"/>
                        </a:spcAft>
                        <a:tabLst>
                          <a:tab pos="3390265" algn="l"/>
                        </a:tabLst>
                      </a:pPr>
                      <a:r>
                        <a:rPr lang="en-US" sz="1000" kern="100" dirty="0">
                          <a:effectLst/>
                        </a:rPr>
                        <a:t>35.2%</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7756" marR="27756" marT="0" marB="0"/>
                </a:tc>
              </a:tr>
              <a:tr h="228058">
                <a:tc>
                  <a:txBody>
                    <a:bodyPr/>
                    <a:lstStyle/>
                    <a:p>
                      <a:pPr marL="0" marR="0" algn="l">
                        <a:lnSpc>
                          <a:spcPct val="107000"/>
                        </a:lnSpc>
                        <a:spcBef>
                          <a:spcPts val="0"/>
                        </a:spcBef>
                        <a:spcAft>
                          <a:spcPts val="800"/>
                        </a:spcAft>
                        <a:tabLst>
                          <a:tab pos="3390265" algn="l"/>
                        </a:tabLst>
                      </a:pPr>
                      <a:r>
                        <a:rPr lang="en-US" sz="1000" kern="100" dirty="0">
                          <a:effectLst/>
                        </a:rPr>
                        <a:t>Population using safely managed drinking water services (%) (2015)</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7756" marR="27756" marT="0" marB="0"/>
                </a:tc>
                <a:tc>
                  <a:txBody>
                    <a:bodyPr/>
                    <a:lstStyle/>
                    <a:p>
                      <a:pPr marL="0" marR="0" algn="ctr">
                        <a:lnSpc>
                          <a:spcPct val="107000"/>
                        </a:lnSpc>
                        <a:spcBef>
                          <a:spcPts val="0"/>
                        </a:spcBef>
                        <a:spcAft>
                          <a:spcPts val="800"/>
                        </a:spcAft>
                        <a:tabLst>
                          <a:tab pos="3390265" algn="l"/>
                        </a:tabLst>
                      </a:pPr>
                      <a:r>
                        <a:rPr lang="en-US" sz="1000" kern="100" dirty="0">
                          <a:effectLst/>
                        </a:rPr>
                        <a:t>19% (Total)</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7756" marR="27756" marT="0" marB="0"/>
                </a:tc>
              </a:tr>
            </a:tbl>
          </a:graphicData>
        </a:graphic>
      </p:graphicFrame>
      <p:sp>
        <p:nvSpPr>
          <p:cNvPr id="6" name="TextBox 5"/>
          <p:cNvSpPr txBox="1"/>
          <p:nvPr/>
        </p:nvSpPr>
        <p:spPr>
          <a:xfrm>
            <a:off x="97971" y="4912668"/>
            <a:ext cx="8273143" cy="230832"/>
          </a:xfrm>
          <a:prstGeom prst="rect">
            <a:avLst/>
          </a:prstGeom>
          <a:noFill/>
        </p:spPr>
        <p:txBody>
          <a:bodyPr wrap="square" rtlCol="0">
            <a:spAutoFit/>
          </a:bodyPr>
          <a:lstStyle/>
          <a:p>
            <a:r>
              <a:rPr lang="en-US" sz="900" b="1" i="1" dirty="0"/>
              <a:t>Note: Data obtained from the Global Health Observatory 2017, World Health Organization (WHO</a:t>
            </a:r>
            <a:r>
              <a:rPr lang="en-US" sz="900" b="1" i="1" dirty="0" smtClean="0"/>
              <a:t>).</a:t>
            </a:r>
            <a:endParaRPr lang="en-US" sz="900" dirty="0"/>
          </a:p>
        </p:txBody>
      </p:sp>
    </p:spTree>
  </p:cSld>
  <p:clrMapOvr>
    <a:masterClrMapping/>
  </p:clrMapOvr>
  <p:transition>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5857" y="326451"/>
            <a:ext cx="6520296" cy="674100"/>
          </a:xfrm>
        </p:spPr>
        <p:txBody>
          <a:bodyPr/>
          <a:lstStyle/>
          <a:p>
            <a:pPr algn="l"/>
            <a:r>
              <a:rPr lang="en-US" dirty="0" smtClean="0"/>
              <a:t>Bayelsa Health Indicators at a glance </a:t>
            </a:r>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a:t>26</a:t>
            </a:fld>
            <a:endParaRPr lang="en-GB"/>
          </a:p>
        </p:txBody>
      </p:sp>
      <p:graphicFrame>
        <p:nvGraphicFramePr>
          <p:cNvPr id="3" name="Table 2"/>
          <p:cNvGraphicFramePr>
            <a:graphicFrameLocks noGrp="1"/>
          </p:cNvGraphicFramePr>
          <p:nvPr/>
        </p:nvGraphicFramePr>
        <p:xfrm>
          <a:off x="455856" y="1000556"/>
          <a:ext cx="8153888" cy="3735830"/>
        </p:xfrm>
        <a:graphic>
          <a:graphicData uri="http://schemas.openxmlformats.org/drawingml/2006/table">
            <a:tbl>
              <a:tblPr/>
              <a:tblGrid>
                <a:gridCol w="4660674"/>
                <a:gridCol w="3493214"/>
              </a:tblGrid>
              <a:tr h="533690">
                <a:tc>
                  <a:txBody>
                    <a:bodyPr/>
                    <a:lstStyle/>
                    <a:p>
                      <a:pPr algn="ctr" fontAlgn="b"/>
                      <a:r>
                        <a:rPr lang="en-US" sz="1800" b="1" dirty="0">
                          <a:effectLst/>
                        </a:rPr>
                        <a:t>Health Indicator</a:t>
                      </a:r>
                    </a:p>
                  </a:txBody>
                  <a:tcPr marL="72537" marR="72537" marT="36269" marB="36269" anchor="b">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9525"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algn="ctr" fontAlgn="b"/>
                      <a:r>
                        <a:rPr lang="en-US" sz="1800" b="1" dirty="0">
                          <a:effectLst/>
                        </a:rPr>
                        <a:t>Value</a:t>
                      </a:r>
                    </a:p>
                  </a:txBody>
                  <a:tcPr marL="72537" marR="72537" marT="36269" marB="36269" anchor="b">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9525"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r>
              <a:tr h="533690">
                <a:tc>
                  <a:txBody>
                    <a:bodyPr/>
                    <a:lstStyle/>
                    <a:p>
                      <a:pPr fontAlgn="base"/>
                      <a:r>
                        <a:rPr lang="en-US" sz="1100" dirty="0" smtClean="0">
                          <a:effectLst/>
                        </a:rPr>
                        <a:t>Population </a:t>
                      </a:r>
                      <a:r>
                        <a:rPr lang="en-US" sz="1100" b="1" dirty="0" smtClean="0">
                          <a:effectLst/>
                        </a:rPr>
                        <a:t>(</a:t>
                      </a:r>
                      <a:r>
                        <a:rPr lang="en-US" sz="1100" b="1" dirty="0" err="1" smtClean="0">
                          <a:effectLst/>
                        </a:rPr>
                        <a:t>GlobalDataLab</a:t>
                      </a:r>
                      <a:r>
                        <a:rPr lang="en-US" sz="1100" b="1" dirty="0" smtClean="0">
                          <a:effectLst/>
                        </a:rPr>
                        <a:t>, 2018)</a:t>
                      </a:r>
                      <a:endParaRPr lang="en-US" sz="1100" b="1" dirty="0">
                        <a:effectLst/>
                      </a:endParaRPr>
                    </a:p>
                  </a:txBody>
                  <a:tcPr marL="72537" marR="72537" marT="36269" marB="3626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n-US" sz="1400" b="0" i="0" u="none" strike="noStrike" cap="none" dirty="0" smtClean="0">
                          <a:solidFill>
                            <a:schemeClr val="tx1"/>
                          </a:solidFill>
                          <a:effectLst/>
                          <a:latin typeface="+mn-lt"/>
                          <a:ea typeface="+mn-ea"/>
                          <a:cs typeface="+mn-cs"/>
                          <a:sym typeface="Arial" panose="020B0604020202020204"/>
                        </a:rPr>
                        <a:t> </a:t>
                      </a:r>
                      <a:r>
                        <a:rPr lang="en-US" sz="1400" b="1" i="0" u="none" strike="noStrike" cap="none" dirty="0" smtClean="0">
                          <a:solidFill>
                            <a:schemeClr val="tx1"/>
                          </a:solidFill>
                          <a:effectLst/>
                          <a:latin typeface="+mn-lt"/>
                          <a:ea typeface="+mn-ea"/>
                          <a:cs typeface="+mn-cs"/>
                          <a:sym typeface="Arial" panose="020B0604020202020204"/>
                        </a:rPr>
                        <a:t>2,537,400</a:t>
                      </a:r>
                      <a:endParaRPr lang="en-US" sz="1100" dirty="0">
                        <a:effectLst/>
                      </a:endParaRPr>
                    </a:p>
                  </a:txBody>
                  <a:tcPr marL="72537" marR="72537" marT="36269" marB="3626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r>
              <a:tr h="533690">
                <a:tc>
                  <a:txBody>
                    <a:bodyPr/>
                    <a:lstStyle/>
                    <a:p>
                      <a:pPr fontAlgn="base"/>
                      <a:r>
                        <a:rPr lang="en-US" sz="1100" dirty="0">
                          <a:effectLst/>
                        </a:rPr>
                        <a:t>Poverty </a:t>
                      </a:r>
                      <a:r>
                        <a:rPr lang="en-US" sz="1100" dirty="0" smtClean="0">
                          <a:effectLst/>
                        </a:rPr>
                        <a:t>Rate </a:t>
                      </a:r>
                      <a:r>
                        <a:rPr lang="en-US" sz="1100" b="1" dirty="0" smtClean="0">
                          <a:effectLst/>
                        </a:rPr>
                        <a:t>(The Guardian,</a:t>
                      </a:r>
                      <a:r>
                        <a:rPr lang="en-US" sz="1100" b="1" baseline="0" dirty="0" smtClean="0">
                          <a:effectLst/>
                        </a:rPr>
                        <a:t> </a:t>
                      </a:r>
                      <a:r>
                        <a:rPr lang="en-US" sz="1100" b="1" dirty="0" smtClean="0">
                          <a:effectLst/>
                        </a:rPr>
                        <a:t>Nov. 2022)</a:t>
                      </a:r>
                      <a:endParaRPr lang="en-US" sz="1100" b="1" dirty="0">
                        <a:effectLst/>
                      </a:endParaRPr>
                    </a:p>
                  </a:txBody>
                  <a:tcPr marL="72537" marR="72537" marT="36269" marB="3626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n-US" sz="1400" b="1" dirty="0" smtClean="0">
                          <a:effectLst/>
                        </a:rPr>
                        <a:t>88.5%</a:t>
                      </a:r>
                      <a:r>
                        <a:rPr lang="en-US" sz="1400" b="1" baseline="0" dirty="0" smtClean="0">
                          <a:effectLst/>
                        </a:rPr>
                        <a:t> </a:t>
                      </a:r>
                      <a:r>
                        <a:rPr lang="en-US" sz="1100" b="0" baseline="0" dirty="0" smtClean="0">
                          <a:effectLst/>
                        </a:rPr>
                        <a:t>(</a:t>
                      </a:r>
                      <a:r>
                        <a:rPr lang="en-US" sz="1000" b="0" i="1" u="none" strike="noStrike" cap="none" dirty="0" smtClean="0">
                          <a:solidFill>
                            <a:schemeClr val="tx1"/>
                          </a:solidFill>
                          <a:effectLst/>
                          <a:latin typeface="+mn-lt"/>
                          <a:ea typeface="+mn-ea"/>
                          <a:cs typeface="+mn-cs"/>
                          <a:sym typeface="Arial" panose="020B0604020202020204"/>
                        </a:rPr>
                        <a:t>In terms of the proportion of poor people and the intensity of their poverty</a:t>
                      </a:r>
                      <a:r>
                        <a:rPr lang="en-US" sz="1400" b="0" i="0" u="none" strike="noStrike" cap="none" dirty="0" smtClean="0">
                          <a:solidFill>
                            <a:schemeClr val="tx1"/>
                          </a:solidFill>
                          <a:effectLst/>
                          <a:latin typeface="+mn-lt"/>
                          <a:ea typeface="+mn-ea"/>
                          <a:cs typeface="+mn-cs"/>
                          <a:sym typeface="Arial" panose="020B0604020202020204"/>
                        </a:rPr>
                        <a:t>)</a:t>
                      </a:r>
                      <a:endParaRPr lang="en-US" sz="1100" b="0" dirty="0">
                        <a:effectLst/>
                      </a:endParaRPr>
                    </a:p>
                  </a:txBody>
                  <a:tcPr marL="72537" marR="72537" marT="36269" marB="3626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r>
              <a:tr h="533690">
                <a:tc>
                  <a:txBody>
                    <a:bodyPr/>
                    <a:lstStyle/>
                    <a:p>
                      <a:pPr fontAlgn="base"/>
                      <a:r>
                        <a:rPr lang="en-US" sz="1100" dirty="0">
                          <a:effectLst/>
                        </a:rPr>
                        <a:t>Infant Mortality </a:t>
                      </a:r>
                      <a:r>
                        <a:rPr lang="en-US" sz="1100" dirty="0" smtClean="0">
                          <a:effectLst/>
                        </a:rPr>
                        <a:t>Rate </a:t>
                      </a:r>
                      <a:r>
                        <a:rPr lang="en-US" sz="1100" b="1" dirty="0" smtClean="0">
                          <a:effectLst/>
                        </a:rPr>
                        <a:t>(UNICEF,</a:t>
                      </a:r>
                      <a:r>
                        <a:rPr lang="en-US" sz="1100" b="1" baseline="0" dirty="0" smtClean="0">
                          <a:effectLst/>
                        </a:rPr>
                        <a:t> March 2021)</a:t>
                      </a:r>
                      <a:endParaRPr lang="en-US" sz="1100" b="1" dirty="0">
                        <a:effectLst/>
                      </a:endParaRPr>
                    </a:p>
                  </a:txBody>
                  <a:tcPr marL="72537" marR="72537" marT="36269" marB="3626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n-US" sz="1400" b="1" i="0" u="none" strike="noStrike" cap="none" dirty="0" smtClean="0">
                          <a:solidFill>
                            <a:schemeClr val="tx1"/>
                          </a:solidFill>
                          <a:effectLst/>
                          <a:latin typeface="+mn-lt"/>
                          <a:ea typeface="+mn-ea"/>
                          <a:cs typeface="+mn-cs"/>
                          <a:sym typeface="Arial" panose="020B0604020202020204"/>
                        </a:rPr>
                        <a:t>95 deaths per 1,000 live births</a:t>
                      </a:r>
                      <a:endParaRPr lang="en-US" sz="1000" dirty="0">
                        <a:effectLst/>
                      </a:endParaRPr>
                    </a:p>
                  </a:txBody>
                  <a:tcPr marL="72537" marR="72537" marT="36269" marB="3626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r>
              <a:tr h="533690">
                <a:tc>
                  <a:txBody>
                    <a:bodyPr/>
                    <a:lstStyle/>
                    <a:p>
                      <a:pPr fontAlgn="base"/>
                      <a:r>
                        <a:rPr lang="en-US" sz="1100" dirty="0">
                          <a:effectLst/>
                        </a:rPr>
                        <a:t>Maternal Mortality </a:t>
                      </a:r>
                      <a:r>
                        <a:rPr lang="en-US" sz="1100" dirty="0" smtClean="0">
                          <a:effectLst/>
                        </a:rPr>
                        <a:t>Rate </a:t>
                      </a:r>
                      <a:r>
                        <a:rPr lang="en-US" sz="1100" b="1" dirty="0" smtClean="0">
                          <a:effectLst/>
                        </a:rPr>
                        <a:t>(The</a:t>
                      </a:r>
                      <a:r>
                        <a:rPr lang="en-US" sz="1100" b="1" baseline="0" dirty="0" smtClean="0">
                          <a:effectLst/>
                        </a:rPr>
                        <a:t> Tribune, 2017)</a:t>
                      </a:r>
                      <a:endParaRPr lang="en-US" sz="1100" b="1" dirty="0">
                        <a:effectLst/>
                      </a:endParaRPr>
                    </a:p>
                  </a:txBody>
                  <a:tcPr marL="72537" marR="72537" marT="36269" marB="3626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n-US" sz="1400" b="1" i="0" u="none" strike="noStrike" cap="none" dirty="0" smtClean="0">
                          <a:solidFill>
                            <a:schemeClr val="tx1"/>
                          </a:solidFill>
                          <a:effectLst/>
                          <a:latin typeface="+mn-lt"/>
                          <a:ea typeface="+mn-ea"/>
                          <a:cs typeface="+mn-cs"/>
                          <a:sym typeface="Arial" panose="020B0604020202020204"/>
                        </a:rPr>
                        <a:t>1,870</a:t>
                      </a:r>
                      <a:r>
                        <a:rPr lang="en-US" sz="1400" b="1" i="0" u="none" strike="noStrike" cap="none" baseline="0" dirty="0" smtClean="0">
                          <a:solidFill>
                            <a:schemeClr val="tx1"/>
                          </a:solidFill>
                          <a:effectLst/>
                          <a:latin typeface="+mn-lt"/>
                          <a:ea typeface="+mn-ea"/>
                          <a:cs typeface="+mn-cs"/>
                          <a:sym typeface="Arial" panose="020B0604020202020204"/>
                        </a:rPr>
                        <a:t> per </a:t>
                      </a:r>
                      <a:r>
                        <a:rPr lang="en-US" sz="1400" b="1" i="0" u="none" strike="noStrike" cap="none" dirty="0" smtClean="0">
                          <a:solidFill>
                            <a:schemeClr val="tx1"/>
                          </a:solidFill>
                          <a:effectLst/>
                          <a:latin typeface="+mn-lt"/>
                          <a:ea typeface="+mn-ea"/>
                          <a:cs typeface="+mn-cs"/>
                          <a:sym typeface="Arial" panose="020B0604020202020204"/>
                        </a:rPr>
                        <a:t>100,000</a:t>
                      </a:r>
                      <a:endParaRPr lang="en-US" sz="1100" dirty="0">
                        <a:effectLst/>
                      </a:endParaRPr>
                    </a:p>
                  </a:txBody>
                  <a:tcPr marL="72537" marR="72537" marT="36269" marB="3626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r>
              <a:tr h="533690">
                <a:tc>
                  <a:txBody>
                    <a:bodyPr/>
                    <a:lstStyle/>
                    <a:p>
                      <a:pPr fontAlgn="base"/>
                      <a:r>
                        <a:rPr lang="en-US" sz="1100" dirty="0">
                          <a:effectLst/>
                        </a:rPr>
                        <a:t>Immunization </a:t>
                      </a:r>
                      <a:r>
                        <a:rPr lang="en-US" sz="1100" dirty="0" smtClean="0">
                          <a:effectLst/>
                        </a:rPr>
                        <a:t>Coverage</a:t>
                      </a:r>
                      <a:r>
                        <a:rPr lang="en-US" sz="1100" baseline="0" dirty="0" smtClean="0">
                          <a:effectLst/>
                        </a:rPr>
                        <a:t> </a:t>
                      </a:r>
                      <a:r>
                        <a:rPr lang="en-US" sz="1100" b="1" baseline="0" dirty="0" smtClean="0">
                          <a:effectLst/>
                        </a:rPr>
                        <a:t>(PUNCH, Dec 2018)</a:t>
                      </a:r>
                      <a:endParaRPr lang="en-US" sz="1100" b="1" dirty="0">
                        <a:effectLst/>
                      </a:endParaRPr>
                    </a:p>
                  </a:txBody>
                  <a:tcPr marL="72537" marR="72537" marT="36269" marB="3626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c>
                  <a:txBody>
                    <a:bodyPr/>
                    <a:lstStyle/>
                    <a:p>
                      <a:pPr fontAlgn="base"/>
                      <a:r>
                        <a:rPr lang="en-US" sz="1400" b="1" dirty="0" smtClean="0">
                          <a:effectLst/>
                        </a:rPr>
                        <a:t>&lt;47% (presently above 65%)</a:t>
                      </a:r>
                      <a:endParaRPr lang="en-US" sz="1400" b="1" dirty="0">
                        <a:effectLst/>
                      </a:endParaRPr>
                    </a:p>
                  </a:txBody>
                  <a:tcPr marL="72537" marR="72537" marT="36269" marB="3626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F7F7F8"/>
                    </a:solidFill>
                  </a:tcPr>
                </a:tc>
              </a:tr>
              <a:tr h="533690">
                <a:tc>
                  <a:txBody>
                    <a:bodyPr/>
                    <a:lstStyle/>
                    <a:p>
                      <a:pPr fontAlgn="base"/>
                      <a:r>
                        <a:rPr lang="en-US" sz="1100" dirty="0">
                          <a:effectLst/>
                        </a:rPr>
                        <a:t>Insurance </a:t>
                      </a:r>
                      <a:r>
                        <a:rPr lang="en-US" sz="1100" dirty="0" smtClean="0">
                          <a:effectLst/>
                        </a:rPr>
                        <a:t>Coverage of children under the age of 5 (</a:t>
                      </a:r>
                      <a:r>
                        <a:rPr lang="en-US" sz="1100" b="1" dirty="0" err="1" smtClean="0">
                          <a:effectLst/>
                        </a:rPr>
                        <a:t>Dataphyte</a:t>
                      </a:r>
                      <a:r>
                        <a:rPr lang="en-US" sz="1100" b="1" baseline="0" dirty="0" smtClean="0">
                          <a:effectLst/>
                        </a:rPr>
                        <a:t> </a:t>
                      </a:r>
                      <a:r>
                        <a:rPr lang="en-US" sz="1100" b="1" dirty="0" smtClean="0">
                          <a:effectLst/>
                        </a:rPr>
                        <a:t>July,</a:t>
                      </a:r>
                      <a:r>
                        <a:rPr lang="en-US" sz="1100" b="1" baseline="0" dirty="0" smtClean="0">
                          <a:effectLst/>
                        </a:rPr>
                        <a:t> 2023)</a:t>
                      </a:r>
                      <a:endParaRPr lang="en-US" sz="1100" b="1" dirty="0">
                        <a:effectLst/>
                      </a:endParaRPr>
                    </a:p>
                  </a:txBody>
                  <a:tcPr marL="72537" marR="72537" marT="36269" marB="3626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solidFill>
                      <a:srgbClr val="F7F7F8"/>
                    </a:solidFill>
                  </a:tcPr>
                </a:tc>
                <a:tc>
                  <a:txBody>
                    <a:bodyPr/>
                    <a:lstStyle/>
                    <a:p>
                      <a:pPr fontAlgn="base"/>
                      <a:r>
                        <a:rPr lang="en-US" sz="1600" b="1" dirty="0" smtClean="0">
                          <a:effectLst/>
                        </a:rPr>
                        <a:t>&lt;2%</a:t>
                      </a:r>
                      <a:r>
                        <a:rPr lang="en-US" sz="1600" b="1" baseline="0" dirty="0" smtClean="0">
                          <a:effectLst/>
                        </a:rPr>
                        <a:t> </a:t>
                      </a:r>
                      <a:endParaRPr lang="en-US" sz="1600" b="1" dirty="0">
                        <a:effectLst/>
                      </a:endParaRPr>
                    </a:p>
                  </a:txBody>
                  <a:tcPr marL="72537" marR="72537" marT="36269" marB="36269"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solidFill>
                      <a:srgbClr val="F7F7F8"/>
                    </a:solidFill>
                  </a:tcPr>
                </a:tc>
              </a:tr>
            </a:tbl>
          </a:graphicData>
        </a:graphic>
      </p:graphicFrame>
    </p:spTree>
  </p:cSld>
  <p:clrMapOvr>
    <a:masterClrMapping/>
  </p:clrMapOvr>
  <p:transition>
    <p:fade thruBlk="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568" y="159742"/>
            <a:ext cx="6355907" cy="461400"/>
          </a:xfrm>
        </p:spPr>
        <p:txBody>
          <a:bodyPr/>
          <a:lstStyle/>
          <a:p>
            <a:r>
              <a:rPr lang="en-US" dirty="0"/>
              <a:t>Health System </a:t>
            </a:r>
            <a:r>
              <a:rPr lang="en-US" dirty="0" smtClean="0"/>
              <a:t>Building Blocks</a:t>
            </a:r>
            <a:endParaRPr lang="en-US" dirty="0"/>
          </a:p>
        </p:txBody>
      </p:sp>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a:t>27</a:t>
            </a:fld>
            <a:endParaRPr lang="en-GB"/>
          </a:p>
        </p:txBody>
      </p:sp>
      <p:pic>
        <p:nvPicPr>
          <p:cNvPr id="4" name="Picture 3" descr="Screenshot (394)"/>
          <p:cNvPicPr>
            <a:picLocks noChangeAspect="1"/>
          </p:cNvPicPr>
          <p:nvPr/>
        </p:nvPicPr>
        <p:blipFill rotWithShape="1">
          <a:blip r:embed="rId2"/>
          <a:srcRect l="26914" t="23483" r="8402" b="25448"/>
          <a:stretch>
            <a:fillRect/>
          </a:stretch>
        </p:blipFill>
        <p:spPr>
          <a:xfrm>
            <a:off x="0" y="621142"/>
            <a:ext cx="9144000" cy="4771982"/>
          </a:xfrm>
          <a:prstGeom prst="rect">
            <a:avLst/>
          </a:prstGeom>
        </p:spPr>
      </p:pic>
    </p:spTree>
  </p:cSld>
  <p:clrMapOvr>
    <a:masterClrMapping/>
  </p:clrMapOvr>
  <p:transition>
    <p:fade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364" y="226888"/>
            <a:ext cx="8371114" cy="569859"/>
          </a:xfrm>
        </p:spPr>
        <p:txBody>
          <a:bodyPr/>
          <a:lstStyle/>
          <a:p>
            <a:pPr lvl="0"/>
            <a:r>
              <a:rPr lang="en-US" sz="2800" dirty="0" smtClean="0"/>
              <a:t>Leadership and Governance</a:t>
            </a:r>
            <a:endParaRPr lang="en-US" sz="2000" dirty="0"/>
          </a:p>
        </p:txBody>
      </p:sp>
      <p:sp>
        <p:nvSpPr>
          <p:cNvPr id="3" name="Slide Number Placeholder 2"/>
          <p:cNvSpPr>
            <a:spLocks noGrp="1"/>
          </p:cNvSpPr>
          <p:nvPr>
            <p:ph type="sldNum" sz="quarter" idx="12"/>
          </p:nvPr>
        </p:nvSpPr>
        <p:spPr/>
        <p:txBody>
          <a:bodyPr/>
          <a:lstStyle/>
          <a:p>
            <a:fld id="{7BB16748-3CF8-4CBA-892F-939D9AD21311}" type="slidenum">
              <a:rPr lang="en-US" smtClean="0"/>
              <a:t>28</a:t>
            </a:fld>
            <a:endParaRPr lang="en-US"/>
          </a:p>
        </p:txBody>
      </p:sp>
      <p:grpSp>
        <p:nvGrpSpPr>
          <p:cNvPr id="4" name="Group 3"/>
          <p:cNvGrpSpPr/>
          <p:nvPr/>
        </p:nvGrpSpPr>
        <p:grpSpPr>
          <a:xfrm>
            <a:off x="0" y="878856"/>
            <a:ext cx="3324861" cy="3890905"/>
            <a:chOff x="0" y="813219"/>
            <a:chExt cx="4433148" cy="5187873"/>
          </a:xfrm>
        </p:grpSpPr>
        <p:sp>
          <p:nvSpPr>
            <p:cNvPr id="5" name="Rectangle 4"/>
            <p:cNvSpPr/>
            <p:nvPr/>
          </p:nvSpPr>
          <p:spPr>
            <a:xfrm>
              <a:off x="0" y="813219"/>
              <a:ext cx="2340864" cy="24481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50"/>
            </a:p>
          </p:txBody>
        </p:sp>
        <p:grpSp>
          <p:nvGrpSpPr>
            <p:cNvPr id="6" name="Group 5"/>
            <p:cNvGrpSpPr/>
            <p:nvPr/>
          </p:nvGrpSpPr>
          <p:grpSpPr>
            <a:xfrm flipH="1">
              <a:off x="0" y="930316"/>
              <a:ext cx="2194560" cy="194238"/>
              <a:chOff x="1696598" y="1663547"/>
              <a:chExt cx="3073706" cy="609600"/>
            </a:xfrm>
          </p:grpSpPr>
          <p:cxnSp>
            <p:nvCxnSpPr>
              <p:cNvPr id="8" name="Straight Connector 7"/>
              <p:cNvCxnSpPr/>
              <p:nvPr/>
            </p:nvCxnSpPr>
            <p:spPr>
              <a:xfrm flipV="1">
                <a:off x="1696598" y="1663547"/>
                <a:ext cx="30737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1696598" y="1815947"/>
                <a:ext cx="30737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1696598" y="1968347"/>
                <a:ext cx="30737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696598" y="2120747"/>
                <a:ext cx="30737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1696598" y="2273147"/>
                <a:ext cx="30737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Rectangle 6"/>
            <p:cNvSpPr/>
            <p:nvPr/>
          </p:nvSpPr>
          <p:spPr>
            <a:xfrm>
              <a:off x="392532" y="1234034"/>
              <a:ext cx="4040616" cy="4767058"/>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50">
                <a:ln>
                  <a:solidFill>
                    <a:sysClr val="windowText" lastClr="000000"/>
                  </a:solidFill>
                </a:ln>
              </a:endParaRPr>
            </a:p>
          </p:txBody>
        </p:sp>
      </p:grpSp>
      <p:grpSp>
        <p:nvGrpSpPr>
          <p:cNvPr id="13" name="Group 12"/>
          <p:cNvGrpSpPr/>
          <p:nvPr/>
        </p:nvGrpSpPr>
        <p:grpSpPr>
          <a:xfrm>
            <a:off x="3619260" y="733741"/>
            <a:ext cx="5385918" cy="4319699"/>
            <a:chOff x="-5530" y="867507"/>
            <a:chExt cx="7413540" cy="3077131"/>
          </a:xfrm>
        </p:grpSpPr>
        <p:grpSp>
          <p:nvGrpSpPr>
            <p:cNvPr id="14" name="Group 13"/>
            <p:cNvGrpSpPr/>
            <p:nvPr/>
          </p:nvGrpSpPr>
          <p:grpSpPr>
            <a:xfrm>
              <a:off x="-5530" y="922203"/>
              <a:ext cx="7413540" cy="3022435"/>
              <a:chOff x="1" y="2777365"/>
              <a:chExt cx="7413540" cy="3022435"/>
            </a:xfrm>
          </p:grpSpPr>
          <p:sp>
            <p:nvSpPr>
              <p:cNvPr id="16" name="Arrow: Pentagon 15"/>
              <p:cNvSpPr/>
              <p:nvPr/>
            </p:nvSpPr>
            <p:spPr>
              <a:xfrm>
                <a:off x="1" y="2777365"/>
                <a:ext cx="5994850" cy="384048"/>
              </a:xfrm>
              <a:prstGeom prst="homePlate">
                <a:avLst>
                  <a:gd name="adj" fmla="val 43894"/>
                </a:avLst>
              </a:prstGeom>
              <a:solidFill>
                <a:schemeClr val="tx1"/>
              </a:solidFill>
              <a:ln w="12700" cap="flat" cmpd="sng" algn="ctr">
                <a:noFill/>
                <a:prstDash val="solid"/>
                <a:miter lim="800000"/>
              </a:ln>
              <a:effectLst/>
            </p:spPr>
            <p:txBody>
              <a:bodyPr rtlCol="0" anchor="ctr"/>
              <a:lstStyle/>
              <a:p>
                <a:pPr algn="ctr" defTabSz="685800">
                  <a:buClrTx/>
                  <a:defRPr/>
                </a:pPr>
                <a:endParaRPr lang="en-US" sz="1350" b="1" dirty="0">
                  <a:solidFill>
                    <a:schemeClr val="tx1"/>
                  </a:solidFill>
                  <a:latin typeface="Source Sans Pro Light"/>
                  <a:ea typeface="+mn-ea"/>
                  <a:cs typeface="+mn-cs"/>
                </a:endParaRPr>
              </a:p>
            </p:txBody>
          </p:sp>
          <p:sp>
            <p:nvSpPr>
              <p:cNvPr id="17" name="TextBox 16"/>
              <p:cNvSpPr txBox="1"/>
              <p:nvPr/>
            </p:nvSpPr>
            <p:spPr>
              <a:xfrm>
                <a:off x="236412" y="2860309"/>
                <a:ext cx="5575557" cy="350791"/>
              </a:xfrm>
              <a:prstGeom prst="rect">
                <a:avLst/>
              </a:prstGeom>
              <a:noFill/>
              <a:ln w="12700" cap="flat">
                <a:noFill/>
                <a:miter lim="400000"/>
              </a:ln>
              <a:effectLst/>
              <a:sp3d/>
            </p:spPr>
            <p:txBody>
              <a:bodyPr wrap="square" anchor="ctr">
                <a:spAutoFit/>
              </a:bodyPr>
              <a:lstStyle/>
              <a:p>
                <a:pPr lvl="1"/>
                <a:r>
                  <a:rPr lang="en-US" b="1" dirty="0" smtClean="0">
                    <a:solidFill>
                      <a:schemeClr val="bg1"/>
                    </a:solidFill>
                  </a:rPr>
                  <a:t>Introduction</a:t>
                </a:r>
                <a:endParaRPr lang="en-US" sz="1200" dirty="0">
                  <a:solidFill>
                    <a:schemeClr val="bg1"/>
                  </a:solidFill>
                </a:endParaRPr>
              </a:p>
              <a:p>
                <a:pPr lvl="0">
                  <a:defRPr/>
                </a:pPr>
                <a:endParaRPr lang="en-US" sz="1200" b="1" dirty="0">
                  <a:solidFill>
                    <a:schemeClr val="bg1"/>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endParaRPr>
              </a:p>
            </p:txBody>
          </p:sp>
          <p:sp>
            <p:nvSpPr>
              <p:cNvPr id="18" name="TextBox 17"/>
              <p:cNvSpPr txBox="1"/>
              <p:nvPr/>
            </p:nvSpPr>
            <p:spPr>
              <a:xfrm>
                <a:off x="236412" y="3289454"/>
                <a:ext cx="7177129" cy="2510346"/>
              </a:xfrm>
              <a:prstGeom prst="rect">
                <a:avLst/>
              </a:prstGeom>
              <a:noFill/>
              <a:ln w="12700" cap="flat">
                <a:noFill/>
                <a:miter lim="400000"/>
              </a:ln>
              <a:effectLst/>
              <a:sp3d/>
            </p:spPr>
            <p:txBody>
              <a:bodyPr wrap="square" anchor="t">
                <a:spAutoFit/>
              </a:bodyPr>
              <a:lstStyle/>
              <a:p>
                <a:r>
                  <a:rPr lang="en-US" sz="1100" dirty="0" smtClean="0"/>
                  <a:t>Governance </a:t>
                </a:r>
                <a:r>
                  <a:rPr lang="en-US" sz="1100" dirty="0"/>
                  <a:t>in health is a critical aspect of the development agenda, emphasizing the need for strategic policy frameworks and effective oversight to build a robust health system. This involves managing relationships among various stakeholders, ensuring accountability, and delivering quality healthcare services</a:t>
                </a:r>
                <a:r>
                  <a:rPr lang="en-US" sz="1100" dirty="0" smtClean="0"/>
                  <a:t>.</a:t>
                </a:r>
              </a:p>
              <a:p>
                <a:endParaRPr lang="en-US" sz="1100" dirty="0"/>
              </a:p>
              <a:p>
                <a:r>
                  <a:rPr lang="en-US" sz="1100" b="1" dirty="0"/>
                  <a:t>Key Aspects of Governance and Accountability</a:t>
                </a:r>
                <a:r>
                  <a:rPr lang="en-US" sz="1100" b="1" dirty="0" smtClean="0"/>
                  <a:t>:</a:t>
                </a:r>
                <a:br>
                  <a:rPr lang="en-US" sz="1100" b="1" dirty="0" smtClean="0"/>
                </a:br>
                <a:endParaRPr lang="en-US" sz="1100" b="1" dirty="0"/>
              </a:p>
              <a:p>
                <a:pPr marL="171450" indent="-171450">
                  <a:lnSpc>
                    <a:spcPct val="150000"/>
                  </a:lnSpc>
                  <a:buFont typeface="Wingdings" panose="05000000000000000000" pitchFamily="2" charset="2"/>
                  <a:buChar char="v"/>
                </a:pPr>
                <a:r>
                  <a:rPr lang="en-US" sz="1000" dirty="0"/>
                  <a:t>Delegation: Clarifying how healthcare services are provided and by whom, either implicitly or explicitly.</a:t>
                </a:r>
              </a:p>
              <a:p>
                <a:pPr marL="171450" indent="-171450">
                  <a:lnSpc>
                    <a:spcPct val="150000"/>
                  </a:lnSpc>
                  <a:buFont typeface="Wingdings" panose="05000000000000000000" pitchFamily="2" charset="2"/>
                  <a:buChar char="v"/>
                </a:pPr>
                <a:r>
                  <a:rPr lang="en-US" sz="1000" dirty="0"/>
                  <a:t>Financing: Ensuring adequate resources are available to deliver essential health services.</a:t>
                </a:r>
              </a:p>
              <a:p>
                <a:pPr marL="171450" indent="-171450">
                  <a:lnSpc>
                    <a:spcPct val="150000"/>
                  </a:lnSpc>
                  <a:buFont typeface="Wingdings" panose="05000000000000000000" pitchFamily="2" charset="2"/>
                  <a:buChar char="v"/>
                </a:pPr>
                <a:r>
                  <a:rPr lang="en-US" sz="1000" dirty="0"/>
                  <a:t>Performance: Focusing on the actual supply of services and evaluating their effectiveness.</a:t>
                </a:r>
              </a:p>
              <a:p>
                <a:pPr marL="171450" indent="-171450">
                  <a:lnSpc>
                    <a:spcPct val="150000"/>
                  </a:lnSpc>
                  <a:buFont typeface="Wingdings" panose="05000000000000000000" pitchFamily="2" charset="2"/>
                  <a:buChar char="v"/>
                </a:pPr>
                <a:r>
                  <a:rPr lang="en-US" sz="1000" dirty="0"/>
                  <a:t>Information: Receiving relevant data to monitor and assess healthcare performance.</a:t>
                </a:r>
              </a:p>
              <a:p>
                <a:pPr marL="171450" indent="-171450">
                  <a:lnSpc>
                    <a:spcPct val="150000"/>
                  </a:lnSpc>
                  <a:buFont typeface="Wingdings" panose="05000000000000000000" pitchFamily="2" charset="2"/>
                  <a:buChar char="v"/>
                </a:pPr>
                <a:r>
                  <a:rPr lang="en-US" sz="1000" dirty="0"/>
                  <a:t>Enforcement: Implementing measures like sanctions or rewards to enforce accountability for performance.</a:t>
                </a:r>
              </a:p>
            </p:txBody>
          </p:sp>
        </p:grpSp>
        <p:sp>
          <p:nvSpPr>
            <p:cNvPr id="15" name="Rectangle 14"/>
            <p:cNvSpPr/>
            <p:nvPr/>
          </p:nvSpPr>
          <p:spPr>
            <a:xfrm>
              <a:off x="113255" y="867507"/>
              <a:ext cx="58419" cy="293843"/>
            </a:xfrm>
            <a:prstGeom prst="rect">
              <a:avLst/>
            </a:prstGeom>
            <a:solidFill>
              <a:schemeClr val="accent2"/>
            </a:solidFill>
            <a:ln w="12700" cap="flat" cmpd="sng" algn="ctr">
              <a:noFill/>
              <a:prstDash val="solid"/>
              <a:miter lim="800000"/>
            </a:ln>
            <a:effectLst/>
          </p:spPr>
          <p:txBody>
            <a:bodyPr rtlCol="0" anchor="ctr"/>
            <a:lstStyle/>
            <a:p>
              <a:pPr algn="ctr" defTabSz="685800">
                <a:buClrTx/>
                <a:defRPr/>
              </a:pPr>
              <a:endParaRPr lang="en-IN" sz="1350" b="1">
                <a:solidFill>
                  <a:prstClr val="white"/>
                </a:solidFill>
                <a:latin typeface="Source Sans Pro Light"/>
                <a:ea typeface="+mn-ea"/>
                <a:cs typeface="+mn-cs"/>
              </a:endParaRPr>
            </a:p>
          </p:txBody>
        </p:sp>
      </p:grpSp>
      <p:pic>
        <p:nvPicPr>
          <p:cNvPr id="5122" name="Picture 2" descr="Leadership and Governance in Healthcare | BoardEffec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408" y="1854393"/>
            <a:ext cx="3044443" cy="203103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rcRect t="8025"/>
          <a:stretch>
            <a:fillRect/>
          </a:stretch>
        </p:blipFill>
        <p:spPr>
          <a:xfrm>
            <a:off x="0" y="0"/>
            <a:ext cx="9144000"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673" y="73253"/>
            <a:ext cx="7693153" cy="461400"/>
          </a:xfrm>
        </p:spPr>
        <p:txBody>
          <a:bodyPr/>
          <a:lstStyle/>
          <a:p>
            <a:r>
              <a:rPr lang="en-US" dirty="0" smtClean="0"/>
              <a:t>Key Characteristics of Good Service Delivery</a:t>
            </a:r>
            <a:endParaRPr lang="en-US" dirty="0"/>
          </a:p>
        </p:txBody>
      </p:sp>
      <p:sp>
        <p:nvSpPr>
          <p:cNvPr id="3" name="Slide Number Placeholder 2"/>
          <p:cNvSpPr>
            <a:spLocks noGrp="1"/>
          </p:cNvSpPr>
          <p:nvPr>
            <p:ph type="sldNum" sz="quarter" idx="12"/>
          </p:nvPr>
        </p:nvSpPr>
        <p:spPr/>
        <p:txBody>
          <a:bodyPr/>
          <a:lstStyle/>
          <a:p>
            <a:fld id="{7BB16748-3CF8-4CBA-892F-939D9AD21311}" type="slidenum">
              <a:rPr lang="en-US" smtClean="0"/>
              <a:t>29</a:t>
            </a:fld>
            <a:endParaRPr lang="en-US"/>
          </a:p>
        </p:txBody>
      </p:sp>
      <p:grpSp>
        <p:nvGrpSpPr>
          <p:cNvPr id="7" name="Group 6"/>
          <p:cNvGrpSpPr/>
          <p:nvPr/>
        </p:nvGrpSpPr>
        <p:grpSpPr>
          <a:xfrm>
            <a:off x="0" y="673011"/>
            <a:ext cx="9144000" cy="307213"/>
            <a:chOff x="0" y="1797647"/>
            <a:chExt cx="12192000" cy="409617"/>
          </a:xfrm>
          <a:solidFill>
            <a:schemeClr val="tx1">
              <a:lumMod val="75000"/>
            </a:schemeClr>
          </a:solidFill>
        </p:grpSpPr>
        <p:sp>
          <p:nvSpPr>
            <p:cNvPr id="5" name="Rectangle 4"/>
            <p:cNvSpPr/>
            <p:nvPr/>
          </p:nvSpPr>
          <p:spPr>
            <a:xfrm>
              <a:off x="0" y="1797647"/>
              <a:ext cx="12192000" cy="4096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dirty="0" err="1"/>
            </a:p>
          </p:txBody>
        </p:sp>
        <p:sp>
          <p:nvSpPr>
            <p:cNvPr id="6" name="TextBox 5"/>
            <p:cNvSpPr txBox="1"/>
            <p:nvPr/>
          </p:nvSpPr>
          <p:spPr>
            <a:xfrm>
              <a:off x="3352800" y="1840437"/>
              <a:ext cx="5486400" cy="324036"/>
            </a:xfrm>
            <a:prstGeom prst="rect">
              <a:avLst/>
            </a:prstGeom>
            <a:grpFill/>
          </p:spPr>
          <p:txBody>
            <a:bodyPr wrap="square" lIns="0" tIns="0" rIns="0" bIns="0" rtlCol="0" anchor="ctr">
              <a:noAutofit/>
            </a:bodyPr>
            <a:lstStyle/>
            <a:p>
              <a:pPr algn="ctr">
                <a:spcBef>
                  <a:spcPts val="600"/>
                </a:spcBef>
              </a:pPr>
              <a:endParaRPr lang="en-US" b="1"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grpSp>
      <p:grpSp>
        <p:nvGrpSpPr>
          <p:cNvPr id="151" name="Group 150"/>
          <p:cNvGrpSpPr/>
          <p:nvPr/>
        </p:nvGrpSpPr>
        <p:grpSpPr>
          <a:xfrm>
            <a:off x="181881" y="1273555"/>
            <a:ext cx="8793451" cy="617117"/>
            <a:chOff x="276898" y="1518709"/>
            <a:chExt cx="11724601" cy="822822"/>
          </a:xfrm>
          <a:solidFill>
            <a:schemeClr val="tx1">
              <a:lumMod val="75000"/>
            </a:schemeClr>
          </a:solidFill>
        </p:grpSpPr>
        <p:sp>
          <p:nvSpPr>
            <p:cNvPr id="152" name="Rectangle 151"/>
            <p:cNvSpPr/>
            <p:nvPr/>
          </p:nvSpPr>
          <p:spPr>
            <a:xfrm>
              <a:off x="3587948" y="1578453"/>
              <a:ext cx="8413551" cy="7033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Arial" panose="020B0604020202020204"/>
              </a:endParaRPr>
            </a:p>
          </p:txBody>
        </p:sp>
        <p:sp>
          <p:nvSpPr>
            <p:cNvPr id="153" name="Circle: Hollow 152"/>
            <p:cNvSpPr/>
            <p:nvPr/>
          </p:nvSpPr>
          <p:spPr>
            <a:xfrm>
              <a:off x="276898" y="1518709"/>
              <a:ext cx="822823" cy="822822"/>
            </a:xfrm>
            <a:prstGeom prst="donut">
              <a:avLst>
                <a:gd name="adj" fmla="val 3084"/>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IN" sz="1200" kern="1200" dirty="0">
                  <a:solidFill>
                    <a:prstClr val="white"/>
                  </a:solidFill>
                  <a:latin typeface="Calibri" panose="020F0502020204030204"/>
                </a:rPr>
                <a:t>  </a:t>
              </a:r>
            </a:p>
          </p:txBody>
        </p:sp>
        <p:sp>
          <p:nvSpPr>
            <p:cNvPr id="154" name="Arrow: Pentagon 153"/>
            <p:cNvSpPr/>
            <p:nvPr/>
          </p:nvSpPr>
          <p:spPr>
            <a:xfrm>
              <a:off x="1304426" y="1689927"/>
              <a:ext cx="2165213" cy="480386"/>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sp>
          <p:nvSpPr>
            <p:cNvPr id="155" name="TextBox 154"/>
            <p:cNvSpPr txBox="1"/>
            <p:nvPr/>
          </p:nvSpPr>
          <p:spPr>
            <a:xfrm>
              <a:off x="1304426" y="1755716"/>
              <a:ext cx="2048375" cy="348813"/>
            </a:xfrm>
            <a:prstGeom prst="rect">
              <a:avLst/>
            </a:prstGeom>
            <a:grpFill/>
          </p:spPr>
          <p:txBody>
            <a:bodyPr wrap="square" rtlCol="0" anchor="ctr">
              <a:spAutoFit/>
            </a:bodyPr>
            <a:lstStyle/>
            <a:p>
              <a:pPr>
                <a:defRPr/>
              </a:pPr>
              <a:r>
                <a:rPr lang="en-US" sz="1100" dirty="0">
                  <a:solidFill>
                    <a:schemeClr val="bg1"/>
                  </a:solidFill>
                </a:rPr>
                <a:t>Comprehensiveness</a:t>
              </a:r>
              <a:endParaRPr lang="en-US" sz="1100" b="1"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156" name="TextBox 155"/>
            <p:cNvSpPr txBox="1"/>
            <p:nvPr/>
          </p:nvSpPr>
          <p:spPr>
            <a:xfrm>
              <a:off x="3614059" y="1629157"/>
              <a:ext cx="8387440" cy="574516"/>
            </a:xfrm>
            <a:prstGeom prst="rect">
              <a:avLst/>
            </a:prstGeom>
            <a:grpFill/>
          </p:spPr>
          <p:txBody>
            <a:bodyPr wrap="square" rtlCol="0" anchor="t">
              <a:spAutoFit/>
            </a:bodyPr>
            <a:lstStyle/>
            <a:p>
              <a:r>
                <a:rPr lang="en-US" sz="1100" dirty="0">
                  <a:solidFill>
                    <a:schemeClr val="bg1"/>
                  </a:solidFill>
                </a:rPr>
                <a:t>A comprehensive range of health services is provided, appropriate to the needs of the target population</a:t>
              </a:r>
            </a:p>
          </p:txBody>
        </p:sp>
      </p:grpSp>
      <p:grpSp>
        <p:nvGrpSpPr>
          <p:cNvPr id="157" name="Group 156"/>
          <p:cNvGrpSpPr/>
          <p:nvPr/>
        </p:nvGrpSpPr>
        <p:grpSpPr>
          <a:xfrm>
            <a:off x="175274" y="2210340"/>
            <a:ext cx="8793451" cy="670632"/>
            <a:chOff x="276898" y="1518709"/>
            <a:chExt cx="11724601" cy="894174"/>
          </a:xfrm>
          <a:solidFill>
            <a:schemeClr val="bg2">
              <a:lumMod val="60000"/>
              <a:lumOff val="40000"/>
            </a:schemeClr>
          </a:solidFill>
        </p:grpSpPr>
        <p:sp>
          <p:nvSpPr>
            <p:cNvPr id="158" name="Rectangle 157"/>
            <p:cNvSpPr/>
            <p:nvPr/>
          </p:nvSpPr>
          <p:spPr>
            <a:xfrm>
              <a:off x="3587948" y="1578453"/>
              <a:ext cx="8413551" cy="7033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600" kern="1200" dirty="0">
                <a:solidFill>
                  <a:schemeClr val="tx1"/>
                </a:solidFill>
                <a:latin typeface="Arial" panose="020B0604020202020204"/>
              </a:endParaRPr>
            </a:p>
          </p:txBody>
        </p:sp>
        <p:sp>
          <p:nvSpPr>
            <p:cNvPr id="159" name="Circle: Hollow 158"/>
            <p:cNvSpPr/>
            <p:nvPr/>
          </p:nvSpPr>
          <p:spPr>
            <a:xfrm>
              <a:off x="276898" y="1518709"/>
              <a:ext cx="822823" cy="822822"/>
            </a:xfrm>
            <a:prstGeom prst="donut">
              <a:avLst>
                <a:gd name="adj" fmla="val 3084"/>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IN" sz="1600" kern="1200" dirty="0">
                  <a:solidFill>
                    <a:schemeClr val="tx1"/>
                  </a:solidFill>
                  <a:latin typeface="Calibri" panose="020F0502020204030204"/>
                </a:rPr>
                <a:t>  </a:t>
              </a:r>
            </a:p>
          </p:txBody>
        </p:sp>
        <p:sp>
          <p:nvSpPr>
            <p:cNvPr id="160" name="Arrow: Pentagon 159"/>
            <p:cNvSpPr/>
            <p:nvPr/>
          </p:nvSpPr>
          <p:spPr>
            <a:xfrm>
              <a:off x="1304426" y="1689927"/>
              <a:ext cx="2165213" cy="480386"/>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600" kern="1200">
                <a:solidFill>
                  <a:schemeClr val="tx1"/>
                </a:solidFill>
                <a:latin typeface="Arial" panose="020B0604020202020204"/>
              </a:endParaRPr>
            </a:p>
          </p:txBody>
        </p:sp>
        <p:sp>
          <p:nvSpPr>
            <p:cNvPr id="161" name="TextBox 160"/>
            <p:cNvSpPr txBox="1"/>
            <p:nvPr/>
          </p:nvSpPr>
          <p:spPr>
            <a:xfrm>
              <a:off x="1304426" y="1760843"/>
              <a:ext cx="2048375" cy="338554"/>
            </a:xfrm>
            <a:prstGeom prst="rect">
              <a:avLst/>
            </a:prstGeom>
            <a:grpFill/>
          </p:spPr>
          <p:txBody>
            <a:bodyPr wrap="square" rtlCol="0" anchor="ctr">
              <a:spAutoFit/>
            </a:bodyPr>
            <a:lstStyle/>
            <a:p>
              <a:pPr>
                <a:defRPr/>
              </a:pPr>
              <a:r>
                <a:rPr lang="en-US" sz="1050" dirty="0">
                  <a:solidFill>
                    <a:schemeClr val="tx1"/>
                  </a:solidFill>
                </a:rPr>
                <a:t>Accessibility</a:t>
              </a:r>
              <a:endParaRPr lang="en-US" sz="1050" b="1" dirty="0">
                <a:solidFill>
                  <a:schemeClr val="tx1"/>
                </a:solidFill>
                <a:effectLst>
                  <a:outerShdw blurRad="38100" dist="38100" dir="2700000" algn="tl">
                    <a:srgbClr val="000000">
                      <a:alpha val="43137"/>
                    </a:srgbClr>
                  </a:outerShdw>
                </a:effectLst>
                <a:latin typeface="Century Gothic" panose="020B0502020202020204" pitchFamily="34" charset="0"/>
              </a:endParaRPr>
            </a:p>
          </p:txBody>
        </p:sp>
        <p:sp>
          <p:nvSpPr>
            <p:cNvPr id="162" name="TextBox 161"/>
            <p:cNvSpPr txBox="1"/>
            <p:nvPr/>
          </p:nvSpPr>
          <p:spPr>
            <a:xfrm>
              <a:off x="3587949" y="1612666"/>
              <a:ext cx="8387440" cy="800217"/>
            </a:xfrm>
            <a:prstGeom prst="rect">
              <a:avLst/>
            </a:prstGeom>
            <a:grpFill/>
          </p:spPr>
          <p:txBody>
            <a:bodyPr wrap="square" rtlCol="0" anchor="t">
              <a:spAutoFit/>
            </a:bodyPr>
            <a:lstStyle/>
            <a:p>
              <a:r>
                <a:rPr lang="en-US" sz="1100" dirty="0"/>
                <a:t>Services are directly and permanently accessible with no undue barriers of cost, language, culture, or geography. Health services are close to the people, with a routine point of entry to the service network at primary care level</a:t>
              </a:r>
            </a:p>
          </p:txBody>
        </p:sp>
      </p:grpSp>
      <p:grpSp>
        <p:nvGrpSpPr>
          <p:cNvPr id="163" name="Group 162"/>
          <p:cNvGrpSpPr/>
          <p:nvPr/>
        </p:nvGrpSpPr>
        <p:grpSpPr>
          <a:xfrm>
            <a:off x="207674" y="3221240"/>
            <a:ext cx="8793451" cy="617117"/>
            <a:chOff x="276898" y="1518709"/>
            <a:chExt cx="11724601" cy="822822"/>
          </a:xfrm>
          <a:solidFill>
            <a:schemeClr val="tx1">
              <a:lumMod val="75000"/>
            </a:schemeClr>
          </a:solidFill>
        </p:grpSpPr>
        <p:sp>
          <p:nvSpPr>
            <p:cNvPr id="164" name="Rectangle 163"/>
            <p:cNvSpPr/>
            <p:nvPr/>
          </p:nvSpPr>
          <p:spPr>
            <a:xfrm>
              <a:off x="3587948" y="1578453"/>
              <a:ext cx="8413551" cy="7033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Arial" panose="020B0604020202020204"/>
              </a:endParaRPr>
            </a:p>
          </p:txBody>
        </p:sp>
        <p:sp>
          <p:nvSpPr>
            <p:cNvPr id="165" name="Circle: Hollow 164"/>
            <p:cNvSpPr/>
            <p:nvPr/>
          </p:nvSpPr>
          <p:spPr>
            <a:xfrm>
              <a:off x="276898" y="1518709"/>
              <a:ext cx="822823" cy="822822"/>
            </a:xfrm>
            <a:prstGeom prst="donut">
              <a:avLst>
                <a:gd name="adj" fmla="val 3084"/>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IN" sz="1200" kern="1200" dirty="0">
                  <a:solidFill>
                    <a:prstClr val="white"/>
                  </a:solidFill>
                  <a:latin typeface="Calibri" panose="020F0502020204030204"/>
                </a:rPr>
                <a:t>  </a:t>
              </a:r>
            </a:p>
          </p:txBody>
        </p:sp>
        <p:sp>
          <p:nvSpPr>
            <p:cNvPr id="166" name="Arrow: Pentagon 165"/>
            <p:cNvSpPr/>
            <p:nvPr/>
          </p:nvSpPr>
          <p:spPr>
            <a:xfrm>
              <a:off x="1304426" y="1689927"/>
              <a:ext cx="2165213" cy="480386"/>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sp>
          <p:nvSpPr>
            <p:cNvPr id="167" name="TextBox 166"/>
            <p:cNvSpPr txBox="1"/>
            <p:nvPr/>
          </p:nvSpPr>
          <p:spPr>
            <a:xfrm>
              <a:off x="1304426" y="1755714"/>
              <a:ext cx="2048375" cy="348813"/>
            </a:xfrm>
            <a:prstGeom prst="rect">
              <a:avLst/>
            </a:prstGeom>
            <a:grpFill/>
          </p:spPr>
          <p:txBody>
            <a:bodyPr wrap="square" rtlCol="0" anchor="ctr">
              <a:spAutoFit/>
            </a:bodyPr>
            <a:lstStyle/>
            <a:p>
              <a:pPr>
                <a:defRPr/>
              </a:pPr>
              <a:r>
                <a:rPr lang="en-US" sz="1100" dirty="0">
                  <a:solidFill>
                    <a:schemeClr val="bg1"/>
                  </a:solidFill>
                </a:rPr>
                <a:t>Coverage</a:t>
              </a:r>
              <a:endParaRPr lang="en-US" sz="1100" b="1"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168" name="TextBox 167"/>
            <p:cNvSpPr txBox="1"/>
            <p:nvPr/>
          </p:nvSpPr>
          <p:spPr>
            <a:xfrm>
              <a:off x="3614059" y="1730065"/>
              <a:ext cx="8387440" cy="348813"/>
            </a:xfrm>
            <a:prstGeom prst="rect">
              <a:avLst/>
            </a:prstGeom>
            <a:grpFill/>
          </p:spPr>
          <p:txBody>
            <a:bodyPr wrap="square" rtlCol="0" anchor="t">
              <a:spAutoFit/>
            </a:bodyPr>
            <a:lstStyle/>
            <a:p>
              <a:pPr marL="137160" indent="-137160" defTabSz="342900">
                <a:buFont typeface="Arial" panose="020B0604020202020204" pitchFamily="34" charset="0"/>
                <a:buChar char="›"/>
                <a:defRPr/>
              </a:pPr>
              <a:r>
                <a:rPr lang="en-US" sz="1100" dirty="0">
                  <a:solidFill>
                    <a:schemeClr val="bg1"/>
                  </a:solidFill>
                </a:rPr>
                <a:t>Service delivery is designed so that all people in a defined target population are covered</a:t>
              </a:r>
              <a:endParaRPr lang="en-US" sz="1050" dirty="0">
                <a:solidFill>
                  <a:schemeClr val="bg1"/>
                </a:solidFill>
                <a:latin typeface="Century Gothic" panose="020B0502020202020204" pitchFamily="34" charset="0"/>
                <a:cs typeface="Arial" panose="020B0604020202020204" pitchFamily="34" charset="0"/>
              </a:endParaRPr>
            </a:p>
          </p:txBody>
        </p:sp>
      </p:grpSp>
      <p:grpSp>
        <p:nvGrpSpPr>
          <p:cNvPr id="169" name="Group 168"/>
          <p:cNvGrpSpPr/>
          <p:nvPr/>
        </p:nvGrpSpPr>
        <p:grpSpPr>
          <a:xfrm>
            <a:off x="207674" y="4203770"/>
            <a:ext cx="8793451" cy="617117"/>
            <a:chOff x="276898" y="1518709"/>
            <a:chExt cx="11724601" cy="822822"/>
          </a:xfrm>
          <a:solidFill>
            <a:schemeClr val="bg2">
              <a:lumMod val="60000"/>
              <a:lumOff val="40000"/>
            </a:schemeClr>
          </a:solidFill>
        </p:grpSpPr>
        <p:sp>
          <p:nvSpPr>
            <p:cNvPr id="170" name="Rectangle 169"/>
            <p:cNvSpPr/>
            <p:nvPr/>
          </p:nvSpPr>
          <p:spPr>
            <a:xfrm>
              <a:off x="3587948" y="1578453"/>
              <a:ext cx="8413551" cy="7033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schemeClr val="tx1"/>
                </a:solidFill>
                <a:latin typeface="Arial" panose="020B0604020202020204"/>
              </a:endParaRPr>
            </a:p>
          </p:txBody>
        </p:sp>
        <p:sp>
          <p:nvSpPr>
            <p:cNvPr id="171" name="Circle: Hollow 170"/>
            <p:cNvSpPr/>
            <p:nvPr/>
          </p:nvSpPr>
          <p:spPr>
            <a:xfrm>
              <a:off x="276898" y="1518709"/>
              <a:ext cx="822823" cy="822822"/>
            </a:xfrm>
            <a:prstGeom prst="donut">
              <a:avLst>
                <a:gd name="adj" fmla="val 3084"/>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IN" sz="1200" kern="1200" dirty="0">
                  <a:solidFill>
                    <a:schemeClr val="tx1"/>
                  </a:solidFill>
                  <a:latin typeface="Calibri" panose="020F0502020204030204"/>
                </a:rPr>
                <a:t>  </a:t>
              </a:r>
            </a:p>
          </p:txBody>
        </p:sp>
        <p:sp>
          <p:nvSpPr>
            <p:cNvPr id="172" name="Arrow: Pentagon 171"/>
            <p:cNvSpPr/>
            <p:nvPr/>
          </p:nvSpPr>
          <p:spPr>
            <a:xfrm>
              <a:off x="1304426" y="1689927"/>
              <a:ext cx="2165213" cy="480386"/>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chemeClr val="tx1"/>
                </a:solidFill>
                <a:latin typeface="Arial" panose="020B0604020202020204"/>
              </a:endParaRPr>
            </a:p>
          </p:txBody>
        </p:sp>
        <p:sp>
          <p:nvSpPr>
            <p:cNvPr id="173" name="TextBox 172"/>
            <p:cNvSpPr txBox="1"/>
            <p:nvPr/>
          </p:nvSpPr>
          <p:spPr>
            <a:xfrm>
              <a:off x="1304426" y="1642864"/>
              <a:ext cx="2048375" cy="574516"/>
            </a:xfrm>
            <a:prstGeom prst="rect">
              <a:avLst/>
            </a:prstGeom>
            <a:grpFill/>
          </p:spPr>
          <p:txBody>
            <a:bodyPr wrap="square" rtlCol="0" anchor="ctr">
              <a:spAutoFit/>
            </a:bodyPr>
            <a:lstStyle/>
            <a:p>
              <a:pPr>
                <a:defRPr/>
              </a:pPr>
              <a:r>
                <a:rPr lang="en-US" sz="1100" dirty="0"/>
                <a:t>Accountability and efficiency</a:t>
              </a:r>
              <a:endParaRPr lang="en-US" sz="1100" b="1" dirty="0">
                <a:solidFill>
                  <a:schemeClr val="tx1"/>
                </a:solidFill>
                <a:latin typeface="Century Gothic" panose="020B0502020202020204" pitchFamily="34" charset="0"/>
              </a:endParaRPr>
            </a:p>
          </p:txBody>
        </p:sp>
        <p:sp>
          <p:nvSpPr>
            <p:cNvPr id="174" name="TextBox 173"/>
            <p:cNvSpPr txBox="1"/>
            <p:nvPr/>
          </p:nvSpPr>
          <p:spPr>
            <a:xfrm>
              <a:off x="3614059" y="1730065"/>
              <a:ext cx="8387440" cy="574516"/>
            </a:xfrm>
            <a:prstGeom prst="rect">
              <a:avLst/>
            </a:prstGeom>
            <a:grpFill/>
          </p:spPr>
          <p:txBody>
            <a:bodyPr wrap="square" rtlCol="0" anchor="t">
              <a:spAutoFit/>
            </a:bodyPr>
            <a:lstStyle/>
            <a:p>
              <a:r>
                <a:rPr lang="en-US" sz="1100" dirty="0"/>
                <a:t>Health services are well managed so as to achieve the core elements described above with a minimum wastage of resources</a:t>
              </a:r>
            </a:p>
          </p:txBody>
        </p:sp>
      </p:grpSp>
      <p:pic>
        <p:nvPicPr>
          <p:cNvPr id="2050" name="Picture 2" descr="Free vector business team brainstorm idea and lightbulb from jigsaw. working team collaboration, enterprise cooperation, colleagues mutual assistance concept. pinkish coral bluevector isolated illustr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90" y="1424882"/>
            <a:ext cx="442083" cy="29448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ee vector supply online service or platform b2b idea global logistic and transportation service company as a customer online procurement flat vector illustration"/>
          <p:cNvPicPr>
            <a:picLocks noChangeAspect="1" noChangeArrowheads="1"/>
          </p:cNvPicPr>
          <p:nvPr/>
        </p:nvPicPr>
        <p:blipFill rotWithShape="1">
          <a:blip r:embed="rId3">
            <a:extLst>
              <a:ext uri="{28A0092B-C50C-407E-A947-70E740481C1C}">
                <a14:useLocalDpi xmlns:a14="http://schemas.microsoft.com/office/drawing/2010/main" val="0"/>
              </a:ext>
            </a:extLst>
          </a:blip>
          <a:srcRect t="29622"/>
          <a:stretch>
            <a:fillRect/>
          </a:stretch>
        </p:blipFill>
        <p:spPr bwMode="auto">
          <a:xfrm>
            <a:off x="290595" y="2366585"/>
            <a:ext cx="392477" cy="27621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ree vector couple chatting on social media vector"/>
          <p:cNvPicPr>
            <a:picLocks noChangeAspect="1" noChangeArrowheads="1"/>
          </p:cNvPicPr>
          <p:nvPr/>
        </p:nvPicPr>
        <p:blipFill rotWithShape="1">
          <a:blip r:embed="rId4">
            <a:extLst>
              <a:ext uri="{28A0092B-C50C-407E-A947-70E740481C1C}">
                <a14:useLocalDpi xmlns:a14="http://schemas.microsoft.com/office/drawing/2010/main" val="0"/>
              </a:ext>
            </a:extLst>
          </a:blip>
          <a:srcRect l="17796" t="21628" r="17796" b="14302"/>
          <a:stretch>
            <a:fillRect/>
          </a:stretch>
        </p:blipFill>
        <p:spPr bwMode="auto">
          <a:xfrm>
            <a:off x="337163" y="3298880"/>
            <a:ext cx="345909" cy="34409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Free vector finance services. financial transaction. e-commerce and e-payme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841" y="4360580"/>
            <a:ext cx="414216" cy="2759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207" y="129651"/>
            <a:ext cx="6351689" cy="486900"/>
          </a:xfrm>
          <a:ln w="3175"/>
        </p:spPr>
        <p:txBody>
          <a:bodyPr/>
          <a:lstStyle/>
          <a:p>
            <a:r>
              <a:rPr lang="en-US" sz="3200" dirty="0" smtClean="0">
                <a:solidFill>
                  <a:schemeClr val="tx1">
                    <a:lumMod val="60000"/>
                    <a:lumOff val="40000"/>
                  </a:schemeClr>
                </a:solidFill>
              </a:rPr>
              <a:t>PRESENTATION OUTLINE</a:t>
            </a:r>
            <a:endParaRPr lang="en-US" sz="3200" dirty="0">
              <a:solidFill>
                <a:schemeClr val="tx1">
                  <a:lumMod val="60000"/>
                  <a:lumOff val="40000"/>
                </a:schemeClr>
              </a:solidFill>
            </a:endParaRP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3</a:t>
            </a:fld>
            <a:endParaRPr lang="en-GB"/>
          </a:p>
        </p:txBody>
      </p:sp>
      <p:sp>
        <p:nvSpPr>
          <p:cNvPr id="5" name="TextBox 4"/>
          <p:cNvSpPr txBox="1"/>
          <p:nvPr/>
        </p:nvSpPr>
        <p:spPr>
          <a:xfrm>
            <a:off x="90206" y="616551"/>
            <a:ext cx="7081155" cy="4524315"/>
          </a:xfrm>
          <a:prstGeom prst="rect">
            <a:avLst/>
          </a:prstGeom>
          <a:noFill/>
        </p:spPr>
        <p:txBody>
          <a:bodyPr wrap="square" rtlCol="0">
            <a:spAutoFit/>
          </a:bodyPr>
          <a:lstStyle/>
          <a:p>
            <a:pPr marL="285750" indent="-285750">
              <a:lnSpc>
                <a:spcPct val="200000"/>
              </a:lnSpc>
              <a:buFont typeface="Wingdings" panose="05000000000000000000" pitchFamily="2" charset="2"/>
              <a:buChar char="v"/>
            </a:pPr>
            <a:r>
              <a:rPr lang="en-US" sz="1800" dirty="0">
                <a:solidFill>
                  <a:srgbClr val="002060"/>
                </a:solidFill>
              </a:rPr>
              <a:t>Introduction</a:t>
            </a:r>
          </a:p>
          <a:p>
            <a:pPr marL="285750" indent="-285750">
              <a:lnSpc>
                <a:spcPct val="200000"/>
              </a:lnSpc>
              <a:buFont typeface="Wingdings" panose="05000000000000000000" pitchFamily="2" charset="2"/>
              <a:buChar char="v"/>
            </a:pPr>
            <a:r>
              <a:rPr lang="en-US" sz="1800" dirty="0">
                <a:solidFill>
                  <a:srgbClr val="002060"/>
                </a:solidFill>
              </a:rPr>
              <a:t>Understanding Fuel Subsidy and Its Removal</a:t>
            </a:r>
          </a:p>
          <a:p>
            <a:pPr marL="285750" indent="-285750">
              <a:lnSpc>
                <a:spcPct val="200000"/>
              </a:lnSpc>
              <a:buFont typeface="Wingdings" panose="05000000000000000000" pitchFamily="2" charset="2"/>
              <a:buChar char="v"/>
            </a:pPr>
            <a:r>
              <a:rPr lang="en-US" sz="1800" dirty="0">
                <a:solidFill>
                  <a:srgbClr val="002060"/>
                </a:solidFill>
              </a:rPr>
              <a:t>Impact of Fuel Subsidy Removal on Nigeria's Economy</a:t>
            </a:r>
          </a:p>
          <a:p>
            <a:pPr marL="285750" indent="-285750">
              <a:lnSpc>
                <a:spcPct val="200000"/>
              </a:lnSpc>
              <a:buFont typeface="Wingdings" panose="05000000000000000000" pitchFamily="2" charset="2"/>
              <a:buChar char="v"/>
            </a:pPr>
            <a:r>
              <a:rPr lang="en-US" sz="1800" dirty="0">
                <a:solidFill>
                  <a:srgbClr val="002060"/>
                </a:solidFill>
              </a:rPr>
              <a:t>Overview of Healthcare System in Nigeria</a:t>
            </a:r>
          </a:p>
          <a:p>
            <a:pPr marL="285750" indent="-285750">
              <a:lnSpc>
                <a:spcPct val="200000"/>
              </a:lnSpc>
              <a:buFont typeface="Wingdings" panose="05000000000000000000" pitchFamily="2" charset="2"/>
              <a:buChar char="v"/>
            </a:pPr>
            <a:r>
              <a:rPr lang="en-US" sz="1800" dirty="0">
                <a:solidFill>
                  <a:srgbClr val="002060"/>
                </a:solidFill>
              </a:rPr>
              <a:t>Utilizing Data to Showcase the Effects of Fuel Subsidy Removal</a:t>
            </a:r>
          </a:p>
          <a:p>
            <a:pPr marL="285750" indent="-285750">
              <a:lnSpc>
                <a:spcPct val="200000"/>
              </a:lnSpc>
              <a:buFont typeface="Wingdings" panose="05000000000000000000" pitchFamily="2" charset="2"/>
              <a:buChar char="v"/>
            </a:pPr>
            <a:r>
              <a:rPr lang="en-US" sz="1800" dirty="0">
                <a:solidFill>
                  <a:srgbClr val="002060"/>
                </a:solidFill>
              </a:rPr>
              <a:t>Key Messages and Insights</a:t>
            </a:r>
          </a:p>
          <a:p>
            <a:pPr marL="285750" indent="-285750">
              <a:lnSpc>
                <a:spcPct val="200000"/>
              </a:lnSpc>
              <a:buFont typeface="Wingdings" panose="05000000000000000000" pitchFamily="2" charset="2"/>
              <a:buChar char="v"/>
            </a:pPr>
            <a:r>
              <a:rPr lang="en-US" sz="1800" dirty="0">
                <a:solidFill>
                  <a:srgbClr val="002060"/>
                </a:solidFill>
              </a:rPr>
              <a:t>Call to Action</a:t>
            </a:r>
          </a:p>
          <a:p>
            <a:pPr marL="285750" indent="-285750">
              <a:lnSpc>
                <a:spcPct val="200000"/>
              </a:lnSpc>
              <a:buFont typeface="Wingdings" panose="05000000000000000000" pitchFamily="2" charset="2"/>
              <a:buChar char="v"/>
            </a:pPr>
            <a:r>
              <a:rPr lang="en-US" sz="1800" dirty="0">
                <a:solidFill>
                  <a:srgbClr val="002060"/>
                </a:solidFill>
              </a:rPr>
              <a:t>Conclusion</a:t>
            </a:r>
            <a:endParaRPr lang="en-US" sz="1800" dirty="0">
              <a:solidFill>
                <a:srgbClr val="002060"/>
              </a:solidFill>
            </a:endParaRPr>
          </a:p>
        </p:txBody>
      </p:sp>
    </p:spTree>
  </p:cSld>
  <p:clrMapOvr>
    <a:masterClrMapping/>
  </p:clrMapOvr>
  <p:transition>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673" y="73253"/>
            <a:ext cx="8429551" cy="461400"/>
          </a:xfrm>
        </p:spPr>
        <p:txBody>
          <a:bodyPr/>
          <a:lstStyle/>
          <a:p>
            <a:r>
              <a:rPr lang="en-US" dirty="0" smtClean="0"/>
              <a:t>Key Characteristics of Good Service Delivery Cont’d</a:t>
            </a:r>
            <a:endParaRPr lang="en-US" dirty="0"/>
          </a:p>
        </p:txBody>
      </p:sp>
      <p:sp>
        <p:nvSpPr>
          <p:cNvPr id="3" name="Slide Number Placeholder 2"/>
          <p:cNvSpPr>
            <a:spLocks noGrp="1"/>
          </p:cNvSpPr>
          <p:nvPr>
            <p:ph type="sldNum" sz="quarter" idx="12"/>
          </p:nvPr>
        </p:nvSpPr>
        <p:spPr/>
        <p:txBody>
          <a:bodyPr/>
          <a:lstStyle/>
          <a:p>
            <a:fld id="{7BB16748-3CF8-4CBA-892F-939D9AD21311}" type="slidenum">
              <a:rPr lang="en-US" smtClean="0"/>
              <a:t>30</a:t>
            </a:fld>
            <a:endParaRPr lang="en-US"/>
          </a:p>
        </p:txBody>
      </p:sp>
      <p:grpSp>
        <p:nvGrpSpPr>
          <p:cNvPr id="7" name="Group 6"/>
          <p:cNvGrpSpPr/>
          <p:nvPr/>
        </p:nvGrpSpPr>
        <p:grpSpPr>
          <a:xfrm>
            <a:off x="0" y="673011"/>
            <a:ext cx="9144000" cy="307213"/>
            <a:chOff x="0" y="1797647"/>
            <a:chExt cx="12192000" cy="409617"/>
          </a:xfrm>
          <a:solidFill>
            <a:schemeClr val="tx1">
              <a:lumMod val="75000"/>
            </a:schemeClr>
          </a:solidFill>
        </p:grpSpPr>
        <p:sp>
          <p:nvSpPr>
            <p:cNvPr id="5" name="Rectangle 4"/>
            <p:cNvSpPr/>
            <p:nvPr/>
          </p:nvSpPr>
          <p:spPr>
            <a:xfrm>
              <a:off x="0" y="1797647"/>
              <a:ext cx="12192000" cy="4096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dirty="0" err="1"/>
            </a:p>
          </p:txBody>
        </p:sp>
        <p:sp>
          <p:nvSpPr>
            <p:cNvPr id="6" name="TextBox 5"/>
            <p:cNvSpPr txBox="1"/>
            <p:nvPr/>
          </p:nvSpPr>
          <p:spPr>
            <a:xfrm>
              <a:off x="3352800" y="1840437"/>
              <a:ext cx="5486400" cy="324036"/>
            </a:xfrm>
            <a:prstGeom prst="rect">
              <a:avLst/>
            </a:prstGeom>
            <a:grpFill/>
          </p:spPr>
          <p:txBody>
            <a:bodyPr wrap="square" lIns="0" tIns="0" rIns="0" bIns="0" rtlCol="0" anchor="ctr">
              <a:noAutofit/>
            </a:bodyPr>
            <a:lstStyle/>
            <a:p>
              <a:pPr algn="ctr">
                <a:spcBef>
                  <a:spcPts val="600"/>
                </a:spcBef>
              </a:pPr>
              <a:endParaRPr lang="en-US" b="1"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grpSp>
      <p:grpSp>
        <p:nvGrpSpPr>
          <p:cNvPr id="151" name="Group 150"/>
          <p:cNvGrpSpPr/>
          <p:nvPr/>
        </p:nvGrpSpPr>
        <p:grpSpPr>
          <a:xfrm>
            <a:off x="181881" y="1273555"/>
            <a:ext cx="8793451" cy="617117"/>
            <a:chOff x="276898" y="1518709"/>
            <a:chExt cx="11724601" cy="822822"/>
          </a:xfrm>
          <a:solidFill>
            <a:schemeClr val="tx1">
              <a:lumMod val="75000"/>
            </a:schemeClr>
          </a:solidFill>
        </p:grpSpPr>
        <p:sp>
          <p:nvSpPr>
            <p:cNvPr id="152" name="Rectangle 151"/>
            <p:cNvSpPr/>
            <p:nvPr/>
          </p:nvSpPr>
          <p:spPr>
            <a:xfrm>
              <a:off x="3587948" y="1578453"/>
              <a:ext cx="8413551" cy="7033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Arial" panose="020B0604020202020204"/>
              </a:endParaRPr>
            </a:p>
          </p:txBody>
        </p:sp>
        <p:sp>
          <p:nvSpPr>
            <p:cNvPr id="153" name="Circle: Hollow 152"/>
            <p:cNvSpPr/>
            <p:nvPr/>
          </p:nvSpPr>
          <p:spPr>
            <a:xfrm>
              <a:off x="276898" y="1518709"/>
              <a:ext cx="822823" cy="822822"/>
            </a:xfrm>
            <a:prstGeom prst="donut">
              <a:avLst>
                <a:gd name="adj" fmla="val 3084"/>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IN" sz="1200" kern="1200" dirty="0">
                  <a:solidFill>
                    <a:prstClr val="white"/>
                  </a:solidFill>
                  <a:latin typeface="Calibri" panose="020F0502020204030204"/>
                </a:rPr>
                <a:t>  </a:t>
              </a:r>
            </a:p>
          </p:txBody>
        </p:sp>
        <p:sp>
          <p:nvSpPr>
            <p:cNvPr id="154" name="Arrow: Pentagon 153"/>
            <p:cNvSpPr/>
            <p:nvPr/>
          </p:nvSpPr>
          <p:spPr>
            <a:xfrm>
              <a:off x="1304426" y="1689927"/>
              <a:ext cx="2165213" cy="480386"/>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sp>
          <p:nvSpPr>
            <p:cNvPr id="155" name="TextBox 154"/>
            <p:cNvSpPr txBox="1"/>
            <p:nvPr/>
          </p:nvSpPr>
          <p:spPr>
            <a:xfrm>
              <a:off x="1304426" y="1755715"/>
              <a:ext cx="2048375" cy="348813"/>
            </a:xfrm>
            <a:prstGeom prst="rect">
              <a:avLst/>
            </a:prstGeom>
            <a:grpFill/>
          </p:spPr>
          <p:txBody>
            <a:bodyPr wrap="square" rtlCol="0" anchor="ctr">
              <a:spAutoFit/>
            </a:bodyPr>
            <a:lstStyle/>
            <a:p>
              <a:pPr>
                <a:defRPr/>
              </a:pPr>
              <a:r>
                <a:rPr lang="en-US" sz="1100" dirty="0">
                  <a:solidFill>
                    <a:schemeClr val="bg1"/>
                  </a:solidFill>
                </a:rPr>
                <a:t>Continuity</a:t>
              </a:r>
              <a:endParaRPr lang="en-US" sz="1100" b="1"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156" name="TextBox 155"/>
            <p:cNvSpPr txBox="1"/>
            <p:nvPr/>
          </p:nvSpPr>
          <p:spPr>
            <a:xfrm>
              <a:off x="3614059" y="1629157"/>
              <a:ext cx="8387440" cy="574516"/>
            </a:xfrm>
            <a:prstGeom prst="rect">
              <a:avLst/>
            </a:prstGeom>
            <a:grpFill/>
          </p:spPr>
          <p:txBody>
            <a:bodyPr wrap="square" rtlCol="0" anchor="t">
              <a:spAutoFit/>
            </a:bodyPr>
            <a:lstStyle/>
            <a:p>
              <a:pPr lvl="0"/>
              <a:r>
                <a:rPr lang="en-US" sz="1100" dirty="0">
                  <a:solidFill>
                    <a:schemeClr val="bg1"/>
                  </a:solidFill>
                </a:rPr>
                <a:t>Service delivery is organized to provide an individual with continuity of care across the network of services, health conditions, levels of care, and over the life-cycle.</a:t>
              </a:r>
            </a:p>
          </p:txBody>
        </p:sp>
      </p:grpSp>
      <p:grpSp>
        <p:nvGrpSpPr>
          <p:cNvPr id="157" name="Group 156"/>
          <p:cNvGrpSpPr/>
          <p:nvPr/>
        </p:nvGrpSpPr>
        <p:grpSpPr>
          <a:xfrm>
            <a:off x="175274" y="2210340"/>
            <a:ext cx="8793451" cy="617118"/>
            <a:chOff x="276898" y="1518709"/>
            <a:chExt cx="11724601" cy="822822"/>
          </a:xfrm>
          <a:solidFill>
            <a:schemeClr val="bg2">
              <a:lumMod val="60000"/>
              <a:lumOff val="40000"/>
            </a:schemeClr>
          </a:solidFill>
        </p:grpSpPr>
        <p:sp>
          <p:nvSpPr>
            <p:cNvPr id="158" name="Rectangle 157"/>
            <p:cNvSpPr/>
            <p:nvPr/>
          </p:nvSpPr>
          <p:spPr>
            <a:xfrm>
              <a:off x="3587948" y="1578453"/>
              <a:ext cx="8413551" cy="7033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600" kern="1200" dirty="0">
                <a:solidFill>
                  <a:schemeClr val="tx1"/>
                </a:solidFill>
                <a:latin typeface="Arial" panose="020B0604020202020204"/>
              </a:endParaRPr>
            </a:p>
          </p:txBody>
        </p:sp>
        <p:sp>
          <p:nvSpPr>
            <p:cNvPr id="159" name="Circle: Hollow 158"/>
            <p:cNvSpPr/>
            <p:nvPr/>
          </p:nvSpPr>
          <p:spPr>
            <a:xfrm>
              <a:off x="276898" y="1518709"/>
              <a:ext cx="822823" cy="822822"/>
            </a:xfrm>
            <a:prstGeom prst="donut">
              <a:avLst>
                <a:gd name="adj" fmla="val 3084"/>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IN" sz="1600" kern="1200" dirty="0">
                  <a:solidFill>
                    <a:schemeClr val="tx1"/>
                  </a:solidFill>
                  <a:latin typeface="Calibri" panose="020F0502020204030204"/>
                </a:rPr>
                <a:t>  </a:t>
              </a:r>
            </a:p>
          </p:txBody>
        </p:sp>
        <p:sp>
          <p:nvSpPr>
            <p:cNvPr id="160" name="Arrow: Pentagon 159"/>
            <p:cNvSpPr/>
            <p:nvPr/>
          </p:nvSpPr>
          <p:spPr>
            <a:xfrm>
              <a:off x="1304426" y="1689927"/>
              <a:ext cx="2165213" cy="480386"/>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600" kern="1200">
                <a:solidFill>
                  <a:schemeClr val="tx1"/>
                </a:solidFill>
                <a:latin typeface="Arial" panose="020B0604020202020204"/>
              </a:endParaRPr>
            </a:p>
          </p:txBody>
        </p:sp>
        <p:sp>
          <p:nvSpPr>
            <p:cNvPr id="161" name="TextBox 160"/>
            <p:cNvSpPr txBox="1"/>
            <p:nvPr/>
          </p:nvSpPr>
          <p:spPr>
            <a:xfrm>
              <a:off x="1304426" y="1755714"/>
              <a:ext cx="2048375" cy="348813"/>
            </a:xfrm>
            <a:prstGeom prst="rect">
              <a:avLst/>
            </a:prstGeom>
            <a:grpFill/>
          </p:spPr>
          <p:txBody>
            <a:bodyPr wrap="square" rtlCol="0" anchor="ctr">
              <a:spAutoFit/>
            </a:bodyPr>
            <a:lstStyle/>
            <a:p>
              <a:pPr>
                <a:defRPr/>
              </a:pPr>
              <a:r>
                <a:rPr lang="en-US" sz="1100" dirty="0"/>
                <a:t>Quality</a:t>
              </a:r>
              <a:endParaRPr lang="en-US" sz="1100" b="1" dirty="0">
                <a:solidFill>
                  <a:schemeClr val="tx1"/>
                </a:solidFill>
                <a:effectLst>
                  <a:outerShdw blurRad="38100" dist="38100" dir="2700000" algn="tl">
                    <a:srgbClr val="000000">
                      <a:alpha val="43137"/>
                    </a:srgbClr>
                  </a:outerShdw>
                </a:effectLst>
                <a:latin typeface="Century Gothic" panose="020B0502020202020204" pitchFamily="34" charset="0"/>
              </a:endParaRPr>
            </a:p>
          </p:txBody>
        </p:sp>
        <p:sp>
          <p:nvSpPr>
            <p:cNvPr id="162" name="TextBox 161"/>
            <p:cNvSpPr txBox="1"/>
            <p:nvPr/>
          </p:nvSpPr>
          <p:spPr>
            <a:xfrm>
              <a:off x="3587949" y="1612666"/>
              <a:ext cx="8387440" cy="574515"/>
            </a:xfrm>
            <a:prstGeom prst="rect">
              <a:avLst/>
            </a:prstGeom>
            <a:grpFill/>
          </p:spPr>
          <p:txBody>
            <a:bodyPr wrap="square" rtlCol="0" anchor="t">
              <a:spAutoFit/>
            </a:bodyPr>
            <a:lstStyle/>
            <a:p>
              <a:pPr lvl="0"/>
              <a:r>
                <a:rPr lang="en-US" sz="1100" dirty="0"/>
                <a:t>Health services are of high quality, i.e. they are effective, safe, </a:t>
              </a:r>
              <a:r>
                <a:rPr lang="en-US" sz="1100" dirty="0" err="1"/>
                <a:t>centred</a:t>
              </a:r>
              <a:r>
                <a:rPr lang="en-US" sz="1100" dirty="0"/>
                <a:t> on the patient’s needs and given in a timely fashion. </a:t>
              </a:r>
            </a:p>
          </p:txBody>
        </p:sp>
      </p:grpSp>
      <p:grpSp>
        <p:nvGrpSpPr>
          <p:cNvPr id="163" name="Group 162"/>
          <p:cNvGrpSpPr/>
          <p:nvPr/>
        </p:nvGrpSpPr>
        <p:grpSpPr>
          <a:xfrm>
            <a:off x="252888" y="3217669"/>
            <a:ext cx="8722445" cy="621092"/>
            <a:chOff x="276898" y="1513409"/>
            <a:chExt cx="11629926" cy="828122"/>
          </a:xfrm>
          <a:solidFill>
            <a:schemeClr val="tx1">
              <a:lumMod val="75000"/>
            </a:schemeClr>
          </a:solidFill>
        </p:grpSpPr>
        <p:sp>
          <p:nvSpPr>
            <p:cNvPr id="165" name="Circle: Hollow 164"/>
            <p:cNvSpPr/>
            <p:nvPr/>
          </p:nvSpPr>
          <p:spPr>
            <a:xfrm>
              <a:off x="276898" y="1518709"/>
              <a:ext cx="822823" cy="822822"/>
            </a:xfrm>
            <a:prstGeom prst="donut">
              <a:avLst>
                <a:gd name="adj" fmla="val 3084"/>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IN" sz="1200" kern="1200" dirty="0">
                  <a:solidFill>
                    <a:prstClr val="white"/>
                  </a:solidFill>
                  <a:latin typeface="Calibri" panose="020F0502020204030204"/>
                </a:rPr>
                <a:t>  </a:t>
              </a:r>
            </a:p>
          </p:txBody>
        </p:sp>
        <p:sp>
          <p:nvSpPr>
            <p:cNvPr id="166" name="Arrow: Pentagon 165"/>
            <p:cNvSpPr/>
            <p:nvPr/>
          </p:nvSpPr>
          <p:spPr>
            <a:xfrm>
              <a:off x="1304426" y="1689927"/>
              <a:ext cx="2165213" cy="480386"/>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sp>
          <p:nvSpPr>
            <p:cNvPr id="167" name="TextBox 166"/>
            <p:cNvSpPr txBox="1"/>
            <p:nvPr/>
          </p:nvSpPr>
          <p:spPr>
            <a:xfrm>
              <a:off x="1304426" y="1755714"/>
              <a:ext cx="2048375" cy="348813"/>
            </a:xfrm>
            <a:prstGeom prst="rect">
              <a:avLst/>
            </a:prstGeom>
            <a:grpFill/>
          </p:spPr>
          <p:txBody>
            <a:bodyPr wrap="square" rtlCol="0" anchor="ctr">
              <a:spAutoFit/>
            </a:bodyPr>
            <a:lstStyle/>
            <a:p>
              <a:pPr>
                <a:defRPr/>
              </a:pPr>
              <a:r>
                <a:rPr lang="en-US" sz="1100" dirty="0">
                  <a:solidFill>
                    <a:schemeClr val="bg1"/>
                  </a:solidFill>
                </a:rPr>
                <a:t>Person-</a:t>
              </a:r>
              <a:r>
                <a:rPr lang="en-US" sz="1100" dirty="0" err="1">
                  <a:solidFill>
                    <a:schemeClr val="bg1"/>
                  </a:solidFill>
                </a:rPr>
                <a:t>centredness</a:t>
              </a:r>
              <a:endParaRPr lang="en-US" sz="1100" b="1"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168" name="TextBox 167"/>
            <p:cNvSpPr txBox="1"/>
            <p:nvPr/>
          </p:nvSpPr>
          <p:spPr>
            <a:xfrm>
              <a:off x="3519383" y="1513409"/>
              <a:ext cx="8387441" cy="800218"/>
            </a:xfrm>
            <a:prstGeom prst="rect">
              <a:avLst/>
            </a:prstGeom>
            <a:grpFill/>
          </p:spPr>
          <p:txBody>
            <a:bodyPr wrap="square" rtlCol="0" anchor="t">
              <a:spAutoFit/>
            </a:bodyPr>
            <a:lstStyle/>
            <a:p>
              <a:pPr defTabSz="342900">
                <a:defRPr/>
              </a:pPr>
              <a:r>
                <a:rPr lang="en-US" sz="1100" dirty="0">
                  <a:solidFill>
                    <a:schemeClr val="bg1"/>
                  </a:solidFill>
                </a:rPr>
                <a:t>Services are organized around the person, not the disease or the financing. Users perceive health services to be responsive and acceptable to them. There is participation from the target population in service delivery design and assessment. People are partners in their own health care.</a:t>
              </a:r>
              <a:endParaRPr lang="en-US" sz="1050" dirty="0">
                <a:solidFill>
                  <a:schemeClr val="bg1"/>
                </a:solidFill>
                <a:latin typeface="Century Gothic" panose="020B0502020202020204" pitchFamily="34" charset="0"/>
                <a:cs typeface="Arial" panose="020B0604020202020204" pitchFamily="34" charset="0"/>
              </a:endParaRPr>
            </a:p>
          </p:txBody>
        </p:sp>
      </p:grpSp>
      <p:grpSp>
        <p:nvGrpSpPr>
          <p:cNvPr id="169" name="Group 168"/>
          <p:cNvGrpSpPr/>
          <p:nvPr/>
        </p:nvGrpSpPr>
        <p:grpSpPr>
          <a:xfrm>
            <a:off x="252888" y="4203621"/>
            <a:ext cx="8793451" cy="617117"/>
            <a:chOff x="276898" y="1518709"/>
            <a:chExt cx="11724601" cy="822822"/>
          </a:xfrm>
          <a:solidFill>
            <a:schemeClr val="bg2">
              <a:lumMod val="60000"/>
              <a:lumOff val="40000"/>
            </a:schemeClr>
          </a:solidFill>
        </p:grpSpPr>
        <p:sp>
          <p:nvSpPr>
            <p:cNvPr id="170" name="Rectangle 169"/>
            <p:cNvSpPr/>
            <p:nvPr/>
          </p:nvSpPr>
          <p:spPr>
            <a:xfrm>
              <a:off x="3587948" y="1578453"/>
              <a:ext cx="8413551" cy="7033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schemeClr val="tx1"/>
                </a:solidFill>
                <a:latin typeface="Arial" panose="020B0604020202020204"/>
              </a:endParaRPr>
            </a:p>
          </p:txBody>
        </p:sp>
        <p:sp>
          <p:nvSpPr>
            <p:cNvPr id="171" name="Circle: Hollow 170"/>
            <p:cNvSpPr/>
            <p:nvPr/>
          </p:nvSpPr>
          <p:spPr>
            <a:xfrm>
              <a:off x="276898" y="1518709"/>
              <a:ext cx="822823" cy="822822"/>
            </a:xfrm>
            <a:prstGeom prst="donut">
              <a:avLst>
                <a:gd name="adj" fmla="val 3084"/>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IN" sz="1200" kern="1200" dirty="0">
                  <a:solidFill>
                    <a:schemeClr val="tx1"/>
                  </a:solidFill>
                  <a:latin typeface="Calibri" panose="020F0502020204030204"/>
                </a:rPr>
                <a:t>  </a:t>
              </a:r>
            </a:p>
          </p:txBody>
        </p:sp>
        <p:sp>
          <p:nvSpPr>
            <p:cNvPr id="172" name="Arrow: Pentagon 171"/>
            <p:cNvSpPr/>
            <p:nvPr/>
          </p:nvSpPr>
          <p:spPr>
            <a:xfrm>
              <a:off x="1304426" y="1689927"/>
              <a:ext cx="2165213" cy="480386"/>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chemeClr val="tx1"/>
                </a:solidFill>
                <a:latin typeface="Arial" panose="020B0604020202020204"/>
              </a:endParaRPr>
            </a:p>
          </p:txBody>
        </p:sp>
        <p:sp>
          <p:nvSpPr>
            <p:cNvPr id="173" name="TextBox 172"/>
            <p:cNvSpPr txBox="1"/>
            <p:nvPr/>
          </p:nvSpPr>
          <p:spPr>
            <a:xfrm>
              <a:off x="1304426" y="1755714"/>
              <a:ext cx="2048375" cy="348813"/>
            </a:xfrm>
            <a:prstGeom prst="rect">
              <a:avLst/>
            </a:prstGeom>
            <a:grpFill/>
          </p:spPr>
          <p:txBody>
            <a:bodyPr wrap="square" rtlCol="0" anchor="ctr">
              <a:spAutoFit/>
            </a:bodyPr>
            <a:lstStyle/>
            <a:p>
              <a:pPr>
                <a:defRPr/>
              </a:pPr>
              <a:r>
                <a:rPr lang="en-US" sz="1100" dirty="0"/>
                <a:t>Coordination</a:t>
              </a:r>
              <a:endParaRPr lang="en-US" sz="1100" b="1" dirty="0">
                <a:solidFill>
                  <a:schemeClr val="tx1"/>
                </a:solidFill>
                <a:latin typeface="Century Gothic" panose="020B0502020202020204" pitchFamily="34" charset="0"/>
              </a:endParaRPr>
            </a:p>
          </p:txBody>
        </p:sp>
        <p:sp>
          <p:nvSpPr>
            <p:cNvPr id="174" name="TextBox 173"/>
            <p:cNvSpPr txBox="1"/>
            <p:nvPr/>
          </p:nvSpPr>
          <p:spPr>
            <a:xfrm>
              <a:off x="3614059" y="1530010"/>
              <a:ext cx="8387440" cy="800218"/>
            </a:xfrm>
            <a:prstGeom prst="rect">
              <a:avLst/>
            </a:prstGeom>
            <a:grpFill/>
          </p:spPr>
          <p:txBody>
            <a:bodyPr wrap="square" rtlCol="0" anchor="t">
              <a:spAutoFit/>
            </a:bodyPr>
            <a:lstStyle/>
            <a:p>
              <a:r>
                <a:rPr lang="en-US" sz="1100" dirty="0"/>
                <a:t>Local area health service networks are actively coordinated, across types of provider, types of care, levels of service delivery, and for both routine and emergency preparedness. The patient’s primary care provider facilitates the route through the needed services</a:t>
              </a:r>
            </a:p>
          </p:txBody>
        </p:sp>
      </p:grpSp>
      <p:pic>
        <p:nvPicPr>
          <p:cNvPr id="2050" name="Picture 2" descr="Free vector business team brainstorm idea and lightbulb from jigsaw. working team collaboration, enterprise cooperation, colleagues mutual assistance concept. pinkish coral bluevector isolated illustr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90" y="1424882"/>
            <a:ext cx="442083" cy="29448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ee vector supply online service or platform b2b idea global logistic and transportation service company as a customer online procurement flat vector illustration"/>
          <p:cNvPicPr>
            <a:picLocks noChangeAspect="1" noChangeArrowheads="1"/>
          </p:cNvPicPr>
          <p:nvPr/>
        </p:nvPicPr>
        <p:blipFill rotWithShape="1">
          <a:blip r:embed="rId3">
            <a:extLst>
              <a:ext uri="{28A0092B-C50C-407E-A947-70E740481C1C}">
                <a14:useLocalDpi xmlns:a14="http://schemas.microsoft.com/office/drawing/2010/main" val="0"/>
              </a:ext>
            </a:extLst>
          </a:blip>
          <a:srcRect t="29622"/>
          <a:stretch>
            <a:fillRect/>
          </a:stretch>
        </p:blipFill>
        <p:spPr bwMode="auto">
          <a:xfrm>
            <a:off x="290595" y="2366585"/>
            <a:ext cx="392477" cy="27621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ree vector couple chatting on social media vector"/>
          <p:cNvPicPr>
            <a:picLocks noChangeAspect="1" noChangeArrowheads="1"/>
          </p:cNvPicPr>
          <p:nvPr/>
        </p:nvPicPr>
        <p:blipFill rotWithShape="1">
          <a:blip r:embed="rId4">
            <a:extLst>
              <a:ext uri="{28A0092B-C50C-407E-A947-70E740481C1C}">
                <a14:useLocalDpi xmlns:a14="http://schemas.microsoft.com/office/drawing/2010/main" val="0"/>
              </a:ext>
            </a:extLst>
          </a:blip>
          <a:srcRect l="17796" t="21628" r="17796" b="14302"/>
          <a:stretch>
            <a:fillRect/>
          </a:stretch>
        </p:blipFill>
        <p:spPr bwMode="auto">
          <a:xfrm>
            <a:off x="337163" y="3298880"/>
            <a:ext cx="345909" cy="34409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Free vector finance services. financial transaction. e-commerce and e-payme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841" y="4360580"/>
            <a:ext cx="414216" cy="2759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553" y="209985"/>
            <a:ext cx="2824200" cy="461400"/>
          </a:xfrm>
        </p:spPr>
        <p:txBody>
          <a:bodyPr/>
          <a:lstStyle/>
          <a:p>
            <a:r>
              <a:rPr lang="en-US" dirty="0" smtClean="0"/>
              <a:t>Health Workforce</a:t>
            </a:r>
            <a:endParaRPr lang="en-US" dirty="0"/>
          </a:p>
        </p:txBody>
      </p:sp>
      <p:sp>
        <p:nvSpPr>
          <p:cNvPr id="3" name="Slide Number Placeholder 2"/>
          <p:cNvSpPr>
            <a:spLocks noGrp="1"/>
          </p:cNvSpPr>
          <p:nvPr>
            <p:ph type="sldNum" sz="quarter" idx="12"/>
          </p:nvPr>
        </p:nvSpPr>
        <p:spPr/>
        <p:txBody>
          <a:bodyPr/>
          <a:lstStyle/>
          <a:p>
            <a:fld id="{7BB16748-3CF8-4CBA-892F-939D9AD21311}" type="slidenum">
              <a:rPr lang="en-US" smtClean="0"/>
              <a:t>31</a:t>
            </a:fld>
            <a:endParaRPr lang="en-US"/>
          </a:p>
        </p:txBody>
      </p:sp>
      <p:sp>
        <p:nvSpPr>
          <p:cNvPr id="5" name="Rectangle 4"/>
          <p:cNvSpPr/>
          <p:nvPr/>
        </p:nvSpPr>
        <p:spPr>
          <a:xfrm>
            <a:off x="0" y="811054"/>
            <a:ext cx="1493658" cy="738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dirty="0" err="1"/>
          </a:p>
        </p:txBody>
      </p:sp>
      <p:sp>
        <p:nvSpPr>
          <p:cNvPr id="6" name="Rectangle 5"/>
          <p:cNvSpPr/>
          <p:nvPr/>
        </p:nvSpPr>
        <p:spPr>
          <a:xfrm>
            <a:off x="548553" y="1185279"/>
            <a:ext cx="2034724" cy="2598248"/>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dirty="0" err="1"/>
          </a:p>
        </p:txBody>
      </p:sp>
      <p:sp>
        <p:nvSpPr>
          <p:cNvPr id="7" name="Rectangle 6"/>
          <p:cNvSpPr/>
          <p:nvPr/>
        </p:nvSpPr>
        <p:spPr>
          <a:xfrm>
            <a:off x="3491881" y="1841560"/>
            <a:ext cx="34289" cy="29041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dirty="0" err="1"/>
          </a:p>
        </p:txBody>
      </p:sp>
      <p:sp>
        <p:nvSpPr>
          <p:cNvPr id="8" name="Rectangle 7"/>
          <p:cNvSpPr/>
          <p:nvPr/>
        </p:nvSpPr>
        <p:spPr>
          <a:xfrm flipH="1" flipV="1">
            <a:off x="316463" y="2071704"/>
            <a:ext cx="62669" cy="2146180"/>
          </a:xfrm>
          <a:prstGeom prst="rect">
            <a:avLst/>
          </a:prstGeom>
          <a:pattFill prst="ltHorz">
            <a:fgClr>
              <a:schemeClr val="tx2"/>
            </a:fgClr>
            <a:bgClr>
              <a:schemeClr val="bg2"/>
            </a:bgClr>
          </a:pattFill>
          <a:ln w="12700" cap="flat" cmpd="sng" algn="ctr">
            <a:noFill/>
            <a:prstDash val="solid"/>
            <a:miter lim="800000"/>
          </a:ln>
          <a:effectLst/>
        </p:spPr>
        <p:txBody>
          <a:bodyPr rtlCol="0" anchor="ctr"/>
          <a:lstStyle/>
          <a:p>
            <a:pPr algn="ctr" defTabSz="342900">
              <a:buClrTx/>
              <a:defRPr/>
            </a:pPr>
            <a:endParaRPr lang="en-IN" sz="1350">
              <a:solidFill>
                <a:prstClr val="white"/>
              </a:solidFill>
              <a:latin typeface="Calibri" panose="020F0502020204030204"/>
              <a:ea typeface="+mn-ea"/>
              <a:cs typeface="+mn-cs"/>
            </a:endParaRPr>
          </a:p>
        </p:txBody>
      </p:sp>
      <p:grpSp>
        <p:nvGrpSpPr>
          <p:cNvPr id="9" name="Group 8"/>
          <p:cNvGrpSpPr/>
          <p:nvPr/>
        </p:nvGrpSpPr>
        <p:grpSpPr>
          <a:xfrm>
            <a:off x="305215" y="1683484"/>
            <a:ext cx="85166" cy="331127"/>
            <a:chOff x="401274" y="2115958"/>
            <a:chExt cx="124910" cy="485652"/>
          </a:xfrm>
        </p:grpSpPr>
        <p:sp>
          <p:nvSpPr>
            <p:cNvPr id="83" name="Oval 82"/>
            <p:cNvSpPr/>
            <p:nvPr/>
          </p:nvSpPr>
          <p:spPr>
            <a:xfrm rot="5400000" flipV="1">
              <a:off x="401274" y="2115958"/>
              <a:ext cx="124910" cy="124910"/>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en-IN" sz="1350" kern="1200">
                <a:solidFill>
                  <a:prstClr val="white"/>
                </a:solidFill>
                <a:latin typeface="Calibri" panose="020F0502020204030204"/>
              </a:endParaRPr>
            </a:p>
          </p:txBody>
        </p:sp>
        <p:sp>
          <p:nvSpPr>
            <p:cNvPr id="84" name="Oval 83"/>
            <p:cNvSpPr/>
            <p:nvPr/>
          </p:nvSpPr>
          <p:spPr>
            <a:xfrm rot="5400000" flipV="1">
              <a:off x="401274" y="2296329"/>
              <a:ext cx="124910" cy="124910"/>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en-IN" sz="1350" kern="1200">
                <a:solidFill>
                  <a:prstClr val="white"/>
                </a:solidFill>
                <a:latin typeface="Calibri" panose="020F0502020204030204"/>
              </a:endParaRPr>
            </a:p>
          </p:txBody>
        </p:sp>
        <p:sp>
          <p:nvSpPr>
            <p:cNvPr id="85" name="Oval 84"/>
            <p:cNvSpPr/>
            <p:nvPr/>
          </p:nvSpPr>
          <p:spPr>
            <a:xfrm rot="5400000" flipV="1">
              <a:off x="401274" y="2476700"/>
              <a:ext cx="124910" cy="124910"/>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en-IN" sz="1350" kern="1200">
                <a:solidFill>
                  <a:prstClr val="white"/>
                </a:solidFill>
                <a:latin typeface="Calibri" panose="020F0502020204030204"/>
              </a:endParaRPr>
            </a:p>
          </p:txBody>
        </p:sp>
      </p:grpSp>
      <p:sp>
        <p:nvSpPr>
          <p:cNvPr id="89" name="TextBox 88"/>
          <p:cNvSpPr txBox="1"/>
          <p:nvPr/>
        </p:nvSpPr>
        <p:spPr>
          <a:xfrm>
            <a:off x="3545052" y="1303324"/>
            <a:ext cx="5460126" cy="2062103"/>
          </a:xfrm>
          <a:prstGeom prst="rect">
            <a:avLst/>
          </a:prstGeom>
          <a:noFill/>
        </p:spPr>
        <p:txBody>
          <a:bodyPr wrap="square" anchor="ctr">
            <a:spAutoFit/>
          </a:bodyPr>
          <a:lstStyle/>
          <a:p>
            <a:pPr algn="just"/>
            <a:r>
              <a:rPr lang="en-US" sz="1600" dirty="0" smtClean="0"/>
              <a:t>The health </a:t>
            </a:r>
            <a:r>
              <a:rPr lang="en-US" sz="1600" dirty="0"/>
              <a:t>workforce is diverse and comprehensive, consisting of physicians, nursing and midwifery personnel, dentistry personnel, pharmaceutical personnel, laboratory health workers, environmental and public health workers, community and traditional health workers, and other health service providers, as well as health management and support workers. Together, they collaborate to deliver quality healthcare services to the population</a:t>
            </a:r>
            <a:r>
              <a:rPr lang="en-US" sz="1600" dirty="0" smtClean="0"/>
              <a:t>. </a:t>
            </a:r>
            <a:endParaRPr lang="en-US" sz="1600" dirty="0">
              <a:solidFill>
                <a:schemeClr val="tx1">
                  <a:lumMod val="75000"/>
                  <a:lumOff val="25000"/>
                </a:schemeClr>
              </a:solidFill>
              <a:latin typeface="Century Gothic" panose="020B0502020202020204" pitchFamily="34" charset="0"/>
              <a:cs typeface="Arial" panose="020B0604020202020204" pitchFamily="34" charset="0"/>
            </a:endParaRPr>
          </a:p>
        </p:txBody>
      </p:sp>
      <p:pic>
        <p:nvPicPr>
          <p:cNvPr id="4098" name="Picture 2" descr="Nigeria Health Workforce Management (HWM) Activity | Banyan Glob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400" y="1923599"/>
            <a:ext cx="2958506" cy="144182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76" y="152400"/>
            <a:ext cx="7869788" cy="435770"/>
          </a:xfrm>
          <a:solidFill>
            <a:schemeClr val="bg1"/>
          </a:solidFill>
          <a:ln>
            <a:solidFill>
              <a:schemeClr val="tx1"/>
            </a:solidFill>
          </a:ln>
        </p:spPr>
        <p:txBody>
          <a:bodyPr/>
          <a:lstStyle/>
          <a:p>
            <a:r>
              <a:rPr lang="en-US" sz="2400" dirty="0" smtClean="0"/>
              <a:t>Access to Essential Medicines/Technologies</a:t>
            </a:r>
            <a:endParaRPr lang="en-US" sz="2400" dirty="0">
              <a:solidFill>
                <a:schemeClr val="tx1"/>
              </a:solidFill>
            </a:endParaRPr>
          </a:p>
        </p:txBody>
      </p:sp>
      <p:sp>
        <p:nvSpPr>
          <p:cNvPr id="3" name="Slide Number Placeholder 2"/>
          <p:cNvSpPr>
            <a:spLocks noGrp="1"/>
          </p:cNvSpPr>
          <p:nvPr>
            <p:ph type="sldNum" sz="quarter" idx="12"/>
          </p:nvPr>
        </p:nvSpPr>
        <p:spPr>
          <a:solidFill>
            <a:schemeClr val="bg1"/>
          </a:solidFill>
          <a:ln>
            <a:solidFill>
              <a:schemeClr val="tx1"/>
            </a:solidFill>
          </a:ln>
        </p:spPr>
        <p:txBody>
          <a:bodyPr/>
          <a:lstStyle/>
          <a:p>
            <a:fld id="{7BB16748-3CF8-4CBA-892F-939D9AD21311}" type="slidenum">
              <a:rPr lang="en-US" smtClean="0">
                <a:solidFill>
                  <a:schemeClr val="tx1"/>
                </a:solidFill>
              </a:rPr>
              <a:t>32</a:t>
            </a:fld>
            <a:endParaRPr lang="en-US">
              <a:solidFill>
                <a:schemeClr val="tx1"/>
              </a:solidFill>
            </a:endParaRPr>
          </a:p>
        </p:txBody>
      </p:sp>
      <p:grpSp>
        <p:nvGrpSpPr>
          <p:cNvPr id="4" name="Group 3"/>
          <p:cNvGrpSpPr/>
          <p:nvPr/>
        </p:nvGrpSpPr>
        <p:grpSpPr>
          <a:xfrm>
            <a:off x="152734" y="824936"/>
            <a:ext cx="8838533" cy="369333"/>
            <a:chOff x="203645" y="1422480"/>
            <a:chExt cx="11784711" cy="189858"/>
          </a:xfrm>
          <a:solidFill>
            <a:schemeClr val="tx1"/>
          </a:solidFill>
        </p:grpSpPr>
        <p:sp>
          <p:nvSpPr>
            <p:cNvPr id="5" name="Rectangle 4"/>
            <p:cNvSpPr/>
            <p:nvPr/>
          </p:nvSpPr>
          <p:spPr>
            <a:xfrm>
              <a:off x="203645" y="1423443"/>
              <a:ext cx="11784711" cy="187936"/>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1"/>
                </a:solidFill>
              </a:endParaRPr>
            </a:p>
          </p:txBody>
        </p:sp>
        <p:sp>
          <p:nvSpPr>
            <p:cNvPr id="6" name="TextBox 5"/>
            <p:cNvSpPr txBox="1"/>
            <p:nvPr/>
          </p:nvSpPr>
          <p:spPr>
            <a:xfrm>
              <a:off x="390684" y="1422480"/>
              <a:ext cx="11410634" cy="189858"/>
            </a:xfrm>
            <a:prstGeom prst="rect">
              <a:avLst/>
            </a:prstGeom>
            <a:grpFill/>
            <a:ln>
              <a:solidFill>
                <a:schemeClr val="tx1"/>
              </a:solidFill>
            </a:ln>
          </p:spPr>
          <p:txBody>
            <a:bodyPr wrap="square" anchor="ctr">
              <a:spAutoFit/>
            </a:bodyPr>
            <a:lstStyle/>
            <a:p>
              <a:pPr lvl="0" algn="ctr">
                <a:defRPr/>
              </a:pPr>
              <a:r>
                <a:rPr lang="en-US" sz="900" b="1" dirty="0">
                  <a:solidFill>
                    <a:schemeClr val="bg1"/>
                  </a:solidFill>
                  <a:effectLst>
                    <a:outerShdw blurRad="38100" dist="38100" dir="2700000" algn="tl">
                      <a:srgbClr val="000000">
                        <a:alpha val="43137"/>
                      </a:srgbClr>
                    </a:outerShdw>
                  </a:effectLst>
                  <a:latin typeface="Century Gothic" panose="020B0502020202020204" pitchFamily="34" charset="0"/>
                </a:rPr>
                <a:t>Objective: To provide a user-friendly and seamless onboarding experience for customers, ensuring swift activation of </a:t>
              </a:r>
              <a:r>
                <a:rPr lang="en-US" sz="900" b="1" dirty="0" err="1">
                  <a:solidFill>
                    <a:schemeClr val="bg1"/>
                  </a:solidFill>
                  <a:effectLst>
                    <a:outerShdw blurRad="38100" dist="38100" dir="2700000" algn="tl">
                      <a:srgbClr val="000000">
                        <a:alpha val="43137"/>
                      </a:srgbClr>
                    </a:outerShdw>
                  </a:effectLst>
                  <a:latin typeface="Century Gothic" panose="020B0502020202020204" pitchFamily="34" charset="0"/>
                </a:rPr>
                <a:t>Vendy's</a:t>
              </a:r>
              <a:r>
                <a:rPr lang="en-US" sz="900" b="1" dirty="0">
                  <a:solidFill>
                    <a:schemeClr val="bg1"/>
                  </a:solidFill>
                  <a:effectLst>
                    <a:outerShdw blurRad="38100" dist="38100" dir="2700000" algn="tl">
                      <a:srgbClr val="000000">
                        <a:alpha val="43137"/>
                      </a:srgbClr>
                    </a:outerShdw>
                  </a:effectLst>
                  <a:latin typeface="Century Gothic" panose="020B0502020202020204" pitchFamily="34" charset="0"/>
                </a:rPr>
                <a:t> payment platform, and differentiating </a:t>
              </a:r>
              <a:r>
                <a:rPr lang="en-US" sz="900" b="1" dirty="0" err="1">
                  <a:solidFill>
                    <a:schemeClr val="bg1"/>
                  </a:solidFill>
                  <a:effectLst>
                    <a:outerShdw blurRad="38100" dist="38100" dir="2700000" algn="tl">
                      <a:srgbClr val="000000">
                        <a:alpha val="43137"/>
                      </a:srgbClr>
                    </a:outerShdw>
                  </a:effectLst>
                  <a:latin typeface="Century Gothic" panose="020B0502020202020204" pitchFamily="34" charset="0"/>
                </a:rPr>
                <a:t>Vendy</a:t>
              </a:r>
              <a:r>
                <a:rPr lang="en-US" sz="900" b="1" dirty="0">
                  <a:solidFill>
                    <a:schemeClr val="bg1"/>
                  </a:solidFill>
                  <a:effectLst>
                    <a:outerShdw blurRad="38100" dist="38100" dir="2700000" algn="tl">
                      <a:srgbClr val="000000">
                        <a:alpha val="43137"/>
                      </a:srgbClr>
                    </a:outerShdw>
                  </a:effectLst>
                  <a:latin typeface="Century Gothic" panose="020B0502020202020204" pitchFamily="34" charset="0"/>
                </a:rPr>
                <a:t> from competitors in the online payment business..</a:t>
              </a:r>
            </a:p>
          </p:txBody>
        </p:sp>
      </p:grpSp>
      <p:grpSp>
        <p:nvGrpSpPr>
          <p:cNvPr id="43" name="Group 42"/>
          <p:cNvGrpSpPr/>
          <p:nvPr/>
        </p:nvGrpSpPr>
        <p:grpSpPr>
          <a:xfrm>
            <a:off x="266760" y="1767817"/>
            <a:ext cx="4140481" cy="2709141"/>
            <a:chOff x="390684" y="1593566"/>
            <a:chExt cx="4562513" cy="2985279"/>
          </a:xfrm>
          <a:solidFill>
            <a:schemeClr val="tx1"/>
          </a:solidFill>
        </p:grpSpPr>
        <p:grpSp>
          <p:nvGrpSpPr>
            <p:cNvPr id="8" name="Group 7"/>
            <p:cNvGrpSpPr/>
            <p:nvPr/>
          </p:nvGrpSpPr>
          <p:grpSpPr>
            <a:xfrm>
              <a:off x="390684" y="1593566"/>
              <a:ext cx="4562513" cy="1034400"/>
              <a:chOff x="203645" y="1369449"/>
              <a:chExt cx="4562513" cy="1034400"/>
            </a:xfrm>
            <a:grpFill/>
          </p:grpSpPr>
          <p:grpSp>
            <p:nvGrpSpPr>
              <p:cNvPr id="37" name="Group 36"/>
              <p:cNvGrpSpPr/>
              <p:nvPr/>
            </p:nvGrpSpPr>
            <p:grpSpPr>
              <a:xfrm>
                <a:off x="203645" y="1477748"/>
                <a:ext cx="774840" cy="817794"/>
                <a:chOff x="5312690" y="1477366"/>
                <a:chExt cx="774840" cy="817794"/>
              </a:xfrm>
              <a:grpFill/>
            </p:grpSpPr>
            <p:sp>
              <p:nvSpPr>
                <p:cNvPr id="39" name="Oval 38"/>
                <p:cNvSpPr/>
                <p:nvPr/>
              </p:nvSpPr>
              <p:spPr>
                <a:xfrm>
                  <a:off x="5359519" y="1547207"/>
                  <a:ext cx="681182" cy="681182"/>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schemeClr val="bg1"/>
                    </a:solidFill>
                    <a:latin typeface="Century Gothic" panose="020B0502020202020204" pitchFamily="34" charset="0"/>
                  </a:endParaRPr>
                </a:p>
              </p:txBody>
            </p:sp>
            <p:sp>
              <p:nvSpPr>
                <p:cNvPr id="40" name="Arc 39"/>
                <p:cNvSpPr/>
                <p:nvPr/>
              </p:nvSpPr>
              <p:spPr>
                <a:xfrm>
                  <a:off x="5312690" y="1500378"/>
                  <a:ext cx="774840" cy="774840"/>
                </a:xfrm>
                <a:prstGeom prst="arc">
                  <a:avLst>
                    <a:gd name="adj1" fmla="val 5244234"/>
                    <a:gd name="adj2" fmla="val 16261266"/>
                  </a:avLst>
                </a:prstGeom>
                <a:grpFill/>
                <a:ln w="63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schemeClr val="bg1"/>
                    </a:solidFill>
                    <a:latin typeface="Century Gothic" panose="020B0502020202020204" pitchFamily="34" charset="0"/>
                  </a:endParaRPr>
                </a:p>
              </p:txBody>
            </p:sp>
            <p:sp>
              <p:nvSpPr>
                <p:cNvPr id="41" name="Oval 40"/>
                <p:cNvSpPr/>
                <p:nvPr/>
              </p:nvSpPr>
              <p:spPr>
                <a:xfrm>
                  <a:off x="5679329" y="1477366"/>
                  <a:ext cx="41563" cy="41563"/>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schemeClr val="bg1"/>
                    </a:solidFill>
                    <a:latin typeface="Century Gothic" panose="020B0502020202020204" pitchFamily="34" charset="0"/>
                  </a:endParaRPr>
                </a:p>
              </p:txBody>
            </p:sp>
            <p:sp>
              <p:nvSpPr>
                <p:cNvPr id="42" name="Oval 41"/>
                <p:cNvSpPr/>
                <p:nvPr/>
              </p:nvSpPr>
              <p:spPr>
                <a:xfrm>
                  <a:off x="5679329" y="2253597"/>
                  <a:ext cx="41563" cy="41563"/>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schemeClr val="bg1"/>
                    </a:solidFill>
                    <a:latin typeface="Century Gothic" panose="020B0502020202020204" pitchFamily="34" charset="0"/>
                  </a:endParaRPr>
                </a:p>
              </p:txBody>
            </p:sp>
          </p:grpSp>
          <p:sp>
            <p:nvSpPr>
              <p:cNvPr id="38" name="TextBox 37"/>
              <p:cNvSpPr txBox="1"/>
              <p:nvPr/>
            </p:nvSpPr>
            <p:spPr>
              <a:xfrm>
                <a:off x="978485" y="1369449"/>
                <a:ext cx="3787673" cy="1034400"/>
              </a:xfrm>
              <a:prstGeom prst="rect">
                <a:avLst/>
              </a:prstGeom>
              <a:grpFill/>
              <a:ln>
                <a:solidFill>
                  <a:schemeClr val="tx1"/>
                </a:solidFill>
              </a:ln>
            </p:spPr>
            <p:txBody>
              <a:bodyPr wrap="square" rtlCol="0" anchor="ctr">
                <a:spAutoFit/>
              </a:bodyPr>
              <a:lstStyle/>
              <a:p>
                <a:pPr lvl="0" algn="just">
                  <a:defRPr/>
                </a:pPr>
                <a:r>
                  <a:rPr lang="en-US" sz="1100" dirty="0" smtClean="0">
                    <a:solidFill>
                      <a:schemeClr val="bg1"/>
                    </a:solidFill>
                  </a:rPr>
                  <a:t>Access to essential medical products, vaccines and technologies of assured quality, safety, efficacy and cost effectiveness, and their scientifically sound and cost-effective use. To achieve these objectives, the following are needed</a:t>
                </a:r>
                <a:endParaRPr lang="en-US" sz="1050" dirty="0">
                  <a:solidFill>
                    <a:schemeClr val="bg1"/>
                  </a:solidFill>
                  <a:latin typeface="Century Gothic" panose="020B0502020202020204" pitchFamily="34" charset="0"/>
                </a:endParaRPr>
              </a:p>
            </p:txBody>
          </p:sp>
        </p:grpSp>
        <p:grpSp>
          <p:nvGrpSpPr>
            <p:cNvPr id="9" name="Group 8"/>
            <p:cNvGrpSpPr/>
            <p:nvPr/>
          </p:nvGrpSpPr>
          <p:grpSpPr>
            <a:xfrm>
              <a:off x="390684" y="2720660"/>
              <a:ext cx="4562513" cy="839390"/>
              <a:chOff x="203645" y="2468980"/>
              <a:chExt cx="4562513" cy="839390"/>
            </a:xfrm>
            <a:grpFill/>
          </p:grpSpPr>
          <p:grpSp>
            <p:nvGrpSpPr>
              <p:cNvPr id="31" name="Group 30"/>
              <p:cNvGrpSpPr/>
              <p:nvPr/>
            </p:nvGrpSpPr>
            <p:grpSpPr>
              <a:xfrm>
                <a:off x="203645" y="2479778"/>
                <a:ext cx="774840" cy="817794"/>
                <a:chOff x="5312690" y="1477366"/>
                <a:chExt cx="774840" cy="817794"/>
              </a:xfrm>
              <a:grpFill/>
            </p:grpSpPr>
            <p:sp>
              <p:nvSpPr>
                <p:cNvPr id="33" name="Oval 32"/>
                <p:cNvSpPr/>
                <p:nvPr/>
              </p:nvSpPr>
              <p:spPr>
                <a:xfrm>
                  <a:off x="5359519" y="1547207"/>
                  <a:ext cx="681182" cy="681182"/>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schemeClr val="bg1"/>
                    </a:solidFill>
                    <a:latin typeface="Century Gothic" panose="020B0502020202020204" pitchFamily="34" charset="0"/>
                  </a:endParaRPr>
                </a:p>
              </p:txBody>
            </p:sp>
            <p:sp>
              <p:nvSpPr>
                <p:cNvPr id="34" name="Arc 33"/>
                <p:cNvSpPr/>
                <p:nvPr/>
              </p:nvSpPr>
              <p:spPr>
                <a:xfrm>
                  <a:off x="5312690" y="1500378"/>
                  <a:ext cx="774840" cy="774840"/>
                </a:xfrm>
                <a:prstGeom prst="arc">
                  <a:avLst>
                    <a:gd name="adj1" fmla="val 5244234"/>
                    <a:gd name="adj2" fmla="val 16261266"/>
                  </a:avLst>
                </a:prstGeom>
                <a:grpFill/>
                <a:ln w="63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schemeClr val="bg1"/>
                    </a:solidFill>
                    <a:latin typeface="Century Gothic" panose="020B0502020202020204" pitchFamily="34" charset="0"/>
                  </a:endParaRPr>
                </a:p>
              </p:txBody>
            </p:sp>
            <p:sp>
              <p:nvSpPr>
                <p:cNvPr id="35" name="Oval 34"/>
                <p:cNvSpPr/>
                <p:nvPr/>
              </p:nvSpPr>
              <p:spPr>
                <a:xfrm>
                  <a:off x="5679329" y="1477366"/>
                  <a:ext cx="41563" cy="41563"/>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schemeClr val="bg1"/>
                    </a:solidFill>
                    <a:latin typeface="Century Gothic" panose="020B0502020202020204" pitchFamily="34" charset="0"/>
                  </a:endParaRPr>
                </a:p>
              </p:txBody>
            </p:sp>
            <p:sp>
              <p:nvSpPr>
                <p:cNvPr id="36" name="Oval 35"/>
                <p:cNvSpPr/>
                <p:nvPr/>
              </p:nvSpPr>
              <p:spPr>
                <a:xfrm>
                  <a:off x="5679329" y="2253597"/>
                  <a:ext cx="41563" cy="41563"/>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schemeClr val="bg1"/>
                    </a:solidFill>
                    <a:latin typeface="Century Gothic" panose="020B0502020202020204" pitchFamily="34" charset="0"/>
                  </a:endParaRPr>
                </a:p>
              </p:txBody>
            </p:sp>
          </p:grpSp>
          <p:sp>
            <p:nvSpPr>
              <p:cNvPr id="32" name="TextBox 31"/>
              <p:cNvSpPr txBox="1"/>
              <p:nvPr/>
            </p:nvSpPr>
            <p:spPr>
              <a:xfrm>
                <a:off x="978485" y="2468980"/>
                <a:ext cx="3787673" cy="839390"/>
              </a:xfrm>
              <a:prstGeom prst="rect">
                <a:avLst/>
              </a:prstGeom>
              <a:grpFill/>
              <a:ln>
                <a:solidFill>
                  <a:schemeClr val="tx1"/>
                </a:solidFill>
              </a:ln>
            </p:spPr>
            <p:txBody>
              <a:bodyPr wrap="square" rtlCol="0" anchor="ctr">
                <a:spAutoFit/>
              </a:bodyPr>
              <a:lstStyle/>
              <a:p>
                <a:pPr>
                  <a:defRPr/>
                </a:pPr>
                <a:r>
                  <a:rPr lang="en-US" sz="1100" dirty="0" smtClean="0">
                    <a:solidFill>
                      <a:schemeClr val="bg1"/>
                    </a:solidFill>
                  </a:rPr>
                  <a:t>Information on prices, the status of international trade agreements and the capacity to set and negotiate prices</a:t>
                </a:r>
              </a:p>
              <a:p>
                <a:pPr lvl="0">
                  <a:defRPr/>
                </a:pPr>
                <a:endParaRPr lang="en-US" sz="1050" dirty="0">
                  <a:solidFill>
                    <a:schemeClr val="bg1"/>
                  </a:solidFill>
                  <a:latin typeface="Century Gothic" panose="020B0502020202020204" pitchFamily="34" charset="0"/>
                </a:endParaRPr>
              </a:p>
            </p:txBody>
          </p:sp>
        </p:grpSp>
        <p:grpSp>
          <p:nvGrpSpPr>
            <p:cNvPr id="10" name="Group 9"/>
            <p:cNvGrpSpPr/>
            <p:nvPr/>
          </p:nvGrpSpPr>
          <p:grpSpPr>
            <a:xfrm>
              <a:off x="390684" y="3761051"/>
              <a:ext cx="4562513" cy="817794"/>
              <a:chOff x="203645" y="1477748"/>
              <a:chExt cx="4562513" cy="817794"/>
            </a:xfrm>
            <a:grpFill/>
          </p:grpSpPr>
          <p:grpSp>
            <p:nvGrpSpPr>
              <p:cNvPr id="25" name="Group 24"/>
              <p:cNvGrpSpPr/>
              <p:nvPr/>
            </p:nvGrpSpPr>
            <p:grpSpPr>
              <a:xfrm>
                <a:off x="203645" y="1477748"/>
                <a:ext cx="774840" cy="817794"/>
                <a:chOff x="5312690" y="1477366"/>
                <a:chExt cx="774840" cy="817794"/>
              </a:xfrm>
              <a:grpFill/>
            </p:grpSpPr>
            <p:sp>
              <p:nvSpPr>
                <p:cNvPr id="27" name="Oval 26"/>
                <p:cNvSpPr/>
                <p:nvPr/>
              </p:nvSpPr>
              <p:spPr>
                <a:xfrm>
                  <a:off x="5359519" y="1547207"/>
                  <a:ext cx="681182" cy="681182"/>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schemeClr val="bg1"/>
                    </a:solidFill>
                    <a:latin typeface="Century Gothic" panose="020B0502020202020204" pitchFamily="34" charset="0"/>
                  </a:endParaRPr>
                </a:p>
              </p:txBody>
            </p:sp>
            <p:sp>
              <p:nvSpPr>
                <p:cNvPr id="28" name="Arc 27"/>
                <p:cNvSpPr/>
                <p:nvPr/>
              </p:nvSpPr>
              <p:spPr>
                <a:xfrm>
                  <a:off x="5312690" y="1500378"/>
                  <a:ext cx="774840" cy="774840"/>
                </a:xfrm>
                <a:prstGeom prst="arc">
                  <a:avLst>
                    <a:gd name="adj1" fmla="val 5244234"/>
                    <a:gd name="adj2" fmla="val 16261266"/>
                  </a:avLst>
                </a:prstGeom>
                <a:grpFill/>
                <a:ln w="63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schemeClr val="bg1"/>
                    </a:solidFill>
                    <a:latin typeface="Century Gothic" panose="020B0502020202020204" pitchFamily="34" charset="0"/>
                  </a:endParaRPr>
                </a:p>
              </p:txBody>
            </p:sp>
            <p:sp>
              <p:nvSpPr>
                <p:cNvPr id="29" name="Oval 28"/>
                <p:cNvSpPr/>
                <p:nvPr/>
              </p:nvSpPr>
              <p:spPr>
                <a:xfrm>
                  <a:off x="5679329" y="1477366"/>
                  <a:ext cx="41563" cy="41563"/>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schemeClr val="bg1"/>
                    </a:solidFill>
                    <a:latin typeface="Century Gothic" panose="020B0502020202020204" pitchFamily="34" charset="0"/>
                  </a:endParaRPr>
                </a:p>
              </p:txBody>
            </p:sp>
            <p:sp>
              <p:nvSpPr>
                <p:cNvPr id="30" name="Oval 29"/>
                <p:cNvSpPr/>
                <p:nvPr/>
              </p:nvSpPr>
              <p:spPr>
                <a:xfrm>
                  <a:off x="5679329" y="2253597"/>
                  <a:ext cx="41563" cy="41563"/>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schemeClr val="bg1"/>
                    </a:solidFill>
                    <a:latin typeface="Century Gothic" panose="020B0502020202020204" pitchFamily="34" charset="0"/>
                  </a:endParaRPr>
                </a:p>
              </p:txBody>
            </p:sp>
          </p:grpSp>
          <p:sp>
            <p:nvSpPr>
              <p:cNvPr id="26" name="TextBox 25"/>
              <p:cNvSpPr txBox="1"/>
              <p:nvPr/>
            </p:nvSpPr>
            <p:spPr>
              <a:xfrm>
                <a:off x="978485" y="1649241"/>
                <a:ext cx="3787673" cy="474807"/>
              </a:xfrm>
              <a:prstGeom prst="rect">
                <a:avLst/>
              </a:prstGeom>
              <a:grpFill/>
              <a:ln>
                <a:solidFill>
                  <a:schemeClr val="tx1"/>
                </a:solidFill>
              </a:ln>
            </p:spPr>
            <p:txBody>
              <a:bodyPr wrap="square" rtlCol="0" anchor="ctr">
                <a:spAutoFit/>
              </a:bodyPr>
              <a:lstStyle/>
              <a:p>
                <a:pPr lvl="0">
                  <a:defRPr/>
                </a:pPr>
                <a:r>
                  <a:rPr lang="en-US" sz="1100" dirty="0" smtClean="0">
                    <a:solidFill>
                      <a:schemeClr val="bg1"/>
                    </a:solidFill>
                  </a:rPr>
                  <a:t>Procurement, supply and storage, and distribution systems that minimize leakage and other waste</a:t>
                </a:r>
                <a:endParaRPr lang="en-US" sz="1050" dirty="0">
                  <a:solidFill>
                    <a:schemeClr val="bg1"/>
                  </a:solidFill>
                  <a:latin typeface="Century Gothic" panose="020B0502020202020204" pitchFamily="34" charset="0"/>
                </a:endParaRPr>
              </a:p>
            </p:txBody>
          </p:sp>
        </p:grpSp>
      </p:grpSp>
      <p:grpSp>
        <p:nvGrpSpPr>
          <p:cNvPr id="102" name="Group 101"/>
          <p:cNvGrpSpPr/>
          <p:nvPr/>
        </p:nvGrpSpPr>
        <p:grpSpPr>
          <a:xfrm>
            <a:off x="4739965" y="1767817"/>
            <a:ext cx="4140481" cy="2624507"/>
            <a:chOff x="390684" y="1701865"/>
            <a:chExt cx="4562513" cy="2892018"/>
          </a:xfrm>
          <a:solidFill>
            <a:schemeClr val="tx1"/>
          </a:solidFill>
        </p:grpSpPr>
        <p:grpSp>
          <p:nvGrpSpPr>
            <p:cNvPr id="103" name="Group 102"/>
            <p:cNvGrpSpPr/>
            <p:nvPr/>
          </p:nvGrpSpPr>
          <p:grpSpPr>
            <a:xfrm>
              <a:off x="390684" y="1701865"/>
              <a:ext cx="4562513" cy="817794"/>
              <a:chOff x="203645" y="1477748"/>
              <a:chExt cx="4562513" cy="817794"/>
            </a:xfrm>
            <a:grpFill/>
          </p:grpSpPr>
          <p:grpSp>
            <p:nvGrpSpPr>
              <p:cNvPr id="125" name="Group 124"/>
              <p:cNvGrpSpPr/>
              <p:nvPr/>
            </p:nvGrpSpPr>
            <p:grpSpPr>
              <a:xfrm>
                <a:off x="203645" y="1477748"/>
                <a:ext cx="774840" cy="817794"/>
                <a:chOff x="5312690" y="1477366"/>
                <a:chExt cx="774840" cy="817794"/>
              </a:xfrm>
              <a:grpFill/>
            </p:grpSpPr>
            <p:sp>
              <p:nvSpPr>
                <p:cNvPr id="127" name="Oval 126"/>
                <p:cNvSpPr/>
                <p:nvPr/>
              </p:nvSpPr>
              <p:spPr>
                <a:xfrm>
                  <a:off x="5359519" y="1547207"/>
                  <a:ext cx="681182" cy="681182"/>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schemeClr val="bg1"/>
                    </a:solidFill>
                    <a:latin typeface="Century Gothic" panose="020B0502020202020204" pitchFamily="34" charset="0"/>
                  </a:endParaRPr>
                </a:p>
              </p:txBody>
            </p:sp>
            <p:sp>
              <p:nvSpPr>
                <p:cNvPr id="128" name="Arc 127"/>
                <p:cNvSpPr/>
                <p:nvPr/>
              </p:nvSpPr>
              <p:spPr>
                <a:xfrm>
                  <a:off x="5312690" y="1500378"/>
                  <a:ext cx="774840" cy="774840"/>
                </a:xfrm>
                <a:prstGeom prst="arc">
                  <a:avLst>
                    <a:gd name="adj1" fmla="val 5244234"/>
                    <a:gd name="adj2" fmla="val 16261266"/>
                  </a:avLst>
                </a:prstGeom>
                <a:grpFill/>
                <a:ln w="63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schemeClr val="bg1"/>
                    </a:solidFill>
                    <a:latin typeface="Century Gothic" panose="020B0502020202020204" pitchFamily="34" charset="0"/>
                  </a:endParaRPr>
                </a:p>
              </p:txBody>
            </p:sp>
            <p:sp>
              <p:nvSpPr>
                <p:cNvPr id="129" name="Oval 128"/>
                <p:cNvSpPr/>
                <p:nvPr/>
              </p:nvSpPr>
              <p:spPr>
                <a:xfrm>
                  <a:off x="5679329" y="1477366"/>
                  <a:ext cx="41563" cy="41563"/>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schemeClr val="bg1"/>
                    </a:solidFill>
                    <a:latin typeface="Century Gothic" panose="020B0502020202020204" pitchFamily="34" charset="0"/>
                  </a:endParaRPr>
                </a:p>
              </p:txBody>
            </p:sp>
            <p:sp>
              <p:nvSpPr>
                <p:cNvPr id="130" name="Oval 129"/>
                <p:cNvSpPr/>
                <p:nvPr/>
              </p:nvSpPr>
              <p:spPr>
                <a:xfrm>
                  <a:off x="5679329" y="2253597"/>
                  <a:ext cx="41563" cy="41563"/>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schemeClr val="bg1"/>
                    </a:solidFill>
                    <a:latin typeface="Century Gothic" panose="020B0502020202020204" pitchFamily="34" charset="0"/>
                  </a:endParaRPr>
                </a:p>
              </p:txBody>
            </p:sp>
          </p:grpSp>
          <p:sp>
            <p:nvSpPr>
              <p:cNvPr id="126" name="TextBox 125"/>
              <p:cNvSpPr txBox="1"/>
              <p:nvPr/>
            </p:nvSpPr>
            <p:spPr>
              <a:xfrm>
                <a:off x="978483" y="1550113"/>
                <a:ext cx="3787675" cy="474807"/>
              </a:xfrm>
              <a:prstGeom prst="rect">
                <a:avLst/>
              </a:prstGeom>
              <a:grpFill/>
              <a:ln>
                <a:solidFill>
                  <a:schemeClr val="tx1"/>
                </a:solidFill>
              </a:ln>
            </p:spPr>
            <p:txBody>
              <a:bodyPr wrap="square" rtlCol="0" anchor="ctr">
                <a:spAutoFit/>
              </a:bodyPr>
              <a:lstStyle/>
              <a:p>
                <a:pPr lvl="0">
                  <a:defRPr/>
                </a:pPr>
                <a:r>
                  <a:rPr lang="en-US" sz="1100" dirty="0" smtClean="0">
                    <a:solidFill>
                      <a:schemeClr val="bg1"/>
                    </a:solidFill>
                  </a:rPr>
                  <a:t>National policies, standards, guidelines and regulations that support policy</a:t>
                </a:r>
                <a:endParaRPr lang="en-US" sz="1050" dirty="0">
                  <a:solidFill>
                    <a:schemeClr val="bg1"/>
                  </a:solidFill>
                  <a:latin typeface="Century Gothic" panose="020B0502020202020204" pitchFamily="34" charset="0"/>
                </a:endParaRPr>
              </a:p>
            </p:txBody>
          </p:sp>
        </p:grpSp>
        <p:grpSp>
          <p:nvGrpSpPr>
            <p:cNvPr id="104" name="Group 103"/>
            <p:cNvGrpSpPr/>
            <p:nvPr/>
          </p:nvGrpSpPr>
          <p:grpSpPr>
            <a:xfrm>
              <a:off x="390684" y="2731458"/>
              <a:ext cx="4562513" cy="817794"/>
              <a:chOff x="203645" y="2479778"/>
              <a:chExt cx="4562513" cy="817794"/>
            </a:xfrm>
            <a:grpFill/>
          </p:grpSpPr>
          <p:grpSp>
            <p:nvGrpSpPr>
              <p:cNvPr id="119" name="Group 118"/>
              <p:cNvGrpSpPr/>
              <p:nvPr/>
            </p:nvGrpSpPr>
            <p:grpSpPr>
              <a:xfrm>
                <a:off x="203645" y="2479778"/>
                <a:ext cx="774840" cy="817794"/>
                <a:chOff x="5312690" y="1477366"/>
                <a:chExt cx="774840" cy="817794"/>
              </a:xfrm>
              <a:grpFill/>
            </p:grpSpPr>
            <p:sp>
              <p:nvSpPr>
                <p:cNvPr id="121" name="Oval 120"/>
                <p:cNvSpPr/>
                <p:nvPr/>
              </p:nvSpPr>
              <p:spPr>
                <a:xfrm>
                  <a:off x="5359519" y="1547207"/>
                  <a:ext cx="681182" cy="681182"/>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schemeClr val="bg1"/>
                    </a:solidFill>
                    <a:latin typeface="Century Gothic" panose="020B0502020202020204" pitchFamily="34" charset="0"/>
                  </a:endParaRPr>
                </a:p>
              </p:txBody>
            </p:sp>
            <p:sp>
              <p:nvSpPr>
                <p:cNvPr id="122" name="Arc 121"/>
                <p:cNvSpPr/>
                <p:nvPr/>
              </p:nvSpPr>
              <p:spPr>
                <a:xfrm>
                  <a:off x="5312690" y="1500378"/>
                  <a:ext cx="774840" cy="774840"/>
                </a:xfrm>
                <a:prstGeom prst="arc">
                  <a:avLst>
                    <a:gd name="adj1" fmla="val 5244234"/>
                    <a:gd name="adj2" fmla="val 16261266"/>
                  </a:avLst>
                </a:prstGeom>
                <a:grpFill/>
                <a:ln w="63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schemeClr val="bg1"/>
                    </a:solidFill>
                    <a:latin typeface="Century Gothic" panose="020B0502020202020204" pitchFamily="34" charset="0"/>
                  </a:endParaRPr>
                </a:p>
              </p:txBody>
            </p:sp>
            <p:sp>
              <p:nvSpPr>
                <p:cNvPr id="123" name="Oval 122"/>
                <p:cNvSpPr/>
                <p:nvPr/>
              </p:nvSpPr>
              <p:spPr>
                <a:xfrm>
                  <a:off x="5679329" y="1477366"/>
                  <a:ext cx="41563" cy="41563"/>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schemeClr val="bg1"/>
                    </a:solidFill>
                    <a:latin typeface="Century Gothic" panose="020B0502020202020204" pitchFamily="34" charset="0"/>
                  </a:endParaRPr>
                </a:p>
              </p:txBody>
            </p:sp>
            <p:sp>
              <p:nvSpPr>
                <p:cNvPr id="124" name="Oval 123"/>
                <p:cNvSpPr/>
                <p:nvPr/>
              </p:nvSpPr>
              <p:spPr>
                <a:xfrm>
                  <a:off x="5679329" y="2253597"/>
                  <a:ext cx="41563" cy="41563"/>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schemeClr val="bg1"/>
                    </a:solidFill>
                    <a:latin typeface="Century Gothic" panose="020B0502020202020204" pitchFamily="34" charset="0"/>
                  </a:endParaRPr>
                </a:p>
              </p:txBody>
            </p:sp>
          </p:grpSp>
          <p:sp>
            <p:nvSpPr>
              <p:cNvPr id="120" name="TextBox 119"/>
              <p:cNvSpPr txBox="1"/>
              <p:nvPr/>
            </p:nvSpPr>
            <p:spPr>
              <a:xfrm>
                <a:off x="978485" y="2592993"/>
                <a:ext cx="3787673" cy="474807"/>
              </a:xfrm>
              <a:prstGeom prst="rect">
                <a:avLst/>
              </a:prstGeom>
              <a:grpFill/>
              <a:ln>
                <a:solidFill>
                  <a:schemeClr val="tx1"/>
                </a:solidFill>
              </a:ln>
            </p:spPr>
            <p:txBody>
              <a:bodyPr wrap="square" rtlCol="0" anchor="ctr">
                <a:spAutoFit/>
              </a:bodyPr>
              <a:lstStyle/>
              <a:p>
                <a:pPr lvl="0">
                  <a:defRPr/>
                </a:pPr>
                <a:r>
                  <a:rPr lang="en-US" sz="1100" dirty="0" smtClean="0">
                    <a:solidFill>
                      <a:schemeClr val="bg1"/>
                    </a:solidFill>
                  </a:rPr>
                  <a:t>Reliable manufacturing practices when they exist in-country and quality assessment of priority products</a:t>
                </a:r>
                <a:endParaRPr lang="en-US" sz="1050" dirty="0">
                  <a:solidFill>
                    <a:schemeClr val="bg1"/>
                  </a:solidFill>
                  <a:latin typeface="Century Gothic" panose="020B0502020202020204" pitchFamily="34" charset="0"/>
                </a:endParaRPr>
              </a:p>
            </p:txBody>
          </p:sp>
        </p:grpSp>
        <p:grpSp>
          <p:nvGrpSpPr>
            <p:cNvPr id="105" name="Group 104"/>
            <p:cNvGrpSpPr/>
            <p:nvPr/>
          </p:nvGrpSpPr>
          <p:grpSpPr>
            <a:xfrm>
              <a:off x="390684" y="3746014"/>
              <a:ext cx="4562513" cy="847869"/>
              <a:chOff x="203645" y="1462711"/>
              <a:chExt cx="4562513" cy="847869"/>
            </a:xfrm>
            <a:grpFill/>
          </p:grpSpPr>
          <p:grpSp>
            <p:nvGrpSpPr>
              <p:cNvPr id="113" name="Group 112"/>
              <p:cNvGrpSpPr/>
              <p:nvPr/>
            </p:nvGrpSpPr>
            <p:grpSpPr>
              <a:xfrm>
                <a:off x="203645" y="1477748"/>
                <a:ext cx="774840" cy="817794"/>
                <a:chOff x="5312690" y="1477366"/>
                <a:chExt cx="774840" cy="817794"/>
              </a:xfrm>
              <a:grpFill/>
            </p:grpSpPr>
            <p:sp>
              <p:nvSpPr>
                <p:cNvPr id="115" name="Oval 114"/>
                <p:cNvSpPr/>
                <p:nvPr/>
              </p:nvSpPr>
              <p:spPr>
                <a:xfrm>
                  <a:off x="5359519" y="1547207"/>
                  <a:ext cx="681182" cy="681182"/>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schemeClr val="bg1"/>
                    </a:solidFill>
                    <a:latin typeface="Century Gothic" panose="020B0502020202020204" pitchFamily="34" charset="0"/>
                  </a:endParaRPr>
                </a:p>
              </p:txBody>
            </p:sp>
            <p:sp>
              <p:nvSpPr>
                <p:cNvPr id="116" name="Arc 115"/>
                <p:cNvSpPr/>
                <p:nvPr/>
              </p:nvSpPr>
              <p:spPr>
                <a:xfrm>
                  <a:off x="5312690" y="1500378"/>
                  <a:ext cx="774840" cy="774840"/>
                </a:xfrm>
                <a:prstGeom prst="arc">
                  <a:avLst>
                    <a:gd name="adj1" fmla="val 5244234"/>
                    <a:gd name="adj2" fmla="val 16261266"/>
                  </a:avLst>
                </a:prstGeom>
                <a:grpFill/>
                <a:ln w="63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schemeClr val="bg1"/>
                    </a:solidFill>
                    <a:latin typeface="Century Gothic" panose="020B0502020202020204" pitchFamily="34" charset="0"/>
                  </a:endParaRPr>
                </a:p>
              </p:txBody>
            </p:sp>
            <p:sp>
              <p:nvSpPr>
                <p:cNvPr id="117" name="Oval 116"/>
                <p:cNvSpPr/>
                <p:nvPr/>
              </p:nvSpPr>
              <p:spPr>
                <a:xfrm>
                  <a:off x="5679329" y="1477366"/>
                  <a:ext cx="41563" cy="41563"/>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schemeClr val="bg1"/>
                    </a:solidFill>
                    <a:latin typeface="Century Gothic" panose="020B0502020202020204" pitchFamily="34" charset="0"/>
                  </a:endParaRPr>
                </a:p>
              </p:txBody>
            </p:sp>
            <p:sp>
              <p:nvSpPr>
                <p:cNvPr id="118" name="Oval 117"/>
                <p:cNvSpPr/>
                <p:nvPr/>
              </p:nvSpPr>
              <p:spPr>
                <a:xfrm>
                  <a:off x="5679329" y="2253597"/>
                  <a:ext cx="41563" cy="41563"/>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schemeClr val="bg1"/>
                    </a:solidFill>
                    <a:latin typeface="Century Gothic" panose="020B0502020202020204" pitchFamily="34" charset="0"/>
                  </a:endParaRPr>
                </a:p>
              </p:txBody>
            </p:sp>
          </p:grpSp>
          <p:sp>
            <p:nvSpPr>
              <p:cNvPr id="114" name="TextBox 113"/>
              <p:cNvSpPr txBox="1"/>
              <p:nvPr/>
            </p:nvSpPr>
            <p:spPr>
              <a:xfrm>
                <a:off x="978485" y="1462711"/>
                <a:ext cx="3787673" cy="847869"/>
              </a:xfrm>
              <a:prstGeom prst="rect">
                <a:avLst/>
              </a:prstGeom>
              <a:grpFill/>
              <a:ln>
                <a:solidFill>
                  <a:schemeClr val="tx1"/>
                </a:solidFill>
              </a:ln>
            </p:spPr>
            <p:txBody>
              <a:bodyPr wrap="square" rtlCol="0" anchor="ctr">
                <a:spAutoFit/>
              </a:bodyPr>
              <a:lstStyle/>
              <a:p>
                <a:pPr lvl="0">
                  <a:defRPr/>
                </a:pPr>
                <a:r>
                  <a:rPr lang="en-US" sz="1100" dirty="0" smtClean="0">
                    <a:solidFill>
                      <a:schemeClr val="bg1"/>
                    </a:solidFill>
                  </a:rPr>
                  <a:t>Support for rational use of medicines, commodities and equipment, through guidelines and strategies to assure adherence, reduce resistance, maximize patient safety and training</a:t>
                </a:r>
                <a:endParaRPr lang="en-US" sz="1050" dirty="0">
                  <a:solidFill>
                    <a:schemeClr val="bg1"/>
                  </a:solidFill>
                  <a:latin typeface="Century Gothic" panose="020B0502020202020204" pitchFamily="34" charset="0"/>
                </a:endParaRPr>
              </a:p>
            </p:txBody>
          </p:sp>
        </p:grpSp>
      </p:grpSp>
      <p:pic>
        <p:nvPicPr>
          <p:cNvPr id="7170" name="Picture 2" descr="Free vector new employee concept illustr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733" y="2025445"/>
            <a:ext cx="399227" cy="399227"/>
          </a:xfrm>
          <a:prstGeom prst="rect">
            <a:avLst/>
          </a:prstGeom>
          <a:solidFill>
            <a:schemeClr val="tx1"/>
          </a:solidFill>
          <a:ln>
            <a:solidFill>
              <a:schemeClr val="tx1"/>
            </a:solidFill>
          </a:ln>
        </p:spPr>
      </p:pic>
      <p:pic>
        <p:nvPicPr>
          <p:cNvPr id="7172" name="Picture 4" descr="Free vector online catalog. digital platform for backup saves. store drive, data library, document archive. cloud storage for information. media database. vector isolated concept metaphor illustration."/>
          <p:cNvPicPr>
            <a:picLocks noChangeAspect="1" noChangeArrowheads="1"/>
          </p:cNvPicPr>
          <p:nvPr/>
        </p:nvPicPr>
        <p:blipFill rotWithShape="1">
          <a:blip r:embed="rId3">
            <a:extLst>
              <a:ext uri="{28A0092B-C50C-407E-A947-70E740481C1C}">
                <a14:useLocalDpi xmlns:a14="http://schemas.microsoft.com/office/drawing/2010/main" val="0"/>
              </a:ext>
            </a:extLst>
          </a:blip>
          <a:srcRect l="8525" t="6595" r="8525" b="6595"/>
          <a:stretch>
            <a:fillRect/>
          </a:stretch>
        </p:blipFill>
        <p:spPr bwMode="auto">
          <a:xfrm>
            <a:off x="372371" y="2986673"/>
            <a:ext cx="359952" cy="376710"/>
          </a:xfrm>
          <a:prstGeom prst="rect">
            <a:avLst/>
          </a:prstGeom>
          <a:solidFill>
            <a:schemeClr val="tx1"/>
          </a:solidFill>
          <a:ln>
            <a:solidFill>
              <a:schemeClr val="tx1"/>
            </a:solidFill>
          </a:ln>
        </p:spPr>
      </p:pic>
      <p:pic>
        <p:nvPicPr>
          <p:cNvPr id="7174" name="Picture 6" descr="Free vector electronic insurance hardware. digital insurers website, responsive web design, malware protection software. gadgets security assurance. vector isolated concept metaphor illustration"/>
          <p:cNvPicPr>
            <a:picLocks noChangeAspect="1" noChangeArrowheads="1"/>
          </p:cNvPicPr>
          <p:nvPr/>
        </p:nvPicPr>
        <p:blipFill rotWithShape="1">
          <a:blip r:embed="rId4">
            <a:extLst>
              <a:ext uri="{28A0092B-C50C-407E-A947-70E740481C1C}">
                <a14:useLocalDpi xmlns:a14="http://schemas.microsoft.com/office/drawing/2010/main" val="0"/>
              </a:ext>
            </a:extLst>
          </a:blip>
          <a:srcRect l="5389" t="6595" r="5389" b="6595"/>
          <a:stretch>
            <a:fillRect/>
          </a:stretch>
        </p:blipFill>
        <p:spPr bwMode="auto">
          <a:xfrm>
            <a:off x="370841" y="3926000"/>
            <a:ext cx="363011" cy="353198"/>
          </a:xfrm>
          <a:prstGeom prst="rect">
            <a:avLst/>
          </a:prstGeom>
          <a:solidFill>
            <a:schemeClr val="tx1"/>
          </a:solidFill>
          <a:ln>
            <a:solidFill>
              <a:schemeClr val="tx1"/>
            </a:solidFill>
          </a:ln>
        </p:spPr>
      </p:pic>
      <p:pic>
        <p:nvPicPr>
          <p:cNvPr id="7178" name="Picture 10" descr="Free vector customer relationship management concept illustration"/>
          <p:cNvPicPr>
            <a:picLocks noChangeAspect="1" noChangeArrowheads="1"/>
          </p:cNvPicPr>
          <p:nvPr/>
        </p:nvPicPr>
        <p:blipFill rotWithShape="1">
          <a:blip r:embed="rId5">
            <a:extLst>
              <a:ext uri="{28A0092B-C50C-407E-A947-70E740481C1C}">
                <a14:useLocalDpi xmlns:a14="http://schemas.microsoft.com/office/drawing/2010/main" val="0"/>
              </a:ext>
            </a:extLst>
          </a:blip>
          <a:srcRect l="8525" t="10814" r="8525" b="10814"/>
          <a:stretch>
            <a:fillRect/>
          </a:stretch>
        </p:blipFill>
        <p:spPr bwMode="auto">
          <a:xfrm>
            <a:off x="4911569" y="1968844"/>
            <a:ext cx="359957" cy="340095"/>
          </a:xfrm>
          <a:prstGeom prst="rect">
            <a:avLst/>
          </a:prstGeom>
          <a:solidFill>
            <a:schemeClr val="tx1"/>
          </a:solidFill>
          <a:ln>
            <a:solidFill>
              <a:schemeClr val="tx1"/>
            </a:solidFill>
          </a:ln>
        </p:spPr>
      </p:pic>
      <p:pic>
        <p:nvPicPr>
          <p:cNvPr id="7180" name="Picture 12" descr="Free vector phone agent wearing headset and consulting custome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4879" y="2906644"/>
            <a:ext cx="433338" cy="292814"/>
          </a:xfrm>
          <a:prstGeom prst="rect">
            <a:avLst/>
          </a:prstGeom>
          <a:solidFill>
            <a:schemeClr val="tx1"/>
          </a:solidFill>
          <a:ln>
            <a:solidFill>
              <a:schemeClr val="tx1"/>
            </a:solidFill>
          </a:ln>
        </p:spPr>
      </p:pic>
      <p:pic>
        <p:nvPicPr>
          <p:cNvPr id="7182" name="Picture 14" descr="Free vector software development. programming, coding learni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52283" y="3844870"/>
            <a:ext cx="478529" cy="318764"/>
          </a:xfrm>
          <a:prstGeom prst="rect">
            <a:avLst/>
          </a:prstGeom>
          <a:solidFill>
            <a:schemeClr val="tx1"/>
          </a:solidFill>
          <a:ln>
            <a:solidFill>
              <a:schemeClr val="tx1"/>
            </a:solid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364" y="226888"/>
            <a:ext cx="8371114" cy="569859"/>
          </a:xfrm>
        </p:spPr>
        <p:txBody>
          <a:bodyPr/>
          <a:lstStyle/>
          <a:p>
            <a:pPr lvl="0"/>
            <a:r>
              <a:rPr lang="en-US" sz="2800" dirty="0" smtClean="0"/>
              <a:t>What is Health Financing? </a:t>
            </a:r>
            <a:endParaRPr lang="en-US" sz="2000" dirty="0"/>
          </a:p>
        </p:txBody>
      </p:sp>
      <p:sp>
        <p:nvSpPr>
          <p:cNvPr id="3" name="Slide Number Placeholder 2"/>
          <p:cNvSpPr>
            <a:spLocks noGrp="1"/>
          </p:cNvSpPr>
          <p:nvPr>
            <p:ph type="sldNum" sz="quarter" idx="12"/>
          </p:nvPr>
        </p:nvSpPr>
        <p:spPr/>
        <p:txBody>
          <a:bodyPr/>
          <a:lstStyle/>
          <a:p>
            <a:fld id="{7BB16748-3CF8-4CBA-892F-939D9AD21311}" type="slidenum">
              <a:rPr lang="en-US" smtClean="0"/>
              <a:t>33</a:t>
            </a:fld>
            <a:endParaRPr lang="en-US"/>
          </a:p>
        </p:txBody>
      </p:sp>
      <p:grpSp>
        <p:nvGrpSpPr>
          <p:cNvPr id="4" name="Group 3"/>
          <p:cNvGrpSpPr/>
          <p:nvPr/>
        </p:nvGrpSpPr>
        <p:grpSpPr>
          <a:xfrm>
            <a:off x="0" y="878856"/>
            <a:ext cx="3324861" cy="3890905"/>
            <a:chOff x="0" y="813219"/>
            <a:chExt cx="4433148" cy="5187873"/>
          </a:xfrm>
        </p:grpSpPr>
        <p:sp>
          <p:nvSpPr>
            <p:cNvPr id="5" name="Rectangle 4"/>
            <p:cNvSpPr/>
            <p:nvPr/>
          </p:nvSpPr>
          <p:spPr>
            <a:xfrm>
              <a:off x="0" y="813219"/>
              <a:ext cx="2340864" cy="24481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50"/>
            </a:p>
          </p:txBody>
        </p:sp>
        <p:grpSp>
          <p:nvGrpSpPr>
            <p:cNvPr id="6" name="Group 5"/>
            <p:cNvGrpSpPr/>
            <p:nvPr/>
          </p:nvGrpSpPr>
          <p:grpSpPr>
            <a:xfrm flipH="1">
              <a:off x="0" y="930316"/>
              <a:ext cx="2194560" cy="194238"/>
              <a:chOff x="1696598" y="1663547"/>
              <a:chExt cx="3073706" cy="609600"/>
            </a:xfrm>
          </p:grpSpPr>
          <p:cxnSp>
            <p:nvCxnSpPr>
              <p:cNvPr id="8" name="Straight Connector 7"/>
              <p:cNvCxnSpPr/>
              <p:nvPr/>
            </p:nvCxnSpPr>
            <p:spPr>
              <a:xfrm flipV="1">
                <a:off x="1696598" y="1663547"/>
                <a:ext cx="30737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1696598" y="1815947"/>
                <a:ext cx="30737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1696598" y="1968347"/>
                <a:ext cx="30737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696598" y="2120747"/>
                <a:ext cx="30737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1696598" y="2273147"/>
                <a:ext cx="30737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Rectangle 6"/>
            <p:cNvSpPr/>
            <p:nvPr/>
          </p:nvSpPr>
          <p:spPr>
            <a:xfrm>
              <a:off x="392532" y="1234034"/>
              <a:ext cx="4040616" cy="4767058"/>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50">
                <a:ln>
                  <a:solidFill>
                    <a:sysClr val="windowText" lastClr="000000"/>
                  </a:solidFill>
                </a:ln>
              </a:endParaRPr>
            </a:p>
          </p:txBody>
        </p:sp>
      </p:grpSp>
      <p:grpSp>
        <p:nvGrpSpPr>
          <p:cNvPr id="13" name="Group 12"/>
          <p:cNvGrpSpPr/>
          <p:nvPr/>
        </p:nvGrpSpPr>
        <p:grpSpPr>
          <a:xfrm>
            <a:off x="3619260" y="733741"/>
            <a:ext cx="5385918" cy="2792702"/>
            <a:chOff x="-5530" y="867507"/>
            <a:chExt cx="7413540" cy="1989377"/>
          </a:xfrm>
        </p:grpSpPr>
        <p:grpSp>
          <p:nvGrpSpPr>
            <p:cNvPr id="14" name="Group 13"/>
            <p:cNvGrpSpPr/>
            <p:nvPr/>
          </p:nvGrpSpPr>
          <p:grpSpPr>
            <a:xfrm>
              <a:off x="-5530" y="922203"/>
              <a:ext cx="7413540" cy="1934681"/>
              <a:chOff x="1" y="2777365"/>
              <a:chExt cx="7413540" cy="1934681"/>
            </a:xfrm>
          </p:grpSpPr>
          <p:sp>
            <p:nvSpPr>
              <p:cNvPr id="16" name="Arrow: Pentagon 15"/>
              <p:cNvSpPr/>
              <p:nvPr/>
            </p:nvSpPr>
            <p:spPr>
              <a:xfrm>
                <a:off x="1" y="2777365"/>
                <a:ext cx="5994850" cy="384048"/>
              </a:xfrm>
              <a:prstGeom prst="homePlate">
                <a:avLst>
                  <a:gd name="adj" fmla="val 43894"/>
                </a:avLst>
              </a:prstGeom>
              <a:solidFill>
                <a:schemeClr val="tx1"/>
              </a:solidFill>
              <a:ln w="12700" cap="flat" cmpd="sng" algn="ctr">
                <a:noFill/>
                <a:prstDash val="solid"/>
                <a:miter lim="800000"/>
              </a:ln>
              <a:effectLst/>
            </p:spPr>
            <p:txBody>
              <a:bodyPr rtlCol="0" anchor="ctr"/>
              <a:lstStyle/>
              <a:p>
                <a:pPr algn="ctr" defTabSz="685800">
                  <a:buClrTx/>
                  <a:defRPr/>
                </a:pPr>
                <a:endParaRPr lang="en-US" sz="1350" b="1" dirty="0">
                  <a:solidFill>
                    <a:schemeClr val="tx1"/>
                  </a:solidFill>
                  <a:latin typeface="Source Sans Pro Light"/>
                  <a:ea typeface="+mn-ea"/>
                  <a:cs typeface="+mn-cs"/>
                </a:endParaRPr>
              </a:p>
            </p:txBody>
          </p:sp>
          <p:sp>
            <p:nvSpPr>
              <p:cNvPr id="17" name="TextBox 16"/>
              <p:cNvSpPr txBox="1"/>
              <p:nvPr/>
            </p:nvSpPr>
            <p:spPr>
              <a:xfrm>
                <a:off x="236412" y="2860309"/>
                <a:ext cx="5575557" cy="350791"/>
              </a:xfrm>
              <a:prstGeom prst="rect">
                <a:avLst/>
              </a:prstGeom>
              <a:noFill/>
              <a:ln w="12700" cap="flat">
                <a:noFill/>
                <a:miter lim="400000"/>
              </a:ln>
              <a:effectLst/>
              <a:sp3d/>
            </p:spPr>
            <p:txBody>
              <a:bodyPr wrap="square" anchor="ctr">
                <a:spAutoFit/>
              </a:bodyPr>
              <a:lstStyle/>
              <a:p>
                <a:pPr lvl="1"/>
                <a:r>
                  <a:rPr lang="en-US" b="1" dirty="0" smtClean="0">
                    <a:solidFill>
                      <a:schemeClr val="bg1"/>
                    </a:solidFill>
                  </a:rPr>
                  <a:t>Introduction</a:t>
                </a:r>
                <a:endParaRPr lang="en-US" sz="1200" dirty="0">
                  <a:solidFill>
                    <a:schemeClr val="bg1"/>
                  </a:solidFill>
                </a:endParaRPr>
              </a:p>
              <a:p>
                <a:pPr lvl="0">
                  <a:defRPr/>
                </a:pPr>
                <a:endParaRPr lang="en-US" sz="1200" b="1" dirty="0">
                  <a:solidFill>
                    <a:schemeClr val="bg1"/>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endParaRPr>
              </a:p>
            </p:txBody>
          </p:sp>
          <p:sp>
            <p:nvSpPr>
              <p:cNvPr id="18" name="TextBox 17"/>
              <p:cNvSpPr txBox="1"/>
              <p:nvPr/>
            </p:nvSpPr>
            <p:spPr>
              <a:xfrm>
                <a:off x="236412" y="3265911"/>
                <a:ext cx="7177129" cy="1446135"/>
              </a:xfrm>
              <a:prstGeom prst="rect">
                <a:avLst/>
              </a:prstGeom>
              <a:noFill/>
              <a:ln w="12700" cap="flat">
                <a:noFill/>
                <a:miter lim="400000"/>
              </a:ln>
              <a:effectLst/>
              <a:sp3d/>
            </p:spPr>
            <p:txBody>
              <a:bodyPr wrap="square" anchor="t">
                <a:spAutoFit/>
              </a:bodyPr>
              <a:lstStyle/>
              <a:p>
                <a:pPr marL="285750" indent="-285750" algn="just">
                  <a:buFont typeface="Wingdings" panose="05000000000000000000" charset="0"/>
                  <a:buChar char="Ø"/>
                </a:pPr>
                <a:r>
                  <a:rPr lang="en-US" dirty="0"/>
                  <a:t>Health financing refers to the “function of a health system concerned with the mobilization, accumulation and allocation of money to cover the health needs of the people, individually and collectively, </a:t>
                </a:r>
              </a:p>
              <a:p>
                <a:pPr algn="just"/>
                <a:r>
                  <a:rPr lang="en-US" dirty="0"/>
                  <a:t>In the health system… </a:t>
                </a:r>
              </a:p>
              <a:p>
                <a:pPr marL="285750" indent="-285750" algn="just">
                  <a:buFont typeface="Wingdings" panose="05000000000000000000" charset="0"/>
                  <a:buChar char="Ø"/>
                </a:pPr>
                <a:r>
                  <a:rPr lang="en-US" dirty="0"/>
                  <a:t>the purpose of health financing is to make funding available,</a:t>
                </a:r>
              </a:p>
              <a:p>
                <a:pPr marL="285750" indent="-285750" algn="just">
                  <a:buFont typeface="Wingdings" panose="05000000000000000000" charset="0"/>
                  <a:buChar char="Ø"/>
                </a:pPr>
                <a:r>
                  <a:rPr lang="en-US" dirty="0"/>
                  <a:t> as well as to set the right financial incentives to providers,</a:t>
                </a:r>
              </a:p>
              <a:p>
                <a:pPr marL="285750" indent="-285750" algn="just">
                  <a:buFont typeface="Wingdings" panose="05000000000000000000" charset="0"/>
                  <a:buChar char="Ø"/>
                </a:pPr>
                <a:r>
                  <a:rPr lang="en-US" dirty="0"/>
                  <a:t> to ensure that all individuals have access to effective public health and personal health care” </a:t>
                </a:r>
              </a:p>
            </p:txBody>
          </p:sp>
        </p:grpSp>
        <p:sp>
          <p:nvSpPr>
            <p:cNvPr id="15" name="Rectangle 14"/>
            <p:cNvSpPr/>
            <p:nvPr/>
          </p:nvSpPr>
          <p:spPr>
            <a:xfrm>
              <a:off x="113255" y="867507"/>
              <a:ext cx="58419" cy="293843"/>
            </a:xfrm>
            <a:prstGeom prst="rect">
              <a:avLst/>
            </a:prstGeom>
            <a:solidFill>
              <a:schemeClr val="accent2"/>
            </a:solidFill>
            <a:ln w="12700" cap="flat" cmpd="sng" algn="ctr">
              <a:noFill/>
              <a:prstDash val="solid"/>
              <a:miter lim="800000"/>
            </a:ln>
            <a:effectLst/>
          </p:spPr>
          <p:txBody>
            <a:bodyPr rtlCol="0" anchor="ctr"/>
            <a:lstStyle/>
            <a:p>
              <a:pPr algn="ctr" defTabSz="685800">
                <a:buClrTx/>
                <a:defRPr/>
              </a:pPr>
              <a:endParaRPr lang="en-IN" sz="1350" b="1">
                <a:solidFill>
                  <a:prstClr val="white"/>
                </a:solidFill>
                <a:latin typeface="Source Sans Pro Light"/>
                <a:ea typeface="+mn-ea"/>
                <a:cs typeface="+mn-cs"/>
              </a:endParaRPr>
            </a:p>
          </p:txBody>
        </p:sp>
      </p:grpSp>
      <p:pic>
        <p:nvPicPr>
          <p:cNvPr id="3074" name="Picture 2" descr="Partnerships in health financing: A reliable pathway to strengthening  diagnostics in Africa - Businessday NG"/>
          <p:cNvPicPr>
            <a:picLocks noChangeAspect="1" noChangeArrowheads="1"/>
          </p:cNvPicPr>
          <p:nvPr/>
        </p:nvPicPr>
        <p:blipFill rotWithShape="1">
          <a:blip r:embed="rId2">
            <a:extLst>
              <a:ext uri="{28A0092B-C50C-407E-A947-70E740481C1C}">
                <a14:useLocalDpi xmlns:a14="http://schemas.microsoft.com/office/drawing/2010/main" val="0"/>
              </a:ext>
            </a:extLst>
          </a:blip>
          <a:srcRect l="31259" r="8183"/>
          <a:stretch>
            <a:fillRect/>
          </a:stretch>
        </p:blipFill>
        <p:spPr bwMode="auto">
          <a:xfrm>
            <a:off x="356663" y="1611100"/>
            <a:ext cx="2905934" cy="274202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858" y="95751"/>
            <a:ext cx="6448375" cy="461400"/>
          </a:xfrm>
        </p:spPr>
        <p:txBody>
          <a:bodyPr/>
          <a:lstStyle/>
          <a:p>
            <a:r>
              <a:rPr lang="en-US" dirty="0"/>
              <a:t>Health system Performance</a:t>
            </a:r>
          </a:p>
        </p:txBody>
      </p:sp>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a:t>34</a:t>
            </a:fld>
            <a:endParaRPr lang="en-GB"/>
          </a:p>
        </p:txBody>
      </p:sp>
      <p:pic>
        <p:nvPicPr>
          <p:cNvPr id="4" name="Picture 3" descr="Screenshot (393)"/>
          <p:cNvPicPr>
            <a:picLocks noChangeAspect="1"/>
          </p:cNvPicPr>
          <p:nvPr/>
        </p:nvPicPr>
        <p:blipFill rotWithShape="1">
          <a:blip r:embed="rId2"/>
          <a:srcRect l="27318" t="28617" r="9422" b="26648"/>
          <a:stretch>
            <a:fillRect/>
          </a:stretch>
        </p:blipFill>
        <p:spPr>
          <a:xfrm>
            <a:off x="302966" y="523252"/>
            <a:ext cx="8419793" cy="4601642"/>
          </a:xfrm>
          <a:prstGeom prst="rect">
            <a:avLst/>
          </a:prstGeom>
        </p:spPr>
      </p:pic>
    </p:spTree>
  </p:cSld>
  <p:clrMapOvr>
    <a:masterClrMapping/>
  </p:clrMapOvr>
  <p:transition>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364" y="113490"/>
            <a:ext cx="8533491" cy="414890"/>
          </a:xfrm>
        </p:spPr>
        <p:txBody>
          <a:bodyPr/>
          <a:lstStyle/>
          <a:p>
            <a:r>
              <a:rPr lang="en-US" dirty="0"/>
              <a:t>Specifics on Healthcare systems of Nigeria &amp; Bayelsa State</a:t>
            </a:r>
          </a:p>
        </p:txBody>
      </p:sp>
      <p:sp>
        <p:nvSpPr>
          <p:cNvPr id="3" name="Slide Number Placeholder 2"/>
          <p:cNvSpPr>
            <a:spLocks noGrp="1"/>
          </p:cNvSpPr>
          <p:nvPr>
            <p:ph type="sldNum" sz="quarter" idx="12"/>
          </p:nvPr>
        </p:nvSpPr>
        <p:spPr/>
        <p:txBody>
          <a:bodyPr/>
          <a:lstStyle/>
          <a:p>
            <a:fld id="{7BB16748-3CF8-4CBA-892F-939D9AD21311}" type="slidenum">
              <a:rPr lang="en-US" smtClean="0"/>
              <a:t>35</a:t>
            </a:fld>
            <a:endParaRPr lang="en-US"/>
          </a:p>
        </p:txBody>
      </p:sp>
      <p:grpSp>
        <p:nvGrpSpPr>
          <p:cNvPr id="4" name="Group 3"/>
          <p:cNvGrpSpPr/>
          <p:nvPr/>
        </p:nvGrpSpPr>
        <p:grpSpPr>
          <a:xfrm>
            <a:off x="0" y="878856"/>
            <a:ext cx="3324861" cy="3890905"/>
            <a:chOff x="0" y="813219"/>
            <a:chExt cx="4433148" cy="5187873"/>
          </a:xfrm>
        </p:grpSpPr>
        <p:sp>
          <p:nvSpPr>
            <p:cNvPr id="5" name="Rectangle 4"/>
            <p:cNvSpPr/>
            <p:nvPr/>
          </p:nvSpPr>
          <p:spPr>
            <a:xfrm>
              <a:off x="0" y="813219"/>
              <a:ext cx="2340864" cy="24481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50"/>
            </a:p>
          </p:txBody>
        </p:sp>
        <p:grpSp>
          <p:nvGrpSpPr>
            <p:cNvPr id="6" name="Group 5"/>
            <p:cNvGrpSpPr/>
            <p:nvPr/>
          </p:nvGrpSpPr>
          <p:grpSpPr>
            <a:xfrm flipH="1">
              <a:off x="0" y="930316"/>
              <a:ext cx="2194560" cy="194238"/>
              <a:chOff x="1696598" y="1663547"/>
              <a:chExt cx="3073706" cy="609600"/>
            </a:xfrm>
          </p:grpSpPr>
          <p:cxnSp>
            <p:nvCxnSpPr>
              <p:cNvPr id="8" name="Straight Connector 7"/>
              <p:cNvCxnSpPr/>
              <p:nvPr/>
            </p:nvCxnSpPr>
            <p:spPr>
              <a:xfrm flipV="1">
                <a:off x="1696598" y="1663547"/>
                <a:ext cx="30737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1696598" y="1815947"/>
                <a:ext cx="30737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1696598" y="1968347"/>
                <a:ext cx="30737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696598" y="2120747"/>
                <a:ext cx="30737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1696598" y="2273147"/>
                <a:ext cx="30737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Rectangle 6"/>
            <p:cNvSpPr/>
            <p:nvPr/>
          </p:nvSpPr>
          <p:spPr>
            <a:xfrm>
              <a:off x="392532" y="1234034"/>
              <a:ext cx="4040616" cy="4767058"/>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50">
                <a:ln>
                  <a:solidFill>
                    <a:sysClr val="windowText" lastClr="000000"/>
                  </a:solidFill>
                </a:ln>
              </a:endParaRPr>
            </a:p>
          </p:txBody>
        </p:sp>
      </p:grpSp>
      <p:grpSp>
        <p:nvGrpSpPr>
          <p:cNvPr id="13" name="Group 12"/>
          <p:cNvGrpSpPr/>
          <p:nvPr/>
        </p:nvGrpSpPr>
        <p:grpSpPr>
          <a:xfrm>
            <a:off x="3619260" y="1112358"/>
            <a:ext cx="5385918" cy="661348"/>
            <a:chOff x="-5530" y="867507"/>
            <a:chExt cx="7413540" cy="881797"/>
          </a:xfrm>
        </p:grpSpPr>
        <p:grpSp>
          <p:nvGrpSpPr>
            <p:cNvPr id="14" name="Group 13"/>
            <p:cNvGrpSpPr/>
            <p:nvPr/>
          </p:nvGrpSpPr>
          <p:grpSpPr>
            <a:xfrm>
              <a:off x="-5530" y="888525"/>
              <a:ext cx="7413540" cy="860779"/>
              <a:chOff x="1" y="2743687"/>
              <a:chExt cx="7413540" cy="860779"/>
            </a:xfrm>
          </p:grpSpPr>
          <p:sp>
            <p:nvSpPr>
              <p:cNvPr id="16" name="Arrow: Pentagon 15"/>
              <p:cNvSpPr/>
              <p:nvPr/>
            </p:nvSpPr>
            <p:spPr>
              <a:xfrm>
                <a:off x="1" y="2777365"/>
                <a:ext cx="5994850" cy="384048"/>
              </a:xfrm>
              <a:prstGeom prst="homePlate">
                <a:avLst>
                  <a:gd name="adj" fmla="val 43894"/>
                </a:avLst>
              </a:prstGeom>
              <a:solidFill>
                <a:schemeClr val="tx1"/>
              </a:solidFill>
              <a:ln w="12700" cap="flat" cmpd="sng" algn="ctr">
                <a:noFill/>
                <a:prstDash val="solid"/>
                <a:miter lim="800000"/>
              </a:ln>
              <a:effectLst/>
            </p:spPr>
            <p:txBody>
              <a:bodyPr rtlCol="0" anchor="ctr"/>
              <a:lstStyle/>
              <a:p>
                <a:pPr algn="ctr" defTabSz="685800">
                  <a:buClrTx/>
                  <a:defRPr/>
                </a:pPr>
                <a:endParaRPr lang="en-US" sz="1350" b="1" dirty="0">
                  <a:solidFill>
                    <a:schemeClr val="tx1"/>
                  </a:solidFill>
                  <a:latin typeface="Source Sans Pro Light"/>
                  <a:ea typeface="+mn-ea"/>
                  <a:cs typeface="+mn-cs"/>
                </a:endParaRPr>
              </a:p>
            </p:txBody>
          </p:sp>
          <p:sp>
            <p:nvSpPr>
              <p:cNvPr id="17" name="TextBox 16"/>
              <p:cNvSpPr txBox="1"/>
              <p:nvPr/>
            </p:nvSpPr>
            <p:spPr>
              <a:xfrm>
                <a:off x="231008" y="2743687"/>
                <a:ext cx="4114800" cy="451405"/>
              </a:xfrm>
              <a:prstGeom prst="rect">
                <a:avLst/>
              </a:prstGeom>
              <a:noFill/>
              <a:ln w="12700" cap="flat">
                <a:noFill/>
                <a:miter lim="400000"/>
              </a:ln>
              <a:effectLst/>
              <a:sp3d/>
            </p:spPr>
            <p:txBody>
              <a:bodyPr wrap="square" anchor="ctr">
                <a:spAutoFit/>
              </a:bodyPr>
              <a:lstStyle/>
              <a:p>
                <a:pPr lvl="0">
                  <a:defRPr/>
                </a:pPr>
                <a:r>
                  <a:rPr lang="en-US" sz="1600" b="1" dirty="0" smtClean="0">
                    <a:solidFill>
                      <a:prstClr val="white"/>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Brief Overview</a:t>
                </a:r>
                <a:endParaRPr lang="en-US" sz="1600" b="1" dirty="0">
                  <a:solidFill>
                    <a:prstClr val="white"/>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endParaRPr>
              </a:p>
            </p:txBody>
          </p:sp>
          <p:sp>
            <p:nvSpPr>
              <p:cNvPr id="18" name="TextBox 17"/>
              <p:cNvSpPr txBox="1"/>
              <p:nvPr/>
            </p:nvSpPr>
            <p:spPr>
              <a:xfrm>
                <a:off x="236412" y="3265911"/>
                <a:ext cx="7177129" cy="338555"/>
              </a:xfrm>
              <a:prstGeom prst="rect">
                <a:avLst/>
              </a:prstGeom>
              <a:noFill/>
              <a:ln w="12700" cap="flat">
                <a:noFill/>
                <a:miter lim="400000"/>
              </a:ln>
              <a:effectLst/>
              <a:sp3d/>
            </p:spPr>
            <p:txBody>
              <a:bodyPr wrap="square" anchor="t">
                <a:spAutoFit/>
              </a:bodyPr>
              <a:lstStyle/>
              <a:p>
                <a:pPr lvl="0" algn="just">
                  <a:defRPr/>
                </a:pPr>
                <a:endParaRPr lang="en-US" sz="1050" dirty="0">
                  <a:solidFill>
                    <a:schemeClr val="tx1">
                      <a:lumMod val="75000"/>
                      <a:lumOff val="25000"/>
                    </a:schemeClr>
                  </a:solidFill>
                  <a:latin typeface="Century Gothic" panose="020B0502020202020204" pitchFamily="34" charset="0"/>
                  <a:cs typeface="Arial" panose="020B0604020202020204" pitchFamily="34" charset="0"/>
                </a:endParaRPr>
              </a:p>
            </p:txBody>
          </p:sp>
        </p:grpSp>
        <p:sp>
          <p:nvSpPr>
            <p:cNvPr id="15" name="Rectangle 14"/>
            <p:cNvSpPr/>
            <p:nvPr/>
          </p:nvSpPr>
          <p:spPr>
            <a:xfrm>
              <a:off x="113255" y="867507"/>
              <a:ext cx="58419" cy="293843"/>
            </a:xfrm>
            <a:prstGeom prst="rect">
              <a:avLst/>
            </a:prstGeom>
            <a:solidFill>
              <a:schemeClr val="accent2"/>
            </a:solidFill>
            <a:ln w="12700" cap="flat" cmpd="sng" algn="ctr">
              <a:noFill/>
              <a:prstDash val="solid"/>
              <a:miter lim="800000"/>
            </a:ln>
            <a:effectLst/>
          </p:spPr>
          <p:txBody>
            <a:bodyPr rtlCol="0" anchor="ctr"/>
            <a:lstStyle/>
            <a:p>
              <a:pPr algn="ctr" defTabSz="685800">
                <a:buClrTx/>
                <a:defRPr/>
              </a:pPr>
              <a:endParaRPr lang="en-IN" sz="1350" b="1">
                <a:solidFill>
                  <a:prstClr val="white"/>
                </a:solidFill>
                <a:latin typeface="Source Sans Pro Light"/>
                <a:ea typeface="+mn-ea"/>
                <a:cs typeface="+mn-cs"/>
              </a:endParaRPr>
            </a:p>
          </p:txBody>
        </p:sp>
      </p:grpSp>
      <p:pic>
        <p:nvPicPr>
          <p:cNvPr id="6146" name="Picture 2" descr="Bayelsa Reaping Benefits Of Continuity In Governance, Says Diri *Okowa  Thumbs Up State's Health Insurance Programme *Dickson Inaugurates Transport  Terminal - THENETWOR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305" y="2125914"/>
            <a:ext cx="2712650" cy="1809317"/>
          </a:xfrm>
          <a:prstGeom prst="rect">
            <a:avLst/>
          </a:prstGeom>
          <a:noFill/>
          <a:extLst>
            <a:ext uri="{909E8E84-426E-40DD-AFC4-6F175D3DCCD1}">
              <a14:hiddenFill xmlns:a14="http://schemas.microsoft.com/office/drawing/2010/main">
                <a:solidFill>
                  <a:srgbClr val="FFFFFF"/>
                </a:solidFill>
              </a14:hiddenFill>
            </a:ext>
          </a:extLst>
        </p:spPr>
      </p:pic>
      <p:sp>
        <p:nvSpPr>
          <p:cNvPr id="20" name="Text Box 19"/>
          <p:cNvSpPr txBox="1"/>
          <p:nvPr/>
        </p:nvSpPr>
        <p:spPr>
          <a:xfrm>
            <a:off x="3791585" y="1628775"/>
            <a:ext cx="4827270" cy="2030095"/>
          </a:xfrm>
          <a:prstGeom prst="rect">
            <a:avLst/>
          </a:prstGeom>
          <a:noFill/>
        </p:spPr>
        <p:txBody>
          <a:bodyPr wrap="square" rtlCol="0">
            <a:spAutoFit/>
          </a:bodyPr>
          <a:lstStyle/>
          <a:p>
            <a:pPr algn="l"/>
            <a:r>
              <a:rPr lang="en-US"/>
              <a:t>Our  health system delivers preventive, promotive, curative and rehabilitative interventions through a combination of public health actions and the pyramid of health care facilities(Primary,Secondary,Tertiary) that deliver personal health care — by both State and non-State actors. </a:t>
            </a:r>
          </a:p>
          <a:p>
            <a:pPr algn="l"/>
            <a:endParaRPr lang="en-US"/>
          </a:p>
          <a:p>
            <a:pPr algn="l"/>
            <a:r>
              <a:rPr lang="en-US"/>
              <a:t>Our health system can be described as one that doesn’t function properly because of the challenges to the building block of the health sustem that we had discussed earlier.</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76" y="124408"/>
            <a:ext cx="7414640" cy="435770"/>
          </a:xfrm>
        </p:spPr>
        <p:txBody>
          <a:bodyPr/>
          <a:lstStyle/>
          <a:p>
            <a:pPr lvl="2"/>
            <a:r>
              <a:rPr lang="en-US" sz="2000" dirty="0" smtClean="0">
                <a:solidFill>
                  <a:schemeClr val="tx1"/>
                </a:solidFill>
              </a:rPr>
              <a:t>Workforce</a:t>
            </a:r>
            <a:endParaRPr lang="en-US" sz="2000" dirty="0">
              <a:solidFill>
                <a:schemeClr val="tx1"/>
              </a:solidFill>
            </a:endParaRPr>
          </a:p>
        </p:txBody>
      </p:sp>
      <p:sp>
        <p:nvSpPr>
          <p:cNvPr id="3" name="Slide Number Placeholder 2"/>
          <p:cNvSpPr>
            <a:spLocks noGrp="1"/>
          </p:cNvSpPr>
          <p:nvPr>
            <p:ph type="sldNum" sz="quarter" idx="12"/>
          </p:nvPr>
        </p:nvSpPr>
        <p:spPr/>
        <p:txBody>
          <a:bodyPr/>
          <a:lstStyle/>
          <a:p>
            <a:pPr algn="ctr" defTabSz="685800">
              <a:buClrTx/>
              <a:defRPr/>
            </a:pPr>
            <a:fld id="{7BB16748-3CF8-4CBA-892F-939D9AD21311}" type="slidenum">
              <a:rPr lang="en-US" sz="675" kern="1200">
                <a:solidFill>
                  <a:prstClr val="black">
                    <a:lumMod val="75000"/>
                    <a:lumOff val="25000"/>
                  </a:prstClr>
                </a:solidFill>
                <a:latin typeface="Arial" panose="020B0604020202020204" pitchFamily="34" charset="0"/>
                <a:ea typeface="+mn-ea"/>
                <a:cs typeface="Arial" panose="020B0604020202020204" pitchFamily="34" charset="0"/>
              </a:rPr>
              <a:t>36</a:t>
            </a:fld>
            <a:endParaRPr lang="en-US" sz="675" kern="1200">
              <a:solidFill>
                <a:prstClr val="black">
                  <a:lumMod val="75000"/>
                  <a:lumOff val="25000"/>
                </a:prstClr>
              </a:solidFill>
              <a:latin typeface="Arial" panose="020B0604020202020204" pitchFamily="34" charset="0"/>
              <a:ea typeface="+mn-ea"/>
              <a:cs typeface="Arial" panose="020B0604020202020204" pitchFamily="34" charset="0"/>
            </a:endParaRPr>
          </a:p>
        </p:txBody>
      </p:sp>
      <p:sp>
        <p:nvSpPr>
          <p:cNvPr id="59" name="Right Triangle 16"/>
          <p:cNvSpPr/>
          <p:nvPr/>
        </p:nvSpPr>
        <p:spPr>
          <a:xfrm flipV="1">
            <a:off x="149484" y="505086"/>
            <a:ext cx="8225633" cy="4399404"/>
          </a:xfrm>
          <a:custGeom>
            <a:avLst/>
            <a:gdLst>
              <a:gd name="connsiteX0" fmla="*/ 0 w 5504543"/>
              <a:gd name="connsiteY0" fmla="*/ 5867400 h 5867400"/>
              <a:gd name="connsiteX1" fmla="*/ 0 w 5504543"/>
              <a:gd name="connsiteY1" fmla="*/ 0 h 5867400"/>
              <a:gd name="connsiteX2" fmla="*/ 5504543 w 5504543"/>
              <a:gd name="connsiteY2" fmla="*/ 5867400 h 5867400"/>
              <a:gd name="connsiteX3" fmla="*/ 0 w 5504543"/>
              <a:gd name="connsiteY3" fmla="*/ 5867400 h 5867400"/>
              <a:gd name="connsiteX0-1" fmla="*/ 5504543 w 5595983"/>
              <a:gd name="connsiteY0-2" fmla="*/ 5867400 h 5958840"/>
              <a:gd name="connsiteX1-3" fmla="*/ 0 w 5595983"/>
              <a:gd name="connsiteY1-4" fmla="*/ 5867400 h 5958840"/>
              <a:gd name="connsiteX2-5" fmla="*/ 0 w 5595983"/>
              <a:gd name="connsiteY2-6" fmla="*/ 0 h 5958840"/>
              <a:gd name="connsiteX3-7" fmla="*/ 5595983 w 5595983"/>
              <a:gd name="connsiteY3-8" fmla="*/ 5958840 h 5958840"/>
              <a:gd name="connsiteX0-9" fmla="*/ 5504543 w 5504543"/>
              <a:gd name="connsiteY0-10" fmla="*/ 5867400 h 5867400"/>
              <a:gd name="connsiteX1-11" fmla="*/ 0 w 5504543"/>
              <a:gd name="connsiteY1-12" fmla="*/ 5867400 h 5867400"/>
              <a:gd name="connsiteX2-13" fmla="*/ 0 w 5504543"/>
              <a:gd name="connsiteY2-14" fmla="*/ 0 h 5867400"/>
            </a:gdLst>
            <a:ahLst/>
            <a:cxnLst>
              <a:cxn ang="0">
                <a:pos x="connsiteX0-1" y="connsiteY0-2"/>
              </a:cxn>
              <a:cxn ang="0">
                <a:pos x="connsiteX1-3" y="connsiteY1-4"/>
              </a:cxn>
              <a:cxn ang="0">
                <a:pos x="connsiteX2-5" y="connsiteY2-6"/>
              </a:cxn>
            </a:cxnLst>
            <a:rect l="l" t="t" r="r" b="b"/>
            <a:pathLst>
              <a:path w="5504543" h="5867400">
                <a:moveTo>
                  <a:pt x="5504543" y="5867400"/>
                </a:moveTo>
                <a:lnTo>
                  <a:pt x="0" y="5867400"/>
                </a:lnTo>
                <a:lnTo>
                  <a:pt x="0" y="0"/>
                </a:ln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grpSp>
        <p:nvGrpSpPr>
          <p:cNvPr id="60" name="Group 59"/>
          <p:cNvGrpSpPr/>
          <p:nvPr/>
        </p:nvGrpSpPr>
        <p:grpSpPr>
          <a:xfrm rot="10800000">
            <a:off x="8399449" y="704532"/>
            <a:ext cx="225503" cy="54724"/>
            <a:chOff x="3674940" y="1085286"/>
            <a:chExt cx="400295" cy="97141"/>
          </a:xfrm>
          <a:solidFill>
            <a:schemeClr val="bg1"/>
          </a:solidFill>
        </p:grpSpPr>
        <p:sp>
          <p:nvSpPr>
            <p:cNvPr id="61" name="Oval 60"/>
            <p:cNvSpPr/>
            <p:nvPr/>
          </p:nvSpPr>
          <p:spPr>
            <a:xfrm>
              <a:off x="3674940" y="1085286"/>
              <a:ext cx="97141" cy="97141"/>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sp>
          <p:nvSpPr>
            <p:cNvPr id="62" name="Oval 61"/>
            <p:cNvSpPr/>
            <p:nvPr/>
          </p:nvSpPr>
          <p:spPr>
            <a:xfrm>
              <a:off x="3978094" y="1085286"/>
              <a:ext cx="97141" cy="97141"/>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sp>
          <p:nvSpPr>
            <p:cNvPr id="63" name="Oval 62"/>
            <p:cNvSpPr/>
            <p:nvPr/>
          </p:nvSpPr>
          <p:spPr>
            <a:xfrm>
              <a:off x="3826517" y="1085286"/>
              <a:ext cx="97141" cy="97141"/>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grpSp>
      <p:grpSp>
        <p:nvGrpSpPr>
          <p:cNvPr id="64" name="Group 63"/>
          <p:cNvGrpSpPr/>
          <p:nvPr/>
        </p:nvGrpSpPr>
        <p:grpSpPr>
          <a:xfrm>
            <a:off x="7117403" y="2364554"/>
            <a:ext cx="2024216" cy="2778277"/>
            <a:chOff x="8957915" y="3152666"/>
            <a:chExt cx="3234085" cy="3705334"/>
          </a:xfrm>
          <a:solidFill>
            <a:schemeClr val="tx1">
              <a:lumMod val="50000"/>
            </a:schemeClr>
          </a:solidFill>
        </p:grpSpPr>
        <p:sp>
          <p:nvSpPr>
            <p:cNvPr id="65" name="Parallelogram 64"/>
            <p:cNvSpPr/>
            <p:nvPr/>
          </p:nvSpPr>
          <p:spPr>
            <a:xfrm>
              <a:off x="8957915" y="3152666"/>
              <a:ext cx="2430002" cy="3705334"/>
            </a:xfrm>
            <a:prstGeom prst="parallelogram">
              <a:avLst>
                <a:gd name="adj" fmla="val 0"/>
              </a:avLst>
            </a:prstGeom>
            <a:grpFill/>
            <a:ln w="0" cap="flat" cmpd="sng" algn="ctr">
              <a:solidFill>
                <a:schemeClr val="bg1"/>
              </a:solidFill>
              <a:prstDash val="solid"/>
              <a:miter lim="800000"/>
            </a:ln>
            <a:effectLst/>
          </p:spPr>
          <p:txBody>
            <a:bodyPr wrap="square" rtlCol="0" anchor="ctr">
              <a:noAutofit/>
            </a:bodyPr>
            <a:lstStyle/>
            <a:p>
              <a:pPr algn="ctr" defTabSz="685800">
                <a:buClrTx/>
                <a:defRPr/>
              </a:pPr>
              <a:endParaRPr lang="en-US" sz="1350" dirty="0">
                <a:solidFill>
                  <a:prstClr val="white"/>
                </a:solidFill>
                <a:latin typeface="Calibri" panose="020F0502020204030204"/>
                <a:ea typeface="+mn-ea"/>
                <a:cs typeface="+mn-cs"/>
              </a:endParaRPr>
            </a:p>
          </p:txBody>
        </p:sp>
        <p:grpSp>
          <p:nvGrpSpPr>
            <p:cNvPr id="66" name="Group 65"/>
            <p:cNvGrpSpPr/>
            <p:nvPr/>
          </p:nvGrpSpPr>
          <p:grpSpPr>
            <a:xfrm>
              <a:off x="8957915" y="6147438"/>
              <a:ext cx="3234085" cy="310740"/>
              <a:chOff x="7020604" y="5893792"/>
              <a:chExt cx="3812481" cy="310740"/>
            </a:xfrm>
            <a:grpFill/>
          </p:grpSpPr>
          <p:cxnSp>
            <p:nvCxnSpPr>
              <p:cNvPr id="67" name="Straight Connector 66"/>
              <p:cNvCxnSpPr/>
              <p:nvPr/>
            </p:nvCxnSpPr>
            <p:spPr>
              <a:xfrm>
                <a:off x="7020604" y="6010318"/>
                <a:ext cx="3812481"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7020604" y="6204532"/>
                <a:ext cx="3812481"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7020604" y="5893792"/>
                <a:ext cx="3812481"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7020604" y="5971476"/>
                <a:ext cx="3812481"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7020604" y="6165687"/>
                <a:ext cx="3812481"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7020604" y="5932634"/>
                <a:ext cx="3812481"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7020604" y="6088002"/>
                <a:ext cx="3812481"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7020604" y="6049160"/>
                <a:ext cx="3812481"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7020604" y="6126844"/>
                <a:ext cx="3812481"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80" name="Rectangle 79"/>
          <p:cNvSpPr/>
          <p:nvPr/>
        </p:nvSpPr>
        <p:spPr>
          <a:xfrm>
            <a:off x="199040" y="529775"/>
            <a:ext cx="45379" cy="4405118"/>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chemeClr val="tx1"/>
              </a:solidFill>
              <a:latin typeface="Arial" panose="020B0604020202020204"/>
            </a:endParaRPr>
          </a:p>
        </p:txBody>
      </p:sp>
      <p:sp>
        <p:nvSpPr>
          <p:cNvPr id="113" name="Rectangle 112"/>
          <p:cNvSpPr/>
          <p:nvPr/>
        </p:nvSpPr>
        <p:spPr>
          <a:xfrm>
            <a:off x="8990909" y="676277"/>
            <a:ext cx="109985" cy="3796944"/>
          </a:xfrm>
          <a:prstGeom prst="rect">
            <a:avLst/>
          </a:prstGeom>
          <a:solidFill>
            <a:schemeClr val="tx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350" kern="1200">
              <a:solidFill>
                <a:prstClr val="white"/>
              </a:solidFill>
              <a:latin typeface="Arial" panose="020B0604020202020204"/>
            </a:endParaRPr>
          </a:p>
        </p:txBody>
      </p:sp>
      <p:grpSp>
        <p:nvGrpSpPr>
          <p:cNvPr id="87" name="Group 86"/>
          <p:cNvGrpSpPr/>
          <p:nvPr/>
        </p:nvGrpSpPr>
        <p:grpSpPr>
          <a:xfrm>
            <a:off x="282441" y="523251"/>
            <a:ext cx="5509670" cy="1107996"/>
            <a:chOff x="463646" y="844378"/>
            <a:chExt cx="6680127" cy="1343375"/>
          </a:xfrm>
        </p:grpSpPr>
        <p:grpSp>
          <p:nvGrpSpPr>
            <p:cNvPr id="89" name="Group 88"/>
            <p:cNvGrpSpPr/>
            <p:nvPr/>
          </p:nvGrpSpPr>
          <p:grpSpPr>
            <a:xfrm>
              <a:off x="463646" y="1197772"/>
              <a:ext cx="846133" cy="636584"/>
              <a:chOff x="463646" y="1381763"/>
              <a:chExt cx="846133" cy="636584"/>
            </a:xfrm>
          </p:grpSpPr>
          <p:cxnSp>
            <p:nvCxnSpPr>
              <p:cNvPr id="92" name="Straight Connector 91"/>
              <p:cNvCxnSpPr/>
              <p:nvPr/>
            </p:nvCxnSpPr>
            <p:spPr>
              <a:xfrm>
                <a:off x="494598" y="1700054"/>
                <a:ext cx="305502"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93" name="Rectangle: Rounded Corners 92"/>
              <p:cNvSpPr/>
              <p:nvPr/>
            </p:nvSpPr>
            <p:spPr>
              <a:xfrm>
                <a:off x="463646" y="1411901"/>
                <a:ext cx="61905" cy="576306"/>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kern="1200">
                  <a:solidFill>
                    <a:prstClr val="white"/>
                  </a:solidFill>
                  <a:latin typeface="Arial" panose="020B0604020202020204"/>
                </a:endParaRPr>
              </a:p>
            </p:txBody>
          </p:sp>
          <p:grpSp>
            <p:nvGrpSpPr>
              <p:cNvPr id="94" name="Group 93"/>
              <p:cNvGrpSpPr/>
              <p:nvPr/>
            </p:nvGrpSpPr>
            <p:grpSpPr>
              <a:xfrm>
                <a:off x="633566" y="1381763"/>
                <a:ext cx="676213" cy="636584"/>
                <a:chOff x="277159" y="1572655"/>
                <a:chExt cx="614739" cy="578713"/>
              </a:xfrm>
            </p:grpSpPr>
            <p:sp>
              <p:nvSpPr>
                <p:cNvPr id="95" name="Arc 94"/>
                <p:cNvSpPr/>
                <p:nvPr/>
              </p:nvSpPr>
              <p:spPr>
                <a:xfrm>
                  <a:off x="277159" y="1586828"/>
                  <a:ext cx="550366" cy="550367"/>
                </a:xfrm>
                <a:prstGeom prst="arc">
                  <a:avLst>
                    <a:gd name="adj1" fmla="val 8257197"/>
                    <a:gd name="adj2" fmla="val 13287833"/>
                  </a:avLst>
                </a:prstGeom>
                <a:solidFill>
                  <a:schemeClr val="accent1"/>
                </a:solidFill>
                <a:ln w="63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kern="1200">
                    <a:solidFill>
                      <a:prstClr val="white"/>
                    </a:solidFill>
                    <a:latin typeface="Arial" panose="020B0604020202020204"/>
                  </a:endParaRPr>
                </a:p>
              </p:txBody>
            </p:sp>
            <p:sp>
              <p:nvSpPr>
                <p:cNvPr id="96" name="Oval 95"/>
                <p:cNvSpPr/>
                <p:nvPr/>
              </p:nvSpPr>
              <p:spPr>
                <a:xfrm>
                  <a:off x="313185" y="1572655"/>
                  <a:ext cx="578713" cy="578713"/>
                </a:xfrm>
                <a:prstGeom prst="ellipse">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kern="1200">
                    <a:solidFill>
                      <a:prstClr val="white"/>
                    </a:solidFill>
                    <a:latin typeface="Arial" panose="020B0604020202020204"/>
                  </a:endParaRPr>
                </a:p>
              </p:txBody>
            </p:sp>
          </p:grpSp>
        </p:grpSp>
        <p:sp>
          <p:nvSpPr>
            <p:cNvPr id="90" name="Rectangle 89"/>
            <p:cNvSpPr/>
            <p:nvPr/>
          </p:nvSpPr>
          <p:spPr>
            <a:xfrm>
              <a:off x="1477431" y="844378"/>
              <a:ext cx="5666342" cy="1343375"/>
            </a:xfrm>
            <a:prstGeom prst="rect">
              <a:avLst/>
            </a:prstGeom>
          </p:spPr>
          <p:txBody>
            <a:bodyPr wrap="square" anchor="ctr">
              <a:spAutoFit/>
            </a:bodyPr>
            <a:lstStyle/>
            <a:p>
              <a:pPr defTabSz="685800">
                <a:buClrTx/>
                <a:defRPr/>
              </a:pPr>
              <a:r>
                <a:rPr lang="en-US" sz="1100" dirty="0"/>
                <a:t>Nigerian health workforce is understaffed, with a low doctor-to-population ratio. As of the last available data in 2021, the World Health Organization (WHO) recommended a minimum of 1 doctor per 600 people to ensure adequate healthcare coverage. However, Nigeria falls significantly short of this standard, with an estimated ratio of 1 doctor per 5,000 people</a:t>
              </a:r>
              <a:endParaRPr lang="en-US" sz="1100" kern="1200" dirty="0">
                <a:latin typeface="Century Gothic" panose="020B0502020202020204" pitchFamily="34" charset="0"/>
                <a:ea typeface="+mn-ea"/>
                <a:cs typeface="+mn-cs"/>
              </a:endParaRPr>
            </a:p>
          </p:txBody>
        </p:sp>
      </p:grpSp>
      <p:grpSp>
        <p:nvGrpSpPr>
          <p:cNvPr id="114" name="Group 113"/>
          <p:cNvGrpSpPr/>
          <p:nvPr/>
        </p:nvGrpSpPr>
        <p:grpSpPr>
          <a:xfrm>
            <a:off x="250485" y="1766069"/>
            <a:ext cx="5509670" cy="938719"/>
            <a:chOff x="463646" y="946994"/>
            <a:chExt cx="6680127" cy="1138138"/>
          </a:xfrm>
        </p:grpSpPr>
        <p:grpSp>
          <p:nvGrpSpPr>
            <p:cNvPr id="115" name="Group 114"/>
            <p:cNvGrpSpPr/>
            <p:nvPr/>
          </p:nvGrpSpPr>
          <p:grpSpPr>
            <a:xfrm>
              <a:off x="463646" y="1197772"/>
              <a:ext cx="846133" cy="636584"/>
              <a:chOff x="463646" y="1381763"/>
              <a:chExt cx="846133" cy="636584"/>
            </a:xfrm>
          </p:grpSpPr>
          <p:cxnSp>
            <p:nvCxnSpPr>
              <p:cNvPr id="118" name="Straight Connector 117"/>
              <p:cNvCxnSpPr/>
              <p:nvPr/>
            </p:nvCxnSpPr>
            <p:spPr>
              <a:xfrm>
                <a:off x="948530" y="1675140"/>
                <a:ext cx="30550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19" name="Rectangle: Rounded Corners 118"/>
              <p:cNvSpPr/>
              <p:nvPr/>
            </p:nvSpPr>
            <p:spPr>
              <a:xfrm>
                <a:off x="463646" y="1411901"/>
                <a:ext cx="61905" cy="576306"/>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kern="1200">
                  <a:solidFill>
                    <a:prstClr val="white"/>
                  </a:solidFill>
                  <a:latin typeface="Arial" panose="020B0604020202020204"/>
                </a:endParaRPr>
              </a:p>
            </p:txBody>
          </p:sp>
          <p:grpSp>
            <p:nvGrpSpPr>
              <p:cNvPr id="120" name="Group 119"/>
              <p:cNvGrpSpPr/>
              <p:nvPr/>
            </p:nvGrpSpPr>
            <p:grpSpPr>
              <a:xfrm>
                <a:off x="633566" y="1381763"/>
                <a:ext cx="676213" cy="636584"/>
                <a:chOff x="277159" y="1572655"/>
                <a:chExt cx="614739" cy="578713"/>
              </a:xfrm>
            </p:grpSpPr>
            <p:sp>
              <p:nvSpPr>
                <p:cNvPr id="121" name="Arc 120"/>
                <p:cNvSpPr/>
                <p:nvPr/>
              </p:nvSpPr>
              <p:spPr>
                <a:xfrm>
                  <a:off x="277159" y="1586828"/>
                  <a:ext cx="550366" cy="550367"/>
                </a:xfrm>
                <a:prstGeom prst="arc">
                  <a:avLst>
                    <a:gd name="adj1" fmla="val 8257197"/>
                    <a:gd name="adj2" fmla="val 13287833"/>
                  </a:avLst>
                </a:prstGeom>
                <a:solidFill>
                  <a:schemeClr val="accent2"/>
                </a:solidFill>
                <a:ln w="635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kern="1200">
                    <a:solidFill>
                      <a:prstClr val="white"/>
                    </a:solidFill>
                    <a:latin typeface="Arial" panose="020B0604020202020204"/>
                  </a:endParaRPr>
                </a:p>
              </p:txBody>
            </p:sp>
            <p:sp>
              <p:nvSpPr>
                <p:cNvPr id="122" name="Oval 121"/>
                <p:cNvSpPr/>
                <p:nvPr/>
              </p:nvSpPr>
              <p:spPr>
                <a:xfrm>
                  <a:off x="313185" y="1572655"/>
                  <a:ext cx="578713" cy="578713"/>
                </a:xfrm>
                <a:prstGeom prst="ellipse">
                  <a:avLst/>
                </a:prstGeom>
                <a:solidFill>
                  <a:schemeClr val="bg1"/>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kern="1200">
                    <a:solidFill>
                      <a:prstClr val="white"/>
                    </a:solidFill>
                    <a:latin typeface="Arial" panose="020B0604020202020204"/>
                  </a:endParaRPr>
                </a:p>
              </p:txBody>
            </p:sp>
          </p:grpSp>
        </p:grpSp>
        <p:sp>
          <p:nvSpPr>
            <p:cNvPr id="116" name="Rectangle 115"/>
            <p:cNvSpPr/>
            <p:nvPr/>
          </p:nvSpPr>
          <p:spPr>
            <a:xfrm>
              <a:off x="1477431" y="946994"/>
              <a:ext cx="5666342" cy="1138138"/>
            </a:xfrm>
            <a:prstGeom prst="rect">
              <a:avLst/>
            </a:prstGeom>
          </p:spPr>
          <p:txBody>
            <a:bodyPr wrap="square" anchor="ctr">
              <a:spAutoFit/>
            </a:bodyPr>
            <a:lstStyle/>
            <a:p>
              <a:pPr defTabSz="685800">
                <a:buClrTx/>
                <a:defRPr/>
              </a:pPr>
              <a:r>
                <a:rPr lang="en-US" sz="1100" dirty="0"/>
                <a:t>The distribution of health workers in Nigeria is heavily skewed towards urban areas, leaving rural regions with limited access to essential healthcare services. Approximately 70% of Nigeria's population resides in rural areas, but only 30% of the country's healthcare workforce is deployed in these regions. </a:t>
              </a:r>
              <a:endParaRPr lang="en-US" sz="1100" kern="1200" dirty="0">
                <a:latin typeface="Century Gothic" panose="020B0502020202020204" pitchFamily="34" charset="0"/>
                <a:ea typeface="+mn-ea"/>
                <a:cs typeface="+mn-cs"/>
              </a:endParaRPr>
            </a:p>
          </p:txBody>
        </p:sp>
      </p:grpSp>
      <p:grpSp>
        <p:nvGrpSpPr>
          <p:cNvPr id="123" name="Group 122"/>
          <p:cNvGrpSpPr/>
          <p:nvPr/>
        </p:nvGrpSpPr>
        <p:grpSpPr>
          <a:xfrm>
            <a:off x="318273" y="2850329"/>
            <a:ext cx="5509670" cy="1107996"/>
            <a:chOff x="463646" y="844375"/>
            <a:chExt cx="6680127" cy="1343375"/>
          </a:xfrm>
        </p:grpSpPr>
        <p:grpSp>
          <p:nvGrpSpPr>
            <p:cNvPr id="124" name="Group 123"/>
            <p:cNvGrpSpPr/>
            <p:nvPr/>
          </p:nvGrpSpPr>
          <p:grpSpPr>
            <a:xfrm>
              <a:off x="463646" y="1197772"/>
              <a:ext cx="846133" cy="636584"/>
              <a:chOff x="463646" y="1381763"/>
              <a:chExt cx="846133" cy="636584"/>
            </a:xfrm>
          </p:grpSpPr>
          <p:cxnSp>
            <p:nvCxnSpPr>
              <p:cNvPr id="127" name="Straight Connector 126"/>
              <p:cNvCxnSpPr/>
              <p:nvPr/>
            </p:nvCxnSpPr>
            <p:spPr>
              <a:xfrm>
                <a:off x="494598" y="1700054"/>
                <a:ext cx="305502"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28" name="Rectangle: Rounded Corners 127"/>
              <p:cNvSpPr/>
              <p:nvPr/>
            </p:nvSpPr>
            <p:spPr>
              <a:xfrm>
                <a:off x="463646" y="1411901"/>
                <a:ext cx="61905" cy="576306"/>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kern="1200">
                  <a:solidFill>
                    <a:prstClr val="white"/>
                  </a:solidFill>
                  <a:latin typeface="Arial" panose="020B0604020202020204"/>
                </a:endParaRPr>
              </a:p>
            </p:txBody>
          </p:sp>
          <p:grpSp>
            <p:nvGrpSpPr>
              <p:cNvPr id="129" name="Group 128"/>
              <p:cNvGrpSpPr/>
              <p:nvPr/>
            </p:nvGrpSpPr>
            <p:grpSpPr>
              <a:xfrm>
                <a:off x="633566" y="1381763"/>
                <a:ext cx="676213" cy="636584"/>
                <a:chOff x="277159" y="1572655"/>
                <a:chExt cx="614739" cy="578713"/>
              </a:xfrm>
            </p:grpSpPr>
            <p:sp>
              <p:nvSpPr>
                <p:cNvPr id="130" name="Arc 129"/>
                <p:cNvSpPr/>
                <p:nvPr/>
              </p:nvSpPr>
              <p:spPr>
                <a:xfrm>
                  <a:off x="277159" y="1586828"/>
                  <a:ext cx="550366" cy="550367"/>
                </a:xfrm>
                <a:prstGeom prst="arc">
                  <a:avLst>
                    <a:gd name="adj1" fmla="val 8257197"/>
                    <a:gd name="adj2" fmla="val 13287833"/>
                  </a:avLst>
                </a:prstGeom>
                <a:solidFill>
                  <a:schemeClr val="accent1"/>
                </a:solidFill>
                <a:ln w="63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kern="1200">
                    <a:solidFill>
                      <a:prstClr val="white"/>
                    </a:solidFill>
                    <a:latin typeface="Arial" panose="020B0604020202020204"/>
                  </a:endParaRPr>
                </a:p>
              </p:txBody>
            </p:sp>
            <p:sp>
              <p:nvSpPr>
                <p:cNvPr id="131" name="Oval 130"/>
                <p:cNvSpPr/>
                <p:nvPr/>
              </p:nvSpPr>
              <p:spPr>
                <a:xfrm>
                  <a:off x="313185" y="1572655"/>
                  <a:ext cx="578713" cy="578713"/>
                </a:xfrm>
                <a:prstGeom prst="ellipse">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kern="1200">
                    <a:solidFill>
                      <a:prstClr val="white"/>
                    </a:solidFill>
                    <a:latin typeface="Arial" panose="020B0604020202020204"/>
                  </a:endParaRPr>
                </a:p>
              </p:txBody>
            </p:sp>
          </p:grpSp>
        </p:grpSp>
        <p:sp>
          <p:nvSpPr>
            <p:cNvPr id="125" name="Rectangle 124"/>
            <p:cNvSpPr/>
            <p:nvPr/>
          </p:nvSpPr>
          <p:spPr>
            <a:xfrm>
              <a:off x="1477431" y="844375"/>
              <a:ext cx="5666342" cy="1343375"/>
            </a:xfrm>
            <a:prstGeom prst="rect">
              <a:avLst/>
            </a:prstGeom>
          </p:spPr>
          <p:txBody>
            <a:bodyPr wrap="square" anchor="ctr">
              <a:spAutoFit/>
            </a:bodyPr>
            <a:lstStyle/>
            <a:p>
              <a:pPr defTabSz="685800">
                <a:buClrTx/>
                <a:defRPr/>
              </a:pPr>
              <a:r>
                <a:rPr lang="en-US" sz="1100" dirty="0"/>
                <a:t>The brain drain in Nigeria's healthcare sector is a growing concern, especially in Bayelsa state. According to a report by Punch newspaper in 2023, the emigration rate of doctors leaving the country is alarmingly high, with approximately 60% of trained doctors opting to seek better opportunities abroad. This significant loss of skilled professionals further strains the already fragile healthcare system in Nigeria.</a:t>
              </a:r>
              <a:endParaRPr lang="en-US" sz="1100" dirty="0">
                <a:latin typeface="Century Gothic" panose="020B0502020202020204" pitchFamily="34" charset="0"/>
              </a:endParaRPr>
            </a:p>
          </p:txBody>
        </p:sp>
      </p:grpSp>
      <p:grpSp>
        <p:nvGrpSpPr>
          <p:cNvPr id="152" name="Group 151"/>
          <p:cNvGrpSpPr/>
          <p:nvPr/>
        </p:nvGrpSpPr>
        <p:grpSpPr>
          <a:xfrm>
            <a:off x="343802" y="3976432"/>
            <a:ext cx="5509670" cy="938719"/>
            <a:chOff x="463646" y="946993"/>
            <a:chExt cx="6680127" cy="1138137"/>
          </a:xfrm>
        </p:grpSpPr>
        <p:grpSp>
          <p:nvGrpSpPr>
            <p:cNvPr id="153" name="Group 152"/>
            <p:cNvGrpSpPr/>
            <p:nvPr/>
          </p:nvGrpSpPr>
          <p:grpSpPr>
            <a:xfrm>
              <a:off x="463646" y="1197772"/>
              <a:ext cx="846133" cy="636584"/>
              <a:chOff x="463646" y="1381763"/>
              <a:chExt cx="846133" cy="636584"/>
            </a:xfrm>
          </p:grpSpPr>
          <p:cxnSp>
            <p:nvCxnSpPr>
              <p:cNvPr id="156" name="Straight Connector 155"/>
              <p:cNvCxnSpPr/>
              <p:nvPr/>
            </p:nvCxnSpPr>
            <p:spPr>
              <a:xfrm>
                <a:off x="494598" y="1700054"/>
                <a:ext cx="305502"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57" name="Rectangle: Rounded Corners 156"/>
              <p:cNvSpPr/>
              <p:nvPr/>
            </p:nvSpPr>
            <p:spPr>
              <a:xfrm>
                <a:off x="463646" y="1411901"/>
                <a:ext cx="61905" cy="576306"/>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kern="1200">
                  <a:solidFill>
                    <a:prstClr val="white"/>
                  </a:solidFill>
                  <a:latin typeface="Arial" panose="020B0604020202020204"/>
                </a:endParaRPr>
              </a:p>
            </p:txBody>
          </p:sp>
          <p:grpSp>
            <p:nvGrpSpPr>
              <p:cNvPr id="158" name="Group 157"/>
              <p:cNvGrpSpPr/>
              <p:nvPr/>
            </p:nvGrpSpPr>
            <p:grpSpPr>
              <a:xfrm>
                <a:off x="633566" y="1381763"/>
                <a:ext cx="676213" cy="636584"/>
                <a:chOff x="277159" y="1572655"/>
                <a:chExt cx="614739" cy="578713"/>
              </a:xfrm>
            </p:grpSpPr>
            <p:sp>
              <p:nvSpPr>
                <p:cNvPr id="159" name="Arc 158"/>
                <p:cNvSpPr/>
                <p:nvPr/>
              </p:nvSpPr>
              <p:spPr>
                <a:xfrm>
                  <a:off x="277159" y="1586828"/>
                  <a:ext cx="550366" cy="550367"/>
                </a:xfrm>
                <a:prstGeom prst="arc">
                  <a:avLst>
                    <a:gd name="adj1" fmla="val 8257197"/>
                    <a:gd name="adj2" fmla="val 13287833"/>
                  </a:avLst>
                </a:prstGeom>
                <a:solidFill>
                  <a:schemeClr val="accent2"/>
                </a:solidFill>
                <a:ln w="635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kern="1200">
                    <a:solidFill>
                      <a:prstClr val="white"/>
                    </a:solidFill>
                    <a:latin typeface="Arial" panose="020B0604020202020204"/>
                  </a:endParaRPr>
                </a:p>
              </p:txBody>
            </p:sp>
            <p:sp>
              <p:nvSpPr>
                <p:cNvPr id="160" name="Oval 159"/>
                <p:cNvSpPr/>
                <p:nvPr/>
              </p:nvSpPr>
              <p:spPr>
                <a:xfrm>
                  <a:off x="313185" y="1572655"/>
                  <a:ext cx="578713" cy="578713"/>
                </a:xfrm>
                <a:prstGeom prst="ellipse">
                  <a:avLst/>
                </a:prstGeom>
                <a:solidFill>
                  <a:schemeClr val="bg1"/>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kern="1200">
                    <a:solidFill>
                      <a:prstClr val="white"/>
                    </a:solidFill>
                    <a:latin typeface="Arial" panose="020B0604020202020204"/>
                  </a:endParaRPr>
                </a:p>
              </p:txBody>
            </p:sp>
          </p:grpSp>
        </p:grpSp>
        <p:sp>
          <p:nvSpPr>
            <p:cNvPr id="154" name="Rectangle 153"/>
            <p:cNvSpPr/>
            <p:nvPr/>
          </p:nvSpPr>
          <p:spPr>
            <a:xfrm>
              <a:off x="1477431" y="946993"/>
              <a:ext cx="5666342" cy="1138137"/>
            </a:xfrm>
            <a:prstGeom prst="rect">
              <a:avLst/>
            </a:prstGeom>
          </p:spPr>
          <p:txBody>
            <a:bodyPr wrap="square" anchor="ctr">
              <a:spAutoFit/>
            </a:bodyPr>
            <a:lstStyle/>
            <a:p>
              <a:pPr defTabSz="685800">
                <a:buClrTx/>
                <a:defRPr/>
              </a:pPr>
              <a:r>
                <a:rPr lang="en-US" sz="1100" dirty="0"/>
                <a:t>Training spaces for health-related fields, including physiotherapy and other allied professions, are insufficient to meet the growing demand for healthcare services. The limited availability of training programs </a:t>
              </a:r>
              <a:r>
                <a:rPr lang="en-US" sz="1100" dirty="0" smtClean="0"/>
                <a:t>contributes </a:t>
              </a:r>
              <a:r>
                <a:rPr lang="en-US" sz="1100" dirty="0"/>
                <a:t>to a shortage of qualified health workers, </a:t>
              </a:r>
              <a:r>
                <a:rPr lang="en-US" sz="1100" dirty="0" smtClean="0"/>
                <a:t>hinders </a:t>
              </a:r>
              <a:r>
                <a:rPr lang="en-US" sz="1100" dirty="0"/>
                <a:t>efforts to address the healthcare needs of the population.</a:t>
              </a:r>
              <a:endParaRPr lang="en-US" sz="1100" kern="1200" dirty="0">
                <a:latin typeface="Century Gothic" panose="020B0502020202020204" pitchFamily="34" charset="0"/>
                <a:ea typeface="+mn-ea"/>
                <a:cs typeface="+mn-cs"/>
              </a:endParaRPr>
            </a:p>
          </p:txBody>
        </p:sp>
      </p:grpSp>
      <p:pic>
        <p:nvPicPr>
          <p:cNvPr id="1026" name="Picture 2" descr="Free vector interaction design concept illustra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2572" y="916788"/>
            <a:ext cx="317183" cy="3171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vector mobile testing concept illustra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978" y="2097069"/>
            <a:ext cx="415406" cy="27671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vector face to face selling method. personalized shopping, sales assistant and buyer cooperation, sales promotion. personalized marketing strategy."/>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205" t="12222" r="11205" b="12222"/>
          <a:stretch>
            <a:fillRect/>
          </a:stretch>
        </p:blipFill>
        <p:spPr bwMode="auto">
          <a:xfrm>
            <a:off x="587755" y="3239519"/>
            <a:ext cx="338481" cy="32961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vector audience segmentation abstract concept illustration"/>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061" t="10371" r="7061" b="10371"/>
          <a:stretch>
            <a:fillRect/>
          </a:stretch>
        </p:blipFill>
        <p:spPr bwMode="auto">
          <a:xfrm>
            <a:off x="572577" y="4264538"/>
            <a:ext cx="392784" cy="362505"/>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UK's new migration visa lures Nigerian doctors — Nigeria — The Guardian  Nigeria News – Nigeria and World New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2111" y="723834"/>
            <a:ext cx="3157598" cy="182548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Report: Rate Of Doctors Leaving Nigeria Alarming - NMA —  OsunDefenderOsunDefend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01355" y="2694609"/>
            <a:ext cx="3231767" cy="21545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363" y="226889"/>
            <a:ext cx="8533491" cy="414890"/>
          </a:xfrm>
        </p:spPr>
        <p:txBody>
          <a:bodyPr/>
          <a:lstStyle/>
          <a:p>
            <a:r>
              <a:rPr lang="en-US" dirty="0" smtClean="0"/>
              <a:t>Service Delivery</a:t>
            </a:r>
            <a:endParaRPr lang="en-US" dirty="0"/>
          </a:p>
        </p:txBody>
      </p:sp>
      <p:sp>
        <p:nvSpPr>
          <p:cNvPr id="3" name="Slide Number Placeholder 2"/>
          <p:cNvSpPr>
            <a:spLocks noGrp="1"/>
          </p:cNvSpPr>
          <p:nvPr>
            <p:ph type="sldNum" sz="quarter" idx="12"/>
          </p:nvPr>
        </p:nvSpPr>
        <p:spPr/>
        <p:txBody>
          <a:bodyPr/>
          <a:lstStyle/>
          <a:p>
            <a:fld id="{7BB16748-3CF8-4CBA-892F-939D9AD21311}" type="slidenum">
              <a:rPr lang="en-US" smtClean="0"/>
              <a:t>37</a:t>
            </a:fld>
            <a:endParaRPr lang="en-US"/>
          </a:p>
        </p:txBody>
      </p:sp>
      <p:grpSp>
        <p:nvGrpSpPr>
          <p:cNvPr id="4" name="Group 3"/>
          <p:cNvGrpSpPr/>
          <p:nvPr/>
        </p:nvGrpSpPr>
        <p:grpSpPr>
          <a:xfrm>
            <a:off x="0" y="878856"/>
            <a:ext cx="3324861" cy="3890905"/>
            <a:chOff x="0" y="813219"/>
            <a:chExt cx="4433148" cy="5187873"/>
          </a:xfrm>
        </p:grpSpPr>
        <p:sp>
          <p:nvSpPr>
            <p:cNvPr id="5" name="Rectangle 4"/>
            <p:cNvSpPr/>
            <p:nvPr/>
          </p:nvSpPr>
          <p:spPr>
            <a:xfrm>
              <a:off x="0" y="813219"/>
              <a:ext cx="2340864" cy="24481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50"/>
            </a:p>
          </p:txBody>
        </p:sp>
        <p:grpSp>
          <p:nvGrpSpPr>
            <p:cNvPr id="6" name="Group 5"/>
            <p:cNvGrpSpPr/>
            <p:nvPr/>
          </p:nvGrpSpPr>
          <p:grpSpPr>
            <a:xfrm flipH="1">
              <a:off x="0" y="930316"/>
              <a:ext cx="2194560" cy="194238"/>
              <a:chOff x="1696598" y="1663547"/>
              <a:chExt cx="3073706" cy="609600"/>
            </a:xfrm>
          </p:grpSpPr>
          <p:cxnSp>
            <p:nvCxnSpPr>
              <p:cNvPr id="8" name="Straight Connector 7"/>
              <p:cNvCxnSpPr/>
              <p:nvPr/>
            </p:nvCxnSpPr>
            <p:spPr>
              <a:xfrm flipV="1">
                <a:off x="1696598" y="1663547"/>
                <a:ext cx="30737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1696598" y="1815947"/>
                <a:ext cx="30737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1696598" y="1968347"/>
                <a:ext cx="30737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696598" y="2120747"/>
                <a:ext cx="30737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1696598" y="2273147"/>
                <a:ext cx="30737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Rectangle 6"/>
            <p:cNvSpPr/>
            <p:nvPr/>
          </p:nvSpPr>
          <p:spPr>
            <a:xfrm>
              <a:off x="392532" y="1234034"/>
              <a:ext cx="4040616" cy="4767058"/>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50">
                <a:ln>
                  <a:solidFill>
                    <a:sysClr val="windowText" lastClr="000000"/>
                  </a:solidFill>
                </a:ln>
              </a:endParaRPr>
            </a:p>
          </p:txBody>
        </p:sp>
      </p:grpSp>
      <p:grpSp>
        <p:nvGrpSpPr>
          <p:cNvPr id="13" name="Group 12"/>
          <p:cNvGrpSpPr/>
          <p:nvPr/>
        </p:nvGrpSpPr>
        <p:grpSpPr>
          <a:xfrm>
            <a:off x="3619260" y="529351"/>
            <a:ext cx="5385918" cy="661348"/>
            <a:chOff x="-5530" y="867507"/>
            <a:chExt cx="7413540" cy="881797"/>
          </a:xfrm>
        </p:grpSpPr>
        <p:grpSp>
          <p:nvGrpSpPr>
            <p:cNvPr id="14" name="Group 13"/>
            <p:cNvGrpSpPr/>
            <p:nvPr/>
          </p:nvGrpSpPr>
          <p:grpSpPr>
            <a:xfrm>
              <a:off x="-5530" y="922203"/>
              <a:ext cx="7413540" cy="827101"/>
              <a:chOff x="1" y="2777365"/>
              <a:chExt cx="7413540" cy="827101"/>
            </a:xfrm>
          </p:grpSpPr>
          <p:sp>
            <p:nvSpPr>
              <p:cNvPr id="16" name="Arrow: Pentagon 15"/>
              <p:cNvSpPr/>
              <p:nvPr/>
            </p:nvSpPr>
            <p:spPr>
              <a:xfrm>
                <a:off x="1" y="2777365"/>
                <a:ext cx="5994850" cy="384048"/>
              </a:xfrm>
              <a:prstGeom prst="homePlate">
                <a:avLst>
                  <a:gd name="adj" fmla="val 43894"/>
                </a:avLst>
              </a:prstGeom>
              <a:solidFill>
                <a:schemeClr val="tx1"/>
              </a:solidFill>
              <a:ln w="12700" cap="flat" cmpd="sng" algn="ctr">
                <a:noFill/>
                <a:prstDash val="solid"/>
                <a:miter lim="800000"/>
              </a:ln>
              <a:effectLst/>
            </p:spPr>
            <p:txBody>
              <a:bodyPr rtlCol="0" anchor="ctr"/>
              <a:lstStyle/>
              <a:p>
                <a:pPr algn="ctr" defTabSz="685800">
                  <a:buClrTx/>
                  <a:defRPr/>
                </a:pPr>
                <a:endParaRPr lang="en-US" sz="1350" b="1" dirty="0">
                  <a:solidFill>
                    <a:schemeClr val="tx1"/>
                  </a:solidFill>
                  <a:latin typeface="Source Sans Pro Light"/>
                  <a:ea typeface="+mn-ea"/>
                  <a:cs typeface="+mn-cs"/>
                </a:endParaRPr>
              </a:p>
            </p:txBody>
          </p:sp>
          <p:sp>
            <p:nvSpPr>
              <p:cNvPr id="17" name="TextBox 16"/>
              <p:cNvSpPr txBox="1"/>
              <p:nvPr/>
            </p:nvSpPr>
            <p:spPr>
              <a:xfrm>
                <a:off x="231008" y="2794982"/>
                <a:ext cx="4114800" cy="348813"/>
              </a:xfrm>
              <a:prstGeom prst="rect">
                <a:avLst/>
              </a:prstGeom>
              <a:noFill/>
              <a:ln w="12700" cap="flat">
                <a:noFill/>
                <a:miter lim="400000"/>
              </a:ln>
              <a:effectLst/>
              <a:sp3d/>
            </p:spPr>
            <p:txBody>
              <a:bodyPr wrap="square" anchor="ctr">
                <a:spAutoFit/>
              </a:bodyPr>
              <a:lstStyle/>
              <a:p>
                <a:pPr lvl="0">
                  <a:defRPr/>
                </a:pPr>
                <a:r>
                  <a:rPr lang="en-US" sz="1100" b="1" dirty="0" smtClean="0">
                    <a:solidFill>
                      <a:prstClr val="white"/>
                    </a:solidFill>
                    <a:latin typeface="Century Gothic" panose="020B0502020202020204" pitchFamily="34" charset="0"/>
                    <a:cs typeface="Arial" panose="020B0604020202020204" pitchFamily="34" charset="0"/>
                  </a:rPr>
                  <a:t>Healthcare Service Delivery in Nigeria</a:t>
                </a:r>
                <a:endParaRPr lang="en-US" sz="1100" b="1" dirty="0">
                  <a:solidFill>
                    <a:prstClr val="white"/>
                  </a:solidFill>
                  <a:latin typeface="Century Gothic" panose="020B0502020202020204" pitchFamily="34" charset="0"/>
                  <a:cs typeface="Arial" panose="020B0604020202020204" pitchFamily="34" charset="0"/>
                </a:endParaRPr>
              </a:p>
            </p:txBody>
          </p:sp>
          <p:sp>
            <p:nvSpPr>
              <p:cNvPr id="18" name="TextBox 17"/>
              <p:cNvSpPr txBox="1"/>
              <p:nvPr/>
            </p:nvSpPr>
            <p:spPr>
              <a:xfrm>
                <a:off x="236412" y="3265911"/>
                <a:ext cx="7177129" cy="338555"/>
              </a:xfrm>
              <a:prstGeom prst="rect">
                <a:avLst/>
              </a:prstGeom>
              <a:noFill/>
              <a:ln w="12700" cap="flat">
                <a:noFill/>
                <a:miter lim="400000"/>
              </a:ln>
              <a:effectLst/>
              <a:sp3d/>
            </p:spPr>
            <p:txBody>
              <a:bodyPr wrap="square" anchor="t">
                <a:spAutoFit/>
              </a:bodyPr>
              <a:lstStyle/>
              <a:p>
                <a:pPr lvl="0" algn="just">
                  <a:defRPr/>
                </a:pPr>
                <a:endParaRPr lang="en-US" sz="1050" dirty="0">
                  <a:solidFill>
                    <a:schemeClr val="tx1">
                      <a:lumMod val="75000"/>
                      <a:lumOff val="25000"/>
                    </a:schemeClr>
                  </a:solidFill>
                  <a:latin typeface="Century Gothic" panose="020B0502020202020204" pitchFamily="34" charset="0"/>
                  <a:cs typeface="Arial" panose="020B0604020202020204" pitchFamily="34" charset="0"/>
                </a:endParaRPr>
              </a:p>
            </p:txBody>
          </p:sp>
        </p:grpSp>
        <p:sp>
          <p:nvSpPr>
            <p:cNvPr id="15" name="Rectangle 14"/>
            <p:cNvSpPr/>
            <p:nvPr/>
          </p:nvSpPr>
          <p:spPr>
            <a:xfrm>
              <a:off x="113255" y="867507"/>
              <a:ext cx="58419" cy="293843"/>
            </a:xfrm>
            <a:prstGeom prst="rect">
              <a:avLst/>
            </a:prstGeom>
            <a:solidFill>
              <a:schemeClr val="accent2"/>
            </a:solidFill>
            <a:ln w="12700" cap="flat" cmpd="sng" algn="ctr">
              <a:noFill/>
              <a:prstDash val="solid"/>
              <a:miter lim="800000"/>
            </a:ln>
            <a:effectLst/>
          </p:spPr>
          <p:txBody>
            <a:bodyPr rtlCol="0" anchor="ctr"/>
            <a:lstStyle/>
            <a:p>
              <a:pPr algn="ctr" defTabSz="685800">
                <a:buClrTx/>
                <a:defRPr/>
              </a:pPr>
              <a:endParaRPr lang="en-IN" sz="1350" b="1">
                <a:solidFill>
                  <a:prstClr val="white"/>
                </a:solidFill>
                <a:latin typeface="Source Sans Pro Light"/>
                <a:ea typeface="+mn-ea"/>
                <a:cs typeface="+mn-cs"/>
              </a:endParaRPr>
            </a:p>
          </p:txBody>
        </p:sp>
      </p:grpSp>
      <p:sp>
        <p:nvSpPr>
          <p:cNvPr id="21" name="Right Triangle 16"/>
          <p:cNvSpPr/>
          <p:nvPr/>
        </p:nvSpPr>
        <p:spPr>
          <a:xfrm flipV="1">
            <a:off x="3465541" y="974861"/>
            <a:ext cx="5539637" cy="4399404"/>
          </a:xfrm>
          <a:custGeom>
            <a:avLst/>
            <a:gdLst>
              <a:gd name="connsiteX0" fmla="*/ 0 w 5504543"/>
              <a:gd name="connsiteY0" fmla="*/ 5867400 h 5867400"/>
              <a:gd name="connsiteX1" fmla="*/ 0 w 5504543"/>
              <a:gd name="connsiteY1" fmla="*/ 0 h 5867400"/>
              <a:gd name="connsiteX2" fmla="*/ 5504543 w 5504543"/>
              <a:gd name="connsiteY2" fmla="*/ 5867400 h 5867400"/>
              <a:gd name="connsiteX3" fmla="*/ 0 w 5504543"/>
              <a:gd name="connsiteY3" fmla="*/ 5867400 h 5867400"/>
              <a:gd name="connsiteX0-1" fmla="*/ 5504543 w 5595983"/>
              <a:gd name="connsiteY0-2" fmla="*/ 5867400 h 5958840"/>
              <a:gd name="connsiteX1-3" fmla="*/ 0 w 5595983"/>
              <a:gd name="connsiteY1-4" fmla="*/ 5867400 h 5958840"/>
              <a:gd name="connsiteX2-5" fmla="*/ 0 w 5595983"/>
              <a:gd name="connsiteY2-6" fmla="*/ 0 h 5958840"/>
              <a:gd name="connsiteX3-7" fmla="*/ 5595983 w 5595983"/>
              <a:gd name="connsiteY3-8" fmla="*/ 5958840 h 5958840"/>
              <a:gd name="connsiteX0-9" fmla="*/ 5504543 w 5504543"/>
              <a:gd name="connsiteY0-10" fmla="*/ 5867400 h 5867400"/>
              <a:gd name="connsiteX1-11" fmla="*/ 0 w 5504543"/>
              <a:gd name="connsiteY1-12" fmla="*/ 5867400 h 5867400"/>
              <a:gd name="connsiteX2-13" fmla="*/ 0 w 5504543"/>
              <a:gd name="connsiteY2-14" fmla="*/ 0 h 5867400"/>
            </a:gdLst>
            <a:ahLst/>
            <a:cxnLst>
              <a:cxn ang="0">
                <a:pos x="connsiteX0-1" y="connsiteY0-2"/>
              </a:cxn>
              <a:cxn ang="0">
                <a:pos x="connsiteX1-3" y="connsiteY1-4"/>
              </a:cxn>
              <a:cxn ang="0">
                <a:pos x="connsiteX2-5" y="connsiteY2-6"/>
              </a:cxn>
            </a:cxnLst>
            <a:rect l="l" t="t" r="r" b="b"/>
            <a:pathLst>
              <a:path w="5504543" h="5867400">
                <a:moveTo>
                  <a:pt x="5504543" y="5867400"/>
                </a:moveTo>
                <a:lnTo>
                  <a:pt x="0" y="5867400"/>
                </a:lnTo>
                <a:lnTo>
                  <a:pt x="0" y="0"/>
                </a:ln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grpSp>
        <p:nvGrpSpPr>
          <p:cNvPr id="22" name="Group 21"/>
          <p:cNvGrpSpPr/>
          <p:nvPr/>
        </p:nvGrpSpPr>
        <p:grpSpPr>
          <a:xfrm>
            <a:off x="3598498" y="1246940"/>
            <a:ext cx="5509670" cy="600164"/>
            <a:chOff x="463646" y="1152234"/>
            <a:chExt cx="6680127" cy="727661"/>
          </a:xfrm>
        </p:grpSpPr>
        <p:grpSp>
          <p:nvGrpSpPr>
            <p:cNvPr id="23" name="Group 22"/>
            <p:cNvGrpSpPr/>
            <p:nvPr/>
          </p:nvGrpSpPr>
          <p:grpSpPr>
            <a:xfrm>
              <a:off x="463646" y="1197772"/>
              <a:ext cx="846133" cy="636584"/>
              <a:chOff x="463646" y="1381763"/>
              <a:chExt cx="846133" cy="636584"/>
            </a:xfrm>
          </p:grpSpPr>
          <p:cxnSp>
            <p:nvCxnSpPr>
              <p:cNvPr id="25" name="Straight Connector 24"/>
              <p:cNvCxnSpPr/>
              <p:nvPr/>
            </p:nvCxnSpPr>
            <p:spPr>
              <a:xfrm>
                <a:off x="494598" y="1700054"/>
                <a:ext cx="305502"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6" name="Rectangle: Rounded Corners 92"/>
              <p:cNvSpPr/>
              <p:nvPr/>
            </p:nvSpPr>
            <p:spPr>
              <a:xfrm>
                <a:off x="463646" y="1411901"/>
                <a:ext cx="61905" cy="576306"/>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kern="1200">
                  <a:solidFill>
                    <a:prstClr val="white"/>
                  </a:solidFill>
                  <a:latin typeface="Arial" panose="020B0604020202020204"/>
                </a:endParaRPr>
              </a:p>
            </p:txBody>
          </p:sp>
          <p:grpSp>
            <p:nvGrpSpPr>
              <p:cNvPr id="27" name="Group 26"/>
              <p:cNvGrpSpPr/>
              <p:nvPr/>
            </p:nvGrpSpPr>
            <p:grpSpPr>
              <a:xfrm>
                <a:off x="633566" y="1381763"/>
                <a:ext cx="676213" cy="636584"/>
                <a:chOff x="277159" y="1572655"/>
                <a:chExt cx="614739" cy="578713"/>
              </a:xfrm>
            </p:grpSpPr>
            <p:sp>
              <p:nvSpPr>
                <p:cNvPr id="28" name="Arc 27"/>
                <p:cNvSpPr/>
                <p:nvPr/>
              </p:nvSpPr>
              <p:spPr>
                <a:xfrm>
                  <a:off x="277159" y="1586828"/>
                  <a:ext cx="550366" cy="550367"/>
                </a:xfrm>
                <a:prstGeom prst="arc">
                  <a:avLst>
                    <a:gd name="adj1" fmla="val 8257197"/>
                    <a:gd name="adj2" fmla="val 13287833"/>
                  </a:avLst>
                </a:prstGeom>
                <a:solidFill>
                  <a:schemeClr val="accent1"/>
                </a:solidFill>
                <a:ln w="63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kern="1200">
                    <a:solidFill>
                      <a:prstClr val="white"/>
                    </a:solidFill>
                    <a:latin typeface="Arial" panose="020B0604020202020204"/>
                  </a:endParaRPr>
                </a:p>
              </p:txBody>
            </p:sp>
            <p:sp>
              <p:nvSpPr>
                <p:cNvPr id="29" name="Oval 28"/>
                <p:cNvSpPr/>
                <p:nvPr/>
              </p:nvSpPr>
              <p:spPr>
                <a:xfrm>
                  <a:off x="313185" y="1572655"/>
                  <a:ext cx="578713" cy="578713"/>
                </a:xfrm>
                <a:prstGeom prst="ellipse">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kern="1200">
                    <a:solidFill>
                      <a:prstClr val="white"/>
                    </a:solidFill>
                    <a:latin typeface="Arial" panose="020B0604020202020204"/>
                  </a:endParaRPr>
                </a:p>
              </p:txBody>
            </p:sp>
          </p:grpSp>
        </p:grpSp>
        <p:sp>
          <p:nvSpPr>
            <p:cNvPr id="24" name="Rectangle 23"/>
            <p:cNvSpPr/>
            <p:nvPr/>
          </p:nvSpPr>
          <p:spPr>
            <a:xfrm>
              <a:off x="1477431" y="1152234"/>
              <a:ext cx="5666342" cy="727661"/>
            </a:xfrm>
            <a:prstGeom prst="rect">
              <a:avLst/>
            </a:prstGeom>
          </p:spPr>
          <p:txBody>
            <a:bodyPr wrap="square" anchor="ctr">
              <a:spAutoFit/>
            </a:bodyPr>
            <a:lstStyle/>
            <a:p>
              <a:pPr defTabSz="685800">
                <a:buClrTx/>
                <a:defRPr/>
              </a:pPr>
              <a:r>
                <a:rPr lang="en-US" sz="1100" dirty="0"/>
                <a:t>Nigerian healthcare service delivery is lacking in key aspects such as equity, universal access, and patient satisfaction, highlighting the need for significant improvements.</a:t>
              </a:r>
              <a:endParaRPr lang="en-US" sz="1100" kern="1200" dirty="0">
                <a:latin typeface="Century Gothic" panose="020B0502020202020204" pitchFamily="34" charset="0"/>
                <a:ea typeface="+mn-ea"/>
                <a:cs typeface="+mn-cs"/>
              </a:endParaRPr>
            </a:p>
          </p:txBody>
        </p:sp>
      </p:grpSp>
      <p:grpSp>
        <p:nvGrpSpPr>
          <p:cNvPr id="30" name="Group 29"/>
          <p:cNvGrpSpPr/>
          <p:nvPr/>
        </p:nvGrpSpPr>
        <p:grpSpPr>
          <a:xfrm>
            <a:off x="3547003" y="2163876"/>
            <a:ext cx="5509670" cy="600164"/>
            <a:chOff x="463646" y="1152232"/>
            <a:chExt cx="6680127" cy="727661"/>
          </a:xfrm>
        </p:grpSpPr>
        <p:grpSp>
          <p:nvGrpSpPr>
            <p:cNvPr id="31" name="Group 30"/>
            <p:cNvGrpSpPr/>
            <p:nvPr/>
          </p:nvGrpSpPr>
          <p:grpSpPr>
            <a:xfrm>
              <a:off x="463646" y="1197772"/>
              <a:ext cx="846133" cy="636584"/>
              <a:chOff x="463646" y="1381763"/>
              <a:chExt cx="846133" cy="636584"/>
            </a:xfrm>
          </p:grpSpPr>
          <p:cxnSp>
            <p:nvCxnSpPr>
              <p:cNvPr id="33" name="Straight Connector 32"/>
              <p:cNvCxnSpPr/>
              <p:nvPr/>
            </p:nvCxnSpPr>
            <p:spPr>
              <a:xfrm>
                <a:off x="948530" y="1675140"/>
                <a:ext cx="30550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4" name="Rectangle: Rounded Corners 118"/>
              <p:cNvSpPr/>
              <p:nvPr/>
            </p:nvSpPr>
            <p:spPr>
              <a:xfrm>
                <a:off x="463646" y="1411901"/>
                <a:ext cx="61905" cy="576306"/>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kern="1200">
                  <a:solidFill>
                    <a:prstClr val="white"/>
                  </a:solidFill>
                  <a:latin typeface="Arial" panose="020B0604020202020204"/>
                </a:endParaRPr>
              </a:p>
            </p:txBody>
          </p:sp>
          <p:grpSp>
            <p:nvGrpSpPr>
              <p:cNvPr id="35" name="Group 34"/>
              <p:cNvGrpSpPr/>
              <p:nvPr/>
            </p:nvGrpSpPr>
            <p:grpSpPr>
              <a:xfrm>
                <a:off x="633566" y="1381763"/>
                <a:ext cx="676213" cy="636584"/>
                <a:chOff x="277159" y="1572655"/>
                <a:chExt cx="614739" cy="578713"/>
              </a:xfrm>
            </p:grpSpPr>
            <p:sp>
              <p:nvSpPr>
                <p:cNvPr id="36" name="Arc 35"/>
                <p:cNvSpPr/>
                <p:nvPr/>
              </p:nvSpPr>
              <p:spPr>
                <a:xfrm>
                  <a:off x="277159" y="1586828"/>
                  <a:ext cx="550366" cy="550367"/>
                </a:xfrm>
                <a:prstGeom prst="arc">
                  <a:avLst>
                    <a:gd name="adj1" fmla="val 8257197"/>
                    <a:gd name="adj2" fmla="val 13287833"/>
                  </a:avLst>
                </a:prstGeom>
                <a:solidFill>
                  <a:schemeClr val="accent2"/>
                </a:solidFill>
                <a:ln w="635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kern="1200">
                    <a:solidFill>
                      <a:prstClr val="white"/>
                    </a:solidFill>
                    <a:latin typeface="Arial" panose="020B0604020202020204"/>
                  </a:endParaRPr>
                </a:p>
              </p:txBody>
            </p:sp>
            <p:sp>
              <p:nvSpPr>
                <p:cNvPr id="37" name="Oval 36"/>
                <p:cNvSpPr/>
                <p:nvPr/>
              </p:nvSpPr>
              <p:spPr>
                <a:xfrm>
                  <a:off x="313185" y="1572655"/>
                  <a:ext cx="578713" cy="578713"/>
                </a:xfrm>
                <a:prstGeom prst="ellipse">
                  <a:avLst/>
                </a:prstGeom>
                <a:solidFill>
                  <a:schemeClr val="bg1"/>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kern="1200">
                    <a:solidFill>
                      <a:prstClr val="white"/>
                    </a:solidFill>
                    <a:latin typeface="Arial" panose="020B0604020202020204"/>
                  </a:endParaRPr>
                </a:p>
              </p:txBody>
            </p:sp>
          </p:grpSp>
        </p:grpSp>
        <p:sp>
          <p:nvSpPr>
            <p:cNvPr id="32" name="Rectangle 31"/>
            <p:cNvSpPr/>
            <p:nvPr/>
          </p:nvSpPr>
          <p:spPr>
            <a:xfrm>
              <a:off x="1477431" y="1152232"/>
              <a:ext cx="5666342" cy="727661"/>
            </a:xfrm>
            <a:prstGeom prst="rect">
              <a:avLst/>
            </a:prstGeom>
          </p:spPr>
          <p:txBody>
            <a:bodyPr wrap="square" anchor="ctr">
              <a:spAutoFit/>
            </a:bodyPr>
            <a:lstStyle/>
            <a:p>
              <a:pPr defTabSz="685800">
                <a:buClrTx/>
                <a:defRPr/>
              </a:pPr>
              <a:r>
                <a:rPr lang="en-US" sz="1100" dirty="0"/>
                <a:t>The healthcare system faces multiple challenges, including poor organizational culture, negative work attitudes, frequent strikes, and decaying infrastructure, which collectively impede its effectiveness.</a:t>
              </a:r>
              <a:endParaRPr lang="en-US" sz="1100" kern="1200" dirty="0">
                <a:latin typeface="Century Gothic" panose="020B0502020202020204" pitchFamily="34" charset="0"/>
                <a:ea typeface="+mn-ea"/>
                <a:cs typeface="+mn-cs"/>
              </a:endParaRPr>
            </a:p>
          </p:txBody>
        </p:sp>
      </p:grpSp>
      <p:grpSp>
        <p:nvGrpSpPr>
          <p:cNvPr id="38" name="Group 37"/>
          <p:cNvGrpSpPr/>
          <p:nvPr/>
        </p:nvGrpSpPr>
        <p:grpSpPr>
          <a:xfrm>
            <a:off x="3634330" y="3155450"/>
            <a:ext cx="5509670" cy="784830"/>
            <a:chOff x="463646" y="1040283"/>
            <a:chExt cx="6680127" cy="951557"/>
          </a:xfrm>
        </p:grpSpPr>
        <p:grpSp>
          <p:nvGrpSpPr>
            <p:cNvPr id="39" name="Group 38"/>
            <p:cNvGrpSpPr/>
            <p:nvPr/>
          </p:nvGrpSpPr>
          <p:grpSpPr>
            <a:xfrm>
              <a:off x="463646" y="1197772"/>
              <a:ext cx="846133" cy="636584"/>
              <a:chOff x="463646" y="1381763"/>
              <a:chExt cx="846133" cy="636584"/>
            </a:xfrm>
          </p:grpSpPr>
          <p:cxnSp>
            <p:nvCxnSpPr>
              <p:cNvPr id="41" name="Straight Connector 40"/>
              <p:cNvCxnSpPr/>
              <p:nvPr/>
            </p:nvCxnSpPr>
            <p:spPr>
              <a:xfrm>
                <a:off x="494598" y="1700054"/>
                <a:ext cx="305502"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2" name="Rectangle: Rounded Corners 127"/>
              <p:cNvSpPr/>
              <p:nvPr/>
            </p:nvSpPr>
            <p:spPr>
              <a:xfrm>
                <a:off x="463646" y="1411901"/>
                <a:ext cx="61905" cy="576306"/>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kern="1200">
                  <a:solidFill>
                    <a:prstClr val="white"/>
                  </a:solidFill>
                  <a:latin typeface="Arial" panose="020B0604020202020204"/>
                </a:endParaRPr>
              </a:p>
            </p:txBody>
          </p:sp>
          <p:grpSp>
            <p:nvGrpSpPr>
              <p:cNvPr id="43" name="Group 42"/>
              <p:cNvGrpSpPr/>
              <p:nvPr/>
            </p:nvGrpSpPr>
            <p:grpSpPr>
              <a:xfrm>
                <a:off x="633566" y="1381763"/>
                <a:ext cx="676213" cy="636584"/>
                <a:chOff x="277159" y="1572655"/>
                <a:chExt cx="614739" cy="578713"/>
              </a:xfrm>
            </p:grpSpPr>
            <p:sp>
              <p:nvSpPr>
                <p:cNvPr id="44" name="Arc 43"/>
                <p:cNvSpPr/>
                <p:nvPr/>
              </p:nvSpPr>
              <p:spPr>
                <a:xfrm>
                  <a:off x="277159" y="1586828"/>
                  <a:ext cx="550366" cy="550367"/>
                </a:xfrm>
                <a:prstGeom prst="arc">
                  <a:avLst>
                    <a:gd name="adj1" fmla="val 8257197"/>
                    <a:gd name="adj2" fmla="val 13287833"/>
                  </a:avLst>
                </a:prstGeom>
                <a:solidFill>
                  <a:schemeClr val="accent1"/>
                </a:solidFill>
                <a:ln w="63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kern="1200">
                    <a:solidFill>
                      <a:prstClr val="white"/>
                    </a:solidFill>
                    <a:latin typeface="Arial" panose="020B0604020202020204"/>
                  </a:endParaRPr>
                </a:p>
              </p:txBody>
            </p:sp>
            <p:sp>
              <p:nvSpPr>
                <p:cNvPr id="45" name="Oval 44"/>
                <p:cNvSpPr/>
                <p:nvPr/>
              </p:nvSpPr>
              <p:spPr>
                <a:xfrm>
                  <a:off x="313185" y="1572655"/>
                  <a:ext cx="578713" cy="578713"/>
                </a:xfrm>
                <a:prstGeom prst="ellipse">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kern="1200">
                    <a:solidFill>
                      <a:prstClr val="white"/>
                    </a:solidFill>
                    <a:latin typeface="Arial" panose="020B0604020202020204"/>
                  </a:endParaRPr>
                </a:p>
              </p:txBody>
            </p:sp>
          </p:grpSp>
        </p:grpSp>
        <p:sp>
          <p:nvSpPr>
            <p:cNvPr id="40" name="Rectangle 39"/>
            <p:cNvSpPr/>
            <p:nvPr/>
          </p:nvSpPr>
          <p:spPr>
            <a:xfrm>
              <a:off x="1477431" y="1040283"/>
              <a:ext cx="5666342" cy="951557"/>
            </a:xfrm>
            <a:prstGeom prst="rect">
              <a:avLst/>
            </a:prstGeom>
          </p:spPr>
          <p:txBody>
            <a:bodyPr wrap="square" anchor="ctr">
              <a:spAutoFit/>
            </a:bodyPr>
            <a:lstStyle/>
            <a:p>
              <a:pPr defTabSz="685800">
                <a:buClrTx/>
                <a:defRPr/>
              </a:pPr>
              <a:r>
                <a:rPr lang="en-US" sz="1100" dirty="0"/>
                <a:t>A fractured health-seeking behavior among the population, with a preference for </a:t>
              </a:r>
              <a:r>
                <a:rPr lang="en-US" sz="1100" dirty="0" smtClean="0"/>
                <a:t>chemists </a:t>
              </a:r>
              <a:r>
                <a:rPr lang="en-US" sz="1100" dirty="0"/>
                <a:t>(Mix or </a:t>
              </a:r>
              <a:r>
                <a:rPr lang="en-US" sz="1100" dirty="0" err="1"/>
                <a:t>Guwadiri</a:t>
              </a:r>
              <a:r>
                <a:rPr lang="en-US" sz="1100" dirty="0"/>
                <a:t>), </a:t>
              </a:r>
              <a:r>
                <a:rPr lang="en-US" sz="1100" dirty="0" smtClean="0"/>
                <a:t>traditional </a:t>
              </a:r>
              <a:r>
                <a:rPr lang="en-US" sz="1100" dirty="0"/>
                <a:t>bone setters, herbalists, and religious houses, contributes to delayed or inappropriate treatment</a:t>
              </a:r>
              <a:endParaRPr lang="en-US" sz="1100" dirty="0">
                <a:latin typeface="Century Gothic" panose="020B0502020202020204" pitchFamily="34" charset="0"/>
              </a:endParaRPr>
            </a:p>
          </p:txBody>
        </p:sp>
      </p:grpSp>
      <p:grpSp>
        <p:nvGrpSpPr>
          <p:cNvPr id="46" name="Group 45"/>
          <p:cNvGrpSpPr/>
          <p:nvPr/>
        </p:nvGrpSpPr>
        <p:grpSpPr>
          <a:xfrm>
            <a:off x="3649556" y="4170832"/>
            <a:ext cx="5509670" cy="938719"/>
            <a:chOff x="463646" y="946993"/>
            <a:chExt cx="6680127" cy="1138137"/>
          </a:xfrm>
        </p:grpSpPr>
        <p:grpSp>
          <p:nvGrpSpPr>
            <p:cNvPr id="47" name="Group 46"/>
            <p:cNvGrpSpPr/>
            <p:nvPr/>
          </p:nvGrpSpPr>
          <p:grpSpPr>
            <a:xfrm>
              <a:off x="463646" y="1197772"/>
              <a:ext cx="846133" cy="636584"/>
              <a:chOff x="463646" y="1381763"/>
              <a:chExt cx="846133" cy="636584"/>
            </a:xfrm>
          </p:grpSpPr>
          <p:cxnSp>
            <p:nvCxnSpPr>
              <p:cNvPr id="49" name="Straight Connector 48"/>
              <p:cNvCxnSpPr/>
              <p:nvPr/>
            </p:nvCxnSpPr>
            <p:spPr>
              <a:xfrm>
                <a:off x="494598" y="1700054"/>
                <a:ext cx="305502"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50" name="Rectangle: Rounded Corners 156"/>
              <p:cNvSpPr/>
              <p:nvPr/>
            </p:nvSpPr>
            <p:spPr>
              <a:xfrm>
                <a:off x="463646" y="1411901"/>
                <a:ext cx="61905" cy="576306"/>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kern="1200">
                  <a:solidFill>
                    <a:prstClr val="white"/>
                  </a:solidFill>
                  <a:latin typeface="Arial" panose="020B0604020202020204"/>
                </a:endParaRPr>
              </a:p>
            </p:txBody>
          </p:sp>
          <p:grpSp>
            <p:nvGrpSpPr>
              <p:cNvPr id="51" name="Group 50"/>
              <p:cNvGrpSpPr/>
              <p:nvPr/>
            </p:nvGrpSpPr>
            <p:grpSpPr>
              <a:xfrm>
                <a:off x="633566" y="1381763"/>
                <a:ext cx="676213" cy="636584"/>
                <a:chOff x="277159" y="1572655"/>
                <a:chExt cx="614739" cy="578713"/>
              </a:xfrm>
            </p:grpSpPr>
            <p:sp>
              <p:nvSpPr>
                <p:cNvPr id="52" name="Arc 51"/>
                <p:cNvSpPr/>
                <p:nvPr/>
              </p:nvSpPr>
              <p:spPr>
                <a:xfrm>
                  <a:off x="277159" y="1586828"/>
                  <a:ext cx="550366" cy="550367"/>
                </a:xfrm>
                <a:prstGeom prst="arc">
                  <a:avLst>
                    <a:gd name="adj1" fmla="val 8257197"/>
                    <a:gd name="adj2" fmla="val 13287833"/>
                  </a:avLst>
                </a:prstGeom>
                <a:solidFill>
                  <a:schemeClr val="accent2"/>
                </a:solidFill>
                <a:ln w="635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kern="1200">
                    <a:solidFill>
                      <a:prstClr val="white"/>
                    </a:solidFill>
                    <a:latin typeface="Arial" panose="020B0604020202020204"/>
                  </a:endParaRPr>
                </a:p>
              </p:txBody>
            </p:sp>
            <p:sp>
              <p:nvSpPr>
                <p:cNvPr id="53" name="Oval 52"/>
                <p:cNvSpPr/>
                <p:nvPr/>
              </p:nvSpPr>
              <p:spPr>
                <a:xfrm>
                  <a:off x="313185" y="1572655"/>
                  <a:ext cx="578713" cy="578713"/>
                </a:xfrm>
                <a:prstGeom prst="ellipse">
                  <a:avLst/>
                </a:prstGeom>
                <a:solidFill>
                  <a:schemeClr val="bg1"/>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kern="1200">
                    <a:solidFill>
                      <a:prstClr val="white"/>
                    </a:solidFill>
                    <a:latin typeface="Arial" panose="020B0604020202020204"/>
                  </a:endParaRPr>
                </a:p>
              </p:txBody>
            </p:sp>
          </p:grpSp>
        </p:grpSp>
        <p:sp>
          <p:nvSpPr>
            <p:cNvPr id="48" name="Rectangle 47"/>
            <p:cNvSpPr/>
            <p:nvPr/>
          </p:nvSpPr>
          <p:spPr>
            <a:xfrm>
              <a:off x="1477431" y="946993"/>
              <a:ext cx="5666342" cy="1138137"/>
            </a:xfrm>
            <a:prstGeom prst="rect">
              <a:avLst/>
            </a:prstGeom>
          </p:spPr>
          <p:txBody>
            <a:bodyPr wrap="square" anchor="ctr">
              <a:spAutoFit/>
            </a:bodyPr>
            <a:lstStyle/>
            <a:p>
              <a:pPr defTabSz="685800">
                <a:buClrTx/>
                <a:defRPr/>
              </a:pPr>
              <a:r>
                <a:rPr lang="en-US" sz="1100" dirty="0"/>
                <a:t>Primary healthcare services often suffer from a shortage of resident doctors or experienced medical professionals, leading to potential delays in diagnosis and timely interventions. Addressing these issues is vital to building a more efficient and equitable healthcare delivery system in </a:t>
              </a:r>
              <a:r>
                <a:rPr lang="en-US" sz="1100" dirty="0" smtClean="0"/>
                <a:t>Nigeria and Bayelsa State.</a:t>
              </a:r>
              <a:endParaRPr lang="en-US" sz="1100" kern="1200" dirty="0">
                <a:latin typeface="Century Gothic" panose="020B0502020202020204" pitchFamily="34" charset="0"/>
                <a:ea typeface="+mn-ea"/>
                <a:cs typeface="+mn-cs"/>
              </a:endParaRPr>
            </a:p>
          </p:txBody>
        </p:sp>
      </p:grpSp>
      <p:pic>
        <p:nvPicPr>
          <p:cNvPr id="54" name="Picture 2" descr="Free vector interaction design concept illustra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78629" y="1386563"/>
            <a:ext cx="317183" cy="317183"/>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4" descr="Free vector mobile testing concept illustra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83496" y="2325599"/>
            <a:ext cx="415406" cy="276716"/>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6" descr="Free vector face to face selling method. personalized shopping, sales assistant and buyer cooperation, sales promotion. personalized marketing strategy."/>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205" t="12222" r="11205" b="12222"/>
          <a:stretch>
            <a:fillRect/>
          </a:stretch>
        </p:blipFill>
        <p:spPr bwMode="auto">
          <a:xfrm>
            <a:off x="3901584" y="3380897"/>
            <a:ext cx="338481" cy="329612"/>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8" descr="Free vector audience segmentation abstract concept illustration"/>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061" t="10371" r="7061" b="10371"/>
          <a:stretch>
            <a:fillRect/>
          </a:stretch>
        </p:blipFill>
        <p:spPr bwMode="auto">
          <a:xfrm>
            <a:off x="3878331" y="4458938"/>
            <a:ext cx="392784" cy="362505"/>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Mayfield, Padiyath sign MOU to improve health service delivery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2537" y="2197981"/>
            <a:ext cx="2816234" cy="16092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76" y="124408"/>
            <a:ext cx="7414640" cy="435770"/>
          </a:xfrm>
        </p:spPr>
        <p:txBody>
          <a:bodyPr/>
          <a:lstStyle/>
          <a:p>
            <a:pPr lvl="2"/>
            <a:r>
              <a:rPr lang="en-US" sz="2000" dirty="0"/>
              <a:t>Availability of Medical Products &amp; Technology</a:t>
            </a:r>
            <a:endParaRPr lang="en-US" sz="2000" dirty="0">
              <a:solidFill>
                <a:schemeClr val="tx1"/>
              </a:solidFill>
            </a:endParaRPr>
          </a:p>
        </p:txBody>
      </p:sp>
      <p:sp>
        <p:nvSpPr>
          <p:cNvPr id="3" name="Slide Number Placeholder 2"/>
          <p:cNvSpPr>
            <a:spLocks noGrp="1"/>
          </p:cNvSpPr>
          <p:nvPr>
            <p:ph type="sldNum" sz="quarter" idx="12"/>
          </p:nvPr>
        </p:nvSpPr>
        <p:spPr/>
        <p:txBody>
          <a:bodyPr/>
          <a:lstStyle/>
          <a:p>
            <a:pPr algn="ctr" defTabSz="685800">
              <a:buClrTx/>
              <a:defRPr/>
            </a:pPr>
            <a:fld id="{7BB16748-3CF8-4CBA-892F-939D9AD21311}" type="slidenum">
              <a:rPr lang="en-US" sz="675" kern="1200">
                <a:solidFill>
                  <a:prstClr val="black">
                    <a:lumMod val="75000"/>
                    <a:lumOff val="25000"/>
                  </a:prstClr>
                </a:solidFill>
                <a:latin typeface="Arial" panose="020B0604020202020204" pitchFamily="34" charset="0"/>
                <a:ea typeface="+mn-ea"/>
                <a:cs typeface="Arial" panose="020B0604020202020204" pitchFamily="34" charset="0"/>
              </a:rPr>
              <a:t>38</a:t>
            </a:fld>
            <a:endParaRPr lang="en-US" sz="675" kern="1200">
              <a:solidFill>
                <a:prstClr val="black">
                  <a:lumMod val="75000"/>
                  <a:lumOff val="25000"/>
                </a:prstClr>
              </a:solidFill>
              <a:latin typeface="Arial" panose="020B0604020202020204" pitchFamily="34" charset="0"/>
              <a:ea typeface="+mn-ea"/>
              <a:cs typeface="Arial" panose="020B0604020202020204" pitchFamily="34" charset="0"/>
            </a:endParaRPr>
          </a:p>
        </p:txBody>
      </p:sp>
      <p:sp>
        <p:nvSpPr>
          <p:cNvPr id="59" name="Right Triangle 16"/>
          <p:cNvSpPr/>
          <p:nvPr/>
        </p:nvSpPr>
        <p:spPr>
          <a:xfrm flipV="1">
            <a:off x="149484" y="505086"/>
            <a:ext cx="8225633" cy="4399404"/>
          </a:xfrm>
          <a:custGeom>
            <a:avLst/>
            <a:gdLst>
              <a:gd name="connsiteX0" fmla="*/ 0 w 5504543"/>
              <a:gd name="connsiteY0" fmla="*/ 5867400 h 5867400"/>
              <a:gd name="connsiteX1" fmla="*/ 0 w 5504543"/>
              <a:gd name="connsiteY1" fmla="*/ 0 h 5867400"/>
              <a:gd name="connsiteX2" fmla="*/ 5504543 w 5504543"/>
              <a:gd name="connsiteY2" fmla="*/ 5867400 h 5867400"/>
              <a:gd name="connsiteX3" fmla="*/ 0 w 5504543"/>
              <a:gd name="connsiteY3" fmla="*/ 5867400 h 5867400"/>
              <a:gd name="connsiteX0-1" fmla="*/ 5504543 w 5595983"/>
              <a:gd name="connsiteY0-2" fmla="*/ 5867400 h 5958840"/>
              <a:gd name="connsiteX1-3" fmla="*/ 0 w 5595983"/>
              <a:gd name="connsiteY1-4" fmla="*/ 5867400 h 5958840"/>
              <a:gd name="connsiteX2-5" fmla="*/ 0 w 5595983"/>
              <a:gd name="connsiteY2-6" fmla="*/ 0 h 5958840"/>
              <a:gd name="connsiteX3-7" fmla="*/ 5595983 w 5595983"/>
              <a:gd name="connsiteY3-8" fmla="*/ 5958840 h 5958840"/>
              <a:gd name="connsiteX0-9" fmla="*/ 5504543 w 5504543"/>
              <a:gd name="connsiteY0-10" fmla="*/ 5867400 h 5867400"/>
              <a:gd name="connsiteX1-11" fmla="*/ 0 w 5504543"/>
              <a:gd name="connsiteY1-12" fmla="*/ 5867400 h 5867400"/>
              <a:gd name="connsiteX2-13" fmla="*/ 0 w 5504543"/>
              <a:gd name="connsiteY2-14" fmla="*/ 0 h 5867400"/>
            </a:gdLst>
            <a:ahLst/>
            <a:cxnLst>
              <a:cxn ang="0">
                <a:pos x="connsiteX0-1" y="connsiteY0-2"/>
              </a:cxn>
              <a:cxn ang="0">
                <a:pos x="connsiteX1-3" y="connsiteY1-4"/>
              </a:cxn>
              <a:cxn ang="0">
                <a:pos x="connsiteX2-5" y="connsiteY2-6"/>
              </a:cxn>
            </a:cxnLst>
            <a:rect l="l" t="t" r="r" b="b"/>
            <a:pathLst>
              <a:path w="5504543" h="5867400">
                <a:moveTo>
                  <a:pt x="5504543" y="5867400"/>
                </a:moveTo>
                <a:lnTo>
                  <a:pt x="0" y="5867400"/>
                </a:lnTo>
                <a:lnTo>
                  <a:pt x="0" y="0"/>
                </a:ln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grpSp>
        <p:nvGrpSpPr>
          <p:cNvPr id="60" name="Group 59"/>
          <p:cNvGrpSpPr/>
          <p:nvPr/>
        </p:nvGrpSpPr>
        <p:grpSpPr>
          <a:xfrm rot="10800000">
            <a:off x="8399449" y="704532"/>
            <a:ext cx="225503" cy="54724"/>
            <a:chOff x="3674940" y="1085286"/>
            <a:chExt cx="400295" cy="97141"/>
          </a:xfrm>
          <a:solidFill>
            <a:schemeClr val="bg1"/>
          </a:solidFill>
        </p:grpSpPr>
        <p:sp>
          <p:nvSpPr>
            <p:cNvPr id="61" name="Oval 60"/>
            <p:cNvSpPr/>
            <p:nvPr/>
          </p:nvSpPr>
          <p:spPr>
            <a:xfrm>
              <a:off x="3674940" y="1085286"/>
              <a:ext cx="97141" cy="97141"/>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sp>
          <p:nvSpPr>
            <p:cNvPr id="62" name="Oval 61"/>
            <p:cNvSpPr/>
            <p:nvPr/>
          </p:nvSpPr>
          <p:spPr>
            <a:xfrm>
              <a:off x="3978094" y="1085286"/>
              <a:ext cx="97141" cy="97141"/>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sp>
          <p:nvSpPr>
            <p:cNvPr id="63" name="Oval 62"/>
            <p:cNvSpPr/>
            <p:nvPr/>
          </p:nvSpPr>
          <p:spPr>
            <a:xfrm>
              <a:off x="3826517" y="1085286"/>
              <a:ext cx="97141" cy="97141"/>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grpSp>
      <p:grpSp>
        <p:nvGrpSpPr>
          <p:cNvPr id="64" name="Group 63"/>
          <p:cNvGrpSpPr/>
          <p:nvPr/>
        </p:nvGrpSpPr>
        <p:grpSpPr>
          <a:xfrm>
            <a:off x="7117403" y="2364554"/>
            <a:ext cx="2024216" cy="2778277"/>
            <a:chOff x="8957915" y="3152666"/>
            <a:chExt cx="3234085" cy="3705334"/>
          </a:xfrm>
          <a:solidFill>
            <a:schemeClr val="tx1">
              <a:lumMod val="50000"/>
            </a:schemeClr>
          </a:solidFill>
        </p:grpSpPr>
        <p:sp>
          <p:nvSpPr>
            <p:cNvPr id="65" name="Parallelogram 64"/>
            <p:cNvSpPr/>
            <p:nvPr/>
          </p:nvSpPr>
          <p:spPr>
            <a:xfrm>
              <a:off x="8957915" y="3152666"/>
              <a:ext cx="2430002" cy="3705334"/>
            </a:xfrm>
            <a:prstGeom prst="parallelogram">
              <a:avLst>
                <a:gd name="adj" fmla="val 0"/>
              </a:avLst>
            </a:prstGeom>
            <a:grpFill/>
            <a:ln w="0" cap="flat" cmpd="sng" algn="ctr">
              <a:solidFill>
                <a:schemeClr val="bg1"/>
              </a:solidFill>
              <a:prstDash val="solid"/>
              <a:miter lim="800000"/>
            </a:ln>
            <a:effectLst/>
          </p:spPr>
          <p:txBody>
            <a:bodyPr wrap="square" rtlCol="0" anchor="ctr">
              <a:noAutofit/>
            </a:bodyPr>
            <a:lstStyle/>
            <a:p>
              <a:pPr algn="ctr" defTabSz="685800">
                <a:buClrTx/>
                <a:defRPr/>
              </a:pPr>
              <a:endParaRPr lang="en-US" sz="1350" dirty="0">
                <a:solidFill>
                  <a:prstClr val="white"/>
                </a:solidFill>
                <a:latin typeface="Calibri" panose="020F0502020204030204"/>
                <a:ea typeface="+mn-ea"/>
                <a:cs typeface="+mn-cs"/>
              </a:endParaRPr>
            </a:p>
          </p:txBody>
        </p:sp>
        <p:grpSp>
          <p:nvGrpSpPr>
            <p:cNvPr id="66" name="Group 65"/>
            <p:cNvGrpSpPr/>
            <p:nvPr/>
          </p:nvGrpSpPr>
          <p:grpSpPr>
            <a:xfrm>
              <a:off x="8957915" y="6147438"/>
              <a:ext cx="3234085" cy="310740"/>
              <a:chOff x="7020604" y="5893792"/>
              <a:chExt cx="3812481" cy="310740"/>
            </a:xfrm>
            <a:grpFill/>
          </p:grpSpPr>
          <p:cxnSp>
            <p:nvCxnSpPr>
              <p:cNvPr id="67" name="Straight Connector 66"/>
              <p:cNvCxnSpPr/>
              <p:nvPr/>
            </p:nvCxnSpPr>
            <p:spPr>
              <a:xfrm>
                <a:off x="7020604" y="6010318"/>
                <a:ext cx="3812481"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7020604" y="6204532"/>
                <a:ext cx="3812481"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7020604" y="5893792"/>
                <a:ext cx="3812481"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7020604" y="5971476"/>
                <a:ext cx="3812481"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7020604" y="6165687"/>
                <a:ext cx="3812481"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7020604" y="5932634"/>
                <a:ext cx="3812481"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7020604" y="6088002"/>
                <a:ext cx="3812481"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7020604" y="6049160"/>
                <a:ext cx="3812481"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7020604" y="6126844"/>
                <a:ext cx="3812481"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80" name="Rectangle 79"/>
          <p:cNvSpPr/>
          <p:nvPr/>
        </p:nvSpPr>
        <p:spPr>
          <a:xfrm>
            <a:off x="199040" y="529775"/>
            <a:ext cx="45379" cy="4405118"/>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chemeClr val="tx1"/>
              </a:solidFill>
              <a:latin typeface="Arial" panose="020B0604020202020204"/>
            </a:endParaRPr>
          </a:p>
        </p:txBody>
      </p:sp>
      <p:sp>
        <p:nvSpPr>
          <p:cNvPr id="113" name="Rectangle 112"/>
          <p:cNvSpPr/>
          <p:nvPr/>
        </p:nvSpPr>
        <p:spPr>
          <a:xfrm>
            <a:off x="8990909" y="676277"/>
            <a:ext cx="109985" cy="3796944"/>
          </a:xfrm>
          <a:prstGeom prst="rect">
            <a:avLst/>
          </a:prstGeom>
          <a:solidFill>
            <a:schemeClr val="tx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350" kern="1200">
              <a:solidFill>
                <a:prstClr val="white"/>
              </a:solidFill>
              <a:latin typeface="Arial" panose="020B0604020202020204"/>
            </a:endParaRPr>
          </a:p>
        </p:txBody>
      </p:sp>
      <p:grpSp>
        <p:nvGrpSpPr>
          <p:cNvPr id="87" name="Group 86"/>
          <p:cNvGrpSpPr/>
          <p:nvPr/>
        </p:nvGrpSpPr>
        <p:grpSpPr>
          <a:xfrm>
            <a:off x="293975" y="826291"/>
            <a:ext cx="5509670" cy="768350"/>
            <a:chOff x="463646" y="1050278"/>
            <a:chExt cx="6680127" cy="931576"/>
          </a:xfrm>
        </p:grpSpPr>
        <p:grpSp>
          <p:nvGrpSpPr>
            <p:cNvPr id="89" name="Group 88"/>
            <p:cNvGrpSpPr/>
            <p:nvPr/>
          </p:nvGrpSpPr>
          <p:grpSpPr>
            <a:xfrm>
              <a:off x="463646" y="1197772"/>
              <a:ext cx="846133" cy="636584"/>
              <a:chOff x="463646" y="1381763"/>
              <a:chExt cx="846133" cy="636584"/>
            </a:xfrm>
          </p:grpSpPr>
          <p:cxnSp>
            <p:nvCxnSpPr>
              <p:cNvPr id="92" name="Straight Connector 91"/>
              <p:cNvCxnSpPr/>
              <p:nvPr/>
            </p:nvCxnSpPr>
            <p:spPr>
              <a:xfrm>
                <a:off x="494598" y="1700054"/>
                <a:ext cx="305502"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93" name="Rectangle: Rounded Corners 92"/>
              <p:cNvSpPr/>
              <p:nvPr/>
            </p:nvSpPr>
            <p:spPr>
              <a:xfrm>
                <a:off x="463646" y="1411901"/>
                <a:ext cx="61905" cy="576306"/>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kern="1200">
                  <a:solidFill>
                    <a:prstClr val="white"/>
                  </a:solidFill>
                  <a:latin typeface="Arial" panose="020B0604020202020204"/>
                </a:endParaRPr>
              </a:p>
            </p:txBody>
          </p:sp>
          <p:grpSp>
            <p:nvGrpSpPr>
              <p:cNvPr id="94" name="Group 93"/>
              <p:cNvGrpSpPr/>
              <p:nvPr/>
            </p:nvGrpSpPr>
            <p:grpSpPr>
              <a:xfrm>
                <a:off x="633566" y="1381763"/>
                <a:ext cx="676213" cy="636584"/>
                <a:chOff x="277159" y="1572655"/>
                <a:chExt cx="614739" cy="578713"/>
              </a:xfrm>
            </p:grpSpPr>
            <p:sp>
              <p:nvSpPr>
                <p:cNvPr id="95" name="Arc 94"/>
                <p:cNvSpPr/>
                <p:nvPr/>
              </p:nvSpPr>
              <p:spPr>
                <a:xfrm>
                  <a:off x="277159" y="1586828"/>
                  <a:ext cx="550366" cy="550367"/>
                </a:xfrm>
                <a:prstGeom prst="arc">
                  <a:avLst>
                    <a:gd name="adj1" fmla="val 8257197"/>
                    <a:gd name="adj2" fmla="val 13287833"/>
                  </a:avLst>
                </a:prstGeom>
                <a:solidFill>
                  <a:schemeClr val="accent1"/>
                </a:solidFill>
                <a:ln w="63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kern="1200">
                    <a:solidFill>
                      <a:prstClr val="white"/>
                    </a:solidFill>
                    <a:latin typeface="Arial" panose="020B0604020202020204"/>
                  </a:endParaRPr>
                </a:p>
              </p:txBody>
            </p:sp>
            <p:sp>
              <p:nvSpPr>
                <p:cNvPr id="96" name="Oval 95"/>
                <p:cNvSpPr/>
                <p:nvPr/>
              </p:nvSpPr>
              <p:spPr>
                <a:xfrm>
                  <a:off x="313185" y="1572655"/>
                  <a:ext cx="578713" cy="578713"/>
                </a:xfrm>
                <a:prstGeom prst="ellipse">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kern="1200">
                    <a:solidFill>
                      <a:prstClr val="white"/>
                    </a:solidFill>
                    <a:latin typeface="Arial" panose="020B0604020202020204"/>
                  </a:endParaRPr>
                </a:p>
              </p:txBody>
            </p:sp>
          </p:grpSp>
        </p:grpSp>
        <p:sp>
          <p:nvSpPr>
            <p:cNvPr id="90" name="Rectangle 89"/>
            <p:cNvSpPr/>
            <p:nvPr/>
          </p:nvSpPr>
          <p:spPr>
            <a:xfrm>
              <a:off x="1477431" y="1050278"/>
              <a:ext cx="5666342" cy="931576"/>
            </a:xfrm>
            <a:prstGeom prst="rect">
              <a:avLst/>
            </a:prstGeom>
          </p:spPr>
          <p:txBody>
            <a:bodyPr wrap="square" anchor="ctr">
              <a:spAutoFit/>
            </a:bodyPr>
            <a:lstStyle/>
            <a:p>
              <a:pPr defTabSz="685800">
                <a:buClrTx/>
                <a:defRPr/>
              </a:pPr>
              <a:r>
                <a:rPr lang="en-US" sz="1100" dirty="0"/>
                <a:t>The Nigerian health system faces numerous challenges in the availability of medical products, particularly pharmaceuticals. Many hospitals suffer from out of stock syndrome, resulting in inadequate supplies of essential medications.</a:t>
              </a:r>
              <a:endParaRPr lang="en-US" sz="1100" kern="1200" dirty="0">
                <a:latin typeface="Century Gothic" panose="020B0502020202020204" pitchFamily="34" charset="0"/>
                <a:ea typeface="+mn-ea"/>
                <a:cs typeface="+mn-cs"/>
              </a:endParaRPr>
            </a:p>
          </p:txBody>
        </p:sp>
      </p:grpSp>
      <p:grpSp>
        <p:nvGrpSpPr>
          <p:cNvPr id="114" name="Group 113"/>
          <p:cNvGrpSpPr/>
          <p:nvPr/>
        </p:nvGrpSpPr>
        <p:grpSpPr>
          <a:xfrm>
            <a:off x="250485" y="1850708"/>
            <a:ext cx="5509670" cy="769441"/>
            <a:chOff x="463646" y="1049613"/>
            <a:chExt cx="6680127" cy="932899"/>
          </a:xfrm>
        </p:grpSpPr>
        <p:grpSp>
          <p:nvGrpSpPr>
            <p:cNvPr id="115" name="Group 114"/>
            <p:cNvGrpSpPr/>
            <p:nvPr/>
          </p:nvGrpSpPr>
          <p:grpSpPr>
            <a:xfrm>
              <a:off x="463646" y="1197772"/>
              <a:ext cx="846133" cy="636584"/>
              <a:chOff x="463646" y="1381763"/>
              <a:chExt cx="846133" cy="636584"/>
            </a:xfrm>
          </p:grpSpPr>
          <p:cxnSp>
            <p:nvCxnSpPr>
              <p:cNvPr id="118" name="Straight Connector 117"/>
              <p:cNvCxnSpPr/>
              <p:nvPr/>
            </p:nvCxnSpPr>
            <p:spPr>
              <a:xfrm>
                <a:off x="948530" y="1675140"/>
                <a:ext cx="30550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19" name="Rectangle: Rounded Corners 118"/>
              <p:cNvSpPr/>
              <p:nvPr/>
            </p:nvSpPr>
            <p:spPr>
              <a:xfrm>
                <a:off x="463646" y="1411901"/>
                <a:ext cx="61905" cy="576306"/>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kern="1200">
                  <a:solidFill>
                    <a:prstClr val="white"/>
                  </a:solidFill>
                  <a:latin typeface="Arial" panose="020B0604020202020204"/>
                </a:endParaRPr>
              </a:p>
            </p:txBody>
          </p:sp>
          <p:grpSp>
            <p:nvGrpSpPr>
              <p:cNvPr id="120" name="Group 119"/>
              <p:cNvGrpSpPr/>
              <p:nvPr/>
            </p:nvGrpSpPr>
            <p:grpSpPr>
              <a:xfrm>
                <a:off x="633566" y="1381763"/>
                <a:ext cx="676213" cy="636584"/>
                <a:chOff x="277159" y="1572655"/>
                <a:chExt cx="614739" cy="578713"/>
              </a:xfrm>
            </p:grpSpPr>
            <p:sp>
              <p:nvSpPr>
                <p:cNvPr id="121" name="Arc 120"/>
                <p:cNvSpPr/>
                <p:nvPr/>
              </p:nvSpPr>
              <p:spPr>
                <a:xfrm>
                  <a:off x="277159" y="1586828"/>
                  <a:ext cx="550366" cy="550367"/>
                </a:xfrm>
                <a:prstGeom prst="arc">
                  <a:avLst>
                    <a:gd name="adj1" fmla="val 8257197"/>
                    <a:gd name="adj2" fmla="val 13287833"/>
                  </a:avLst>
                </a:prstGeom>
                <a:solidFill>
                  <a:schemeClr val="accent2"/>
                </a:solidFill>
                <a:ln w="635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kern="1200">
                    <a:solidFill>
                      <a:prstClr val="white"/>
                    </a:solidFill>
                    <a:latin typeface="Arial" panose="020B0604020202020204"/>
                  </a:endParaRPr>
                </a:p>
              </p:txBody>
            </p:sp>
            <p:sp>
              <p:nvSpPr>
                <p:cNvPr id="122" name="Oval 121"/>
                <p:cNvSpPr/>
                <p:nvPr/>
              </p:nvSpPr>
              <p:spPr>
                <a:xfrm>
                  <a:off x="313185" y="1572655"/>
                  <a:ext cx="578713" cy="578713"/>
                </a:xfrm>
                <a:prstGeom prst="ellipse">
                  <a:avLst/>
                </a:prstGeom>
                <a:solidFill>
                  <a:schemeClr val="bg1"/>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kern="1200">
                    <a:solidFill>
                      <a:prstClr val="white"/>
                    </a:solidFill>
                    <a:latin typeface="Arial" panose="020B0604020202020204"/>
                  </a:endParaRPr>
                </a:p>
              </p:txBody>
            </p:sp>
          </p:grpSp>
        </p:grpSp>
        <p:sp>
          <p:nvSpPr>
            <p:cNvPr id="116" name="Rectangle 115"/>
            <p:cNvSpPr/>
            <p:nvPr/>
          </p:nvSpPr>
          <p:spPr>
            <a:xfrm>
              <a:off x="1477431" y="1049613"/>
              <a:ext cx="5666342" cy="932899"/>
            </a:xfrm>
            <a:prstGeom prst="rect">
              <a:avLst/>
            </a:prstGeom>
          </p:spPr>
          <p:txBody>
            <a:bodyPr wrap="square" anchor="ctr">
              <a:spAutoFit/>
            </a:bodyPr>
            <a:lstStyle/>
            <a:p>
              <a:pPr defTabSz="685800">
                <a:buClrTx/>
                <a:defRPr/>
              </a:pPr>
              <a:r>
                <a:rPr lang="en-US" sz="1100" dirty="0"/>
                <a:t>Diagnostic products are severely inadequate, with an estimated ratio of 1 MRI/CT Scan service for every 2 million people. Moreover, the available diagnostic equipment often malfunctions or becomes outdated, further limiting access to accurate and timely diagnoses.</a:t>
              </a:r>
              <a:endParaRPr lang="en-US" sz="1100" kern="1200" dirty="0">
                <a:latin typeface="Century Gothic" panose="020B0502020202020204" pitchFamily="34" charset="0"/>
                <a:ea typeface="+mn-ea"/>
                <a:cs typeface="+mn-cs"/>
              </a:endParaRPr>
            </a:p>
          </p:txBody>
        </p:sp>
      </p:grpSp>
      <p:grpSp>
        <p:nvGrpSpPr>
          <p:cNvPr id="123" name="Group 122"/>
          <p:cNvGrpSpPr/>
          <p:nvPr/>
        </p:nvGrpSpPr>
        <p:grpSpPr>
          <a:xfrm>
            <a:off x="318273" y="2686535"/>
            <a:ext cx="5509670" cy="1107996"/>
            <a:chOff x="463646" y="844376"/>
            <a:chExt cx="6680127" cy="1343376"/>
          </a:xfrm>
        </p:grpSpPr>
        <p:grpSp>
          <p:nvGrpSpPr>
            <p:cNvPr id="124" name="Group 123"/>
            <p:cNvGrpSpPr/>
            <p:nvPr/>
          </p:nvGrpSpPr>
          <p:grpSpPr>
            <a:xfrm>
              <a:off x="463646" y="1197772"/>
              <a:ext cx="846133" cy="636584"/>
              <a:chOff x="463646" y="1381763"/>
              <a:chExt cx="846133" cy="636584"/>
            </a:xfrm>
          </p:grpSpPr>
          <p:cxnSp>
            <p:nvCxnSpPr>
              <p:cNvPr id="127" name="Straight Connector 126"/>
              <p:cNvCxnSpPr/>
              <p:nvPr/>
            </p:nvCxnSpPr>
            <p:spPr>
              <a:xfrm>
                <a:off x="494598" y="1700054"/>
                <a:ext cx="305502"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28" name="Rectangle: Rounded Corners 127"/>
              <p:cNvSpPr/>
              <p:nvPr/>
            </p:nvSpPr>
            <p:spPr>
              <a:xfrm>
                <a:off x="463646" y="1411901"/>
                <a:ext cx="61905" cy="576306"/>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kern="1200">
                  <a:solidFill>
                    <a:prstClr val="white"/>
                  </a:solidFill>
                  <a:latin typeface="Arial" panose="020B0604020202020204"/>
                </a:endParaRPr>
              </a:p>
            </p:txBody>
          </p:sp>
          <p:grpSp>
            <p:nvGrpSpPr>
              <p:cNvPr id="129" name="Group 128"/>
              <p:cNvGrpSpPr/>
              <p:nvPr/>
            </p:nvGrpSpPr>
            <p:grpSpPr>
              <a:xfrm>
                <a:off x="633566" y="1381763"/>
                <a:ext cx="676213" cy="636584"/>
                <a:chOff x="277159" y="1572655"/>
                <a:chExt cx="614739" cy="578713"/>
              </a:xfrm>
            </p:grpSpPr>
            <p:sp>
              <p:nvSpPr>
                <p:cNvPr id="130" name="Arc 129"/>
                <p:cNvSpPr/>
                <p:nvPr/>
              </p:nvSpPr>
              <p:spPr>
                <a:xfrm>
                  <a:off x="277159" y="1586828"/>
                  <a:ext cx="550366" cy="550367"/>
                </a:xfrm>
                <a:prstGeom prst="arc">
                  <a:avLst>
                    <a:gd name="adj1" fmla="val 8257197"/>
                    <a:gd name="adj2" fmla="val 13287833"/>
                  </a:avLst>
                </a:prstGeom>
                <a:solidFill>
                  <a:schemeClr val="accent1"/>
                </a:solidFill>
                <a:ln w="63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kern="1200">
                    <a:solidFill>
                      <a:prstClr val="white"/>
                    </a:solidFill>
                    <a:latin typeface="Arial" panose="020B0604020202020204"/>
                  </a:endParaRPr>
                </a:p>
              </p:txBody>
            </p:sp>
            <p:sp>
              <p:nvSpPr>
                <p:cNvPr id="131" name="Oval 130"/>
                <p:cNvSpPr/>
                <p:nvPr/>
              </p:nvSpPr>
              <p:spPr>
                <a:xfrm>
                  <a:off x="313185" y="1572655"/>
                  <a:ext cx="578713" cy="578713"/>
                </a:xfrm>
                <a:prstGeom prst="ellipse">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kern="1200">
                    <a:solidFill>
                      <a:prstClr val="white"/>
                    </a:solidFill>
                    <a:latin typeface="Arial" panose="020B0604020202020204"/>
                  </a:endParaRPr>
                </a:p>
              </p:txBody>
            </p:sp>
          </p:grpSp>
        </p:grpSp>
        <p:sp>
          <p:nvSpPr>
            <p:cNvPr id="125" name="Rectangle 124"/>
            <p:cNvSpPr/>
            <p:nvPr/>
          </p:nvSpPr>
          <p:spPr>
            <a:xfrm>
              <a:off x="1477431" y="844376"/>
              <a:ext cx="5666342" cy="1343376"/>
            </a:xfrm>
            <a:prstGeom prst="rect">
              <a:avLst/>
            </a:prstGeom>
          </p:spPr>
          <p:txBody>
            <a:bodyPr wrap="square" anchor="ctr">
              <a:spAutoFit/>
            </a:bodyPr>
            <a:lstStyle/>
            <a:p>
              <a:pPr defTabSz="685800">
                <a:buClrTx/>
                <a:defRPr/>
              </a:pPr>
              <a:r>
                <a:rPr lang="en-US" sz="1100" dirty="0"/>
                <a:t>Interventional radiology products and technology are grossly </a:t>
              </a:r>
              <a:r>
                <a:rPr lang="en-US" sz="1100" dirty="0" smtClean="0"/>
                <a:t>insufficient as we cannot be able to boast of, </a:t>
              </a:r>
              <a:r>
                <a:rPr lang="en-US" sz="1100" dirty="0"/>
                <a:t>with a scarcity of functional interventional radiotherapy facilities and equipment. The few available facilities, mainly in the private sector, are often out of reach for many patients, and some are outdated, posing challenges in maintaining and fixing them.</a:t>
              </a:r>
              <a:endParaRPr lang="en-US" sz="1100" dirty="0">
                <a:latin typeface="Century Gothic" panose="020B0502020202020204" pitchFamily="34" charset="0"/>
              </a:endParaRPr>
            </a:p>
          </p:txBody>
        </p:sp>
      </p:grpSp>
      <p:grpSp>
        <p:nvGrpSpPr>
          <p:cNvPr id="152" name="Group 151"/>
          <p:cNvGrpSpPr/>
          <p:nvPr/>
        </p:nvGrpSpPr>
        <p:grpSpPr>
          <a:xfrm>
            <a:off x="343802" y="3976432"/>
            <a:ext cx="5509670" cy="938719"/>
            <a:chOff x="463646" y="946992"/>
            <a:chExt cx="6680127" cy="1138136"/>
          </a:xfrm>
        </p:grpSpPr>
        <p:grpSp>
          <p:nvGrpSpPr>
            <p:cNvPr id="153" name="Group 152"/>
            <p:cNvGrpSpPr/>
            <p:nvPr/>
          </p:nvGrpSpPr>
          <p:grpSpPr>
            <a:xfrm>
              <a:off x="463646" y="1197772"/>
              <a:ext cx="846133" cy="636584"/>
              <a:chOff x="463646" y="1381763"/>
              <a:chExt cx="846133" cy="636584"/>
            </a:xfrm>
          </p:grpSpPr>
          <p:cxnSp>
            <p:nvCxnSpPr>
              <p:cNvPr id="156" name="Straight Connector 155"/>
              <p:cNvCxnSpPr/>
              <p:nvPr/>
            </p:nvCxnSpPr>
            <p:spPr>
              <a:xfrm>
                <a:off x="494598" y="1700054"/>
                <a:ext cx="305502"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57" name="Rectangle: Rounded Corners 156"/>
              <p:cNvSpPr/>
              <p:nvPr/>
            </p:nvSpPr>
            <p:spPr>
              <a:xfrm>
                <a:off x="463646" y="1411901"/>
                <a:ext cx="61905" cy="576306"/>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kern="1200">
                  <a:solidFill>
                    <a:prstClr val="white"/>
                  </a:solidFill>
                  <a:latin typeface="Arial" panose="020B0604020202020204"/>
                </a:endParaRPr>
              </a:p>
            </p:txBody>
          </p:sp>
          <p:grpSp>
            <p:nvGrpSpPr>
              <p:cNvPr id="158" name="Group 157"/>
              <p:cNvGrpSpPr/>
              <p:nvPr/>
            </p:nvGrpSpPr>
            <p:grpSpPr>
              <a:xfrm>
                <a:off x="633566" y="1381763"/>
                <a:ext cx="676213" cy="636584"/>
                <a:chOff x="277159" y="1572655"/>
                <a:chExt cx="614739" cy="578713"/>
              </a:xfrm>
            </p:grpSpPr>
            <p:sp>
              <p:nvSpPr>
                <p:cNvPr id="159" name="Arc 158"/>
                <p:cNvSpPr/>
                <p:nvPr/>
              </p:nvSpPr>
              <p:spPr>
                <a:xfrm>
                  <a:off x="277159" y="1586828"/>
                  <a:ext cx="550366" cy="550367"/>
                </a:xfrm>
                <a:prstGeom prst="arc">
                  <a:avLst>
                    <a:gd name="adj1" fmla="val 8257197"/>
                    <a:gd name="adj2" fmla="val 13287833"/>
                  </a:avLst>
                </a:prstGeom>
                <a:solidFill>
                  <a:schemeClr val="accent2"/>
                </a:solidFill>
                <a:ln w="635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kern="1200">
                    <a:solidFill>
                      <a:prstClr val="white"/>
                    </a:solidFill>
                    <a:latin typeface="Arial" panose="020B0604020202020204"/>
                  </a:endParaRPr>
                </a:p>
              </p:txBody>
            </p:sp>
            <p:sp>
              <p:nvSpPr>
                <p:cNvPr id="160" name="Oval 159"/>
                <p:cNvSpPr/>
                <p:nvPr/>
              </p:nvSpPr>
              <p:spPr>
                <a:xfrm>
                  <a:off x="313185" y="1572655"/>
                  <a:ext cx="578713" cy="578713"/>
                </a:xfrm>
                <a:prstGeom prst="ellipse">
                  <a:avLst/>
                </a:prstGeom>
                <a:solidFill>
                  <a:schemeClr val="bg1"/>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kern="1200">
                    <a:solidFill>
                      <a:prstClr val="white"/>
                    </a:solidFill>
                    <a:latin typeface="Arial" panose="020B0604020202020204"/>
                  </a:endParaRPr>
                </a:p>
              </p:txBody>
            </p:sp>
          </p:grpSp>
        </p:grpSp>
        <p:sp>
          <p:nvSpPr>
            <p:cNvPr id="154" name="Rectangle 153"/>
            <p:cNvSpPr/>
            <p:nvPr/>
          </p:nvSpPr>
          <p:spPr>
            <a:xfrm>
              <a:off x="1477431" y="946992"/>
              <a:ext cx="5666342" cy="1138136"/>
            </a:xfrm>
            <a:prstGeom prst="rect">
              <a:avLst/>
            </a:prstGeom>
          </p:spPr>
          <p:txBody>
            <a:bodyPr wrap="square" anchor="ctr">
              <a:spAutoFit/>
            </a:bodyPr>
            <a:lstStyle/>
            <a:p>
              <a:pPr defTabSz="685800">
                <a:buClrTx/>
                <a:defRPr/>
              </a:pPr>
              <a:r>
                <a:rPr lang="en-US" sz="1100" dirty="0"/>
                <a:t>Transportation and logistics present significant challenges in healthcare delivery, particularly in Bayelsa where most communities are riverine. Dependence on water transportation complicates the timely and efficient distribution of medical supplies </a:t>
              </a:r>
              <a:r>
                <a:rPr lang="en-US" sz="1100" dirty="0" smtClean="0"/>
                <a:t>and </a:t>
              </a:r>
              <a:r>
                <a:rPr lang="en-US" sz="1100" dirty="0"/>
                <a:t>access to healthcare services in remote areas.</a:t>
              </a:r>
              <a:endParaRPr lang="en-US" sz="1100" kern="1200" dirty="0">
                <a:latin typeface="Century Gothic" panose="020B0502020202020204" pitchFamily="34" charset="0"/>
                <a:ea typeface="+mn-ea"/>
                <a:cs typeface="+mn-cs"/>
              </a:endParaRPr>
            </a:p>
          </p:txBody>
        </p:sp>
      </p:grpSp>
      <p:pic>
        <p:nvPicPr>
          <p:cNvPr id="1026" name="Picture 2" descr="Free vector interaction design concept illustra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4106" y="1050005"/>
            <a:ext cx="317183" cy="3171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vector mobile testing concept illustra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978" y="2097069"/>
            <a:ext cx="415406" cy="27671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vector face to face selling method. personalized shopping, sales assistant and buyer cooperation, sales promotion. personalized marketing strategy."/>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205" t="12222" r="11205" b="12222"/>
          <a:stretch>
            <a:fillRect/>
          </a:stretch>
        </p:blipFill>
        <p:spPr bwMode="auto">
          <a:xfrm>
            <a:off x="587755" y="3075725"/>
            <a:ext cx="338481" cy="32961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vector audience segmentation abstract concept illustration"/>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061" t="10371" r="7061" b="10371"/>
          <a:stretch>
            <a:fillRect/>
          </a:stretch>
        </p:blipFill>
        <p:spPr bwMode="auto">
          <a:xfrm>
            <a:off x="572577" y="4264538"/>
            <a:ext cx="392784" cy="36250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35977" y="586486"/>
            <a:ext cx="3464917" cy="1429779"/>
          </a:xfrm>
          <a:prstGeom prst="rect">
            <a:avLst/>
          </a:prstGeom>
        </p:spPr>
      </p:pic>
      <p:pic>
        <p:nvPicPr>
          <p:cNvPr id="8194" name="Picture 2" descr="Medical Instruments, Medical Equipments"/>
          <p:cNvPicPr>
            <a:picLocks noChangeAspect="1" noChangeArrowheads="1"/>
          </p:cNvPicPr>
          <p:nvPr/>
        </p:nvPicPr>
        <p:blipFill rotWithShape="1">
          <a:blip r:embed="rId7">
            <a:extLst>
              <a:ext uri="{28A0092B-C50C-407E-A947-70E740481C1C}">
                <a14:useLocalDpi xmlns:a14="http://schemas.microsoft.com/office/drawing/2010/main" val="0"/>
              </a:ext>
            </a:extLst>
          </a:blip>
          <a:srcRect l="14316" t="-2568" r="16097" b="2568"/>
          <a:stretch>
            <a:fillRect/>
          </a:stretch>
        </p:blipFill>
        <p:spPr bwMode="auto">
          <a:xfrm>
            <a:off x="6082301" y="2053555"/>
            <a:ext cx="2537717" cy="280092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363" y="226889"/>
            <a:ext cx="8533491" cy="414890"/>
          </a:xfrm>
        </p:spPr>
        <p:txBody>
          <a:bodyPr/>
          <a:lstStyle/>
          <a:p>
            <a:r>
              <a:rPr lang="en-US" dirty="0"/>
              <a:t>Finance</a:t>
            </a:r>
          </a:p>
        </p:txBody>
      </p:sp>
      <p:sp>
        <p:nvSpPr>
          <p:cNvPr id="3" name="Slide Number Placeholder 2"/>
          <p:cNvSpPr>
            <a:spLocks noGrp="1"/>
          </p:cNvSpPr>
          <p:nvPr>
            <p:ph type="sldNum" sz="quarter" idx="12"/>
          </p:nvPr>
        </p:nvSpPr>
        <p:spPr/>
        <p:txBody>
          <a:bodyPr/>
          <a:lstStyle/>
          <a:p>
            <a:fld id="{7BB16748-3CF8-4CBA-892F-939D9AD21311}" type="slidenum">
              <a:rPr lang="en-US" smtClean="0"/>
              <a:t>39</a:t>
            </a:fld>
            <a:endParaRPr lang="en-US"/>
          </a:p>
        </p:txBody>
      </p:sp>
      <p:grpSp>
        <p:nvGrpSpPr>
          <p:cNvPr id="4" name="Group 3"/>
          <p:cNvGrpSpPr/>
          <p:nvPr/>
        </p:nvGrpSpPr>
        <p:grpSpPr>
          <a:xfrm>
            <a:off x="0" y="878856"/>
            <a:ext cx="3324861" cy="3890905"/>
            <a:chOff x="0" y="813219"/>
            <a:chExt cx="4433148" cy="5187873"/>
          </a:xfrm>
        </p:grpSpPr>
        <p:sp>
          <p:nvSpPr>
            <p:cNvPr id="5" name="Rectangle 4"/>
            <p:cNvSpPr/>
            <p:nvPr/>
          </p:nvSpPr>
          <p:spPr>
            <a:xfrm>
              <a:off x="0" y="813219"/>
              <a:ext cx="2340864" cy="24481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50"/>
            </a:p>
          </p:txBody>
        </p:sp>
        <p:grpSp>
          <p:nvGrpSpPr>
            <p:cNvPr id="6" name="Group 5"/>
            <p:cNvGrpSpPr/>
            <p:nvPr/>
          </p:nvGrpSpPr>
          <p:grpSpPr>
            <a:xfrm flipH="1">
              <a:off x="0" y="930316"/>
              <a:ext cx="2194560" cy="194238"/>
              <a:chOff x="1696598" y="1663547"/>
              <a:chExt cx="3073706" cy="609600"/>
            </a:xfrm>
          </p:grpSpPr>
          <p:cxnSp>
            <p:nvCxnSpPr>
              <p:cNvPr id="8" name="Straight Connector 7"/>
              <p:cNvCxnSpPr/>
              <p:nvPr/>
            </p:nvCxnSpPr>
            <p:spPr>
              <a:xfrm flipV="1">
                <a:off x="1696598" y="1663547"/>
                <a:ext cx="30737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1696598" y="1815947"/>
                <a:ext cx="30737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1696598" y="1968347"/>
                <a:ext cx="30737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696598" y="2120747"/>
                <a:ext cx="30737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1696598" y="2273147"/>
                <a:ext cx="30737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Rectangle 6"/>
            <p:cNvSpPr/>
            <p:nvPr/>
          </p:nvSpPr>
          <p:spPr>
            <a:xfrm>
              <a:off x="392532" y="1234034"/>
              <a:ext cx="4040616" cy="4767058"/>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50">
                <a:ln>
                  <a:solidFill>
                    <a:sysClr val="windowText" lastClr="000000"/>
                  </a:solidFill>
                </a:ln>
              </a:endParaRPr>
            </a:p>
          </p:txBody>
        </p:sp>
      </p:grpSp>
      <p:grpSp>
        <p:nvGrpSpPr>
          <p:cNvPr id="13" name="Group 12"/>
          <p:cNvGrpSpPr/>
          <p:nvPr/>
        </p:nvGrpSpPr>
        <p:grpSpPr>
          <a:xfrm>
            <a:off x="3619260" y="529351"/>
            <a:ext cx="5385918" cy="661348"/>
            <a:chOff x="-5530" y="867507"/>
            <a:chExt cx="7413540" cy="881797"/>
          </a:xfrm>
        </p:grpSpPr>
        <p:grpSp>
          <p:nvGrpSpPr>
            <p:cNvPr id="14" name="Group 13"/>
            <p:cNvGrpSpPr/>
            <p:nvPr/>
          </p:nvGrpSpPr>
          <p:grpSpPr>
            <a:xfrm>
              <a:off x="-5530" y="922203"/>
              <a:ext cx="7413540" cy="827101"/>
              <a:chOff x="1" y="2777365"/>
              <a:chExt cx="7413540" cy="827101"/>
            </a:xfrm>
          </p:grpSpPr>
          <p:sp>
            <p:nvSpPr>
              <p:cNvPr id="16" name="Arrow: Pentagon 15"/>
              <p:cNvSpPr/>
              <p:nvPr/>
            </p:nvSpPr>
            <p:spPr>
              <a:xfrm>
                <a:off x="1" y="2777365"/>
                <a:ext cx="5994850" cy="384048"/>
              </a:xfrm>
              <a:prstGeom prst="homePlate">
                <a:avLst>
                  <a:gd name="adj" fmla="val 43894"/>
                </a:avLst>
              </a:prstGeom>
              <a:solidFill>
                <a:schemeClr val="tx1"/>
              </a:solidFill>
              <a:ln w="12700" cap="flat" cmpd="sng" algn="ctr">
                <a:noFill/>
                <a:prstDash val="solid"/>
                <a:miter lim="800000"/>
              </a:ln>
              <a:effectLst/>
            </p:spPr>
            <p:txBody>
              <a:bodyPr rtlCol="0" anchor="ctr"/>
              <a:lstStyle/>
              <a:p>
                <a:pPr algn="ctr" defTabSz="685800">
                  <a:buClrTx/>
                  <a:defRPr/>
                </a:pPr>
                <a:endParaRPr lang="en-US" sz="1350" b="1" dirty="0">
                  <a:solidFill>
                    <a:schemeClr val="tx1"/>
                  </a:solidFill>
                  <a:latin typeface="Source Sans Pro Light"/>
                  <a:ea typeface="+mn-ea"/>
                  <a:cs typeface="+mn-cs"/>
                </a:endParaRPr>
              </a:p>
            </p:txBody>
          </p:sp>
          <p:sp>
            <p:nvSpPr>
              <p:cNvPr id="17" name="TextBox 16"/>
              <p:cNvSpPr txBox="1"/>
              <p:nvPr/>
            </p:nvSpPr>
            <p:spPr>
              <a:xfrm>
                <a:off x="231008" y="2794982"/>
                <a:ext cx="4114800" cy="348813"/>
              </a:xfrm>
              <a:prstGeom prst="rect">
                <a:avLst/>
              </a:prstGeom>
              <a:noFill/>
              <a:ln w="12700" cap="flat">
                <a:noFill/>
                <a:miter lim="400000"/>
              </a:ln>
              <a:effectLst/>
              <a:sp3d/>
            </p:spPr>
            <p:txBody>
              <a:bodyPr wrap="square" anchor="ctr">
                <a:spAutoFit/>
              </a:bodyPr>
              <a:lstStyle/>
              <a:p>
                <a:pPr lvl="0">
                  <a:defRPr/>
                </a:pPr>
                <a:r>
                  <a:rPr lang="en-US" sz="1100" b="1" dirty="0" smtClean="0">
                    <a:solidFill>
                      <a:prstClr val="white"/>
                    </a:solidFill>
                    <a:latin typeface="Century Gothic" panose="020B0502020202020204" pitchFamily="34" charset="0"/>
                    <a:cs typeface="Arial" panose="020B0604020202020204" pitchFamily="34" charset="0"/>
                  </a:rPr>
                  <a:t>Healthcare Service Delivery in Nigeria</a:t>
                </a:r>
                <a:endParaRPr lang="en-US" sz="1100" b="1" dirty="0">
                  <a:solidFill>
                    <a:prstClr val="white"/>
                  </a:solidFill>
                  <a:latin typeface="Century Gothic" panose="020B0502020202020204" pitchFamily="34" charset="0"/>
                  <a:cs typeface="Arial" panose="020B0604020202020204" pitchFamily="34" charset="0"/>
                </a:endParaRPr>
              </a:p>
            </p:txBody>
          </p:sp>
          <p:sp>
            <p:nvSpPr>
              <p:cNvPr id="18" name="TextBox 17"/>
              <p:cNvSpPr txBox="1"/>
              <p:nvPr/>
            </p:nvSpPr>
            <p:spPr>
              <a:xfrm>
                <a:off x="236412" y="3265911"/>
                <a:ext cx="7177129" cy="338555"/>
              </a:xfrm>
              <a:prstGeom prst="rect">
                <a:avLst/>
              </a:prstGeom>
              <a:noFill/>
              <a:ln w="12700" cap="flat">
                <a:noFill/>
                <a:miter lim="400000"/>
              </a:ln>
              <a:effectLst/>
              <a:sp3d/>
            </p:spPr>
            <p:txBody>
              <a:bodyPr wrap="square" anchor="t">
                <a:spAutoFit/>
              </a:bodyPr>
              <a:lstStyle/>
              <a:p>
                <a:pPr lvl="0" algn="just">
                  <a:defRPr/>
                </a:pPr>
                <a:endParaRPr lang="en-US" sz="1050" dirty="0">
                  <a:solidFill>
                    <a:schemeClr val="tx1">
                      <a:lumMod val="75000"/>
                      <a:lumOff val="25000"/>
                    </a:schemeClr>
                  </a:solidFill>
                  <a:latin typeface="Century Gothic" panose="020B0502020202020204" pitchFamily="34" charset="0"/>
                  <a:cs typeface="Arial" panose="020B0604020202020204" pitchFamily="34" charset="0"/>
                </a:endParaRPr>
              </a:p>
            </p:txBody>
          </p:sp>
        </p:grpSp>
        <p:sp>
          <p:nvSpPr>
            <p:cNvPr id="15" name="Rectangle 14"/>
            <p:cNvSpPr/>
            <p:nvPr/>
          </p:nvSpPr>
          <p:spPr>
            <a:xfrm>
              <a:off x="113255" y="867507"/>
              <a:ext cx="58419" cy="293843"/>
            </a:xfrm>
            <a:prstGeom prst="rect">
              <a:avLst/>
            </a:prstGeom>
            <a:solidFill>
              <a:schemeClr val="accent2"/>
            </a:solidFill>
            <a:ln w="12700" cap="flat" cmpd="sng" algn="ctr">
              <a:noFill/>
              <a:prstDash val="solid"/>
              <a:miter lim="800000"/>
            </a:ln>
            <a:effectLst/>
          </p:spPr>
          <p:txBody>
            <a:bodyPr rtlCol="0" anchor="ctr"/>
            <a:lstStyle/>
            <a:p>
              <a:pPr algn="ctr" defTabSz="685800">
                <a:buClrTx/>
                <a:defRPr/>
              </a:pPr>
              <a:endParaRPr lang="en-IN" sz="1350" b="1">
                <a:solidFill>
                  <a:prstClr val="white"/>
                </a:solidFill>
                <a:latin typeface="Source Sans Pro Light"/>
                <a:ea typeface="+mn-ea"/>
                <a:cs typeface="+mn-cs"/>
              </a:endParaRPr>
            </a:p>
          </p:txBody>
        </p:sp>
      </p:grpSp>
      <p:sp>
        <p:nvSpPr>
          <p:cNvPr id="21" name="Right Triangle 16"/>
          <p:cNvSpPr/>
          <p:nvPr/>
        </p:nvSpPr>
        <p:spPr>
          <a:xfrm flipV="1">
            <a:off x="3465541" y="974861"/>
            <a:ext cx="5539637" cy="4399404"/>
          </a:xfrm>
          <a:custGeom>
            <a:avLst/>
            <a:gdLst>
              <a:gd name="connsiteX0" fmla="*/ 0 w 5504543"/>
              <a:gd name="connsiteY0" fmla="*/ 5867400 h 5867400"/>
              <a:gd name="connsiteX1" fmla="*/ 0 w 5504543"/>
              <a:gd name="connsiteY1" fmla="*/ 0 h 5867400"/>
              <a:gd name="connsiteX2" fmla="*/ 5504543 w 5504543"/>
              <a:gd name="connsiteY2" fmla="*/ 5867400 h 5867400"/>
              <a:gd name="connsiteX3" fmla="*/ 0 w 5504543"/>
              <a:gd name="connsiteY3" fmla="*/ 5867400 h 5867400"/>
              <a:gd name="connsiteX0-1" fmla="*/ 5504543 w 5595983"/>
              <a:gd name="connsiteY0-2" fmla="*/ 5867400 h 5958840"/>
              <a:gd name="connsiteX1-3" fmla="*/ 0 w 5595983"/>
              <a:gd name="connsiteY1-4" fmla="*/ 5867400 h 5958840"/>
              <a:gd name="connsiteX2-5" fmla="*/ 0 w 5595983"/>
              <a:gd name="connsiteY2-6" fmla="*/ 0 h 5958840"/>
              <a:gd name="connsiteX3-7" fmla="*/ 5595983 w 5595983"/>
              <a:gd name="connsiteY3-8" fmla="*/ 5958840 h 5958840"/>
              <a:gd name="connsiteX0-9" fmla="*/ 5504543 w 5504543"/>
              <a:gd name="connsiteY0-10" fmla="*/ 5867400 h 5867400"/>
              <a:gd name="connsiteX1-11" fmla="*/ 0 w 5504543"/>
              <a:gd name="connsiteY1-12" fmla="*/ 5867400 h 5867400"/>
              <a:gd name="connsiteX2-13" fmla="*/ 0 w 5504543"/>
              <a:gd name="connsiteY2-14" fmla="*/ 0 h 5867400"/>
            </a:gdLst>
            <a:ahLst/>
            <a:cxnLst>
              <a:cxn ang="0">
                <a:pos x="connsiteX0-1" y="connsiteY0-2"/>
              </a:cxn>
              <a:cxn ang="0">
                <a:pos x="connsiteX1-3" y="connsiteY1-4"/>
              </a:cxn>
              <a:cxn ang="0">
                <a:pos x="connsiteX2-5" y="connsiteY2-6"/>
              </a:cxn>
            </a:cxnLst>
            <a:rect l="l" t="t" r="r" b="b"/>
            <a:pathLst>
              <a:path w="5504543" h="5867400">
                <a:moveTo>
                  <a:pt x="5504543" y="5867400"/>
                </a:moveTo>
                <a:lnTo>
                  <a:pt x="0" y="5867400"/>
                </a:lnTo>
                <a:lnTo>
                  <a:pt x="0" y="0"/>
                </a:ln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grpSp>
        <p:nvGrpSpPr>
          <p:cNvPr id="22" name="Group 21"/>
          <p:cNvGrpSpPr/>
          <p:nvPr/>
        </p:nvGrpSpPr>
        <p:grpSpPr>
          <a:xfrm>
            <a:off x="3598061" y="1112635"/>
            <a:ext cx="5509670" cy="769441"/>
            <a:chOff x="463646" y="1049616"/>
            <a:chExt cx="6680127" cy="932899"/>
          </a:xfrm>
        </p:grpSpPr>
        <p:grpSp>
          <p:nvGrpSpPr>
            <p:cNvPr id="23" name="Group 22"/>
            <p:cNvGrpSpPr/>
            <p:nvPr/>
          </p:nvGrpSpPr>
          <p:grpSpPr>
            <a:xfrm>
              <a:off x="463646" y="1197772"/>
              <a:ext cx="846133" cy="636584"/>
              <a:chOff x="463646" y="1381763"/>
              <a:chExt cx="846133" cy="636584"/>
            </a:xfrm>
          </p:grpSpPr>
          <p:cxnSp>
            <p:nvCxnSpPr>
              <p:cNvPr id="25" name="Straight Connector 24"/>
              <p:cNvCxnSpPr/>
              <p:nvPr/>
            </p:nvCxnSpPr>
            <p:spPr>
              <a:xfrm>
                <a:off x="494598" y="1700054"/>
                <a:ext cx="305502"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6" name="Rectangle: Rounded Corners 92"/>
              <p:cNvSpPr/>
              <p:nvPr/>
            </p:nvSpPr>
            <p:spPr>
              <a:xfrm>
                <a:off x="463646" y="1411901"/>
                <a:ext cx="61905" cy="576306"/>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kern="1200">
                  <a:solidFill>
                    <a:prstClr val="white"/>
                  </a:solidFill>
                  <a:latin typeface="Arial" panose="020B0604020202020204"/>
                </a:endParaRPr>
              </a:p>
            </p:txBody>
          </p:sp>
          <p:grpSp>
            <p:nvGrpSpPr>
              <p:cNvPr id="27" name="Group 26"/>
              <p:cNvGrpSpPr/>
              <p:nvPr/>
            </p:nvGrpSpPr>
            <p:grpSpPr>
              <a:xfrm>
                <a:off x="633566" y="1381763"/>
                <a:ext cx="676213" cy="636584"/>
                <a:chOff x="277159" y="1572655"/>
                <a:chExt cx="614739" cy="578713"/>
              </a:xfrm>
            </p:grpSpPr>
            <p:sp>
              <p:nvSpPr>
                <p:cNvPr id="28" name="Arc 27"/>
                <p:cNvSpPr/>
                <p:nvPr/>
              </p:nvSpPr>
              <p:spPr>
                <a:xfrm>
                  <a:off x="277159" y="1586828"/>
                  <a:ext cx="550366" cy="550367"/>
                </a:xfrm>
                <a:prstGeom prst="arc">
                  <a:avLst>
                    <a:gd name="adj1" fmla="val 8257197"/>
                    <a:gd name="adj2" fmla="val 13287833"/>
                  </a:avLst>
                </a:prstGeom>
                <a:solidFill>
                  <a:schemeClr val="accent1"/>
                </a:solidFill>
                <a:ln w="63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kern="1200">
                    <a:solidFill>
                      <a:prstClr val="white"/>
                    </a:solidFill>
                    <a:latin typeface="Arial" panose="020B0604020202020204"/>
                  </a:endParaRPr>
                </a:p>
              </p:txBody>
            </p:sp>
            <p:sp>
              <p:nvSpPr>
                <p:cNvPr id="29" name="Oval 28"/>
                <p:cNvSpPr/>
                <p:nvPr/>
              </p:nvSpPr>
              <p:spPr>
                <a:xfrm>
                  <a:off x="313185" y="1572655"/>
                  <a:ext cx="578713" cy="578713"/>
                </a:xfrm>
                <a:prstGeom prst="ellipse">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kern="1200">
                    <a:solidFill>
                      <a:prstClr val="white"/>
                    </a:solidFill>
                    <a:latin typeface="Arial" panose="020B0604020202020204"/>
                  </a:endParaRPr>
                </a:p>
              </p:txBody>
            </p:sp>
          </p:grpSp>
        </p:grpSp>
        <p:sp>
          <p:nvSpPr>
            <p:cNvPr id="24" name="Rectangle 23"/>
            <p:cNvSpPr/>
            <p:nvPr/>
          </p:nvSpPr>
          <p:spPr>
            <a:xfrm>
              <a:off x="1477431" y="1049616"/>
              <a:ext cx="5666342" cy="932899"/>
            </a:xfrm>
            <a:prstGeom prst="rect">
              <a:avLst/>
            </a:prstGeom>
          </p:spPr>
          <p:txBody>
            <a:bodyPr wrap="square" anchor="ctr">
              <a:spAutoFit/>
            </a:bodyPr>
            <a:lstStyle/>
            <a:p>
              <a:pPr defTabSz="685800">
                <a:buClrTx/>
                <a:defRPr/>
              </a:pPr>
              <a:r>
                <a:rPr lang="en-US" sz="1100" dirty="0"/>
                <a:t>The health budget in Nigeria is significantly lower than the recommended 15%, with allocations typically ranging from 4% to 6%. Despite reaching double digits during the pandemic in 2020, there has been a decline in health spending since then</a:t>
              </a:r>
              <a:endParaRPr lang="en-US" sz="1100" kern="1200" dirty="0">
                <a:latin typeface="Century Gothic" panose="020B0502020202020204" pitchFamily="34" charset="0"/>
                <a:ea typeface="+mn-ea"/>
                <a:cs typeface="+mn-cs"/>
              </a:endParaRPr>
            </a:p>
          </p:txBody>
        </p:sp>
      </p:grpSp>
      <p:grpSp>
        <p:nvGrpSpPr>
          <p:cNvPr id="30" name="Group 29"/>
          <p:cNvGrpSpPr/>
          <p:nvPr/>
        </p:nvGrpSpPr>
        <p:grpSpPr>
          <a:xfrm>
            <a:off x="3547003" y="1959247"/>
            <a:ext cx="5509451" cy="1106805"/>
            <a:chOff x="463646" y="904132"/>
            <a:chExt cx="6679862" cy="1341931"/>
          </a:xfrm>
        </p:grpSpPr>
        <p:grpSp>
          <p:nvGrpSpPr>
            <p:cNvPr id="31" name="Group 30"/>
            <p:cNvGrpSpPr/>
            <p:nvPr/>
          </p:nvGrpSpPr>
          <p:grpSpPr>
            <a:xfrm>
              <a:off x="463646" y="1197772"/>
              <a:ext cx="846133" cy="636584"/>
              <a:chOff x="463646" y="1381763"/>
              <a:chExt cx="846133" cy="636584"/>
            </a:xfrm>
          </p:grpSpPr>
          <p:cxnSp>
            <p:nvCxnSpPr>
              <p:cNvPr id="33" name="Straight Connector 32"/>
              <p:cNvCxnSpPr/>
              <p:nvPr/>
            </p:nvCxnSpPr>
            <p:spPr>
              <a:xfrm>
                <a:off x="948530" y="1675140"/>
                <a:ext cx="30550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4" name="Rectangle: Rounded Corners 118"/>
              <p:cNvSpPr/>
              <p:nvPr/>
            </p:nvSpPr>
            <p:spPr>
              <a:xfrm>
                <a:off x="463646" y="1411901"/>
                <a:ext cx="61905" cy="576306"/>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kern="1200">
                  <a:solidFill>
                    <a:prstClr val="white"/>
                  </a:solidFill>
                  <a:latin typeface="Arial" panose="020B0604020202020204"/>
                </a:endParaRPr>
              </a:p>
            </p:txBody>
          </p:sp>
          <p:grpSp>
            <p:nvGrpSpPr>
              <p:cNvPr id="35" name="Group 34"/>
              <p:cNvGrpSpPr/>
              <p:nvPr/>
            </p:nvGrpSpPr>
            <p:grpSpPr>
              <a:xfrm>
                <a:off x="633566" y="1381763"/>
                <a:ext cx="676213" cy="636584"/>
                <a:chOff x="277159" y="1572655"/>
                <a:chExt cx="614739" cy="578713"/>
              </a:xfrm>
            </p:grpSpPr>
            <p:sp>
              <p:nvSpPr>
                <p:cNvPr id="36" name="Arc 35"/>
                <p:cNvSpPr/>
                <p:nvPr/>
              </p:nvSpPr>
              <p:spPr>
                <a:xfrm>
                  <a:off x="277159" y="1586828"/>
                  <a:ext cx="550366" cy="550367"/>
                </a:xfrm>
                <a:prstGeom prst="arc">
                  <a:avLst>
                    <a:gd name="adj1" fmla="val 8257197"/>
                    <a:gd name="adj2" fmla="val 13287833"/>
                  </a:avLst>
                </a:prstGeom>
                <a:solidFill>
                  <a:schemeClr val="accent2"/>
                </a:solidFill>
                <a:ln w="635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kern="1200">
                    <a:solidFill>
                      <a:prstClr val="white"/>
                    </a:solidFill>
                    <a:latin typeface="Arial" panose="020B0604020202020204"/>
                  </a:endParaRPr>
                </a:p>
              </p:txBody>
            </p:sp>
            <p:sp>
              <p:nvSpPr>
                <p:cNvPr id="37" name="Oval 36"/>
                <p:cNvSpPr/>
                <p:nvPr/>
              </p:nvSpPr>
              <p:spPr>
                <a:xfrm>
                  <a:off x="313185" y="1572655"/>
                  <a:ext cx="578713" cy="578713"/>
                </a:xfrm>
                <a:prstGeom prst="ellipse">
                  <a:avLst/>
                </a:prstGeom>
                <a:solidFill>
                  <a:schemeClr val="bg1"/>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kern="1200">
                    <a:solidFill>
                      <a:prstClr val="white"/>
                    </a:solidFill>
                    <a:latin typeface="Arial" panose="020B0604020202020204"/>
                  </a:endParaRPr>
                </a:p>
              </p:txBody>
            </p:sp>
          </p:grpSp>
        </p:grpSp>
        <p:sp>
          <p:nvSpPr>
            <p:cNvPr id="32" name="Rectangle 31"/>
            <p:cNvSpPr/>
            <p:nvPr/>
          </p:nvSpPr>
          <p:spPr>
            <a:xfrm>
              <a:off x="1477166" y="904132"/>
              <a:ext cx="5666342" cy="1341931"/>
            </a:xfrm>
            <a:prstGeom prst="rect">
              <a:avLst/>
            </a:prstGeom>
          </p:spPr>
          <p:txBody>
            <a:bodyPr wrap="square" anchor="ctr">
              <a:spAutoFit/>
            </a:bodyPr>
            <a:lstStyle/>
            <a:p>
              <a:pPr defTabSz="685800">
                <a:buClrTx/>
                <a:defRPr/>
              </a:pPr>
              <a:r>
                <a:rPr lang="en-US" sz="1100" dirty="0">
                  <a:sym typeface="+mn-ea"/>
                </a:rPr>
                <a:t>Health services in the country are primarily paid for through out-of-pocket payments, with approximately 60-70% of healthcare costs borne directly by individuals. Only a small proportion of the population has health insurance coverage.</a:t>
              </a:r>
              <a:endParaRPr lang="en-US" sz="1100" kern="1200" dirty="0">
                <a:latin typeface="Century Gothic" panose="020B0502020202020204" pitchFamily="34" charset="0"/>
                <a:ea typeface="+mn-ea"/>
                <a:cs typeface="+mn-cs"/>
              </a:endParaRPr>
            </a:p>
            <a:p>
              <a:pPr defTabSz="685800">
                <a:buClrTx/>
                <a:defRPr/>
              </a:pPr>
              <a:r>
                <a:rPr lang="en-US" sz="1100" dirty="0"/>
                <a:t>Bayelsa State ranked second in the Health Preparedness Index, with </a:t>
              </a:r>
              <a:r>
                <a:rPr lang="en-US" sz="1100" b="1" dirty="0" smtClean="0"/>
                <a:t>Delta</a:t>
              </a:r>
              <a:r>
                <a:rPr lang="en-US" sz="1100" dirty="0" smtClean="0"/>
                <a:t>,</a:t>
              </a:r>
              <a:r>
                <a:rPr lang="en-US" sz="1100" b="1" dirty="0" smtClean="0"/>
                <a:t> </a:t>
              </a:r>
              <a:r>
                <a:rPr lang="en-US" sz="1100" b="1" dirty="0" err="1" smtClean="0"/>
                <a:t>Anambra</a:t>
              </a:r>
              <a:r>
                <a:rPr lang="en-US" sz="1100" dirty="0"/>
                <a:t>,</a:t>
              </a:r>
              <a:r>
                <a:rPr lang="en-US" sz="1100" dirty="0" smtClean="0"/>
                <a:t> </a:t>
              </a:r>
              <a:r>
                <a:rPr lang="en-US" sz="1100" dirty="0"/>
                <a:t>and Lagos State following closely behind. </a:t>
              </a:r>
              <a:endParaRPr lang="en-US" sz="1100" kern="1200" dirty="0">
                <a:latin typeface="Century Gothic" panose="020B0502020202020204" pitchFamily="34" charset="0"/>
                <a:ea typeface="+mn-ea"/>
                <a:cs typeface="+mn-cs"/>
              </a:endParaRPr>
            </a:p>
          </p:txBody>
        </p:sp>
      </p:grpSp>
      <p:grpSp>
        <p:nvGrpSpPr>
          <p:cNvPr id="38" name="Group 37"/>
          <p:cNvGrpSpPr/>
          <p:nvPr/>
        </p:nvGrpSpPr>
        <p:grpSpPr>
          <a:xfrm>
            <a:off x="3619260" y="3213074"/>
            <a:ext cx="5437194" cy="938719"/>
            <a:chOff x="463646" y="1010183"/>
            <a:chExt cx="6592255" cy="1138138"/>
          </a:xfrm>
        </p:grpSpPr>
        <p:grpSp>
          <p:nvGrpSpPr>
            <p:cNvPr id="39" name="Group 38"/>
            <p:cNvGrpSpPr/>
            <p:nvPr/>
          </p:nvGrpSpPr>
          <p:grpSpPr>
            <a:xfrm>
              <a:off x="463646" y="1197772"/>
              <a:ext cx="846133" cy="636584"/>
              <a:chOff x="463646" y="1381763"/>
              <a:chExt cx="846133" cy="636584"/>
            </a:xfrm>
          </p:grpSpPr>
          <p:cxnSp>
            <p:nvCxnSpPr>
              <p:cNvPr id="41" name="Straight Connector 40"/>
              <p:cNvCxnSpPr/>
              <p:nvPr/>
            </p:nvCxnSpPr>
            <p:spPr>
              <a:xfrm>
                <a:off x="494598" y="1700054"/>
                <a:ext cx="305502"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2" name="Rectangle: Rounded Corners 127"/>
              <p:cNvSpPr/>
              <p:nvPr/>
            </p:nvSpPr>
            <p:spPr>
              <a:xfrm>
                <a:off x="463646" y="1411901"/>
                <a:ext cx="61905" cy="576306"/>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kern="1200">
                  <a:solidFill>
                    <a:prstClr val="white"/>
                  </a:solidFill>
                  <a:latin typeface="Arial" panose="020B0604020202020204"/>
                </a:endParaRPr>
              </a:p>
            </p:txBody>
          </p:sp>
          <p:grpSp>
            <p:nvGrpSpPr>
              <p:cNvPr id="43" name="Group 42"/>
              <p:cNvGrpSpPr/>
              <p:nvPr/>
            </p:nvGrpSpPr>
            <p:grpSpPr>
              <a:xfrm>
                <a:off x="633566" y="1381763"/>
                <a:ext cx="676213" cy="636584"/>
                <a:chOff x="277159" y="1572655"/>
                <a:chExt cx="614739" cy="578713"/>
              </a:xfrm>
            </p:grpSpPr>
            <p:sp>
              <p:nvSpPr>
                <p:cNvPr id="44" name="Arc 43"/>
                <p:cNvSpPr/>
                <p:nvPr/>
              </p:nvSpPr>
              <p:spPr>
                <a:xfrm>
                  <a:off x="277159" y="1586828"/>
                  <a:ext cx="550366" cy="550367"/>
                </a:xfrm>
                <a:prstGeom prst="arc">
                  <a:avLst>
                    <a:gd name="adj1" fmla="val 8257197"/>
                    <a:gd name="adj2" fmla="val 13287833"/>
                  </a:avLst>
                </a:prstGeom>
                <a:solidFill>
                  <a:schemeClr val="accent1"/>
                </a:solidFill>
                <a:ln w="63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kern="1200">
                    <a:solidFill>
                      <a:prstClr val="white"/>
                    </a:solidFill>
                    <a:latin typeface="Arial" panose="020B0604020202020204"/>
                  </a:endParaRPr>
                </a:p>
              </p:txBody>
            </p:sp>
            <p:sp>
              <p:nvSpPr>
                <p:cNvPr id="45" name="Oval 44"/>
                <p:cNvSpPr/>
                <p:nvPr/>
              </p:nvSpPr>
              <p:spPr>
                <a:xfrm>
                  <a:off x="313185" y="1572655"/>
                  <a:ext cx="578713" cy="578713"/>
                </a:xfrm>
                <a:prstGeom prst="ellipse">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kern="1200">
                    <a:solidFill>
                      <a:prstClr val="white"/>
                    </a:solidFill>
                    <a:latin typeface="Arial" panose="020B0604020202020204"/>
                  </a:endParaRPr>
                </a:p>
              </p:txBody>
            </p:sp>
          </p:grpSp>
        </p:grpSp>
        <p:sp>
          <p:nvSpPr>
            <p:cNvPr id="40" name="Rectangle 39"/>
            <p:cNvSpPr/>
            <p:nvPr/>
          </p:nvSpPr>
          <p:spPr>
            <a:xfrm>
              <a:off x="1389559" y="1010183"/>
              <a:ext cx="5666342" cy="1138138"/>
            </a:xfrm>
            <a:prstGeom prst="rect">
              <a:avLst/>
            </a:prstGeom>
          </p:spPr>
          <p:txBody>
            <a:bodyPr wrap="square" anchor="ctr">
              <a:spAutoFit/>
            </a:bodyPr>
            <a:lstStyle/>
            <a:p>
              <a:pPr defTabSz="685800">
                <a:buClrTx/>
                <a:defRPr/>
              </a:pPr>
              <a:r>
                <a:rPr lang="en-US" sz="1100" dirty="0"/>
                <a:t>Fund mobilization remains suboptimal in Nigeria, leading to heavy reliance on international donors to support vertical programs like HIV/AIDS, vaccination, tuberculosis, and other rare diseases. This dependency on external funding limits the country's ability to invest in health infrastructure and other social determinants of health.</a:t>
              </a:r>
              <a:endParaRPr lang="en-US" sz="1100" dirty="0">
                <a:latin typeface="Century Gothic" panose="020B0502020202020204" pitchFamily="34" charset="0"/>
              </a:endParaRPr>
            </a:p>
          </p:txBody>
        </p:sp>
      </p:grpSp>
      <p:grpSp>
        <p:nvGrpSpPr>
          <p:cNvPr id="46" name="Group 45"/>
          <p:cNvGrpSpPr/>
          <p:nvPr/>
        </p:nvGrpSpPr>
        <p:grpSpPr>
          <a:xfrm>
            <a:off x="3649556" y="4189871"/>
            <a:ext cx="5427335" cy="938719"/>
            <a:chOff x="463646" y="970077"/>
            <a:chExt cx="6580301" cy="1138137"/>
          </a:xfrm>
        </p:grpSpPr>
        <p:grpSp>
          <p:nvGrpSpPr>
            <p:cNvPr id="47" name="Group 46"/>
            <p:cNvGrpSpPr/>
            <p:nvPr/>
          </p:nvGrpSpPr>
          <p:grpSpPr>
            <a:xfrm>
              <a:off x="463646" y="1197772"/>
              <a:ext cx="846133" cy="636584"/>
              <a:chOff x="463646" y="1381763"/>
              <a:chExt cx="846133" cy="636584"/>
            </a:xfrm>
          </p:grpSpPr>
          <p:cxnSp>
            <p:nvCxnSpPr>
              <p:cNvPr id="49" name="Straight Connector 48"/>
              <p:cNvCxnSpPr/>
              <p:nvPr/>
            </p:nvCxnSpPr>
            <p:spPr>
              <a:xfrm>
                <a:off x="494598" y="1700054"/>
                <a:ext cx="305502"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50" name="Rectangle: Rounded Corners 156"/>
              <p:cNvSpPr/>
              <p:nvPr/>
            </p:nvSpPr>
            <p:spPr>
              <a:xfrm>
                <a:off x="463646" y="1411901"/>
                <a:ext cx="61905" cy="576306"/>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kern="1200">
                  <a:solidFill>
                    <a:prstClr val="white"/>
                  </a:solidFill>
                  <a:latin typeface="Arial" panose="020B0604020202020204"/>
                </a:endParaRPr>
              </a:p>
            </p:txBody>
          </p:sp>
          <p:grpSp>
            <p:nvGrpSpPr>
              <p:cNvPr id="51" name="Group 50"/>
              <p:cNvGrpSpPr/>
              <p:nvPr/>
            </p:nvGrpSpPr>
            <p:grpSpPr>
              <a:xfrm>
                <a:off x="633566" y="1381763"/>
                <a:ext cx="676213" cy="636584"/>
                <a:chOff x="277159" y="1572655"/>
                <a:chExt cx="614739" cy="578713"/>
              </a:xfrm>
            </p:grpSpPr>
            <p:sp>
              <p:nvSpPr>
                <p:cNvPr id="52" name="Arc 51"/>
                <p:cNvSpPr/>
                <p:nvPr/>
              </p:nvSpPr>
              <p:spPr>
                <a:xfrm>
                  <a:off x="277159" y="1586828"/>
                  <a:ext cx="550366" cy="550367"/>
                </a:xfrm>
                <a:prstGeom prst="arc">
                  <a:avLst>
                    <a:gd name="adj1" fmla="val 8257197"/>
                    <a:gd name="adj2" fmla="val 13287833"/>
                  </a:avLst>
                </a:prstGeom>
                <a:solidFill>
                  <a:schemeClr val="accent2"/>
                </a:solidFill>
                <a:ln w="635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kern="1200">
                    <a:solidFill>
                      <a:prstClr val="white"/>
                    </a:solidFill>
                    <a:latin typeface="Arial" panose="020B0604020202020204"/>
                  </a:endParaRPr>
                </a:p>
              </p:txBody>
            </p:sp>
            <p:sp>
              <p:nvSpPr>
                <p:cNvPr id="53" name="Oval 52"/>
                <p:cNvSpPr/>
                <p:nvPr/>
              </p:nvSpPr>
              <p:spPr>
                <a:xfrm>
                  <a:off x="313185" y="1572655"/>
                  <a:ext cx="578713" cy="578713"/>
                </a:xfrm>
                <a:prstGeom prst="ellipse">
                  <a:avLst/>
                </a:prstGeom>
                <a:solidFill>
                  <a:schemeClr val="bg1"/>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kern="1200">
                    <a:solidFill>
                      <a:prstClr val="white"/>
                    </a:solidFill>
                    <a:latin typeface="Arial" panose="020B0604020202020204"/>
                  </a:endParaRPr>
                </a:p>
              </p:txBody>
            </p:sp>
          </p:grpSp>
        </p:grpSp>
        <p:sp>
          <p:nvSpPr>
            <p:cNvPr id="48" name="Rectangle 47"/>
            <p:cNvSpPr/>
            <p:nvPr/>
          </p:nvSpPr>
          <p:spPr>
            <a:xfrm>
              <a:off x="1377605" y="970077"/>
              <a:ext cx="5666342" cy="1138137"/>
            </a:xfrm>
            <a:prstGeom prst="rect">
              <a:avLst/>
            </a:prstGeom>
          </p:spPr>
          <p:txBody>
            <a:bodyPr wrap="square" anchor="ctr">
              <a:spAutoFit/>
            </a:bodyPr>
            <a:lstStyle/>
            <a:p>
              <a:pPr defTabSz="685800">
                <a:buClrTx/>
                <a:defRPr/>
              </a:pPr>
              <a:r>
                <a:rPr lang="en-US" sz="1100" dirty="0"/>
                <a:t>The inadequate allocation and mobilization of funds adversely affect Nigeria's healthcare system, hindering investments in crucial areas such as health infrastructure and health information systems. This situation has broader implications for the overall health and well-being of the population.</a:t>
              </a:r>
              <a:endParaRPr lang="en-US" sz="1100" kern="1200" dirty="0">
                <a:latin typeface="Century Gothic" panose="020B0502020202020204" pitchFamily="34" charset="0"/>
                <a:ea typeface="+mn-ea"/>
                <a:cs typeface="+mn-cs"/>
              </a:endParaRPr>
            </a:p>
          </p:txBody>
        </p:sp>
      </p:grpSp>
      <p:pic>
        <p:nvPicPr>
          <p:cNvPr id="54" name="Picture 2" descr="Free vector interaction design concept illustra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78629" y="1386563"/>
            <a:ext cx="317183" cy="317183"/>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4" descr="Free vector mobile testing concept illustra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83496" y="2325599"/>
            <a:ext cx="415406" cy="276716"/>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6" descr="Free vector face to face selling method. personalized shopping, sales assistant and buyer cooperation, sales promotion. personalized marketing strategy."/>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205" t="12222" r="11205" b="12222"/>
          <a:stretch>
            <a:fillRect/>
          </a:stretch>
        </p:blipFill>
        <p:spPr bwMode="auto">
          <a:xfrm>
            <a:off x="3886514" y="3463347"/>
            <a:ext cx="338481" cy="329612"/>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8" descr="Free vector audience segmentation abstract concept illustration"/>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061" t="10371" r="7061" b="10371"/>
          <a:stretch>
            <a:fillRect/>
          </a:stretch>
        </p:blipFill>
        <p:spPr bwMode="auto">
          <a:xfrm>
            <a:off x="3878331" y="4458938"/>
            <a:ext cx="392784" cy="362505"/>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Partnerships in health financing: A reliable pathway to strengthening  diagnostics in Africa - Businessday NG"/>
          <p:cNvPicPr>
            <a:picLocks noChangeAspect="1" noChangeArrowheads="1"/>
          </p:cNvPicPr>
          <p:nvPr/>
        </p:nvPicPr>
        <p:blipFill rotWithShape="1">
          <a:blip r:embed="rId7">
            <a:extLst>
              <a:ext uri="{28A0092B-C50C-407E-A947-70E740481C1C}">
                <a14:useLocalDpi xmlns:a14="http://schemas.microsoft.com/office/drawing/2010/main" val="0"/>
              </a:ext>
            </a:extLst>
          </a:blip>
          <a:srcRect l="31259" r="8183"/>
          <a:stretch>
            <a:fillRect/>
          </a:stretch>
        </p:blipFill>
        <p:spPr bwMode="auto">
          <a:xfrm>
            <a:off x="356663" y="1611100"/>
            <a:ext cx="2905934" cy="274202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7"/>
          <p:cNvSpPr txBox="1">
            <a:spLocks noGrp="1"/>
          </p:cNvSpPr>
          <p:nvPr>
            <p:ph type="ctrTitle"/>
          </p:nvPr>
        </p:nvSpPr>
        <p:spPr>
          <a:xfrm>
            <a:off x="3422975" y="2718475"/>
            <a:ext cx="5035200" cy="11598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dirty="0" smtClean="0"/>
              <a:t>Introduction</a:t>
            </a:r>
            <a:endParaRPr dirty="0"/>
          </a:p>
        </p:txBody>
      </p:sp>
      <p:sp>
        <p:nvSpPr>
          <p:cNvPr id="93" name="Google Shape;93;p17"/>
          <p:cNvSpPr txBox="1">
            <a:spLocks noGrp="1"/>
          </p:cNvSpPr>
          <p:nvPr>
            <p:ph type="subTitle" idx="1"/>
          </p:nvPr>
        </p:nvSpPr>
        <p:spPr>
          <a:xfrm>
            <a:off x="3422975" y="3883174"/>
            <a:ext cx="5035200" cy="941073"/>
          </a:xfrm>
          <a:prstGeom prst="rect">
            <a:avLst/>
          </a:prstGeom>
        </p:spPr>
        <p:txBody>
          <a:bodyPr spcFirstLastPara="1" wrap="square" lIns="0" tIns="0" rIns="0" bIns="0" anchor="t" anchorCtr="0">
            <a:noAutofit/>
          </a:bodyPr>
          <a:lstStyle/>
          <a:p>
            <a:pPr marL="0" lvl="0" indent="0">
              <a:spcAft>
                <a:spcPts val="600"/>
              </a:spcAft>
            </a:pPr>
            <a:r>
              <a:rPr lang="en-US" dirty="0" smtClean="0">
                <a:solidFill>
                  <a:schemeClr val="tx1">
                    <a:lumMod val="60000"/>
                    <a:lumOff val="40000"/>
                  </a:schemeClr>
                </a:solidFill>
              </a:rPr>
              <a:t>Background </a:t>
            </a:r>
            <a:r>
              <a:rPr lang="en-US" dirty="0">
                <a:solidFill>
                  <a:schemeClr val="tx1">
                    <a:lumMod val="60000"/>
                    <a:lumOff val="40000"/>
                  </a:schemeClr>
                </a:solidFill>
              </a:rPr>
              <a:t>and </a:t>
            </a:r>
            <a:r>
              <a:rPr lang="en-US" dirty="0" smtClean="0">
                <a:solidFill>
                  <a:schemeClr val="tx1">
                    <a:lumMod val="60000"/>
                    <a:lumOff val="40000"/>
                  </a:schemeClr>
                </a:solidFill>
              </a:rPr>
              <a:t>Context</a:t>
            </a:r>
          </a:p>
          <a:p>
            <a:pPr marL="0" lvl="0" indent="0">
              <a:spcAft>
                <a:spcPts val="600"/>
              </a:spcAft>
            </a:pPr>
            <a:r>
              <a:rPr lang="en-US" dirty="0"/>
              <a:t>The Journey with Fuel </a:t>
            </a:r>
            <a:r>
              <a:rPr lang="en-US" dirty="0" smtClean="0"/>
              <a:t>Subsidy</a:t>
            </a:r>
            <a:endParaRPr dirty="0">
              <a:solidFill>
                <a:schemeClr val="tx1">
                  <a:lumMod val="60000"/>
                  <a:lumOff val="40000"/>
                </a:schemeClr>
              </a:solidFill>
            </a:endParaRPr>
          </a:p>
        </p:txBody>
      </p:sp>
      <p:sp>
        <p:nvSpPr>
          <p:cNvPr id="94" name="Google Shape;94;p17"/>
          <p:cNvSpPr/>
          <p:nvPr/>
        </p:nvSpPr>
        <p:spPr>
          <a:xfrm>
            <a:off x="1789899" y="1568299"/>
            <a:ext cx="1030250" cy="2551599"/>
          </a:xfrm>
          <a:prstGeom prst="rect">
            <a:avLst/>
          </a:prstGeom>
        </p:spPr>
        <p:txBody>
          <a:bodyPr>
            <a:prstTxWarp prst="textPlain">
              <a:avLst/>
            </a:prstTxWarp>
          </a:bodyPr>
          <a:lstStyle/>
          <a:p>
            <a:pPr lvl="0" algn="ctr"/>
            <a:r>
              <a:rPr b="1" i="0" dirty="0" smtClean="0">
                <a:ln>
                  <a:noFill/>
                </a:ln>
                <a:solidFill>
                  <a:srgbClr val="0070C0"/>
                </a:solidFill>
                <a:latin typeface="Encode Sans Semi Condensed"/>
              </a:rPr>
              <a:t>1</a:t>
            </a:r>
            <a:endParaRPr b="1" i="0" dirty="0">
              <a:ln>
                <a:noFill/>
              </a:ln>
              <a:solidFill>
                <a:srgbClr val="0070C0"/>
              </a:solidFill>
              <a:latin typeface="Encode Sans Semi Condensed"/>
            </a:endParaRPr>
          </a:p>
        </p:txBody>
      </p:sp>
    </p:spTree>
  </p:cSld>
  <p:clrMapOvr>
    <a:masterClrMapping/>
  </p:clrMapOvr>
  <p:transition>
    <p:fade thruBlk="1"/>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7"/>
          <p:cNvSpPr txBox="1">
            <a:spLocks noGrp="1"/>
          </p:cNvSpPr>
          <p:nvPr>
            <p:ph type="ctrTitle"/>
          </p:nvPr>
        </p:nvSpPr>
        <p:spPr>
          <a:xfrm>
            <a:off x="2897457" y="348344"/>
            <a:ext cx="5277713" cy="3529890"/>
          </a:xfrm>
          <a:prstGeom prst="rect">
            <a:avLst/>
          </a:prstGeom>
        </p:spPr>
        <p:txBody>
          <a:bodyPr spcFirstLastPara="1" wrap="square" lIns="0" tIns="0" rIns="0" bIns="0" anchor="b" anchorCtr="0">
            <a:noAutofit/>
          </a:bodyPr>
          <a:lstStyle/>
          <a:p>
            <a:pPr lvl="0"/>
            <a:r>
              <a:rPr lang="en-US" sz="3800" dirty="0"/>
              <a:t>UNDERSTANDING THE IMPACT OF FUEL SUBSIDY REMOVAL ON HEALTHCARE DELIVERY</a:t>
            </a:r>
          </a:p>
        </p:txBody>
      </p:sp>
      <p:sp>
        <p:nvSpPr>
          <p:cNvPr id="93" name="Google Shape;93;p17"/>
          <p:cNvSpPr txBox="1">
            <a:spLocks noGrp="1"/>
          </p:cNvSpPr>
          <p:nvPr>
            <p:ph type="subTitle" idx="1"/>
          </p:nvPr>
        </p:nvSpPr>
        <p:spPr>
          <a:xfrm>
            <a:off x="2347550" y="3799115"/>
            <a:ext cx="6181583" cy="1020192"/>
          </a:xfrm>
          <a:prstGeom prst="rect">
            <a:avLst/>
          </a:prstGeom>
        </p:spPr>
        <p:txBody>
          <a:bodyPr spcFirstLastPara="1" wrap="square" lIns="0" tIns="0" rIns="0" bIns="0" anchor="t" anchorCtr="0">
            <a:noAutofit/>
          </a:bodyPr>
          <a:lstStyle/>
          <a:p>
            <a:pPr lvl="1"/>
            <a:r>
              <a:rPr lang="en-US" sz="1600" dirty="0"/>
              <a:t>Purpose and Objectives of the Speech</a:t>
            </a:r>
            <a:endParaRPr lang="en-US" sz="1400" dirty="0"/>
          </a:p>
          <a:p>
            <a:pPr lvl="1"/>
            <a:r>
              <a:rPr lang="en-US" sz="1600" dirty="0"/>
              <a:t>Exploring the Effects of Fuel Subsidy Removal on Healthcare</a:t>
            </a:r>
            <a:endParaRPr lang="en-US" sz="1400" dirty="0"/>
          </a:p>
          <a:p>
            <a:pPr lvl="1"/>
            <a:r>
              <a:rPr lang="en-US" sz="1600" dirty="0"/>
              <a:t>Overview of Healthcare Delivery in Bayelsa State</a:t>
            </a:r>
            <a:endParaRPr lang="en-US" sz="1400" dirty="0"/>
          </a:p>
        </p:txBody>
      </p:sp>
      <p:sp>
        <p:nvSpPr>
          <p:cNvPr id="94" name="Google Shape;94;p17"/>
          <p:cNvSpPr/>
          <p:nvPr/>
        </p:nvSpPr>
        <p:spPr>
          <a:xfrm>
            <a:off x="1709057" y="1568299"/>
            <a:ext cx="1111092" cy="2551599"/>
          </a:xfrm>
          <a:prstGeom prst="rect">
            <a:avLst/>
          </a:prstGeom>
        </p:spPr>
        <p:txBody>
          <a:bodyPr>
            <a:prstTxWarp prst="textPlain">
              <a:avLst/>
            </a:prstTxWarp>
          </a:bodyPr>
          <a:lstStyle/>
          <a:p>
            <a:pPr lvl="0" algn="ctr"/>
            <a:r>
              <a:rPr lang="en-US" b="1" dirty="0">
                <a:solidFill>
                  <a:srgbClr val="0070C0"/>
                </a:solidFill>
                <a:latin typeface="Encode Sans Semi Condensed"/>
              </a:rPr>
              <a:t>4</a:t>
            </a:r>
            <a:endParaRPr b="1" i="0" dirty="0">
              <a:ln>
                <a:noFill/>
              </a:ln>
              <a:solidFill>
                <a:srgbClr val="0070C0"/>
              </a:solidFill>
              <a:latin typeface="Encode Sans Semi Condensed"/>
            </a:endParaRPr>
          </a:p>
        </p:txBody>
      </p:sp>
    </p:spTree>
  </p:cSld>
  <p:clrMapOvr>
    <a:masterClrMapping/>
  </p:clrMapOvr>
  <p:transition>
    <p:fade thruBlk="1"/>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364" y="226888"/>
            <a:ext cx="8371114" cy="569859"/>
          </a:xfrm>
        </p:spPr>
        <p:txBody>
          <a:bodyPr/>
          <a:lstStyle/>
          <a:p>
            <a:pPr lvl="0"/>
            <a:r>
              <a:rPr lang="en-US" sz="2000" dirty="0"/>
              <a:t>UNDERSTANDING THE IMPACT OF FUEL SUBSIDY REMOVAL ON HEALTHCARE DELIVERY</a:t>
            </a:r>
            <a:endParaRPr lang="en-US" sz="1600" dirty="0"/>
          </a:p>
        </p:txBody>
      </p:sp>
      <p:sp>
        <p:nvSpPr>
          <p:cNvPr id="3" name="Slide Number Placeholder 2"/>
          <p:cNvSpPr>
            <a:spLocks noGrp="1"/>
          </p:cNvSpPr>
          <p:nvPr>
            <p:ph type="sldNum" sz="quarter" idx="12"/>
          </p:nvPr>
        </p:nvSpPr>
        <p:spPr/>
        <p:txBody>
          <a:bodyPr/>
          <a:lstStyle/>
          <a:p>
            <a:fld id="{7BB16748-3CF8-4CBA-892F-939D9AD21311}" type="slidenum">
              <a:rPr lang="en-US" smtClean="0"/>
              <a:t>41</a:t>
            </a:fld>
            <a:endParaRPr lang="en-US"/>
          </a:p>
        </p:txBody>
      </p:sp>
      <p:grpSp>
        <p:nvGrpSpPr>
          <p:cNvPr id="4" name="Group 3"/>
          <p:cNvGrpSpPr/>
          <p:nvPr/>
        </p:nvGrpSpPr>
        <p:grpSpPr>
          <a:xfrm>
            <a:off x="0" y="878856"/>
            <a:ext cx="3324861" cy="3890905"/>
            <a:chOff x="0" y="813219"/>
            <a:chExt cx="4433148" cy="5187873"/>
          </a:xfrm>
        </p:grpSpPr>
        <p:sp>
          <p:nvSpPr>
            <p:cNvPr id="5" name="Rectangle 4"/>
            <p:cNvSpPr/>
            <p:nvPr/>
          </p:nvSpPr>
          <p:spPr>
            <a:xfrm>
              <a:off x="0" y="813219"/>
              <a:ext cx="2340864" cy="24481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50"/>
            </a:p>
          </p:txBody>
        </p:sp>
        <p:grpSp>
          <p:nvGrpSpPr>
            <p:cNvPr id="6" name="Group 5"/>
            <p:cNvGrpSpPr/>
            <p:nvPr/>
          </p:nvGrpSpPr>
          <p:grpSpPr>
            <a:xfrm flipH="1">
              <a:off x="0" y="930316"/>
              <a:ext cx="2194560" cy="194238"/>
              <a:chOff x="1696598" y="1663547"/>
              <a:chExt cx="3073706" cy="609600"/>
            </a:xfrm>
          </p:grpSpPr>
          <p:cxnSp>
            <p:nvCxnSpPr>
              <p:cNvPr id="8" name="Straight Connector 7"/>
              <p:cNvCxnSpPr/>
              <p:nvPr/>
            </p:nvCxnSpPr>
            <p:spPr>
              <a:xfrm flipV="1">
                <a:off x="1696598" y="1663547"/>
                <a:ext cx="30737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1696598" y="1815947"/>
                <a:ext cx="30737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1696598" y="1968347"/>
                <a:ext cx="30737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696598" y="2120747"/>
                <a:ext cx="30737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1696598" y="2273147"/>
                <a:ext cx="30737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Rectangle 6"/>
            <p:cNvSpPr/>
            <p:nvPr/>
          </p:nvSpPr>
          <p:spPr>
            <a:xfrm>
              <a:off x="392532" y="1234034"/>
              <a:ext cx="4040616" cy="4767058"/>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50">
                <a:ln>
                  <a:solidFill>
                    <a:sysClr val="windowText" lastClr="000000"/>
                  </a:solidFill>
                </a:ln>
              </a:endParaRPr>
            </a:p>
          </p:txBody>
        </p:sp>
      </p:grpSp>
      <p:grpSp>
        <p:nvGrpSpPr>
          <p:cNvPr id="13" name="Group 12"/>
          <p:cNvGrpSpPr/>
          <p:nvPr/>
        </p:nvGrpSpPr>
        <p:grpSpPr>
          <a:xfrm>
            <a:off x="3619260" y="1112357"/>
            <a:ext cx="5385918" cy="2308198"/>
            <a:chOff x="-5530" y="867507"/>
            <a:chExt cx="7413540" cy="1644241"/>
          </a:xfrm>
        </p:grpSpPr>
        <p:grpSp>
          <p:nvGrpSpPr>
            <p:cNvPr id="14" name="Group 13"/>
            <p:cNvGrpSpPr/>
            <p:nvPr/>
          </p:nvGrpSpPr>
          <p:grpSpPr>
            <a:xfrm>
              <a:off x="-5530" y="922203"/>
              <a:ext cx="7413540" cy="1589545"/>
              <a:chOff x="1" y="2777365"/>
              <a:chExt cx="7413540" cy="1589545"/>
            </a:xfrm>
          </p:grpSpPr>
          <p:sp>
            <p:nvSpPr>
              <p:cNvPr id="16" name="Arrow: Pentagon 15"/>
              <p:cNvSpPr/>
              <p:nvPr/>
            </p:nvSpPr>
            <p:spPr>
              <a:xfrm>
                <a:off x="1" y="2777365"/>
                <a:ext cx="5994850" cy="384048"/>
              </a:xfrm>
              <a:prstGeom prst="homePlate">
                <a:avLst>
                  <a:gd name="adj" fmla="val 43894"/>
                </a:avLst>
              </a:prstGeom>
              <a:solidFill>
                <a:schemeClr val="tx1"/>
              </a:solidFill>
              <a:ln w="12700" cap="flat" cmpd="sng" algn="ctr">
                <a:noFill/>
                <a:prstDash val="solid"/>
                <a:miter lim="800000"/>
              </a:ln>
              <a:effectLst/>
            </p:spPr>
            <p:txBody>
              <a:bodyPr rtlCol="0" anchor="ctr"/>
              <a:lstStyle/>
              <a:p>
                <a:pPr algn="ctr" defTabSz="685800">
                  <a:buClrTx/>
                  <a:defRPr/>
                </a:pPr>
                <a:endParaRPr lang="en-US" sz="1350" b="1" dirty="0">
                  <a:solidFill>
                    <a:schemeClr val="tx1"/>
                  </a:solidFill>
                  <a:latin typeface="Source Sans Pro Light"/>
                  <a:ea typeface="+mn-ea"/>
                  <a:cs typeface="+mn-cs"/>
                </a:endParaRPr>
              </a:p>
            </p:txBody>
          </p:sp>
          <p:sp>
            <p:nvSpPr>
              <p:cNvPr id="17" name="TextBox 16"/>
              <p:cNvSpPr txBox="1"/>
              <p:nvPr/>
            </p:nvSpPr>
            <p:spPr>
              <a:xfrm>
                <a:off x="231008" y="2848805"/>
                <a:ext cx="4114800" cy="241168"/>
              </a:xfrm>
              <a:prstGeom prst="rect">
                <a:avLst/>
              </a:prstGeom>
              <a:noFill/>
              <a:ln w="12700" cap="flat">
                <a:noFill/>
                <a:miter lim="400000"/>
              </a:ln>
              <a:effectLst/>
              <a:sp3d/>
            </p:spPr>
            <p:txBody>
              <a:bodyPr wrap="square" anchor="ctr">
                <a:spAutoFit/>
              </a:bodyPr>
              <a:lstStyle/>
              <a:p>
                <a:pPr lvl="0">
                  <a:defRPr/>
                </a:pPr>
                <a:r>
                  <a:rPr lang="en-US" sz="1600" b="1" dirty="0" smtClean="0">
                    <a:solidFill>
                      <a:prstClr val="white"/>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rPr>
                  <a:t>Purpose</a:t>
                </a:r>
                <a:endParaRPr lang="en-US" sz="1600" b="1" dirty="0">
                  <a:solidFill>
                    <a:prstClr val="white"/>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endParaRPr>
              </a:p>
            </p:txBody>
          </p:sp>
          <p:sp>
            <p:nvSpPr>
              <p:cNvPr id="18" name="TextBox 17"/>
              <p:cNvSpPr txBox="1"/>
              <p:nvPr/>
            </p:nvSpPr>
            <p:spPr>
              <a:xfrm>
                <a:off x="236412" y="3265911"/>
                <a:ext cx="7177129" cy="1100999"/>
              </a:xfrm>
              <a:prstGeom prst="rect">
                <a:avLst/>
              </a:prstGeom>
              <a:noFill/>
              <a:ln w="12700" cap="flat">
                <a:noFill/>
                <a:miter lim="400000"/>
              </a:ln>
              <a:effectLst/>
              <a:sp3d/>
            </p:spPr>
            <p:txBody>
              <a:bodyPr wrap="square" anchor="t">
                <a:spAutoFit/>
              </a:bodyPr>
              <a:lstStyle/>
              <a:p>
                <a:pPr algn="just"/>
                <a:r>
                  <a:rPr lang="en-US" dirty="0"/>
                  <a:t>In this section</a:t>
                </a:r>
                <a:r>
                  <a:rPr lang="en-US" dirty="0" smtClean="0"/>
                  <a:t>, </a:t>
                </a:r>
                <a:r>
                  <a:rPr lang="en-US" dirty="0"/>
                  <a:t>we will highlight the consequences of fuel subsidy removal on healthcare delivery visavis heath systems in Bayelsa State and  Nigeria. highlighting access, affordability, and quality challenges, and propose solutions for improved healthcare delivery</a:t>
                </a:r>
                <a:r>
                  <a:rPr lang="en-US" dirty="0" smtClean="0"/>
                  <a:t>.</a:t>
                </a:r>
              </a:p>
              <a:p>
                <a:endParaRPr lang="en-US" dirty="0"/>
              </a:p>
              <a:p>
                <a:pPr lvl="0" algn="just">
                  <a:defRPr/>
                </a:pPr>
                <a:endParaRPr lang="en-US" sz="1050" dirty="0">
                  <a:solidFill>
                    <a:schemeClr val="tx1">
                      <a:lumMod val="75000"/>
                      <a:lumOff val="25000"/>
                    </a:schemeClr>
                  </a:solidFill>
                  <a:latin typeface="Century Gothic" panose="020B0502020202020204" pitchFamily="34" charset="0"/>
                  <a:cs typeface="Arial" panose="020B0604020202020204" pitchFamily="34" charset="0"/>
                </a:endParaRPr>
              </a:p>
            </p:txBody>
          </p:sp>
        </p:grpSp>
        <p:sp>
          <p:nvSpPr>
            <p:cNvPr id="15" name="Rectangle 14"/>
            <p:cNvSpPr/>
            <p:nvPr/>
          </p:nvSpPr>
          <p:spPr>
            <a:xfrm>
              <a:off x="113255" y="867507"/>
              <a:ext cx="58419" cy="293843"/>
            </a:xfrm>
            <a:prstGeom prst="rect">
              <a:avLst/>
            </a:prstGeom>
            <a:solidFill>
              <a:schemeClr val="accent2"/>
            </a:solidFill>
            <a:ln w="12700" cap="flat" cmpd="sng" algn="ctr">
              <a:noFill/>
              <a:prstDash val="solid"/>
              <a:miter lim="800000"/>
            </a:ln>
            <a:effectLst/>
          </p:spPr>
          <p:txBody>
            <a:bodyPr rtlCol="0" anchor="ctr"/>
            <a:lstStyle/>
            <a:p>
              <a:pPr algn="ctr" defTabSz="685800">
                <a:buClrTx/>
                <a:defRPr/>
              </a:pPr>
              <a:endParaRPr lang="en-IN" sz="1350" b="1">
                <a:solidFill>
                  <a:prstClr val="white"/>
                </a:solidFill>
                <a:latin typeface="Source Sans Pro Light"/>
                <a:ea typeface="+mn-ea"/>
                <a:cs typeface="+mn-cs"/>
              </a:endParaRPr>
            </a:p>
          </p:txBody>
        </p:sp>
      </p:grpSp>
      <p:pic>
        <p:nvPicPr>
          <p:cNvPr id="7170" name="Picture 2" descr="Eight signs life is improving for African children | PA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91102" y="2157414"/>
            <a:ext cx="2991752" cy="15706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77696" y="181145"/>
            <a:ext cx="7851960" cy="534223"/>
          </a:xfrm>
        </p:spPr>
        <p:txBody>
          <a:bodyPr/>
          <a:lstStyle/>
          <a:p>
            <a:pPr algn="ctr"/>
            <a:r>
              <a:rPr lang="en-US" sz="2000" dirty="0"/>
              <a:t>Impacts of Fuel Subsidy Removal on Healthcare Delivery in Bayelsa State</a:t>
            </a:r>
          </a:p>
        </p:txBody>
      </p:sp>
      <p:sp>
        <p:nvSpPr>
          <p:cNvPr id="2" name="Slide Number Placeholder 1"/>
          <p:cNvSpPr>
            <a:spLocks noGrp="1"/>
          </p:cNvSpPr>
          <p:nvPr>
            <p:ph type="sldNum" sz="quarter" idx="12"/>
          </p:nvPr>
        </p:nvSpPr>
        <p:spPr/>
        <p:txBody>
          <a:bodyPr/>
          <a:lstStyle/>
          <a:p>
            <a:fld id="{7BB16748-3CF8-4CBA-892F-939D9AD21311}" type="slidenum">
              <a:rPr lang="en-US" smtClean="0"/>
              <a:t>42</a:t>
            </a:fld>
            <a:endParaRPr lang="en-US"/>
          </a:p>
        </p:txBody>
      </p:sp>
      <p:grpSp>
        <p:nvGrpSpPr>
          <p:cNvPr id="4" name="Group 3"/>
          <p:cNvGrpSpPr/>
          <p:nvPr/>
        </p:nvGrpSpPr>
        <p:grpSpPr>
          <a:xfrm>
            <a:off x="184409" y="906149"/>
            <a:ext cx="8838533" cy="535265"/>
            <a:chOff x="203645" y="1379833"/>
            <a:chExt cx="11784711" cy="275157"/>
          </a:xfrm>
          <a:solidFill>
            <a:schemeClr val="tx1"/>
          </a:solidFill>
        </p:grpSpPr>
        <p:sp>
          <p:nvSpPr>
            <p:cNvPr id="5" name="Rectangle 4"/>
            <p:cNvSpPr/>
            <p:nvPr/>
          </p:nvSpPr>
          <p:spPr>
            <a:xfrm>
              <a:off x="203645" y="1379833"/>
              <a:ext cx="11784711" cy="2751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TextBox 5"/>
            <p:cNvSpPr txBox="1"/>
            <p:nvPr/>
          </p:nvSpPr>
          <p:spPr>
            <a:xfrm>
              <a:off x="390684" y="1398749"/>
              <a:ext cx="11410634" cy="237322"/>
            </a:xfrm>
            <a:prstGeom prst="rect">
              <a:avLst/>
            </a:prstGeom>
            <a:grpFill/>
          </p:spPr>
          <p:txBody>
            <a:bodyPr wrap="square" anchor="ctr">
              <a:spAutoFit/>
            </a:bodyPr>
            <a:lstStyle/>
            <a:p>
              <a:pPr lvl="0" algn="ctr">
                <a:defRPr/>
              </a:pPr>
              <a:r>
                <a:rPr lang="en-US" sz="1200" dirty="0">
                  <a:solidFill>
                    <a:schemeClr val="bg1"/>
                  </a:solidFill>
                </a:rPr>
                <a:t>Fuel subsidy removal has far-reaching impacts on healthcare delivery in Bayelsa State, Nigeria. The following points illustrate the effects on access, affordability, and quality of healthcare services in the region.</a:t>
              </a:r>
              <a:endParaRPr lang="en-US" sz="1200" b="1"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grpSp>
      <p:sp>
        <p:nvSpPr>
          <p:cNvPr id="8" name="Rectangle 7"/>
          <p:cNvSpPr/>
          <p:nvPr/>
        </p:nvSpPr>
        <p:spPr>
          <a:xfrm>
            <a:off x="564776" y="1685137"/>
            <a:ext cx="8014448" cy="27467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Rectangle 8"/>
          <p:cNvSpPr/>
          <p:nvPr/>
        </p:nvSpPr>
        <p:spPr>
          <a:xfrm>
            <a:off x="2005267" y="1705897"/>
            <a:ext cx="5196840" cy="252730"/>
          </a:xfrm>
          <a:prstGeom prst="rect">
            <a:avLst/>
          </a:prstGeom>
        </p:spPr>
        <p:txBody>
          <a:bodyPr wrap="none">
            <a:spAutoFit/>
          </a:bodyPr>
          <a:lstStyle/>
          <a:p>
            <a:pPr algn="ctr"/>
            <a:r>
              <a:rPr lang="en-US" sz="1050" b="1" dirty="0" smtClean="0">
                <a:solidFill>
                  <a:schemeClr val="tx1">
                    <a:lumMod val="90000"/>
                    <a:lumOff val="10000"/>
                  </a:schemeClr>
                </a:solidFill>
                <a:latin typeface="Century Gothic" panose="020B0502020202020204" pitchFamily="34" charset="0"/>
              </a:rPr>
              <a:t>Some Impacts of fuel subsidy removal on Healthcare in Bayelsa State include:</a:t>
            </a:r>
            <a:endParaRPr lang="en-US" sz="1050" b="1" dirty="0">
              <a:solidFill>
                <a:schemeClr val="tx1">
                  <a:lumMod val="90000"/>
                  <a:lumOff val="10000"/>
                </a:schemeClr>
              </a:solidFill>
              <a:latin typeface="Century Gothic" panose="020B0502020202020204" pitchFamily="34" charset="0"/>
            </a:endParaRPr>
          </a:p>
        </p:txBody>
      </p:sp>
      <p:sp>
        <p:nvSpPr>
          <p:cNvPr id="85" name="Rectangle 84"/>
          <p:cNvSpPr/>
          <p:nvPr/>
        </p:nvSpPr>
        <p:spPr>
          <a:xfrm>
            <a:off x="0" y="4449486"/>
            <a:ext cx="9144000" cy="4021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6" name="Rectangle 85"/>
          <p:cNvSpPr/>
          <p:nvPr/>
        </p:nvSpPr>
        <p:spPr>
          <a:xfrm>
            <a:off x="990600" y="4454353"/>
            <a:ext cx="7162800" cy="415498"/>
          </a:xfrm>
          <a:prstGeom prst="rect">
            <a:avLst/>
          </a:prstGeom>
        </p:spPr>
        <p:txBody>
          <a:bodyPr wrap="square">
            <a:spAutoFit/>
          </a:bodyPr>
          <a:lstStyle/>
          <a:p>
            <a:pPr algn="ctr"/>
            <a:r>
              <a:rPr lang="en-US" sz="1050" b="1" dirty="0">
                <a:solidFill>
                  <a:schemeClr val="tx1">
                    <a:lumMod val="90000"/>
                    <a:lumOff val="10000"/>
                  </a:schemeClr>
                </a:solidFill>
                <a:latin typeface="Century Gothic" panose="020B0502020202020204" pitchFamily="34" charset="0"/>
              </a:rPr>
              <a:t>Throughout this discourse, we will outline </a:t>
            </a:r>
            <a:r>
              <a:rPr lang="en-US" sz="1050" b="1" dirty="0" smtClean="0">
                <a:solidFill>
                  <a:schemeClr val="tx1">
                    <a:lumMod val="90000"/>
                    <a:lumOff val="10000"/>
                  </a:schemeClr>
                </a:solidFill>
                <a:latin typeface="Century Gothic" panose="020B0502020202020204" pitchFamily="34" charset="0"/>
              </a:rPr>
              <a:t>key impacts of fuel subsidy removal and how they affect the health care sector in Bayelsa State.</a:t>
            </a:r>
            <a:endParaRPr lang="en-US" sz="1050" b="1" dirty="0">
              <a:solidFill>
                <a:schemeClr val="tx1">
                  <a:lumMod val="90000"/>
                  <a:lumOff val="10000"/>
                </a:schemeClr>
              </a:solidFill>
              <a:latin typeface="Century Gothic" panose="020B0502020202020204" pitchFamily="34" charset="0"/>
            </a:endParaRPr>
          </a:p>
        </p:txBody>
      </p:sp>
      <p:sp>
        <p:nvSpPr>
          <p:cNvPr id="130" name="Rectangle 129"/>
          <p:cNvSpPr/>
          <p:nvPr/>
        </p:nvSpPr>
        <p:spPr>
          <a:xfrm rot="5400000">
            <a:off x="7365894" y="2317775"/>
            <a:ext cx="1365287" cy="1136814"/>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prstClr val="black"/>
              </a:solidFill>
              <a:latin typeface="Century Gothic" panose="020B0502020202020204" pitchFamily="34" charset="0"/>
            </a:endParaRPr>
          </a:p>
        </p:txBody>
      </p:sp>
      <p:grpSp>
        <p:nvGrpSpPr>
          <p:cNvPr id="127" name="Group 126"/>
          <p:cNvGrpSpPr/>
          <p:nvPr/>
        </p:nvGrpSpPr>
        <p:grpSpPr>
          <a:xfrm>
            <a:off x="7206386" y="3743191"/>
            <a:ext cx="1676277" cy="553998"/>
            <a:chOff x="7398284" y="1987679"/>
            <a:chExt cx="2410205" cy="1081477"/>
          </a:xfrm>
          <a:solidFill>
            <a:schemeClr val="tx1"/>
          </a:solidFill>
        </p:grpSpPr>
        <p:sp>
          <p:nvSpPr>
            <p:cNvPr id="128" name="Rectangle: Rounded Corners 127"/>
            <p:cNvSpPr/>
            <p:nvPr/>
          </p:nvSpPr>
          <p:spPr>
            <a:xfrm>
              <a:off x="7398284" y="1993038"/>
              <a:ext cx="2410205" cy="1070768"/>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050" kern="1200">
                <a:solidFill>
                  <a:prstClr val="black"/>
                </a:solidFill>
                <a:latin typeface="Century Gothic" panose="020B0502020202020204" pitchFamily="34" charset="0"/>
              </a:endParaRPr>
            </a:p>
          </p:txBody>
        </p:sp>
        <p:sp>
          <p:nvSpPr>
            <p:cNvPr id="129" name="TextBox 128"/>
            <p:cNvSpPr txBox="1"/>
            <p:nvPr/>
          </p:nvSpPr>
          <p:spPr>
            <a:xfrm>
              <a:off x="7548663" y="1987679"/>
              <a:ext cx="2087773" cy="1081477"/>
            </a:xfrm>
            <a:prstGeom prst="rect">
              <a:avLst/>
            </a:prstGeom>
            <a:noFill/>
          </p:spPr>
          <p:txBody>
            <a:bodyPr wrap="square" rtlCol="0" anchor="ctr">
              <a:spAutoFit/>
            </a:bodyPr>
            <a:lstStyle/>
            <a:p>
              <a:pPr lvl="2" algn="ctr"/>
              <a:r>
                <a:rPr lang="en-US" sz="1000" b="1" dirty="0">
                  <a:solidFill>
                    <a:schemeClr val="bg1"/>
                  </a:solidFill>
                </a:rPr>
                <a:t>Healthcare Workforce Shortage and Brain Drain</a:t>
              </a:r>
              <a:endParaRPr lang="en-US" sz="900" dirty="0">
                <a:solidFill>
                  <a:schemeClr val="bg1"/>
                </a:solidFill>
              </a:endParaRPr>
            </a:p>
          </p:txBody>
        </p:sp>
      </p:grpSp>
      <p:sp>
        <p:nvSpPr>
          <p:cNvPr id="139" name="Rectangle 138"/>
          <p:cNvSpPr/>
          <p:nvPr/>
        </p:nvSpPr>
        <p:spPr>
          <a:xfrm rot="5400000">
            <a:off x="364437" y="2330905"/>
            <a:ext cx="1365289" cy="1110551"/>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prstClr val="black"/>
              </a:solidFill>
              <a:latin typeface="Century Gothic" panose="020B0502020202020204" pitchFamily="34" charset="0"/>
            </a:endParaRPr>
          </a:p>
        </p:txBody>
      </p:sp>
      <p:grpSp>
        <p:nvGrpSpPr>
          <p:cNvPr id="136" name="Group 135"/>
          <p:cNvGrpSpPr/>
          <p:nvPr/>
        </p:nvGrpSpPr>
        <p:grpSpPr>
          <a:xfrm>
            <a:off x="182125" y="3734063"/>
            <a:ext cx="1676280" cy="553998"/>
            <a:chOff x="7398280" y="1991404"/>
            <a:chExt cx="2410209" cy="1081477"/>
          </a:xfrm>
          <a:solidFill>
            <a:schemeClr val="tx1"/>
          </a:solidFill>
        </p:grpSpPr>
        <p:sp>
          <p:nvSpPr>
            <p:cNvPr id="137" name="Rectangle: Rounded Corners 136"/>
            <p:cNvSpPr/>
            <p:nvPr/>
          </p:nvSpPr>
          <p:spPr>
            <a:xfrm>
              <a:off x="7398284" y="1993038"/>
              <a:ext cx="2410205" cy="1070768"/>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050" kern="1200">
                <a:solidFill>
                  <a:prstClr val="black"/>
                </a:solidFill>
                <a:latin typeface="Century Gothic" panose="020B0502020202020204" pitchFamily="34" charset="0"/>
              </a:endParaRPr>
            </a:p>
          </p:txBody>
        </p:sp>
        <p:sp>
          <p:nvSpPr>
            <p:cNvPr id="138" name="TextBox 137"/>
            <p:cNvSpPr txBox="1"/>
            <p:nvPr/>
          </p:nvSpPr>
          <p:spPr>
            <a:xfrm>
              <a:off x="7398280" y="1991404"/>
              <a:ext cx="2273733" cy="1081477"/>
            </a:xfrm>
            <a:prstGeom prst="rect">
              <a:avLst/>
            </a:prstGeom>
            <a:noFill/>
          </p:spPr>
          <p:txBody>
            <a:bodyPr wrap="square" rtlCol="0" anchor="ctr">
              <a:spAutoFit/>
            </a:bodyPr>
            <a:lstStyle/>
            <a:p>
              <a:pPr lvl="2" algn="ctr"/>
              <a:r>
                <a:rPr lang="en-US" sz="1000" b="1" dirty="0">
                  <a:solidFill>
                    <a:schemeClr val="bg1"/>
                  </a:solidFill>
                </a:rPr>
                <a:t>Increased Transportation Costs and Access Barriers</a:t>
              </a:r>
              <a:endParaRPr lang="en-US" sz="1000" dirty="0">
                <a:solidFill>
                  <a:schemeClr val="bg1"/>
                </a:solidFill>
              </a:endParaRPr>
            </a:p>
          </p:txBody>
        </p:sp>
      </p:grpSp>
      <p:sp>
        <p:nvSpPr>
          <p:cNvPr id="148" name="Rectangle 147"/>
          <p:cNvSpPr/>
          <p:nvPr/>
        </p:nvSpPr>
        <p:spPr>
          <a:xfrm rot="5400000">
            <a:off x="2133927" y="2381551"/>
            <a:ext cx="1365285" cy="1078872"/>
          </a:xfrm>
          <a:prstGeom prst="rect">
            <a:avLst/>
          </a:prstGeom>
          <a:solidFill>
            <a:schemeClr val="bg1"/>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prstClr val="black"/>
              </a:solidFill>
              <a:latin typeface="Century Gothic" panose="020B0502020202020204" pitchFamily="34" charset="0"/>
            </a:endParaRPr>
          </a:p>
        </p:txBody>
      </p:sp>
      <p:grpSp>
        <p:nvGrpSpPr>
          <p:cNvPr id="145" name="Group 144"/>
          <p:cNvGrpSpPr/>
          <p:nvPr/>
        </p:nvGrpSpPr>
        <p:grpSpPr>
          <a:xfrm>
            <a:off x="1935773" y="3734898"/>
            <a:ext cx="1710126" cy="557619"/>
            <a:chOff x="7398284" y="1993038"/>
            <a:chExt cx="2458875" cy="1088547"/>
          </a:xfrm>
          <a:solidFill>
            <a:schemeClr val="tx1"/>
          </a:solidFill>
        </p:grpSpPr>
        <p:sp>
          <p:nvSpPr>
            <p:cNvPr id="146" name="Rectangle: Rounded Corners 145"/>
            <p:cNvSpPr/>
            <p:nvPr/>
          </p:nvSpPr>
          <p:spPr>
            <a:xfrm>
              <a:off x="7398284" y="1993038"/>
              <a:ext cx="2410205" cy="1070768"/>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050" kern="1200">
                <a:solidFill>
                  <a:prstClr val="black"/>
                </a:solidFill>
                <a:latin typeface="Century Gothic" panose="020B0502020202020204" pitchFamily="34" charset="0"/>
              </a:endParaRPr>
            </a:p>
          </p:txBody>
        </p:sp>
        <p:sp>
          <p:nvSpPr>
            <p:cNvPr id="147" name="TextBox 146"/>
            <p:cNvSpPr txBox="1"/>
            <p:nvPr/>
          </p:nvSpPr>
          <p:spPr>
            <a:xfrm>
              <a:off x="7446968" y="2000107"/>
              <a:ext cx="2410191" cy="1081478"/>
            </a:xfrm>
            <a:prstGeom prst="rect">
              <a:avLst/>
            </a:prstGeom>
            <a:noFill/>
          </p:spPr>
          <p:txBody>
            <a:bodyPr wrap="square" rtlCol="0" anchor="ctr">
              <a:spAutoFit/>
            </a:bodyPr>
            <a:lstStyle/>
            <a:p>
              <a:pPr lvl="2" algn="ctr"/>
              <a:r>
                <a:rPr lang="en-US" sz="1000" b="1" dirty="0">
                  <a:solidFill>
                    <a:schemeClr val="tx1"/>
                  </a:solidFill>
                </a:rPr>
                <a:t>Affordability Challenges and Limited Access to Healthcare Products</a:t>
              </a:r>
              <a:endParaRPr lang="en-US" sz="900" dirty="0">
                <a:solidFill>
                  <a:schemeClr val="tx1"/>
                </a:solidFill>
              </a:endParaRPr>
            </a:p>
          </p:txBody>
        </p:sp>
      </p:grpSp>
      <p:sp>
        <p:nvSpPr>
          <p:cNvPr id="157" name="Rectangle 156"/>
          <p:cNvSpPr/>
          <p:nvPr/>
        </p:nvSpPr>
        <p:spPr>
          <a:xfrm rot="5400000">
            <a:off x="3858602" y="2317776"/>
            <a:ext cx="1365287" cy="1136812"/>
          </a:xfrm>
          <a:prstGeom prst="rect">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prstClr val="black"/>
              </a:solidFill>
              <a:latin typeface="Century Gothic" panose="020B0502020202020204" pitchFamily="34" charset="0"/>
            </a:endParaRPr>
          </a:p>
        </p:txBody>
      </p:sp>
      <p:grpSp>
        <p:nvGrpSpPr>
          <p:cNvPr id="154" name="Group 153"/>
          <p:cNvGrpSpPr/>
          <p:nvPr/>
        </p:nvGrpSpPr>
        <p:grpSpPr>
          <a:xfrm>
            <a:off x="3689421" y="3734899"/>
            <a:ext cx="1676277" cy="548512"/>
            <a:chOff x="7398284" y="1993038"/>
            <a:chExt cx="2410205" cy="1070768"/>
          </a:xfrm>
          <a:solidFill>
            <a:schemeClr val="tx1"/>
          </a:solidFill>
        </p:grpSpPr>
        <p:sp>
          <p:nvSpPr>
            <p:cNvPr id="155" name="Rectangle: Rounded Corners 154"/>
            <p:cNvSpPr/>
            <p:nvPr/>
          </p:nvSpPr>
          <p:spPr>
            <a:xfrm>
              <a:off x="7398284" y="1993038"/>
              <a:ext cx="2410205" cy="1070768"/>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050" kern="1200">
                <a:solidFill>
                  <a:prstClr val="black"/>
                </a:solidFill>
                <a:latin typeface="Century Gothic" panose="020B0502020202020204" pitchFamily="34" charset="0"/>
              </a:endParaRPr>
            </a:p>
          </p:txBody>
        </p:sp>
        <p:sp>
          <p:nvSpPr>
            <p:cNvPr id="156" name="TextBox 155"/>
            <p:cNvSpPr txBox="1"/>
            <p:nvPr/>
          </p:nvSpPr>
          <p:spPr>
            <a:xfrm>
              <a:off x="7583439" y="2137882"/>
              <a:ext cx="1951670" cy="781068"/>
            </a:xfrm>
            <a:prstGeom prst="rect">
              <a:avLst/>
            </a:prstGeom>
            <a:grpFill/>
          </p:spPr>
          <p:txBody>
            <a:bodyPr wrap="square" rtlCol="0" anchor="ctr">
              <a:spAutoFit/>
            </a:bodyPr>
            <a:lstStyle/>
            <a:p>
              <a:pPr lvl="2" algn="ctr"/>
              <a:r>
                <a:rPr lang="en-US" sz="1000" b="1" dirty="0">
                  <a:solidFill>
                    <a:schemeClr val="bg1"/>
                  </a:solidFill>
                </a:rPr>
                <a:t>Quality of Healthcare Delivery</a:t>
              </a:r>
              <a:endParaRPr lang="en-US" sz="900" dirty="0">
                <a:solidFill>
                  <a:schemeClr val="bg1"/>
                </a:solidFill>
              </a:endParaRPr>
            </a:p>
          </p:txBody>
        </p:sp>
      </p:grpSp>
      <p:sp>
        <p:nvSpPr>
          <p:cNvPr id="166" name="Rectangle 165"/>
          <p:cNvSpPr/>
          <p:nvPr/>
        </p:nvSpPr>
        <p:spPr>
          <a:xfrm rot="5400000">
            <a:off x="5612248" y="2317775"/>
            <a:ext cx="1365287" cy="1136813"/>
          </a:xfrm>
          <a:prstGeom prst="rect">
            <a:avLst/>
          </a:prstGeom>
          <a:solidFill>
            <a:schemeClr val="bg1"/>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prstClr val="black"/>
              </a:solidFill>
              <a:latin typeface="Century Gothic" panose="020B0502020202020204" pitchFamily="34" charset="0"/>
            </a:endParaRPr>
          </a:p>
        </p:txBody>
      </p:sp>
      <p:grpSp>
        <p:nvGrpSpPr>
          <p:cNvPr id="38" name="Group 37"/>
          <p:cNvGrpSpPr/>
          <p:nvPr/>
        </p:nvGrpSpPr>
        <p:grpSpPr>
          <a:xfrm>
            <a:off x="5462410" y="3745937"/>
            <a:ext cx="1710126" cy="557619"/>
            <a:chOff x="7398284" y="1993038"/>
            <a:chExt cx="2458875" cy="1088546"/>
          </a:xfrm>
          <a:solidFill>
            <a:schemeClr val="tx1"/>
          </a:solidFill>
        </p:grpSpPr>
        <p:sp>
          <p:nvSpPr>
            <p:cNvPr id="39" name="Rectangle: Rounded Corners 145"/>
            <p:cNvSpPr/>
            <p:nvPr/>
          </p:nvSpPr>
          <p:spPr>
            <a:xfrm>
              <a:off x="7398284" y="1993038"/>
              <a:ext cx="2410205" cy="1070768"/>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050" kern="1200">
                <a:solidFill>
                  <a:prstClr val="black"/>
                </a:solidFill>
                <a:latin typeface="Century Gothic" panose="020B0502020202020204" pitchFamily="34" charset="0"/>
              </a:endParaRPr>
            </a:p>
          </p:txBody>
        </p:sp>
        <p:sp>
          <p:nvSpPr>
            <p:cNvPr id="40" name="TextBox 39"/>
            <p:cNvSpPr txBox="1"/>
            <p:nvPr/>
          </p:nvSpPr>
          <p:spPr>
            <a:xfrm>
              <a:off x="7446968" y="2000107"/>
              <a:ext cx="2410191" cy="1081477"/>
            </a:xfrm>
            <a:prstGeom prst="rect">
              <a:avLst/>
            </a:prstGeom>
            <a:noFill/>
          </p:spPr>
          <p:txBody>
            <a:bodyPr wrap="square" rtlCol="0" anchor="ctr">
              <a:spAutoFit/>
            </a:bodyPr>
            <a:lstStyle/>
            <a:p>
              <a:pPr lvl="2" algn="ctr"/>
              <a:r>
                <a:rPr lang="en-US" sz="1000" b="1" dirty="0">
                  <a:solidFill>
                    <a:schemeClr val="tx1"/>
                  </a:solidFill>
                </a:rPr>
                <a:t>Impact on Rural </a:t>
              </a:r>
              <a:r>
                <a:rPr lang="en-US" sz="1000" b="1" dirty="0" smtClean="0">
                  <a:solidFill>
                    <a:schemeClr val="tx1"/>
                  </a:solidFill>
                </a:rPr>
                <a:t>Healthcare</a:t>
              </a:r>
              <a:r>
                <a:rPr lang="en-US" sz="1000" b="1" dirty="0">
                  <a:solidFill>
                    <a:schemeClr val="tx1"/>
                  </a:solidFill>
                </a:rPr>
                <a:t> </a:t>
              </a:r>
              <a:r>
                <a:rPr lang="en-US" sz="1000" b="1" dirty="0" smtClean="0">
                  <a:solidFill>
                    <a:schemeClr val="tx1"/>
                  </a:solidFill>
                </a:rPr>
                <a:t>and Infrastructure</a:t>
              </a:r>
              <a:endParaRPr lang="en-US" sz="900" b="1" dirty="0">
                <a:solidFill>
                  <a:schemeClr val="tx1"/>
                </a:solidFill>
              </a:endParaRPr>
            </a:p>
          </p:txBody>
        </p:sp>
      </p:grpSp>
      <p:pic>
        <p:nvPicPr>
          <p:cNvPr id="8198" name="Picture 6" descr="Niger Delta: I am a victim, what about you? » GbaramatuVoice Newspaper"/>
          <p:cNvPicPr>
            <a:picLocks noChangeAspect="1" noChangeArrowheads="1"/>
          </p:cNvPicPr>
          <p:nvPr/>
        </p:nvPicPr>
        <p:blipFill rotWithShape="1">
          <a:blip r:embed="rId3">
            <a:extLst>
              <a:ext uri="{28A0092B-C50C-407E-A947-70E740481C1C}">
                <a14:useLocalDpi xmlns:a14="http://schemas.microsoft.com/office/drawing/2010/main" val="0"/>
              </a:ext>
            </a:extLst>
          </a:blip>
          <a:srcRect l="19276" r="9138"/>
          <a:stretch>
            <a:fillRect/>
          </a:stretch>
        </p:blipFill>
        <p:spPr bwMode="auto">
          <a:xfrm>
            <a:off x="535452" y="2419725"/>
            <a:ext cx="1023257" cy="939120"/>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Experts explain rise in prices of pharmaceuticals, others — Features — The  Guardian Nigeria News – Nigeria and World New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7802" y="2583451"/>
            <a:ext cx="1017533" cy="60545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19291" t="8466"/>
          <a:stretch>
            <a:fillRect/>
          </a:stretch>
        </p:blipFill>
        <p:spPr>
          <a:xfrm>
            <a:off x="5741661" y="2404727"/>
            <a:ext cx="1121637" cy="997716"/>
          </a:xfrm>
          <a:prstGeom prst="rect">
            <a:avLst/>
          </a:prstGeom>
        </p:spPr>
      </p:pic>
      <p:pic>
        <p:nvPicPr>
          <p:cNvPr id="36" name="Picture 10" descr="Being a doctor in Nigeria: Challenges and opportunities for change - Nigeria  Health Watch"/>
          <p:cNvPicPr>
            <a:picLocks noChangeAspect="1" noChangeArrowheads="1"/>
          </p:cNvPicPr>
          <p:nvPr/>
        </p:nvPicPr>
        <p:blipFill rotWithShape="1">
          <a:blip r:embed="rId6">
            <a:extLst>
              <a:ext uri="{28A0092B-C50C-407E-A947-70E740481C1C}">
                <a14:useLocalDpi xmlns:a14="http://schemas.microsoft.com/office/drawing/2010/main" val="0"/>
              </a:ext>
            </a:extLst>
          </a:blip>
          <a:srcRect l="17543" r="13886"/>
          <a:stretch>
            <a:fillRect/>
          </a:stretch>
        </p:blipFill>
        <p:spPr bwMode="auto">
          <a:xfrm>
            <a:off x="7504710" y="2330678"/>
            <a:ext cx="1064554" cy="10325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7"/>
          <a:stretch>
            <a:fillRect/>
          </a:stretch>
        </p:blipFill>
        <p:spPr>
          <a:xfrm>
            <a:off x="3987226" y="2715312"/>
            <a:ext cx="1122426" cy="464384"/>
          </a:xfrm>
          <a:prstGeom prst="rect">
            <a:avLst/>
          </a:prstGeom>
        </p:spPr>
      </p:pic>
    </p:spTree>
  </p:cSld>
  <p:clrMapOvr>
    <a:masterClrMapping/>
  </p:clrMapOvr>
  <p:transition>
    <p:fade thruBlk="1"/>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76" y="124408"/>
            <a:ext cx="7414640" cy="435770"/>
          </a:xfrm>
        </p:spPr>
        <p:txBody>
          <a:bodyPr/>
          <a:lstStyle/>
          <a:p>
            <a:pPr lvl="2"/>
            <a:r>
              <a:rPr lang="en-US" sz="2000" dirty="0">
                <a:solidFill>
                  <a:schemeClr val="tx1"/>
                </a:solidFill>
              </a:rPr>
              <a:t>Increased Transportation Costs and Access Barriers</a:t>
            </a:r>
          </a:p>
        </p:txBody>
      </p:sp>
      <p:sp>
        <p:nvSpPr>
          <p:cNvPr id="3" name="Slide Number Placeholder 2"/>
          <p:cNvSpPr>
            <a:spLocks noGrp="1"/>
          </p:cNvSpPr>
          <p:nvPr>
            <p:ph type="sldNum" sz="quarter" idx="12"/>
          </p:nvPr>
        </p:nvSpPr>
        <p:spPr/>
        <p:txBody>
          <a:bodyPr/>
          <a:lstStyle/>
          <a:p>
            <a:pPr algn="ctr" defTabSz="685800">
              <a:buClrTx/>
              <a:defRPr/>
            </a:pPr>
            <a:fld id="{7BB16748-3CF8-4CBA-892F-939D9AD21311}" type="slidenum">
              <a:rPr lang="en-US" sz="675" kern="1200">
                <a:solidFill>
                  <a:prstClr val="black">
                    <a:lumMod val="75000"/>
                    <a:lumOff val="25000"/>
                  </a:prstClr>
                </a:solidFill>
                <a:latin typeface="Arial" panose="020B0604020202020204" pitchFamily="34" charset="0"/>
                <a:ea typeface="+mn-ea"/>
                <a:cs typeface="Arial" panose="020B0604020202020204" pitchFamily="34" charset="0"/>
              </a:rPr>
              <a:t>43</a:t>
            </a:fld>
            <a:endParaRPr lang="en-US" sz="675" kern="1200">
              <a:solidFill>
                <a:prstClr val="black">
                  <a:lumMod val="75000"/>
                  <a:lumOff val="25000"/>
                </a:prstClr>
              </a:solidFill>
              <a:latin typeface="Arial" panose="020B0604020202020204" pitchFamily="34" charset="0"/>
              <a:ea typeface="+mn-ea"/>
              <a:cs typeface="Arial" panose="020B0604020202020204" pitchFamily="34" charset="0"/>
            </a:endParaRPr>
          </a:p>
        </p:txBody>
      </p:sp>
      <p:sp>
        <p:nvSpPr>
          <p:cNvPr id="59" name="Right Triangle 16"/>
          <p:cNvSpPr/>
          <p:nvPr/>
        </p:nvSpPr>
        <p:spPr>
          <a:xfrm flipV="1">
            <a:off x="228540" y="733410"/>
            <a:ext cx="8225633" cy="4399404"/>
          </a:xfrm>
          <a:custGeom>
            <a:avLst/>
            <a:gdLst>
              <a:gd name="connsiteX0" fmla="*/ 0 w 5504543"/>
              <a:gd name="connsiteY0" fmla="*/ 5867400 h 5867400"/>
              <a:gd name="connsiteX1" fmla="*/ 0 w 5504543"/>
              <a:gd name="connsiteY1" fmla="*/ 0 h 5867400"/>
              <a:gd name="connsiteX2" fmla="*/ 5504543 w 5504543"/>
              <a:gd name="connsiteY2" fmla="*/ 5867400 h 5867400"/>
              <a:gd name="connsiteX3" fmla="*/ 0 w 5504543"/>
              <a:gd name="connsiteY3" fmla="*/ 5867400 h 5867400"/>
              <a:gd name="connsiteX0-1" fmla="*/ 5504543 w 5595983"/>
              <a:gd name="connsiteY0-2" fmla="*/ 5867400 h 5958840"/>
              <a:gd name="connsiteX1-3" fmla="*/ 0 w 5595983"/>
              <a:gd name="connsiteY1-4" fmla="*/ 5867400 h 5958840"/>
              <a:gd name="connsiteX2-5" fmla="*/ 0 w 5595983"/>
              <a:gd name="connsiteY2-6" fmla="*/ 0 h 5958840"/>
              <a:gd name="connsiteX3-7" fmla="*/ 5595983 w 5595983"/>
              <a:gd name="connsiteY3-8" fmla="*/ 5958840 h 5958840"/>
              <a:gd name="connsiteX0-9" fmla="*/ 5504543 w 5504543"/>
              <a:gd name="connsiteY0-10" fmla="*/ 5867400 h 5867400"/>
              <a:gd name="connsiteX1-11" fmla="*/ 0 w 5504543"/>
              <a:gd name="connsiteY1-12" fmla="*/ 5867400 h 5867400"/>
              <a:gd name="connsiteX2-13" fmla="*/ 0 w 5504543"/>
              <a:gd name="connsiteY2-14" fmla="*/ 0 h 5867400"/>
            </a:gdLst>
            <a:ahLst/>
            <a:cxnLst>
              <a:cxn ang="0">
                <a:pos x="connsiteX0-1" y="connsiteY0-2"/>
              </a:cxn>
              <a:cxn ang="0">
                <a:pos x="connsiteX1-3" y="connsiteY1-4"/>
              </a:cxn>
              <a:cxn ang="0">
                <a:pos x="connsiteX2-5" y="connsiteY2-6"/>
              </a:cxn>
            </a:cxnLst>
            <a:rect l="l" t="t" r="r" b="b"/>
            <a:pathLst>
              <a:path w="5504543" h="5867400">
                <a:moveTo>
                  <a:pt x="5504543" y="5867400"/>
                </a:moveTo>
                <a:lnTo>
                  <a:pt x="0" y="5867400"/>
                </a:lnTo>
                <a:lnTo>
                  <a:pt x="0" y="0"/>
                </a:ln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grpSp>
        <p:nvGrpSpPr>
          <p:cNvPr id="60" name="Group 59"/>
          <p:cNvGrpSpPr/>
          <p:nvPr/>
        </p:nvGrpSpPr>
        <p:grpSpPr>
          <a:xfrm rot="10800000">
            <a:off x="8399449" y="704532"/>
            <a:ext cx="225503" cy="54724"/>
            <a:chOff x="3674940" y="1085286"/>
            <a:chExt cx="400295" cy="97141"/>
          </a:xfrm>
          <a:solidFill>
            <a:schemeClr val="bg1"/>
          </a:solidFill>
        </p:grpSpPr>
        <p:sp>
          <p:nvSpPr>
            <p:cNvPr id="61" name="Oval 60"/>
            <p:cNvSpPr/>
            <p:nvPr/>
          </p:nvSpPr>
          <p:spPr>
            <a:xfrm>
              <a:off x="3674940" y="1085286"/>
              <a:ext cx="97141" cy="97141"/>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sp>
          <p:nvSpPr>
            <p:cNvPr id="62" name="Oval 61"/>
            <p:cNvSpPr/>
            <p:nvPr/>
          </p:nvSpPr>
          <p:spPr>
            <a:xfrm>
              <a:off x="3978094" y="1085286"/>
              <a:ext cx="97141" cy="97141"/>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sp>
          <p:nvSpPr>
            <p:cNvPr id="63" name="Oval 62"/>
            <p:cNvSpPr/>
            <p:nvPr/>
          </p:nvSpPr>
          <p:spPr>
            <a:xfrm>
              <a:off x="3826517" y="1085286"/>
              <a:ext cx="97141" cy="97141"/>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grpSp>
      <p:grpSp>
        <p:nvGrpSpPr>
          <p:cNvPr id="64" name="Group 63"/>
          <p:cNvGrpSpPr/>
          <p:nvPr/>
        </p:nvGrpSpPr>
        <p:grpSpPr>
          <a:xfrm>
            <a:off x="7117403" y="2364554"/>
            <a:ext cx="2024216" cy="2778277"/>
            <a:chOff x="8957915" y="3152666"/>
            <a:chExt cx="3234085" cy="3705334"/>
          </a:xfrm>
          <a:solidFill>
            <a:schemeClr val="tx1">
              <a:lumMod val="50000"/>
            </a:schemeClr>
          </a:solidFill>
        </p:grpSpPr>
        <p:sp>
          <p:nvSpPr>
            <p:cNvPr id="65" name="Parallelogram 64"/>
            <p:cNvSpPr/>
            <p:nvPr/>
          </p:nvSpPr>
          <p:spPr>
            <a:xfrm>
              <a:off x="8957915" y="3152666"/>
              <a:ext cx="2430002" cy="3705334"/>
            </a:xfrm>
            <a:prstGeom prst="parallelogram">
              <a:avLst>
                <a:gd name="adj" fmla="val 0"/>
              </a:avLst>
            </a:prstGeom>
            <a:grpFill/>
            <a:ln w="0" cap="flat" cmpd="sng" algn="ctr">
              <a:solidFill>
                <a:schemeClr val="bg1"/>
              </a:solidFill>
              <a:prstDash val="solid"/>
              <a:miter lim="800000"/>
            </a:ln>
            <a:effectLst/>
          </p:spPr>
          <p:txBody>
            <a:bodyPr wrap="square" rtlCol="0" anchor="ctr">
              <a:noAutofit/>
            </a:bodyPr>
            <a:lstStyle/>
            <a:p>
              <a:pPr algn="ctr" defTabSz="685800">
                <a:buClrTx/>
                <a:defRPr/>
              </a:pPr>
              <a:endParaRPr lang="en-US" sz="1350" dirty="0">
                <a:solidFill>
                  <a:prstClr val="white"/>
                </a:solidFill>
                <a:latin typeface="Calibri" panose="020F0502020204030204"/>
                <a:ea typeface="+mn-ea"/>
                <a:cs typeface="+mn-cs"/>
              </a:endParaRPr>
            </a:p>
          </p:txBody>
        </p:sp>
        <p:grpSp>
          <p:nvGrpSpPr>
            <p:cNvPr id="66" name="Group 65"/>
            <p:cNvGrpSpPr/>
            <p:nvPr/>
          </p:nvGrpSpPr>
          <p:grpSpPr>
            <a:xfrm>
              <a:off x="8957915" y="6147438"/>
              <a:ext cx="3234085" cy="310740"/>
              <a:chOff x="7020604" y="5893792"/>
              <a:chExt cx="3812481" cy="310740"/>
            </a:xfrm>
            <a:grpFill/>
          </p:grpSpPr>
          <p:cxnSp>
            <p:nvCxnSpPr>
              <p:cNvPr id="67" name="Straight Connector 66"/>
              <p:cNvCxnSpPr/>
              <p:nvPr/>
            </p:nvCxnSpPr>
            <p:spPr>
              <a:xfrm>
                <a:off x="7020604" y="6010318"/>
                <a:ext cx="3812481"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7020604" y="6204532"/>
                <a:ext cx="3812481"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7020604" y="5893792"/>
                <a:ext cx="3812481"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7020604" y="5971476"/>
                <a:ext cx="3812481"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7020604" y="6165687"/>
                <a:ext cx="3812481"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7020604" y="5932634"/>
                <a:ext cx="3812481"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7020604" y="6088002"/>
                <a:ext cx="3812481"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7020604" y="6049160"/>
                <a:ext cx="3812481"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7020604" y="6126844"/>
                <a:ext cx="3812481"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80" name="Rectangle 79"/>
          <p:cNvSpPr/>
          <p:nvPr/>
        </p:nvSpPr>
        <p:spPr>
          <a:xfrm>
            <a:off x="300537" y="737713"/>
            <a:ext cx="45379" cy="4405118"/>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chemeClr val="tx1"/>
              </a:solidFill>
              <a:latin typeface="Arial" panose="020B0604020202020204"/>
            </a:endParaRPr>
          </a:p>
        </p:txBody>
      </p:sp>
      <p:sp>
        <p:nvSpPr>
          <p:cNvPr id="113" name="Rectangle 112"/>
          <p:cNvSpPr/>
          <p:nvPr/>
        </p:nvSpPr>
        <p:spPr>
          <a:xfrm>
            <a:off x="8990909" y="676277"/>
            <a:ext cx="109985" cy="3796944"/>
          </a:xfrm>
          <a:prstGeom prst="rect">
            <a:avLst/>
          </a:prstGeom>
          <a:solidFill>
            <a:schemeClr val="tx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350" kern="1200">
              <a:solidFill>
                <a:prstClr val="white"/>
              </a:solidFill>
              <a:latin typeface="Arial" panose="020B0604020202020204"/>
            </a:endParaRPr>
          </a:p>
        </p:txBody>
      </p:sp>
      <p:grpSp>
        <p:nvGrpSpPr>
          <p:cNvPr id="87" name="Group 86"/>
          <p:cNvGrpSpPr/>
          <p:nvPr/>
        </p:nvGrpSpPr>
        <p:grpSpPr>
          <a:xfrm>
            <a:off x="345889" y="1023822"/>
            <a:ext cx="5509670" cy="525045"/>
            <a:chOff x="463646" y="1197772"/>
            <a:chExt cx="6680127" cy="636584"/>
          </a:xfrm>
        </p:grpSpPr>
        <p:grpSp>
          <p:nvGrpSpPr>
            <p:cNvPr id="89" name="Group 88"/>
            <p:cNvGrpSpPr/>
            <p:nvPr/>
          </p:nvGrpSpPr>
          <p:grpSpPr>
            <a:xfrm>
              <a:off x="463646" y="1197772"/>
              <a:ext cx="846133" cy="636584"/>
              <a:chOff x="463646" y="1381763"/>
              <a:chExt cx="846133" cy="636584"/>
            </a:xfrm>
          </p:grpSpPr>
          <p:cxnSp>
            <p:nvCxnSpPr>
              <p:cNvPr id="92" name="Straight Connector 91"/>
              <p:cNvCxnSpPr/>
              <p:nvPr/>
            </p:nvCxnSpPr>
            <p:spPr>
              <a:xfrm>
                <a:off x="494598" y="1700054"/>
                <a:ext cx="305502"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93" name="Rectangle: Rounded Corners 92"/>
              <p:cNvSpPr/>
              <p:nvPr/>
            </p:nvSpPr>
            <p:spPr>
              <a:xfrm>
                <a:off x="463646" y="1411901"/>
                <a:ext cx="61905" cy="576306"/>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kern="1200">
                  <a:solidFill>
                    <a:prstClr val="white"/>
                  </a:solidFill>
                  <a:latin typeface="Arial" panose="020B0604020202020204"/>
                </a:endParaRPr>
              </a:p>
            </p:txBody>
          </p:sp>
          <p:grpSp>
            <p:nvGrpSpPr>
              <p:cNvPr id="94" name="Group 93"/>
              <p:cNvGrpSpPr/>
              <p:nvPr/>
            </p:nvGrpSpPr>
            <p:grpSpPr>
              <a:xfrm>
                <a:off x="633566" y="1381763"/>
                <a:ext cx="676213" cy="636584"/>
                <a:chOff x="277159" y="1572655"/>
                <a:chExt cx="614739" cy="578713"/>
              </a:xfrm>
            </p:grpSpPr>
            <p:sp>
              <p:nvSpPr>
                <p:cNvPr id="95" name="Arc 94"/>
                <p:cNvSpPr/>
                <p:nvPr/>
              </p:nvSpPr>
              <p:spPr>
                <a:xfrm>
                  <a:off x="277159" y="1586828"/>
                  <a:ext cx="550366" cy="550367"/>
                </a:xfrm>
                <a:prstGeom prst="arc">
                  <a:avLst>
                    <a:gd name="adj1" fmla="val 8257197"/>
                    <a:gd name="adj2" fmla="val 13287833"/>
                  </a:avLst>
                </a:prstGeom>
                <a:solidFill>
                  <a:schemeClr val="accent1"/>
                </a:solidFill>
                <a:ln w="63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kern="1200">
                    <a:solidFill>
                      <a:prstClr val="white"/>
                    </a:solidFill>
                    <a:latin typeface="Arial" panose="020B0604020202020204"/>
                  </a:endParaRPr>
                </a:p>
              </p:txBody>
            </p:sp>
            <p:sp>
              <p:nvSpPr>
                <p:cNvPr id="96" name="Oval 95"/>
                <p:cNvSpPr/>
                <p:nvPr/>
              </p:nvSpPr>
              <p:spPr>
                <a:xfrm>
                  <a:off x="313185" y="1572655"/>
                  <a:ext cx="578713" cy="578713"/>
                </a:xfrm>
                <a:prstGeom prst="ellipse">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kern="1200">
                    <a:solidFill>
                      <a:prstClr val="white"/>
                    </a:solidFill>
                    <a:latin typeface="Arial" panose="020B0604020202020204"/>
                  </a:endParaRPr>
                </a:p>
              </p:txBody>
            </p:sp>
          </p:grpSp>
        </p:grpSp>
        <p:sp>
          <p:nvSpPr>
            <p:cNvPr id="90" name="Rectangle 89"/>
            <p:cNvSpPr/>
            <p:nvPr/>
          </p:nvSpPr>
          <p:spPr>
            <a:xfrm>
              <a:off x="1477431" y="1254854"/>
              <a:ext cx="5666342" cy="522423"/>
            </a:xfrm>
            <a:prstGeom prst="rect">
              <a:avLst/>
            </a:prstGeom>
          </p:spPr>
          <p:txBody>
            <a:bodyPr wrap="square" anchor="ctr">
              <a:spAutoFit/>
            </a:bodyPr>
            <a:lstStyle/>
            <a:p>
              <a:pPr defTabSz="685800">
                <a:buClrTx/>
                <a:defRPr/>
              </a:pPr>
              <a:r>
                <a:rPr lang="en-US" sz="1100" dirty="0"/>
                <a:t>With the recent removal of fuel subsidy in Bayelsa State, transportation costs for accessing healthcare services are beginning to increase.</a:t>
              </a:r>
              <a:endParaRPr lang="en-US" sz="1100" kern="1200" dirty="0">
                <a:latin typeface="Century Gothic" panose="020B0502020202020204" pitchFamily="34" charset="0"/>
                <a:ea typeface="+mn-ea"/>
                <a:cs typeface="+mn-cs"/>
              </a:endParaRPr>
            </a:p>
          </p:txBody>
        </p:sp>
      </p:grpSp>
      <p:grpSp>
        <p:nvGrpSpPr>
          <p:cNvPr id="114" name="Group 113"/>
          <p:cNvGrpSpPr/>
          <p:nvPr/>
        </p:nvGrpSpPr>
        <p:grpSpPr>
          <a:xfrm>
            <a:off x="345889" y="1706311"/>
            <a:ext cx="5509670" cy="525045"/>
            <a:chOff x="463646" y="1197772"/>
            <a:chExt cx="6680127" cy="636584"/>
          </a:xfrm>
        </p:grpSpPr>
        <p:grpSp>
          <p:nvGrpSpPr>
            <p:cNvPr id="115" name="Group 114"/>
            <p:cNvGrpSpPr/>
            <p:nvPr/>
          </p:nvGrpSpPr>
          <p:grpSpPr>
            <a:xfrm>
              <a:off x="463646" y="1197772"/>
              <a:ext cx="846133" cy="636584"/>
              <a:chOff x="463646" y="1381763"/>
              <a:chExt cx="846133" cy="636584"/>
            </a:xfrm>
          </p:grpSpPr>
          <p:cxnSp>
            <p:nvCxnSpPr>
              <p:cNvPr id="118" name="Straight Connector 117"/>
              <p:cNvCxnSpPr/>
              <p:nvPr/>
            </p:nvCxnSpPr>
            <p:spPr>
              <a:xfrm>
                <a:off x="494598" y="1700054"/>
                <a:ext cx="305502"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19" name="Rectangle: Rounded Corners 118"/>
              <p:cNvSpPr/>
              <p:nvPr/>
            </p:nvSpPr>
            <p:spPr>
              <a:xfrm>
                <a:off x="463646" y="1411901"/>
                <a:ext cx="61905" cy="576306"/>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kern="1200">
                  <a:solidFill>
                    <a:prstClr val="white"/>
                  </a:solidFill>
                  <a:latin typeface="Arial" panose="020B0604020202020204"/>
                </a:endParaRPr>
              </a:p>
            </p:txBody>
          </p:sp>
          <p:grpSp>
            <p:nvGrpSpPr>
              <p:cNvPr id="120" name="Group 119"/>
              <p:cNvGrpSpPr/>
              <p:nvPr/>
            </p:nvGrpSpPr>
            <p:grpSpPr>
              <a:xfrm>
                <a:off x="633566" y="1381763"/>
                <a:ext cx="676213" cy="636584"/>
                <a:chOff x="277159" y="1572655"/>
                <a:chExt cx="614739" cy="578713"/>
              </a:xfrm>
            </p:grpSpPr>
            <p:sp>
              <p:nvSpPr>
                <p:cNvPr id="121" name="Arc 120"/>
                <p:cNvSpPr/>
                <p:nvPr/>
              </p:nvSpPr>
              <p:spPr>
                <a:xfrm>
                  <a:off x="277159" y="1586828"/>
                  <a:ext cx="550366" cy="550367"/>
                </a:xfrm>
                <a:prstGeom prst="arc">
                  <a:avLst>
                    <a:gd name="adj1" fmla="val 8257197"/>
                    <a:gd name="adj2" fmla="val 13287833"/>
                  </a:avLst>
                </a:prstGeom>
                <a:solidFill>
                  <a:schemeClr val="accent2"/>
                </a:solidFill>
                <a:ln w="635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kern="1200">
                    <a:solidFill>
                      <a:prstClr val="white"/>
                    </a:solidFill>
                    <a:latin typeface="Arial" panose="020B0604020202020204"/>
                  </a:endParaRPr>
                </a:p>
              </p:txBody>
            </p:sp>
            <p:sp>
              <p:nvSpPr>
                <p:cNvPr id="122" name="Oval 121"/>
                <p:cNvSpPr/>
                <p:nvPr/>
              </p:nvSpPr>
              <p:spPr>
                <a:xfrm>
                  <a:off x="313185" y="1572655"/>
                  <a:ext cx="578713" cy="578713"/>
                </a:xfrm>
                <a:prstGeom prst="ellipse">
                  <a:avLst/>
                </a:prstGeom>
                <a:solidFill>
                  <a:schemeClr val="bg1"/>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kern="1200">
                    <a:solidFill>
                      <a:prstClr val="white"/>
                    </a:solidFill>
                    <a:latin typeface="Arial" panose="020B0604020202020204"/>
                  </a:endParaRPr>
                </a:p>
              </p:txBody>
            </p:sp>
          </p:grpSp>
        </p:grpSp>
        <p:sp>
          <p:nvSpPr>
            <p:cNvPr id="116" name="Rectangle 115"/>
            <p:cNvSpPr/>
            <p:nvPr/>
          </p:nvSpPr>
          <p:spPr>
            <a:xfrm>
              <a:off x="1477431" y="1254851"/>
              <a:ext cx="5666342" cy="522423"/>
            </a:xfrm>
            <a:prstGeom prst="rect">
              <a:avLst/>
            </a:prstGeom>
          </p:spPr>
          <p:txBody>
            <a:bodyPr wrap="square" anchor="ctr">
              <a:spAutoFit/>
            </a:bodyPr>
            <a:lstStyle/>
            <a:p>
              <a:pPr defTabSz="685800">
                <a:buClrTx/>
                <a:defRPr/>
              </a:pPr>
              <a:r>
                <a:rPr lang="en-US" sz="1100" dirty="0"/>
                <a:t>Residents in remote riverine communities are starting to face barriers to timely healthcare access due to higher fuel prices.</a:t>
              </a:r>
              <a:endParaRPr lang="en-US" sz="1100" kern="1200" dirty="0">
                <a:latin typeface="Century Gothic" panose="020B0502020202020204" pitchFamily="34" charset="0"/>
                <a:ea typeface="+mn-ea"/>
                <a:cs typeface="+mn-cs"/>
              </a:endParaRPr>
            </a:p>
          </p:txBody>
        </p:sp>
      </p:grpSp>
      <p:grpSp>
        <p:nvGrpSpPr>
          <p:cNvPr id="123" name="Group 122"/>
          <p:cNvGrpSpPr/>
          <p:nvPr/>
        </p:nvGrpSpPr>
        <p:grpSpPr>
          <a:xfrm>
            <a:off x="366239" y="2388949"/>
            <a:ext cx="5509670" cy="600164"/>
            <a:chOff x="463646" y="1152233"/>
            <a:chExt cx="6680127" cy="727661"/>
          </a:xfrm>
        </p:grpSpPr>
        <p:grpSp>
          <p:nvGrpSpPr>
            <p:cNvPr id="124" name="Group 123"/>
            <p:cNvGrpSpPr/>
            <p:nvPr/>
          </p:nvGrpSpPr>
          <p:grpSpPr>
            <a:xfrm>
              <a:off x="463646" y="1197772"/>
              <a:ext cx="846133" cy="636584"/>
              <a:chOff x="463646" y="1381763"/>
              <a:chExt cx="846133" cy="636584"/>
            </a:xfrm>
          </p:grpSpPr>
          <p:cxnSp>
            <p:nvCxnSpPr>
              <p:cNvPr id="127" name="Straight Connector 126"/>
              <p:cNvCxnSpPr/>
              <p:nvPr/>
            </p:nvCxnSpPr>
            <p:spPr>
              <a:xfrm>
                <a:off x="494598" y="1700054"/>
                <a:ext cx="305502"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28" name="Rectangle: Rounded Corners 127"/>
              <p:cNvSpPr/>
              <p:nvPr/>
            </p:nvSpPr>
            <p:spPr>
              <a:xfrm>
                <a:off x="463646" y="1411901"/>
                <a:ext cx="61905" cy="576306"/>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kern="1200">
                  <a:solidFill>
                    <a:prstClr val="white"/>
                  </a:solidFill>
                  <a:latin typeface="Arial" panose="020B0604020202020204"/>
                </a:endParaRPr>
              </a:p>
            </p:txBody>
          </p:sp>
          <p:grpSp>
            <p:nvGrpSpPr>
              <p:cNvPr id="129" name="Group 128"/>
              <p:cNvGrpSpPr/>
              <p:nvPr/>
            </p:nvGrpSpPr>
            <p:grpSpPr>
              <a:xfrm>
                <a:off x="633566" y="1381763"/>
                <a:ext cx="676213" cy="636584"/>
                <a:chOff x="277159" y="1572655"/>
                <a:chExt cx="614739" cy="578713"/>
              </a:xfrm>
            </p:grpSpPr>
            <p:sp>
              <p:nvSpPr>
                <p:cNvPr id="130" name="Arc 129"/>
                <p:cNvSpPr/>
                <p:nvPr/>
              </p:nvSpPr>
              <p:spPr>
                <a:xfrm>
                  <a:off x="277159" y="1586828"/>
                  <a:ext cx="550366" cy="550367"/>
                </a:xfrm>
                <a:prstGeom prst="arc">
                  <a:avLst>
                    <a:gd name="adj1" fmla="val 8257197"/>
                    <a:gd name="adj2" fmla="val 13287833"/>
                  </a:avLst>
                </a:prstGeom>
                <a:solidFill>
                  <a:schemeClr val="accent1"/>
                </a:solidFill>
                <a:ln w="63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kern="1200">
                    <a:solidFill>
                      <a:prstClr val="white"/>
                    </a:solidFill>
                    <a:latin typeface="Arial" panose="020B0604020202020204"/>
                  </a:endParaRPr>
                </a:p>
              </p:txBody>
            </p:sp>
            <p:sp>
              <p:nvSpPr>
                <p:cNvPr id="131" name="Oval 130"/>
                <p:cNvSpPr/>
                <p:nvPr/>
              </p:nvSpPr>
              <p:spPr>
                <a:xfrm>
                  <a:off x="313185" y="1572655"/>
                  <a:ext cx="578713" cy="578713"/>
                </a:xfrm>
                <a:prstGeom prst="ellipse">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kern="1200">
                    <a:solidFill>
                      <a:prstClr val="white"/>
                    </a:solidFill>
                    <a:latin typeface="Arial" panose="020B0604020202020204"/>
                  </a:endParaRPr>
                </a:p>
              </p:txBody>
            </p:sp>
          </p:grpSp>
        </p:grpSp>
        <p:sp>
          <p:nvSpPr>
            <p:cNvPr id="125" name="Rectangle 124"/>
            <p:cNvSpPr/>
            <p:nvPr/>
          </p:nvSpPr>
          <p:spPr>
            <a:xfrm>
              <a:off x="1477431" y="1152233"/>
              <a:ext cx="5666342" cy="727661"/>
            </a:xfrm>
            <a:prstGeom prst="rect">
              <a:avLst/>
            </a:prstGeom>
          </p:spPr>
          <p:txBody>
            <a:bodyPr wrap="square" anchor="ctr">
              <a:spAutoFit/>
            </a:bodyPr>
            <a:lstStyle/>
            <a:p>
              <a:pPr defTabSz="685800">
                <a:buClrTx/>
                <a:defRPr/>
              </a:pPr>
              <a:r>
                <a:rPr lang="en-US" sz="1100" dirty="0"/>
                <a:t>Healthcare seeking is already showing signs of being impacted, potentially leading to delayed or inadequate care for some individuals in Bayelsa State.</a:t>
              </a:r>
              <a:endParaRPr lang="en-US" sz="1100" dirty="0">
                <a:latin typeface="Century Gothic" panose="020B0502020202020204" pitchFamily="34" charset="0"/>
              </a:endParaRPr>
            </a:p>
          </p:txBody>
        </p:sp>
      </p:grpSp>
      <p:grpSp>
        <p:nvGrpSpPr>
          <p:cNvPr id="152" name="Group 151"/>
          <p:cNvGrpSpPr/>
          <p:nvPr/>
        </p:nvGrpSpPr>
        <p:grpSpPr>
          <a:xfrm>
            <a:off x="401249" y="3228817"/>
            <a:ext cx="5509670" cy="600164"/>
            <a:chOff x="463646" y="1152233"/>
            <a:chExt cx="6680127" cy="727661"/>
          </a:xfrm>
        </p:grpSpPr>
        <p:grpSp>
          <p:nvGrpSpPr>
            <p:cNvPr id="153" name="Group 152"/>
            <p:cNvGrpSpPr/>
            <p:nvPr/>
          </p:nvGrpSpPr>
          <p:grpSpPr>
            <a:xfrm>
              <a:off x="463646" y="1197772"/>
              <a:ext cx="846133" cy="636584"/>
              <a:chOff x="463646" y="1381763"/>
              <a:chExt cx="846133" cy="636584"/>
            </a:xfrm>
          </p:grpSpPr>
          <p:cxnSp>
            <p:nvCxnSpPr>
              <p:cNvPr id="156" name="Straight Connector 155"/>
              <p:cNvCxnSpPr/>
              <p:nvPr/>
            </p:nvCxnSpPr>
            <p:spPr>
              <a:xfrm>
                <a:off x="494598" y="1700054"/>
                <a:ext cx="305502"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57" name="Rectangle: Rounded Corners 156"/>
              <p:cNvSpPr/>
              <p:nvPr/>
            </p:nvSpPr>
            <p:spPr>
              <a:xfrm>
                <a:off x="463646" y="1411901"/>
                <a:ext cx="61905" cy="576306"/>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kern="1200">
                  <a:solidFill>
                    <a:prstClr val="white"/>
                  </a:solidFill>
                  <a:latin typeface="Arial" panose="020B0604020202020204"/>
                </a:endParaRPr>
              </a:p>
            </p:txBody>
          </p:sp>
          <p:grpSp>
            <p:nvGrpSpPr>
              <p:cNvPr id="158" name="Group 157"/>
              <p:cNvGrpSpPr/>
              <p:nvPr/>
            </p:nvGrpSpPr>
            <p:grpSpPr>
              <a:xfrm>
                <a:off x="633566" y="1381763"/>
                <a:ext cx="676213" cy="636584"/>
                <a:chOff x="277159" y="1572655"/>
                <a:chExt cx="614739" cy="578713"/>
              </a:xfrm>
            </p:grpSpPr>
            <p:sp>
              <p:nvSpPr>
                <p:cNvPr id="159" name="Arc 158"/>
                <p:cNvSpPr/>
                <p:nvPr/>
              </p:nvSpPr>
              <p:spPr>
                <a:xfrm>
                  <a:off x="277159" y="1586828"/>
                  <a:ext cx="550366" cy="550367"/>
                </a:xfrm>
                <a:prstGeom prst="arc">
                  <a:avLst>
                    <a:gd name="adj1" fmla="val 8257197"/>
                    <a:gd name="adj2" fmla="val 13287833"/>
                  </a:avLst>
                </a:prstGeom>
                <a:solidFill>
                  <a:schemeClr val="accent2"/>
                </a:solidFill>
                <a:ln w="635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kern="1200">
                    <a:solidFill>
                      <a:prstClr val="white"/>
                    </a:solidFill>
                    <a:latin typeface="Arial" panose="020B0604020202020204"/>
                  </a:endParaRPr>
                </a:p>
              </p:txBody>
            </p:sp>
            <p:sp>
              <p:nvSpPr>
                <p:cNvPr id="160" name="Oval 159"/>
                <p:cNvSpPr/>
                <p:nvPr/>
              </p:nvSpPr>
              <p:spPr>
                <a:xfrm>
                  <a:off x="313185" y="1572655"/>
                  <a:ext cx="578713" cy="578713"/>
                </a:xfrm>
                <a:prstGeom prst="ellipse">
                  <a:avLst/>
                </a:prstGeom>
                <a:solidFill>
                  <a:schemeClr val="bg1"/>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kern="1200">
                    <a:solidFill>
                      <a:prstClr val="white"/>
                    </a:solidFill>
                    <a:latin typeface="Arial" panose="020B0604020202020204"/>
                  </a:endParaRPr>
                </a:p>
              </p:txBody>
            </p:sp>
          </p:grpSp>
        </p:grpSp>
        <p:sp>
          <p:nvSpPr>
            <p:cNvPr id="154" name="Rectangle 153"/>
            <p:cNvSpPr/>
            <p:nvPr/>
          </p:nvSpPr>
          <p:spPr>
            <a:xfrm>
              <a:off x="1477431" y="1152233"/>
              <a:ext cx="5666342" cy="727661"/>
            </a:xfrm>
            <a:prstGeom prst="rect">
              <a:avLst/>
            </a:prstGeom>
          </p:spPr>
          <p:txBody>
            <a:bodyPr wrap="square" anchor="ctr">
              <a:spAutoFit/>
            </a:bodyPr>
            <a:lstStyle/>
            <a:p>
              <a:pPr defTabSz="685800">
                <a:buClrTx/>
                <a:defRPr/>
              </a:pPr>
              <a:r>
                <a:rPr lang="en-US" sz="1100" dirty="0"/>
                <a:t>The reliance on unsupervised self-care or care by less qualified individuals is starting to increase as a consequence of the fuel subsidy removal.</a:t>
              </a:r>
              <a:endParaRPr lang="en-US" sz="1100" kern="1200" dirty="0">
                <a:latin typeface="Century Gothic" panose="020B0502020202020204" pitchFamily="34" charset="0"/>
                <a:ea typeface="+mn-ea"/>
                <a:cs typeface="+mn-cs"/>
              </a:endParaRPr>
            </a:p>
          </p:txBody>
        </p:sp>
      </p:grpSp>
      <p:pic>
        <p:nvPicPr>
          <p:cNvPr id="1026" name="Picture 2" descr="Free vector interaction design concept illustra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6020" y="1125885"/>
            <a:ext cx="317183" cy="3171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vector mobile testing concept illustra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2382" y="1830473"/>
            <a:ext cx="415406" cy="27671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vector face to face selling method. personalized shopping, sales assistant and buyer cooperation, sales promotion. personalized marketing strategy."/>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205" t="12222" r="11205" b="12222"/>
          <a:stretch>
            <a:fillRect/>
          </a:stretch>
        </p:blipFill>
        <p:spPr bwMode="auto">
          <a:xfrm>
            <a:off x="635721" y="2524223"/>
            <a:ext cx="338481" cy="32961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vector audience segmentation abstract concept illustration"/>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061" t="10371" r="7061" b="10371"/>
          <a:stretch>
            <a:fillRect/>
          </a:stretch>
        </p:blipFill>
        <p:spPr bwMode="auto">
          <a:xfrm>
            <a:off x="630024" y="3347645"/>
            <a:ext cx="392784" cy="362505"/>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Niger Delta: I am a victim, what about you? » GbaramatuVoice Newspaper"/>
          <p:cNvPicPr>
            <a:picLocks noChangeAspect="1" noChangeArrowheads="1"/>
          </p:cNvPicPr>
          <p:nvPr/>
        </p:nvPicPr>
        <p:blipFill rotWithShape="1">
          <a:blip r:embed="rId6">
            <a:extLst>
              <a:ext uri="{28A0092B-C50C-407E-A947-70E740481C1C}">
                <a14:useLocalDpi xmlns:a14="http://schemas.microsoft.com/office/drawing/2010/main" val="0"/>
              </a:ext>
            </a:extLst>
          </a:blip>
          <a:srcRect l="20533" r="17054"/>
          <a:stretch>
            <a:fillRect/>
          </a:stretch>
        </p:blipFill>
        <p:spPr bwMode="auto">
          <a:xfrm>
            <a:off x="5944670" y="1031623"/>
            <a:ext cx="3140425" cy="3307761"/>
          </a:xfrm>
          <a:prstGeom prst="rect">
            <a:avLst/>
          </a:prstGeom>
          <a:noFill/>
          <a:extLst>
            <a:ext uri="{909E8E84-426E-40DD-AFC4-6F175D3DCCD1}">
              <a14:hiddenFill xmlns:a14="http://schemas.microsoft.com/office/drawing/2010/main">
                <a:solidFill>
                  <a:srgbClr val="FFFFFF"/>
                </a:solidFill>
              </a14:hiddenFill>
            </a:ext>
          </a:extLst>
        </p:spPr>
      </p:pic>
      <p:grpSp>
        <p:nvGrpSpPr>
          <p:cNvPr id="76" name="Group 75"/>
          <p:cNvGrpSpPr/>
          <p:nvPr/>
        </p:nvGrpSpPr>
        <p:grpSpPr>
          <a:xfrm>
            <a:off x="488764" y="3991739"/>
            <a:ext cx="5509670" cy="598805"/>
            <a:chOff x="463646" y="1153059"/>
            <a:chExt cx="6680127" cy="726013"/>
          </a:xfrm>
        </p:grpSpPr>
        <p:grpSp>
          <p:nvGrpSpPr>
            <p:cNvPr id="77" name="Group 76"/>
            <p:cNvGrpSpPr/>
            <p:nvPr/>
          </p:nvGrpSpPr>
          <p:grpSpPr>
            <a:xfrm>
              <a:off x="463646" y="1197772"/>
              <a:ext cx="846133" cy="636584"/>
              <a:chOff x="463646" y="1381763"/>
              <a:chExt cx="846133" cy="636584"/>
            </a:xfrm>
          </p:grpSpPr>
          <p:cxnSp>
            <p:nvCxnSpPr>
              <p:cNvPr id="79" name="Straight Connector 78"/>
              <p:cNvCxnSpPr/>
              <p:nvPr/>
            </p:nvCxnSpPr>
            <p:spPr>
              <a:xfrm>
                <a:off x="494598" y="1700054"/>
                <a:ext cx="305502"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81" name="Rectangle: Rounded Corners 92"/>
              <p:cNvSpPr/>
              <p:nvPr/>
            </p:nvSpPr>
            <p:spPr>
              <a:xfrm>
                <a:off x="463646" y="1411901"/>
                <a:ext cx="61905" cy="576306"/>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kern="1200">
                  <a:solidFill>
                    <a:prstClr val="white"/>
                  </a:solidFill>
                  <a:latin typeface="Arial" panose="020B0604020202020204"/>
                </a:endParaRPr>
              </a:p>
            </p:txBody>
          </p:sp>
          <p:grpSp>
            <p:nvGrpSpPr>
              <p:cNvPr id="82" name="Group 81"/>
              <p:cNvGrpSpPr/>
              <p:nvPr/>
            </p:nvGrpSpPr>
            <p:grpSpPr>
              <a:xfrm>
                <a:off x="633566" y="1381763"/>
                <a:ext cx="676213" cy="636584"/>
                <a:chOff x="277159" y="1572655"/>
                <a:chExt cx="614739" cy="578713"/>
              </a:xfrm>
            </p:grpSpPr>
            <p:sp>
              <p:nvSpPr>
                <p:cNvPr id="83" name="Arc 82"/>
                <p:cNvSpPr/>
                <p:nvPr/>
              </p:nvSpPr>
              <p:spPr>
                <a:xfrm>
                  <a:off x="277159" y="1586828"/>
                  <a:ext cx="550366" cy="550367"/>
                </a:xfrm>
                <a:prstGeom prst="arc">
                  <a:avLst>
                    <a:gd name="adj1" fmla="val 8257197"/>
                    <a:gd name="adj2" fmla="val 13287833"/>
                  </a:avLst>
                </a:prstGeom>
                <a:solidFill>
                  <a:schemeClr val="accent1"/>
                </a:solidFill>
                <a:ln w="63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kern="1200">
                    <a:solidFill>
                      <a:prstClr val="white"/>
                    </a:solidFill>
                    <a:latin typeface="Arial" panose="020B0604020202020204"/>
                  </a:endParaRPr>
                </a:p>
              </p:txBody>
            </p:sp>
            <p:sp>
              <p:nvSpPr>
                <p:cNvPr id="84" name="Oval 83"/>
                <p:cNvSpPr/>
                <p:nvPr/>
              </p:nvSpPr>
              <p:spPr>
                <a:xfrm>
                  <a:off x="313185" y="1572655"/>
                  <a:ext cx="578713" cy="578713"/>
                </a:xfrm>
                <a:prstGeom prst="ellipse">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kern="1200">
                    <a:solidFill>
                      <a:prstClr val="white"/>
                    </a:solidFill>
                    <a:latin typeface="Arial" panose="020B0604020202020204"/>
                  </a:endParaRPr>
                </a:p>
              </p:txBody>
            </p:sp>
          </p:grpSp>
        </p:grpSp>
        <p:sp>
          <p:nvSpPr>
            <p:cNvPr id="78" name="Rectangle 77"/>
            <p:cNvSpPr/>
            <p:nvPr/>
          </p:nvSpPr>
          <p:spPr>
            <a:xfrm>
              <a:off x="1477431" y="1153059"/>
              <a:ext cx="5666342" cy="726013"/>
            </a:xfrm>
            <a:prstGeom prst="rect">
              <a:avLst/>
            </a:prstGeom>
          </p:spPr>
          <p:txBody>
            <a:bodyPr wrap="square" anchor="ctr">
              <a:spAutoFit/>
            </a:bodyPr>
            <a:lstStyle/>
            <a:p>
              <a:pPr defTabSz="685800">
                <a:buClrTx/>
                <a:defRPr/>
              </a:pPr>
              <a:r>
                <a:rPr lang="en-US" sz="1100" dirty="0"/>
                <a:t>Health inequality is furr deepened by the unique geographical terrain of our State, this poses challenges to delivering timely and effective healthcare </a:t>
              </a:r>
              <a:r>
                <a:rPr lang="en-US" sz="1100" dirty="0" smtClean="0"/>
                <a:t>services.</a:t>
              </a:r>
              <a:endParaRPr lang="en-US" sz="1100" kern="1200" dirty="0">
                <a:latin typeface="Century Gothic" panose="020B0502020202020204" pitchFamily="34" charset="0"/>
                <a:ea typeface="+mn-ea"/>
                <a:cs typeface="+mn-cs"/>
              </a:endParaRPr>
            </a:p>
          </p:txBody>
        </p:sp>
      </p:grpSp>
      <p:pic>
        <p:nvPicPr>
          <p:cNvPr id="85" name="Picture 2" descr="Free vector interaction design concept illustra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8895" y="4130681"/>
            <a:ext cx="317183" cy="31718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75" y="124408"/>
            <a:ext cx="8256573" cy="435770"/>
          </a:xfrm>
        </p:spPr>
        <p:txBody>
          <a:bodyPr/>
          <a:lstStyle/>
          <a:p>
            <a:pPr lvl="2" algn="ctr"/>
            <a:r>
              <a:rPr lang="en-US" sz="2000" dirty="0">
                <a:solidFill>
                  <a:schemeClr val="tx1"/>
                </a:solidFill>
              </a:rPr>
              <a:t>Affordability Challenges and Limited Access to Healthcare Products</a:t>
            </a:r>
            <a:endParaRPr lang="en-US" sz="1800" dirty="0">
              <a:solidFill>
                <a:schemeClr val="tx1"/>
              </a:solidFill>
            </a:endParaRPr>
          </a:p>
        </p:txBody>
      </p:sp>
      <p:sp>
        <p:nvSpPr>
          <p:cNvPr id="3" name="Slide Number Placeholder 2"/>
          <p:cNvSpPr>
            <a:spLocks noGrp="1"/>
          </p:cNvSpPr>
          <p:nvPr>
            <p:ph type="sldNum" sz="quarter" idx="12"/>
          </p:nvPr>
        </p:nvSpPr>
        <p:spPr/>
        <p:txBody>
          <a:bodyPr/>
          <a:lstStyle/>
          <a:p>
            <a:pPr algn="ctr" defTabSz="685800">
              <a:buClrTx/>
              <a:defRPr/>
            </a:pPr>
            <a:fld id="{7BB16748-3CF8-4CBA-892F-939D9AD21311}" type="slidenum">
              <a:rPr lang="en-US" sz="675" kern="1200">
                <a:solidFill>
                  <a:prstClr val="black">
                    <a:lumMod val="75000"/>
                    <a:lumOff val="25000"/>
                  </a:prstClr>
                </a:solidFill>
                <a:latin typeface="Arial" panose="020B0604020202020204" pitchFamily="34" charset="0"/>
                <a:ea typeface="+mn-ea"/>
                <a:cs typeface="Arial" panose="020B0604020202020204" pitchFamily="34" charset="0"/>
              </a:rPr>
              <a:t>44</a:t>
            </a:fld>
            <a:endParaRPr lang="en-US" sz="675" kern="1200">
              <a:solidFill>
                <a:prstClr val="black">
                  <a:lumMod val="75000"/>
                  <a:lumOff val="25000"/>
                </a:prstClr>
              </a:solidFill>
              <a:latin typeface="Arial" panose="020B0604020202020204" pitchFamily="34" charset="0"/>
              <a:ea typeface="+mn-ea"/>
              <a:cs typeface="Arial" panose="020B0604020202020204" pitchFamily="34" charset="0"/>
            </a:endParaRPr>
          </a:p>
        </p:txBody>
      </p:sp>
      <p:sp>
        <p:nvSpPr>
          <p:cNvPr id="59" name="Right Triangle 16"/>
          <p:cNvSpPr/>
          <p:nvPr/>
        </p:nvSpPr>
        <p:spPr>
          <a:xfrm flipV="1">
            <a:off x="228540" y="733410"/>
            <a:ext cx="8225633" cy="4399404"/>
          </a:xfrm>
          <a:custGeom>
            <a:avLst/>
            <a:gdLst>
              <a:gd name="connsiteX0" fmla="*/ 0 w 5504543"/>
              <a:gd name="connsiteY0" fmla="*/ 5867400 h 5867400"/>
              <a:gd name="connsiteX1" fmla="*/ 0 w 5504543"/>
              <a:gd name="connsiteY1" fmla="*/ 0 h 5867400"/>
              <a:gd name="connsiteX2" fmla="*/ 5504543 w 5504543"/>
              <a:gd name="connsiteY2" fmla="*/ 5867400 h 5867400"/>
              <a:gd name="connsiteX3" fmla="*/ 0 w 5504543"/>
              <a:gd name="connsiteY3" fmla="*/ 5867400 h 5867400"/>
              <a:gd name="connsiteX0-1" fmla="*/ 5504543 w 5595983"/>
              <a:gd name="connsiteY0-2" fmla="*/ 5867400 h 5958840"/>
              <a:gd name="connsiteX1-3" fmla="*/ 0 w 5595983"/>
              <a:gd name="connsiteY1-4" fmla="*/ 5867400 h 5958840"/>
              <a:gd name="connsiteX2-5" fmla="*/ 0 w 5595983"/>
              <a:gd name="connsiteY2-6" fmla="*/ 0 h 5958840"/>
              <a:gd name="connsiteX3-7" fmla="*/ 5595983 w 5595983"/>
              <a:gd name="connsiteY3-8" fmla="*/ 5958840 h 5958840"/>
              <a:gd name="connsiteX0-9" fmla="*/ 5504543 w 5504543"/>
              <a:gd name="connsiteY0-10" fmla="*/ 5867400 h 5867400"/>
              <a:gd name="connsiteX1-11" fmla="*/ 0 w 5504543"/>
              <a:gd name="connsiteY1-12" fmla="*/ 5867400 h 5867400"/>
              <a:gd name="connsiteX2-13" fmla="*/ 0 w 5504543"/>
              <a:gd name="connsiteY2-14" fmla="*/ 0 h 5867400"/>
            </a:gdLst>
            <a:ahLst/>
            <a:cxnLst>
              <a:cxn ang="0">
                <a:pos x="connsiteX0-1" y="connsiteY0-2"/>
              </a:cxn>
              <a:cxn ang="0">
                <a:pos x="connsiteX1-3" y="connsiteY1-4"/>
              </a:cxn>
              <a:cxn ang="0">
                <a:pos x="connsiteX2-5" y="connsiteY2-6"/>
              </a:cxn>
            </a:cxnLst>
            <a:rect l="l" t="t" r="r" b="b"/>
            <a:pathLst>
              <a:path w="5504543" h="5867400">
                <a:moveTo>
                  <a:pt x="5504543" y="5867400"/>
                </a:moveTo>
                <a:lnTo>
                  <a:pt x="0" y="5867400"/>
                </a:lnTo>
                <a:lnTo>
                  <a:pt x="0" y="0"/>
                </a:ln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grpSp>
        <p:nvGrpSpPr>
          <p:cNvPr id="60" name="Group 59"/>
          <p:cNvGrpSpPr/>
          <p:nvPr/>
        </p:nvGrpSpPr>
        <p:grpSpPr>
          <a:xfrm rot="10800000">
            <a:off x="8399449" y="704532"/>
            <a:ext cx="225503" cy="54724"/>
            <a:chOff x="3674940" y="1085286"/>
            <a:chExt cx="400295" cy="97141"/>
          </a:xfrm>
          <a:solidFill>
            <a:schemeClr val="bg1"/>
          </a:solidFill>
        </p:grpSpPr>
        <p:sp>
          <p:nvSpPr>
            <p:cNvPr id="61" name="Oval 60"/>
            <p:cNvSpPr/>
            <p:nvPr/>
          </p:nvSpPr>
          <p:spPr>
            <a:xfrm>
              <a:off x="3674940" y="1085286"/>
              <a:ext cx="97141" cy="97141"/>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sp>
          <p:nvSpPr>
            <p:cNvPr id="62" name="Oval 61"/>
            <p:cNvSpPr/>
            <p:nvPr/>
          </p:nvSpPr>
          <p:spPr>
            <a:xfrm>
              <a:off x="3978094" y="1085286"/>
              <a:ext cx="97141" cy="97141"/>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sp>
          <p:nvSpPr>
            <p:cNvPr id="63" name="Oval 62"/>
            <p:cNvSpPr/>
            <p:nvPr/>
          </p:nvSpPr>
          <p:spPr>
            <a:xfrm>
              <a:off x="3826517" y="1085286"/>
              <a:ext cx="97141" cy="97141"/>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grpSp>
      <p:grpSp>
        <p:nvGrpSpPr>
          <p:cNvPr id="64" name="Group 63"/>
          <p:cNvGrpSpPr/>
          <p:nvPr/>
        </p:nvGrpSpPr>
        <p:grpSpPr>
          <a:xfrm>
            <a:off x="7117403" y="2364554"/>
            <a:ext cx="2024216" cy="2778277"/>
            <a:chOff x="8957915" y="3152666"/>
            <a:chExt cx="3234085" cy="3705334"/>
          </a:xfrm>
          <a:solidFill>
            <a:schemeClr val="tx1">
              <a:lumMod val="50000"/>
            </a:schemeClr>
          </a:solidFill>
        </p:grpSpPr>
        <p:sp>
          <p:nvSpPr>
            <p:cNvPr id="65" name="Parallelogram 64"/>
            <p:cNvSpPr/>
            <p:nvPr/>
          </p:nvSpPr>
          <p:spPr>
            <a:xfrm>
              <a:off x="8957915" y="3152666"/>
              <a:ext cx="2430002" cy="3705334"/>
            </a:xfrm>
            <a:prstGeom prst="parallelogram">
              <a:avLst>
                <a:gd name="adj" fmla="val 0"/>
              </a:avLst>
            </a:prstGeom>
            <a:grpFill/>
            <a:ln w="0" cap="flat" cmpd="sng" algn="ctr">
              <a:solidFill>
                <a:schemeClr val="bg1"/>
              </a:solidFill>
              <a:prstDash val="solid"/>
              <a:miter lim="800000"/>
            </a:ln>
            <a:effectLst/>
          </p:spPr>
          <p:txBody>
            <a:bodyPr wrap="square" rtlCol="0" anchor="ctr">
              <a:noAutofit/>
            </a:bodyPr>
            <a:lstStyle/>
            <a:p>
              <a:pPr algn="ctr" defTabSz="685800">
                <a:buClrTx/>
                <a:defRPr/>
              </a:pPr>
              <a:endParaRPr lang="en-US" sz="1350" dirty="0">
                <a:solidFill>
                  <a:prstClr val="white"/>
                </a:solidFill>
                <a:latin typeface="Calibri" panose="020F0502020204030204"/>
                <a:ea typeface="+mn-ea"/>
                <a:cs typeface="+mn-cs"/>
              </a:endParaRPr>
            </a:p>
          </p:txBody>
        </p:sp>
        <p:grpSp>
          <p:nvGrpSpPr>
            <p:cNvPr id="66" name="Group 65"/>
            <p:cNvGrpSpPr/>
            <p:nvPr/>
          </p:nvGrpSpPr>
          <p:grpSpPr>
            <a:xfrm>
              <a:off x="8957915" y="6147438"/>
              <a:ext cx="3234085" cy="310740"/>
              <a:chOff x="7020604" y="5893792"/>
              <a:chExt cx="3812481" cy="310740"/>
            </a:xfrm>
            <a:grpFill/>
          </p:grpSpPr>
          <p:cxnSp>
            <p:nvCxnSpPr>
              <p:cNvPr id="67" name="Straight Connector 66"/>
              <p:cNvCxnSpPr/>
              <p:nvPr/>
            </p:nvCxnSpPr>
            <p:spPr>
              <a:xfrm>
                <a:off x="7020604" y="6010318"/>
                <a:ext cx="3812481"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7020604" y="6204532"/>
                <a:ext cx="3812481"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7020604" y="5893792"/>
                <a:ext cx="3812481"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7020604" y="5971476"/>
                <a:ext cx="3812481"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7020604" y="6165687"/>
                <a:ext cx="3812481"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7020604" y="5932634"/>
                <a:ext cx="3812481"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7020604" y="6088002"/>
                <a:ext cx="3812481"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7020604" y="6049160"/>
                <a:ext cx="3812481"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7020604" y="6126844"/>
                <a:ext cx="3812481"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80" name="Rectangle 79"/>
          <p:cNvSpPr/>
          <p:nvPr/>
        </p:nvSpPr>
        <p:spPr>
          <a:xfrm>
            <a:off x="300537" y="737713"/>
            <a:ext cx="45379" cy="4405118"/>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chemeClr val="tx1"/>
              </a:solidFill>
              <a:latin typeface="Arial" panose="020B0604020202020204"/>
            </a:endParaRPr>
          </a:p>
        </p:txBody>
      </p:sp>
      <p:sp>
        <p:nvSpPr>
          <p:cNvPr id="113" name="Rectangle 112"/>
          <p:cNvSpPr/>
          <p:nvPr/>
        </p:nvSpPr>
        <p:spPr>
          <a:xfrm>
            <a:off x="8990909" y="676277"/>
            <a:ext cx="109985" cy="3796944"/>
          </a:xfrm>
          <a:prstGeom prst="rect">
            <a:avLst/>
          </a:prstGeom>
          <a:solidFill>
            <a:schemeClr val="tx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350" kern="1200">
              <a:solidFill>
                <a:prstClr val="white"/>
              </a:solidFill>
              <a:latin typeface="Arial" panose="020B0604020202020204"/>
            </a:endParaRPr>
          </a:p>
        </p:txBody>
      </p:sp>
      <p:grpSp>
        <p:nvGrpSpPr>
          <p:cNvPr id="87" name="Group 86"/>
          <p:cNvGrpSpPr/>
          <p:nvPr/>
        </p:nvGrpSpPr>
        <p:grpSpPr>
          <a:xfrm>
            <a:off x="345889" y="758877"/>
            <a:ext cx="5509670" cy="769441"/>
            <a:chOff x="463646" y="1049616"/>
            <a:chExt cx="6680127" cy="932899"/>
          </a:xfrm>
        </p:grpSpPr>
        <p:grpSp>
          <p:nvGrpSpPr>
            <p:cNvPr id="89" name="Group 88"/>
            <p:cNvGrpSpPr/>
            <p:nvPr/>
          </p:nvGrpSpPr>
          <p:grpSpPr>
            <a:xfrm>
              <a:off x="463646" y="1197772"/>
              <a:ext cx="846133" cy="636584"/>
              <a:chOff x="463646" y="1381763"/>
              <a:chExt cx="846133" cy="636584"/>
            </a:xfrm>
          </p:grpSpPr>
          <p:cxnSp>
            <p:nvCxnSpPr>
              <p:cNvPr id="92" name="Straight Connector 91"/>
              <p:cNvCxnSpPr/>
              <p:nvPr/>
            </p:nvCxnSpPr>
            <p:spPr>
              <a:xfrm>
                <a:off x="494598" y="1700054"/>
                <a:ext cx="305502"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93" name="Rectangle: Rounded Corners 92"/>
              <p:cNvSpPr/>
              <p:nvPr/>
            </p:nvSpPr>
            <p:spPr>
              <a:xfrm>
                <a:off x="463646" y="1411901"/>
                <a:ext cx="61905" cy="576306"/>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grpSp>
            <p:nvGrpSpPr>
              <p:cNvPr id="94" name="Group 93"/>
              <p:cNvGrpSpPr/>
              <p:nvPr/>
            </p:nvGrpSpPr>
            <p:grpSpPr>
              <a:xfrm>
                <a:off x="633566" y="1381763"/>
                <a:ext cx="676213" cy="636584"/>
                <a:chOff x="277159" y="1572655"/>
                <a:chExt cx="614739" cy="578713"/>
              </a:xfrm>
            </p:grpSpPr>
            <p:sp>
              <p:nvSpPr>
                <p:cNvPr id="95" name="Arc 94"/>
                <p:cNvSpPr/>
                <p:nvPr/>
              </p:nvSpPr>
              <p:spPr>
                <a:xfrm>
                  <a:off x="277159" y="1586828"/>
                  <a:ext cx="550366" cy="550367"/>
                </a:xfrm>
                <a:prstGeom prst="arc">
                  <a:avLst>
                    <a:gd name="adj1" fmla="val 8257197"/>
                    <a:gd name="adj2" fmla="val 13287833"/>
                  </a:avLst>
                </a:prstGeom>
                <a:solidFill>
                  <a:schemeClr val="accent1"/>
                </a:solidFill>
                <a:ln w="63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sp>
              <p:nvSpPr>
                <p:cNvPr id="96" name="Oval 95"/>
                <p:cNvSpPr/>
                <p:nvPr/>
              </p:nvSpPr>
              <p:spPr>
                <a:xfrm>
                  <a:off x="313185" y="1572655"/>
                  <a:ext cx="578713" cy="578713"/>
                </a:xfrm>
                <a:prstGeom prst="ellipse">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grpSp>
        </p:grpSp>
        <p:sp>
          <p:nvSpPr>
            <p:cNvPr id="90" name="Rectangle 89"/>
            <p:cNvSpPr/>
            <p:nvPr/>
          </p:nvSpPr>
          <p:spPr>
            <a:xfrm>
              <a:off x="1477431" y="1049616"/>
              <a:ext cx="5666342" cy="932899"/>
            </a:xfrm>
            <a:prstGeom prst="rect">
              <a:avLst/>
            </a:prstGeom>
          </p:spPr>
          <p:txBody>
            <a:bodyPr wrap="square" anchor="ctr">
              <a:spAutoFit/>
            </a:bodyPr>
            <a:lstStyle/>
            <a:p>
              <a:pPr algn="just" defTabSz="685800">
                <a:buClrTx/>
                <a:defRPr/>
              </a:pPr>
              <a:r>
                <a:rPr lang="en-US" sz="1100" dirty="0"/>
                <a:t>The removal of fuel subsidy in Bayelsa State is leading to an increase in healthcare product costs. As fuel prices rise, transportation expenses for the delivery of medical supplies also surge, impacting the overall cost of healthcare products.</a:t>
              </a:r>
              <a:endParaRPr lang="en-US" sz="1100" kern="1200" dirty="0">
                <a:latin typeface="Century Gothic" panose="020B0502020202020204" pitchFamily="34" charset="0"/>
                <a:ea typeface="+mn-ea"/>
                <a:cs typeface="+mn-cs"/>
              </a:endParaRPr>
            </a:p>
          </p:txBody>
        </p:sp>
      </p:grpSp>
      <p:grpSp>
        <p:nvGrpSpPr>
          <p:cNvPr id="114" name="Group 113"/>
          <p:cNvGrpSpPr/>
          <p:nvPr/>
        </p:nvGrpSpPr>
        <p:grpSpPr>
          <a:xfrm>
            <a:off x="335728" y="1584433"/>
            <a:ext cx="5509670" cy="938719"/>
            <a:chOff x="463646" y="946994"/>
            <a:chExt cx="6680127" cy="1138137"/>
          </a:xfrm>
        </p:grpSpPr>
        <p:grpSp>
          <p:nvGrpSpPr>
            <p:cNvPr id="115" name="Group 114"/>
            <p:cNvGrpSpPr/>
            <p:nvPr/>
          </p:nvGrpSpPr>
          <p:grpSpPr>
            <a:xfrm>
              <a:off x="463646" y="1197772"/>
              <a:ext cx="846133" cy="636584"/>
              <a:chOff x="463646" y="1381763"/>
              <a:chExt cx="846133" cy="636584"/>
            </a:xfrm>
          </p:grpSpPr>
          <p:cxnSp>
            <p:nvCxnSpPr>
              <p:cNvPr id="118" name="Straight Connector 117"/>
              <p:cNvCxnSpPr/>
              <p:nvPr/>
            </p:nvCxnSpPr>
            <p:spPr>
              <a:xfrm>
                <a:off x="494598" y="1700054"/>
                <a:ext cx="305502"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19" name="Rectangle: Rounded Corners 118"/>
              <p:cNvSpPr/>
              <p:nvPr/>
            </p:nvSpPr>
            <p:spPr>
              <a:xfrm>
                <a:off x="463646" y="1411901"/>
                <a:ext cx="61905" cy="576306"/>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grpSp>
            <p:nvGrpSpPr>
              <p:cNvPr id="120" name="Group 119"/>
              <p:cNvGrpSpPr/>
              <p:nvPr/>
            </p:nvGrpSpPr>
            <p:grpSpPr>
              <a:xfrm>
                <a:off x="633566" y="1381763"/>
                <a:ext cx="676213" cy="636584"/>
                <a:chOff x="277159" y="1572655"/>
                <a:chExt cx="614739" cy="578713"/>
              </a:xfrm>
            </p:grpSpPr>
            <p:sp>
              <p:nvSpPr>
                <p:cNvPr id="121" name="Arc 120"/>
                <p:cNvSpPr/>
                <p:nvPr/>
              </p:nvSpPr>
              <p:spPr>
                <a:xfrm>
                  <a:off x="277159" y="1586828"/>
                  <a:ext cx="550366" cy="550367"/>
                </a:xfrm>
                <a:prstGeom prst="arc">
                  <a:avLst>
                    <a:gd name="adj1" fmla="val 8257197"/>
                    <a:gd name="adj2" fmla="val 13287833"/>
                  </a:avLst>
                </a:prstGeom>
                <a:solidFill>
                  <a:schemeClr val="accent2"/>
                </a:solidFill>
                <a:ln w="635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sp>
              <p:nvSpPr>
                <p:cNvPr id="122" name="Oval 121"/>
                <p:cNvSpPr/>
                <p:nvPr/>
              </p:nvSpPr>
              <p:spPr>
                <a:xfrm>
                  <a:off x="313185" y="1572655"/>
                  <a:ext cx="578713" cy="578713"/>
                </a:xfrm>
                <a:prstGeom prst="ellipse">
                  <a:avLst/>
                </a:prstGeom>
                <a:solidFill>
                  <a:schemeClr val="bg1"/>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grpSp>
        </p:grpSp>
        <p:sp>
          <p:nvSpPr>
            <p:cNvPr id="116" name="Rectangle 115"/>
            <p:cNvSpPr/>
            <p:nvPr/>
          </p:nvSpPr>
          <p:spPr>
            <a:xfrm>
              <a:off x="1477431" y="946994"/>
              <a:ext cx="5666342" cy="1138137"/>
            </a:xfrm>
            <a:prstGeom prst="rect">
              <a:avLst/>
            </a:prstGeom>
          </p:spPr>
          <p:txBody>
            <a:bodyPr wrap="square" anchor="ctr">
              <a:spAutoFit/>
            </a:bodyPr>
            <a:lstStyle/>
            <a:p>
              <a:pPr algn="just" defTabSz="685800">
                <a:buClrTx/>
                <a:defRPr/>
              </a:pPr>
              <a:r>
                <a:rPr lang="en-US" sz="1100" dirty="0"/>
                <a:t>Essential medications for prevalent diseases like malaria, infections, hypertension, and diabetes may become more expensive. For example, drugs like </a:t>
              </a:r>
              <a:r>
                <a:rPr lang="en-US" sz="1100" dirty="0" err="1"/>
                <a:t>artemisinin</a:t>
              </a:r>
              <a:r>
                <a:rPr lang="en-US" sz="1100" dirty="0"/>
                <a:t>-based combination therapies (ACTs) for malaria, antibiotics for infections, antihypertensive medications, and insulin for diabetes might experience price hikes.</a:t>
              </a:r>
              <a:endParaRPr lang="en-US" sz="1100" kern="1200" dirty="0">
                <a:latin typeface="Century Gothic" panose="020B0502020202020204" pitchFamily="34" charset="0"/>
                <a:ea typeface="+mn-ea"/>
                <a:cs typeface="+mn-cs"/>
              </a:endParaRPr>
            </a:p>
          </p:txBody>
        </p:sp>
      </p:grpSp>
      <p:grpSp>
        <p:nvGrpSpPr>
          <p:cNvPr id="123" name="Group 122"/>
          <p:cNvGrpSpPr/>
          <p:nvPr/>
        </p:nvGrpSpPr>
        <p:grpSpPr>
          <a:xfrm>
            <a:off x="412971" y="2696144"/>
            <a:ext cx="5509670" cy="769441"/>
            <a:chOff x="463646" y="1049613"/>
            <a:chExt cx="6680127" cy="932899"/>
          </a:xfrm>
        </p:grpSpPr>
        <p:grpSp>
          <p:nvGrpSpPr>
            <p:cNvPr id="124" name="Group 123"/>
            <p:cNvGrpSpPr/>
            <p:nvPr/>
          </p:nvGrpSpPr>
          <p:grpSpPr>
            <a:xfrm>
              <a:off x="463646" y="1197772"/>
              <a:ext cx="846133" cy="636583"/>
              <a:chOff x="463646" y="1381763"/>
              <a:chExt cx="846133" cy="636583"/>
            </a:xfrm>
          </p:grpSpPr>
          <p:cxnSp>
            <p:nvCxnSpPr>
              <p:cNvPr id="127" name="Straight Connector 126"/>
              <p:cNvCxnSpPr/>
              <p:nvPr/>
            </p:nvCxnSpPr>
            <p:spPr>
              <a:xfrm>
                <a:off x="494598" y="1700054"/>
                <a:ext cx="305502"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28" name="Rectangle: Rounded Corners 127"/>
              <p:cNvSpPr/>
              <p:nvPr/>
            </p:nvSpPr>
            <p:spPr>
              <a:xfrm>
                <a:off x="463646" y="1411901"/>
                <a:ext cx="61905" cy="576306"/>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grpSp>
            <p:nvGrpSpPr>
              <p:cNvPr id="129" name="Group 128"/>
              <p:cNvGrpSpPr/>
              <p:nvPr/>
            </p:nvGrpSpPr>
            <p:grpSpPr>
              <a:xfrm>
                <a:off x="633566" y="1381763"/>
                <a:ext cx="676213" cy="636583"/>
                <a:chOff x="277159" y="1572655"/>
                <a:chExt cx="614739" cy="578712"/>
              </a:xfrm>
            </p:grpSpPr>
            <p:sp>
              <p:nvSpPr>
                <p:cNvPr id="130" name="Arc 129"/>
                <p:cNvSpPr/>
                <p:nvPr/>
              </p:nvSpPr>
              <p:spPr>
                <a:xfrm>
                  <a:off x="277159" y="1586828"/>
                  <a:ext cx="550366" cy="550367"/>
                </a:xfrm>
                <a:prstGeom prst="arc">
                  <a:avLst>
                    <a:gd name="adj1" fmla="val 8257197"/>
                    <a:gd name="adj2" fmla="val 13287833"/>
                  </a:avLst>
                </a:prstGeom>
                <a:solidFill>
                  <a:schemeClr val="accent1"/>
                </a:solidFill>
                <a:ln w="63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sp>
              <p:nvSpPr>
                <p:cNvPr id="131" name="Oval 130"/>
                <p:cNvSpPr/>
                <p:nvPr/>
              </p:nvSpPr>
              <p:spPr>
                <a:xfrm>
                  <a:off x="313185" y="1572655"/>
                  <a:ext cx="578713" cy="578712"/>
                </a:xfrm>
                <a:prstGeom prst="ellipse">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grpSp>
        </p:grpSp>
        <p:sp>
          <p:nvSpPr>
            <p:cNvPr id="125" name="Rectangle 124"/>
            <p:cNvSpPr/>
            <p:nvPr/>
          </p:nvSpPr>
          <p:spPr>
            <a:xfrm>
              <a:off x="1477431" y="1049613"/>
              <a:ext cx="5666342" cy="932899"/>
            </a:xfrm>
            <a:prstGeom prst="rect">
              <a:avLst/>
            </a:prstGeom>
          </p:spPr>
          <p:txBody>
            <a:bodyPr wrap="square" anchor="ctr">
              <a:spAutoFit/>
            </a:bodyPr>
            <a:lstStyle/>
            <a:p>
              <a:pPr defTabSz="685800">
                <a:buClrTx/>
                <a:defRPr/>
              </a:pPr>
              <a:r>
                <a:rPr lang="en-US" sz="1100" dirty="0"/>
                <a:t>Limited affordability and accessibility of drugs could hinder proper management of health conditions</a:t>
              </a:r>
              <a:r>
                <a:rPr lang="en-US" sz="1100" dirty="0" smtClean="0"/>
                <a:t>. V</a:t>
              </a:r>
              <a:r>
                <a:rPr lang="en-US" sz="1100" dirty="0"/>
                <a:t>ulnerable communities in Bayelsa State may struggle to afford medications, leading to challenges in managing chronic illnesses effectively.</a:t>
              </a:r>
              <a:endParaRPr lang="en-US" sz="1100" dirty="0">
                <a:latin typeface="Century Gothic" panose="020B0502020202020204" pitchFamily="34" charset="0"/>
              </a:endParaRPr>
            </a:p>
          </p:txBody>
        </p:sp>
      </p:grpSp>
      <p:grpSp>
        <p:nvGrpSpPr>
          <p:cNvPr id="152" name="Group 151"/>
          <p:cNvGrpSpPr/>
          <p:nvPr/>
        </p:nvGrpSpPr>
        <p:grpSpPr>
          <a:xfrm>
            <a:off x="378973" y="3570033"/>
            <a:ext cx="5509670" cy="525045"/>
            <a:chOff x="463646" y="1197772"/>
            <a:chExt cx="6680127" cy="636584"/>
          </a:xfrm>
        </p:grpSpPr>
        <p:grpSp>
          <p:nvGrpSpPr>
            <p:cNvPr id="153" name="Group 152"/>
            <p:cNvGrpSpPr/>
            <p:nvPr/>
          </p:nvGrpSpPr>
          <p:grpSpPr>
            <a:xfrm>
              <a:off x="463646" y="1197772"/>
              <a:ext cx="846133" cy="636584"/>
              <a:chOff x="463646" y="1381763"/>
              <a:chExt cx="846133" cy="636584"/>
            </a:xfrm>
          </p:grpSpPr>
          <p:cxnSp>
            <p:nvCxnSpPr>
              <p:cNvPr id="156" name="Straight Connector 155"/>
              <p:cNvCxnSpPr/>
              <p:nvPr/>
            </p:nvCxnSpPr>
            <p:spPr>
              <a:xfrm>
                <a:off x="494598" y="1700054"/>
                <a:ext cx="305502"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57" name="Rectangle: Rounded Corners 156"/>
              <p:cNvSpPr/>
              <p:nvPr/>
            </p:nvSpPr>
            <p:spPr>
              <a:xfrm>
                <a:off x="463646" y="1411901"/>
                <a:ext cx="61905" cy="576306"/>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grpSp>
            <p:nvGrpSpPr>
              <p:cNvPr id="158" name="Group 157"/>
              <p:cNvGrpSpPr/>
              <p:nvPr/>
            </p:nvGrpSpPr>
            <p:grpSpPr>
              <a:xfrm>
                <a:off x="633566" y="1381763"/>
                <a:ext cx="676213" cy="636584"/>
                <a:chOff x="277159" y="1572655"/>
                <a:chExt cx="614739" cy="578713"/>
              </a:xfrm>
            </p:grpSpPr>
            <p:sp>
              <p:nvSpPr>
                <p:cNvPr id="159" name="Arc 158"/>
                <p:cNvSpPr/>
                <p:nvPr/>
              </p:nvSpPr>
              <p:spPr>
                <a:xfrm>
                  <a:off x="277159" y="1586828"/>
                  <a:ext cx="550366" cy="550367"/>
                </a:xfrm>
                <a:prstGeom prst="arc">
                  <a:avLst>
                    <a:gd name="adj1" fmla="val 8257197"/>
                    <a:gd name="adj2" fmla="val 13287833"/>
                  </a:avLst>
                </a:prstGeom>
                <a:solidFill>
                  <a:schemeClr val="accent2"/>
                </a:solidFill>
                <a:ln w="635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sp>
              <p:nvSpPr>
                <p:cNvPr id="160" name="Oval 159"/>
                <p:cNvSpPr/>
                <p:nvPr/>
              </p:nvSpPr>
              <p:spPr>
                <a:xfrm>
                  <a:off x="313185" y="1572655"/>
                  <a:ext cx="578713" cy="578713"/>
                </a:xfrm>
                <a:prstGeom prst="ellipse">
                  <a:avLst/>
                </a:prstGeom>
                <a:solidFill>
                  <a:schemeClr val="bg1"/>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grpSp>
        </p:grpSp>
        <p:sp>
          <p:nvSpPr>
            <p:cNvPr id="154" name="Rectangle 153"/>
            <p:cNvSpPr/>
            <p:nvPr/>
          </p:nvSpPr>
          <p:spPr>
            <a:xfrm>
              <a:off x="1477431" y="1254852"/>
              <a:ext cx="5666342" cy="522423"/>
            </a:xfrm>
            <a:prstGeom prst="rect">
              <a:avLst/>
            </a:prstGeom>
          </p:spPr>
          <p:txBody>
            <a:bodyPr wrap="square" anchor="ctr">
              <a:spAutoFit/>
            </a:bodyPr>
            <a:lstStyle/>
            <a:p>
              <a:pPr defTabSz="685800">
                <a:buClrTx/>
                <a:defRPr/>
              </a:pPr>
              <a:r>
                <a:rPr lang="en-US" sz="1100" dirty="0"/>
                <a:t>Higher healthcare product costs may lead to delayed or inadequate treatment, worsening health outcomes.</a:t>
              </a:r>
              <a:endParaRPr lang="en-US" sz="1100" kern="1200" dirty="0">
                <a:latin typeface="Century Gothic" panose="020B0502020202020204" pitchFamily="34" charset="0"/>
                <a:ea typeface="+mn-ea"/>
                <a:cs typeface="+mn-cs"/>
              </a:endParaRPr>
            </a:p>
          </p:txBody>
        </p:sp>
      </p:grpSp>
      <p:pic>
        <p:nvPicPr>
          <p:cNvPr id="1026" name="Picture 2" descr="Free vector interaction design concept illustra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6020" y="983137"/>
            <a:ext cx="317183" cy="3171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vector mobile testing concept illustra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2221" y="1915433"/>
            <a:ext cx="415406" cy="27671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vector face to face selling method. personalized shopping, sales assistant and buyer cooperation, sales promotion. personalized marketing strategy."/>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205" t="12222" r="11205" b="12222"/>
          <a:stretch>
            <a:fillRect/>
          </a:stretch>
        </p:blipFill>
        <p:spPr bwMode="auto">
          <a:xfrm>
            <a:off x="735405" y="2882629"/>
            <a:ext cx="338481" cy="32961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vector audience segmentation abstract concept illustration"/>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061" t="10371" r="7061" b="10371"/>
          <a:stretch>
            <a:fillRect/>
          </a:stretch>
        </p:blipFill>
        <p:spPr bwMode="auto">
          <a:xfrm>
            <a:off x="607748" y="3651301"/>
            <a:ext cx="392784" cy="362505"/>
          </a:xfrm>
          <a:prstGeom prst="rect">
            <a:avLst/>
          </a:prstGeom>
          <a:noFill/>
          <a:extLst>
            <a:ext uri="{909E8E84-426E-40DD-AFC4-6F175D3DCCD1}">
              <a14:hiddenFill xmlns:a14="http://schemas.microsoft.com/office/drawing/2010/main">
                <a:solidFill>
                  <a:srgbClr val="FFFFFF"/>
                </a:solidFill>
              </a14:hiddenFill>
            </a:ext>
          </a:extLst>
        </p:spPr>
      </p:pic>
      <p:grpSp>
        <p:nvGrpSpPr>
          <p:cNvPr id="76" name="Group 75"/>
          <p:cNvGrpSpPr/>
          <p:nvPr/>
        </p:nvGrpSpPr>
        <p:grpSpPr>
          <a:xfrm>
            <a:off x="486037" y="4248629"/>
            <a:ext cx="5509670" cy="525045"/>
            <a:chOff x="463646" y="1197772"/>
            <a:chExt cx="6680127" cy="636584"/>
          </a:xfrm>
        </p:grpSpPr>
        <p:grpSp>
          <p:nvGrpSpPr>
            <p:cNvPr id="77" name="Group 76"/>
            <p:cNvGrpSpPr/>
            <p:nvPr/>
          </p:nvGrpSpPr>
          <p:grpSpPr>
            <a:xfrm>
              <a:off x="463646" y="1197772"/>
              <a:ext cx="846133" cy="636584"/>
              <a:chOff x="463646" y="1381763"/>
              <a:chExt cx="846133" cy="636584"/>
            </a:xfrm>
          </p:grpSpPr>
          <p:cxnSp>
            <p:nvCxnSpPr>
              <p:cNvPr id="79" name="Straight Connector 78"/>
              <p:cNvCxnSpPr/>
              <p:nvPr/>
            </p:nvCxnSpPr>
            <p:spPr>
              <a:xfrm>
                <a:off x="494598" y="1700054"/>
                <a:ext cx="305502"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81" name="Rectangle: Rounded Corners 92"/>
              <p:cNvSpPr/>
              <p:nvPr/>
            </p:nvSpPr>
            <p:spPr>
              <a:xfrm>
                <a:off x="463646" y="1411901"/>
                <a:ext cx="61905" cy="576306"/>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grpSp>
            <p:nvGrpSpPr>
              <p:cNvPr id="82" name="Group 81"/>
              <p:cNvGrpSpPr/>
              <p:nvPr/>
            </p:nvGrpSpPr>
            <p:grpSpPr>
              <a:xfrm>
                <a:off x="633566" y="1381763"/>
                <a:ext cx="676213" cy="636584"/>
                <a:chOff x="277159" y="1572655"/>
                <a:chExt cx="614739" cy="578713"/>
              </a:xfrm>
            </p:grpSpPr>
            <p:sp>
              <p:nvSpPr>
                <p:cNvPr id="83" name="Arc 82"/>
                <p:cNvSpPr/>
                <p:nvPr/>
              </p:nvSpPr>
              <p:spPr>
                <a:xfrm>
                  <a:off x="277159" y="1586828"/>
                  <a:ext cx="550366" cy="550367"/>
                </a:xfrm>
                <a:prstGeom prst="arc">
                  <a:avLst>
                    <a:gd name="adj1" fmla="val 8257197"/>
                    <a:gd name="adj2" fmla="val 13287833"/>
                  </a:avLst>
                </a:prstGeom>
                <a:solidFill>
                  <a:schemeClr val="accent1"/>
                </a:solidFill>
                <a:ln w="63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sp>
              <p:nvSpPr>
                <p:cNvPr id="84" name="Oval 83"/>
                <p:cNvSpPr/>
                <p:nvPr/>
              </p:nvSpPr>
              <p:spPr>
                <a:xfrm>
                  <a:off x="313185" y="1572655"/>
                  <a:ext cx="578713" cy="578713"/>
                </a:xfrm>
                <a:prstGeom prst="ellipse">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grpSp>
        </p:grpSp>
        <p:sp>
          <p:nvSpPr>
            <p:cNvPr id="78" name="Rectangle 77"/>
            <p:cNvSpPr/>
            <p:nvPr/>
          </p:nvSpPr>
          <p:spPr>
            <a:xfrm>
              <a:off x="1477431" y="1254854"/>
              <a:ext cx="5666342" cy="522423"/>
            </a:xfrm>
            <a:prstGeom prst="rect">
              <a:avLst/>
            </a:prstGeom>
          </p:spPr>
          <p:txBody>
            <a:bodyPr wrap="square" anchor="ctr">
              <a:spAutoFit/>
            </a:bodyPr>
            <a:lstStyle/>
            <a:p>
              <a:pPr defTabSz="685800">
                <a:buClrTx/>
                <a:defRPr/>
              </a:pPr>
              <a:r>
                <a:rPr lang="en-US" sz="1100" dirty="0"/>
                <a:t>Policymakers must closely monitor and strategize to ensure steady supply and mitigate negative impacts on healthcare delivery.</a:t>
              </a:r>
              <a:endParaRPr lang="en-US" sz="1100" kern="1200" dirty="0">
                <a:latin typeface="Century Gothic" panose="020B0502020202020204" pitchFamily="34" charset="0"/>
                <a:ea typeface="+mn-ea"/>
                <a:cs typeface="+mn-cs"/>
              </a:endParaRPr>
            </a:p>
          </p:txBody>
        </p:sp>
      </p:grpSp>
      <p:pic>
        <p:nvPicPr>
          <p:cNvPr id="85" name="Picture 2" descr="Free vector interaction design concept illustra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6168" y="4350692"/>
            <a:ext cx="317183" cy="317183"/>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Experts explain rise in prices of pharmaceuticals, others — Features — The  Guardian Nigeria News – Nigeria and World News"/>
          <p:cNvPicPr>
            <a:picLocks noChangeAspect="1" noChangeArrowheads="1"/>
          </p:cNvPicPr>
          <p:nvPr/>
        </p:nvPicPr>
        <p:blipFill rotWithShape="1">
          <a:blip r:embed="rId7">
            <a:extLst>
              <a:ext uri="{28A0092B-C50C-407E-A947-70E740481C1C}">
                <a14:useLocalDpi xmlns:a14="http://schemas.microsoft.com/office/drawing/2010/main" val="0"/>
              </a:ext>
            </a:extLst>
          </a:blip>
          <a:srcRect l="12650" r="7503"/>
          <a:stretch>
            <a:fillRect/>
          </a:stretch>
        </p:blipFill>
        <p:spPr bwMode="auto">
          <a:xfrm>
            <a:off x="6491562" y="759650"/>
            <a:ext cx="2598614" cy="19364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44" name="Picture 4" descr="Top 10 Highest Paying Pharmaceutical Companies in Nigeria (2023) - Nigerian  Inform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73999" y="2831202"/>
            <a:ext cx="2633739" cy="17577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584" y="80781"/>
            <a:ext cx="8256573" cy="435770"/>
          </a:xfrm>
        </p:spPr>
        <p:txBody>
          <a:bodyPr/>
          <a:lstStyle/>
          <a:p>
            <a:pPr lvl="2"/>
            <a:r>
              <a:rPr lang="en-US" sz="2400" dirty="0">
                <a:solidFill>
                  <a:schemeClr val="tx1"/>
                </a:solidFill>
              </a:rPr>
              <a:t>Quality of Healthcare Delivery</a:t>
            </a:r>
            <a:endParaRPr lang="en-US" sz="2000" dirty="0">
              <a:solidFill>
                <a:schemeClr val="tx1"/>
              </a:solidFill>
            </a:endParaRPr>
          </a:p>
        </p:txBody>
      </p:sp>
      <p:sp>
        <p:nvSpPr>
          <p:cNvPr id="3" name="Slide Number Placeholder 2"/>
          <p:cNvSpPr>
            <a:spLocks noGrp="1"/>
          </p:cNvSpPr>
          <p:nvPr>
            <p:ph type="sldNum" sz="quarter" idx="12"/>
          </p:nvPr>
        </p:nvSpPr>
        <p:spPr/>
        <p:txBody>
          <a:bodyPr/>
          <a:lstStyle/>
          <a:p>
            <a:pPr algn="ctr" defTabSz="685800">
              <a:buClrTx/>
              <a:defRPr/>
            </a:pPr>
            <a:fld id="{7BB16748-3CF8-4CBA-892F-939D9AD21311}" type="slidenum">
              <a:rPr lang="en-US" sz="675" kern="1200">
                <a:solidFill>
                  <a:prstClr val="black">
                    <a:lumMod val="75000"/>
                    <a:lumOff val="25000"/>
                  </a:prstClr>
                </a:solidFill>
                <a:latin typeface="Arial" panose="020B0604020202020204" pitchFamily="34" charset="0"/>
                <a:ea typeface="+mn-ea"/>
                <a:cs typeface="Arial" panose="020B0604020202020204" pitchFamily="34" charset="0"/>
              </a:rPr>
              <a:t>45</a:t>
            </a:fld>
            <a:endParaRPr lang="en-US" sz="675" kern="1200">
              <a:solidFill>
                <a:prstClr val="black">
                  <a:lumMod val="75000"/>
                  <a:lumOff val="25000"/>
                </a:prstClr>
              </a:solidFill>
              <a:latin typeface="Arial" panose="020B0604020202020204" pitchFamily="34" charset="0"/>
              <a:ea typeface="+mn-ea"/>
              <a:cs typeface="Arial" panose="020B0604020202020204" pitchFamily="34" charset="0"/>
            </a:endParaRPr>
          </a:p>
        </p:txBody>
      </p:sp>
      <p:sp>
        <p:nvSpPr>
          <p:cNvPr id="59" name="Right Triangle 16"/>
          <p:cNvSpPr/>
          <p:nvPr/>
        </p:nvSpPr>
        <p:spPr>
          <a:xfrm flipV="1">
            <a:off x="326843" y="560178"/>
            <a:ext cx="8225633" cy="4399404"/>
          </a:xfrm>
          <a:custGeom>
            <a:avLst/>
            <a:gdLst>
              <a:gd name="connsiteX0" fmla="*/ 0 w 5504543"/>
              <a:gd name="connsiteY0" fmla="*/ 5867400 h 5867400"/>
              <a:gd name="connsiteX1" fmla="*/ 0 w 5504543"/>
              <a:gd name="connsiteY1" fmla="*/ 0 h 5867400"/>
              <a:gd name="connsiteX2" fmla="*/ 5504543 w 5504543"/>
              <a:gd name="connsiteY2" fmla="*/ 5867400 h 5867400"/>
              <a:gd name="connsiteX3" fmla="*/ 0 w 5504543"/>
              <a:gd name="connsiteY3" fmla="*/ 5867400 h 5867400"/>
              <a:gd name="connsiteX0-1" fmla="*/ 5504543 w 5595983"/>
              <a:gd name="connsiteY0-2" fmla="*/ 5867400 h 5958840"/>
              <a:gd name="connsiteX1-3" fmla="*/ 0 w 5595983"/>
              <a:gd name="connsiteY1-4" fmla="*/ 5867400 h 5958840"/>
              <a:gd name="connsiteX2-5" fmla="*/ 0 w 5595983"/>
              <a:gd name="connsiteY2-6" fmla="*/ 0 h 5958840"/>
              <a:gd name="connsiteX3-7" fmla="*/ 5595983 w 5595983"/>
              <a:gd name="connsiteY3-8" fmla="*/ 5958840 h 5958840"/>
              <a:gd name="connsiteX0-9" fmla="*/ 5504543 w 5504543"/>
              <a:gd name="connsiteY0-10" fmla="*/ 5867400 h 5867400"/>
              <a:gd name="connsiteX1-11" fmla="*/ 0 w 5504543"/>
              <a:gd name="connsiteY1-12" fmla="*/ 5867400 h 5867400"/>
              <a:gd name="connsiteX2-13" fmla="*/ 0 w 5504543"/>
              <a:gd name="connsiteY2-14" fmla="*/ 0 h 5867400"/>
            </a:gdLst>
            <a:ahLst/>
            <a:cxnLst>
              <a:cxn ang="0">
                <a:pos x="connsiteX0-1" y="connsiteY0-2"/>
              </a:cxn>
              <a:cxn ang="0">
                <a:pos x="connsiteX1-3" y="connsiteY1-4"/>
              </a:cxn>
              <a:cxn ang="0">
                <a:pos x="connsiteX2-5" y="connsiteY2-6"/>
              </a:cxn>
            </a:cxnLst>
            <a:rect l="l" t="t" r="r" b="b"/>
            <a:pathLst>
              <a:path w="5504543" h="5867400">
                <a:moveTo>
                  <a:pt x="5504543" y="5867400"/>
                </a:moveTo>
                <a:lnTo>
                  <a:pt x="0" y="5867400"/>
                </a:lnTo>
                <a:lnTo>
                  <a:pt x="0" y="0"/>
                </a:ln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grpSp>
        <p:nvGrpSpPr>
          <p:cNvPr id="60" name="Group 59"/>
          <p:cNvGrpSpPr/>
          <p:nvPr/>
        </p:nvGrpSpPr>
        <p:grpSpPr>
          <a:xfrm rot="10800000">
            <a:off x="8399449" y="704532"/>
            <a:ext cx="225503" cy="54724"/>
            <a:chOff x="3674940" y="1085286"/>
            <a:chExt cx="400295" cy="97141"/>
          </a:xfrm>
          <a:solidFill>
            <a:schemeClr val="bg1"/>
          </a:solidFill>
        </p:grpSpPr>
        <p:sp>
          <p:nvSpPr>
            <p:cNvPr id="61" name="Oval 60"/>
            <p:cNvSpPr/>
            <p:nvPr/>
          </p:nvSpPr>
          <p:spPr>
            <a:xfrm>
              <a:off x="3674940" y="1085286"/>
              <a:ext cx="97141" cy="97141"/>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sp>
          <p:nvSpPr>
            <p:cNvPr id="62" name="Oval 61"/>
            <p:cNvSpPr/>
            <p:nvPr/>
          </p:nvSpPr>
          <p:spPr>
            <a:xfrm>
              <a:off x="3978094" y="1085286"/>
              <a:ext cx="97141" cy="97141"/>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sp>
          <p:nvSpPr>
            <p:cNvPr id="63" name="Oval 62"/>
            <p:cNvSpPr/>
            <p:nvPr/>
          </p:nvSpPr>
          <p:spPr>
            <a:xfrm>
              <a:off x="3826517" y="1085286"/>
              <a:ext cx="97141" cy="97141"/>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grpSp>
      <p:grpSp>
        <p:nvGrpSpPr>
          <p:cNvPr id="64" name="Group 63"/>
          <p:cNvGrpSpPr/>
          <p:nvPr/>
        </p:nvGrpSpPr>
        <p:grpSpPr>
          <a:xfrm>
            <a:off x="7117403" y="2364554"/>
            <a:ext cx="2024216" cy="2778277"/>
            <a:chOff x="8957915" y="3152666"/>
            <a:chExt cx="3234085" cy="3705334"/>
          </a:xfrm>
          <a:solidFill>
            <a:schemeClr val="tx1">
              <a:lumMod val="50000"/>
            </a:schemeClr>
          </a:solidFill>
        </p:grpSpPr>
        <p:sp>
          <p:nvSpPr>
            <p:cNvPr id="65" name="Parallelogram 64"/>
            <p:cNvSpPr/>
            <p:nvPr/>
          </p:nvSpPr>
          <p:spPr>
            <a:xfrm>
              <a:off x="8957915" y="3152666"/>
              <a:ext cx="2430002" cy="3705334"/>
            </a:xfrm>
            <a:prstGeom prst="parallelogram">
              <a:avLst>
                <a:gd name="adj" fmla="val 0"/>
              </a:avLst>
            </a:prstGeom>
            <a:grpFill/>
            <a:ln w="0" cap="flat" cmpd="sng" algn="ctr">
              <a:solidFill>
                <a:schemeClr val="bg1"/>
              </a:solidFill>
              <a:prstDash val="solid"/>
              <a:miter lim="800000"/>
            </a:ln>
            <a:effectLst/>
          </p:spPr>
          <p:txBody>
            <a:bodyPr wrap="square" rtlCol="0" anchor="ctr">
              <a:noAutofit/>
            </a:bodyPr>
            <a:lstStyle/>
            <a:p>
              <a:pPr algn="ctr" defTabSz="685800">
                <a:buClrTx/>
                <a:defRPr/>
              </a:pPr>
              <a:endParaRPr lang="en-US" sz="1350" dirty="0">
                <a:solidFill>
                  <a:prstClr val="white"/>
                </a:solidFill>
                <a:latin typeface="Calibri" panose="020F0502020204030204"/>
                <a:ea typeface="+mn-ea"/>
                <a:cs typeface="+mn-cs"/>
              </a:endParaRPr>
            </a:p>
          </p:txBody>
        </p:sp>
        <p:grpSp>
          <p:nvGrpSpPr>
            <p:cNvPr id="66" name="Group 65"/>
            <p:cNvGrpSpPr/>
            <p:nvPr/>
          </p:nvGrpSpPr>
          <p:grpSpPr>
            <a:xfrm>
              <a:off x="8957915" y="6147438"/>
              <a:ext cx="3234085" cy="310740"/>
              <a:chOff x="7020604" y="5893792"/>
              <a:chExt cx="3812481" cy="310740"/>
            </a:xfrm>
            <a:grpFill/>
          </p:grpSpPr>
          <p:cxnSp>
            <p:nvCxnSpPr>
              <p:cNvPr id="67" name="Straight Connector 66"/>
              <p:cNvCxnSpPr/>
              <p:nvPr/>
            </p:nvCxnSpPr>
            <p:spPr>
              <a:xfrm>
                <a:off x="7020604" y="6010318"/>
                <a:ext cx="3812481"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7020604" y="6204532"/>
                <a:ext cx="3812481"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7020604" y="5893792"/>
                <a:ext cx="3812481"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7020604" y="5971476"/>
                <a:ext cx="3812481"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7020604" y="6165687"/>
                <a:ext cx="3812481"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7020604" y="5932634"/>
                <a:ext cx="3812481"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7020604" y="6088002"/>
                <a:ext cx="3812481"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7020604" y="6049160"/>
                <a:ext cx="3812481"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7020604" y="6126844"/>
                <a:ext cx="3812481"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80" name="Rectangle 79"/>
          <p:cNvSpPr/>
          <p:nvPr/>
        </p:nvSpPr>
        <p:spPr>
          <a:xfrm>
            <a:off x="300537" y="737713"/>
            <a:ext cx="45379" cy="4405118"/>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chemeClr val="tx1"/>
              </a:solidFill>
              <a:latin typeface="Arial" panose="020B0604020202020204"/>
            </a:endParaRPr>
          </a:p>
        </p:txBody>
      </p:sp>
      <p:sp>
        <p:nvSpPr>
          <p:cNvPr id="113" name="Rectangle 112"/>
          <p:cNvSpPr/>
          <p:nvPr/>
        </p:nvSpPr>
        <p:spPr>
          <a:xfrm>
            <a:off x="8990909" y="676277"/>
            <a:ext cx="109985" cy="3796944"/>
          </a:xfrm>
          <a:prstGeom prst="rect">
            <a:avLst/>
          </a:prstGeom>
          <a:solidFill>
            <a:schemeClr val="tx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350" kern="1200">
              <a:solidFill>
                <a:prstClr val="white"/>
              </a:solidFill>
              <a:latin typeface="Arial" panose="020B0604020202020204"/>
            </a:endParaRPr>
          </a:p>
        </p:txBody>
      </p:sp>
      <p:grpSp>
        <p:nvGrpSpPr>
          <p:cNvPr id="87" name="Group 86"/>
          <p:cNvGrpSpPr/>
          <p:nvPr/>
        </p:nvGrpSpPr>
        <p:grpSpPr>
          <a:xfrm>
            <a:off x="434592" y="844336"/>
            <a:ext cx="5521185" cy="1340242"/>
            <a:chOff x="463646" y="931774"/>
            <a:chExt cx="6694088" cy="1548613"/>
          </a:xfrm>
        </p:grpSpPr>
        <p:grpSp>
          <p:nvGrpSpPr>
            <p:cNvPr id="89" name="Group 88"/>
            <p:cNvGrpSpPr/>
            <p:nvPr/>
          </p:nvGrpSpPr>
          <p:grpSpPr>
            <a:xfrm>
              <a:off x="463646" y="1197772"/>
              <a:ext cx="846133" cy="636584"/>
              <a:chOff x="463646" y="1381763"/>
              <a:chExt cx="846133" cy="636584"/>
            </a:xfrm>
          </p:grpSpPr>
          <p:cxnSp>
            <p:nvCxnSpPr>
              <p:cNvPr id="92" name="Straight Connector 91"/>
              <p:cNvCxnSpPr/>
              <p:nvPr/>
            </p:nvCxnSpPr>
            <p:spPr>
              <a:xfrm>
                <a:off x="494598" y="1700054"/>
                <a:ext cx="305502"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93" name="Rectangle: Rounded Corners 92"/>
              <p:cNvSpPr/>
              <p:nvPr/>
            </p:nvSpPr>
            <p:spPr>
              <a:xfrm>
                <a:off x="463646" y="1411901"/>
                <a:ext cx="61905" cy="576306"/>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grpSp>
            <p:nvGrpSpPr>
              <p:cNvPr id="94" name="Group 93"/>
              <p:cNvGrpSpPr/>
              <p:nvPr/>
            </p:nvGrpSpPr>
            <p:grpSpPr>
              <a:xfrm>
                <a:off x="633566" y="1381763"/>
                <a:ext cx="676213" cy="636584"/>
                <a:chOff x="277159" y="1572655"/>
                <a:chExt cx="614739" cy="578713"/>
              </a:xfrm>
            </p:grpSpPr>
            <p:sp>
              <p:nvSpPr>
                <p:cNvPr id="95" name="Arc 94"/>
                <p:cNvSpPr/>
                <p:nvPr/>
              </p:nvSpPr>
              <p:spPr>
                <a:xfrm>
                  <a:off x="277159" y="1586828"/>
                  <a:ext cx="550366" cy="550367"/>
                </a:xfrm>
                <a:prstGeom prst="arc">
                  <a:avLst>
                    <a:gd name="adj1" fmla="val 8257197"/>
                    <a:gd name="adj2" fmla="val 13287833"/>
                  </a:avLst>
                </a:prstGeom>
                <a:solidFill>
                  <a:schemeClr val="accent1"/>
                </a:solidFill>
                <a:ln w="63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sp>
              <p:nvSpPr>
                <p:cNvPr id="96" name="Oval 95"/>
                <p:cNvSpPr/>
                <p:nvPr/>
              </p:nvSpPr>
              <p:spPr>
                <a:xfrm>
                  <a:off x="313185" y="1572655"/>
                  <a:ext cx="578713" cy="578713"/>
                </a:xfrm>
                <a:prstGeom prst="ellipse">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grpSp>
        </p:grpSp>
        <p:sp>
          <p:nvSpPr>
            <p:cNvPr id="90" name="Rectangle 89"/>
            <p:cNvSpPr/>
            <p:nvPr/>
          </p:nvSpPr>
          <p:spPr>
            <a:xfrm>
              <a:off x="1491392" y="931774"/>
              <a:ext cx="5666342" cy="1548613"/>
            </a:xfrm>
            <a:prstGeom prst="rect">
              <a:avLst/>
            </a:prstGeom>
          </p:spPr>
          <p:txBody>
            <a:bodyPr wrap="square" anchor="ctr">
              <a:spAutoFit/>
            </a:bodyPr>
            <a:lstStyle/>
            <a:p>
              <a:pPr algn="just" defTabSz="685800">
                <a:buClrTx/>
                <a:defRPr/>
              </a:pPr>
              <a:r>
                <a:rPr lang="en-US" sz="1100" dirty="0"/>
                <a:t>As Bayelsa State is predominantly riverine, accessing healthcare services in remote communities may become more challenging and costly due to the increased transportation expenses, affecting timely medical intervention for those in need. The full implications of fuel subsidy removal on healthcare quality are yet to unfold, warranting continuous monitoring and proactive measures to ensure sustainable and high-quality healthcare services for all residents.</a:t>
              </a:r>
              <a:endParaRPr lang="en-US" sz="1100" kern="1200" dirty="0">
                <a:latin typeface="Century Gothic" panose="020B0502020202020204" pitchFamily="34" charset="0"/>
                <a:ea typeface="+mn-ea"/>
                <a:cs typeface="+mn-cs"/>
              </a:endParaRPr>
            </a:p>
          </p:txBody>
        </p:sp>
      </p:grpSp>
      <p:grpSp>
        <p:nvGrpSpPr>
          <p:cNvPr id="114" name="Group 113"/>
          <p:cNvGrpSpPr/>
          <p:nvPr/>
        </p:nvGrpSpPr>
        <p:grpSpPr>
          <a:xfrm>
            <a:off x="420578" y="2418315"/>
            <a:ext cx="5509670" cy="600164"/>
            <a:chOff x="463646" y="1152231"/>
            <a:chExt cx="6680127" cy="727661"/>
          </a:xfrm>
        </p:grpSpPr>
        <p:grpSp>
          <p:nvGrpSpPr>
            <p:cNvPr id="115" name="Group 114"/>
            <p:cNvGrpSpPr/>
            <p:nvPr/>
          </p:nvGrpSpPr>
          <p:grpSpPr>
            <a:xfrm>
              <a:off x="463646" y="1197772"/>
              <a:ext cx="846133" cy="636584"/>
              <a:chOff x="463646" y="1381763"/>
              <a:chExt cx="846133" cy="636584"/>
            </a:xfrm>
          </p:grpSpPr>
          <p:cxnSp>
            <p:nvCxnSpPr>
              <p:cNvPr id="118" name="Straight Connector 117"/>
              <p:cNvCxnSpPr/>
              <p:nvPr/>
            </p:nvCxnSpPr>
            <p:spPr>
              <a:xfrm>
                <a:off x="494598" y="1700054"/>
                <a:ext cx="305502"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19" name="Rectangle: Rounded Corners 118"/>
              <p:cNvSpPr/>
              <p:nvPr/>
            </p:nvSpPr>
            <p:spPr>
              <a:xfrm>
                <a:off x="463646" y="1411901"/>
                <a:ext cx="61905" cy="576306"/>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grpSp>
            <p:nvGrpSpPr>
              <p:cNvPr id="120" name="Group 119"/>
              <p:cNvGrpSpPr/>
              <p:nvPr/>
            </p:nvGrpSpPr>
            <p:grpSpPr>
              <a:xfrm>
                <a:off x="633566" y="1381763"/>
                <a:ext cx="676213" cy="636584"/>
                <a:chOff x="277159" y="1572655"/>
                <a:chExt cx="614739" cy="578713"/>
              </a:xfrm>
            </p:grpSpPr>
            <p:sp>
              <p:nvSpPr>
                <p:cNvPr id="121" name="Arc 120"/>
                <p:cNvSpPr/>
                <p:nvPr/>
              </p:nvSpPr>
              <p:spPr>
                <a:xfrm>
                  <a:off x="277159" y="1586828"/>
                  <a:ext cx="550366" cy="550367"/>
                </a:xfrm>
                <a:prstGeom prst="arc">
                  <a:avLst>
                    <a:gd name="adj1" fmla="val 8257197"/>
                    <a:gd name="adj2" fmla="val 13287833"/>
                  </a:avLst>
                </a:prstGeom>
                <a:solidFill>
                  <a:schemeClr val="accent2"/>
                </a:solidFill>
                <a:ln w="635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sp>
              <p:nvSpPr>
                <p:cNvPr id="122" name="Oval 121"/>
                <p:cNvSpPr/>
                <p:nvPr/>
              </p:nvSpPr>
              <p:spPr>
                <a:xfrm>
                  <a:off x="313185" y="1572655"/>
                  <a:ext cx="578713" cy="578713"/>
                </a:xfrm>
                <a:prstGeom prst="ellipse">
                  <a:avLst/>
                </a:prstGeom>
                <a:solidFill>
                  <a:schemeClr val="bg1"/>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grpSp>
        </p:grpSp>
        <p:sp>
          <p:nvSpPr>
            <p:cNvPr id="116" name="Rectangle 115"/>
            <p:cNvSpPr/>
            <p:nvPr/>
          </p:nvSpPr>
          <p:spPr>
            <a:xfrm>
              <a:off x="1477431" y="1152231"/>
              <a:ext cx="5666342" cy="727661"/>
            </a:xfrm>
            <a:prstGeom prst="rect">
              <a:avLst/>
            </a:prstGeom>
          </p:spPr>
          <p:txBody>
            <a:bodyPr wrap="square" anchor="ctr">
              <a:spAutoFit/>
            </a:bodyPr>
            <a:lstStyle/>
            <a:p>
              <a:pPr algn="just" defTabSz="685800">
                <a:buClrTx/>
                <a:defRPr/>
              </a:pPr>
              <a:r>
                <a:rPr lang="en-US" sz="1100" dirty="0"/>
                <a:t>Healthcare facilities heavily rely on consistent electricity supply to operate medical equipment effectively and provide quality care to patients.</a:t>
              </a:r>
              <a:endParaRPr lang="en-US" sz="1100" kern="1200" dirty="0">
                <a:latin typeface="Century Gothic" panose="020B0502020202020204" pitchFamily="34" charset="0"/>
                <a:ea typeface="+mn-ea"/>
                <a:cs typeface="+mn-cs"/>
              </a:endParaRPr>
            </a:p>
          </p:txBody>
        </p:sp>
      </p:grpSp>
      <p:grpSp>
        <p:nvGrpSpPr>
          <p:cNvPr id="123" name="Group 122"/>
          <p:cNvGrpSpPr/>
          <p:nvPr/>
        </p:nvGrpSpPr>
        <p:grpSpPr>
          <a:xfrm>
            <a:off x="446107" y="3191727"/>
            <a:ext cx="5509670" cy="525044"/>
            <a:chOff x="463646" y="1197772"/>
            <a:chExt cx="6680127" cy="636583"/>
          </a:xfrm>
        </p:grpSpPr>
        <p:grpSp>
          <p:nvGrpSpPr>
            <p:cNvPr id="124" name="Group 123"/>
            <p:cNvGrpSpPr/>
            <p:nvPr/>
          </p:nvGrpSpPr>
          <p:grpSpPr>
            <a:xfrm>
              <a:off x="463646" y="1197772"/>
              <a:ext cx="846133" cy="636583"/>
              <a:chOff x="463646" y="1381763"/>
              <a:chExt cx="846133" cy="636583"/>
            </a:xfrm>
          </p:grpSpPr>
          <p:cxnSp>
            <p:nvCxnSpPr>
              <p:cNvPr id="127" name="Straight Connector 126"/>
              <p:cNvCxnSpPr/>
              <p:nvPr/>
            </p:nvCxnSpPr>
            <p:spPr>
              <a:xfrm>
                <a:off x="494598" y="1700054"/>
                <a:ext cx="305502"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28" name="Rectangle: Rounded Corners 127"/>
              <p:cNvSpPr/>
              <p:nvPr/>
            </p:nvSpPr>
            <p:spPr>
              <a:xfrm>
                <a:off x="463646" y="1411901"/>
                <a:ext cx="61905" cy="576306"/>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grpSp>
            <p:nvGrpSpPr>
              <p:cNvPr id="129" name="Group 128"/>
              <p:cNvGrpSpPr/>
              <p:nvPr/>
            </p:nvGrpSpPr>
            <p:grpSpPr>
              <a:xfrm>
                <a:off x="633566" y="1381763"/>
                <a:ext cx="676213" cy="636583"/>
                <a:chOff x="277159" y="1572655"/>
                <a:chExt cx="614739" cy="578712"/>
              </a:xfrm>
            </p:grpSpPr>
            <p:sp>
              <p:nvSpPr>
                <p:cNvPr id="130" name="Arc 129"/>
                <p:cNvSpPr/>
                <p:nvPr/>
              </p:nvSpPr>
              <p:spPr>
                <a:xfrm>
                  <a:off x="277159" y="1586828"/>
                  <a:ext cx="550366" cy="550367"/>
                </a:xfrm>
                <a:prstGeom prst="arc">
                  <a:avLst>
                    <a:gd name="adj1" fmla="val 8257197"/>
                    <a:gd name="adj2" fmla="val 13287833"/>
                  </a:avLst>
                </a:prstGeom>
                <a:solidFill>
                  <a:schemeClr val="accent1"/>
                </a:solidFill>
                <a:ln w="63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sp>
              <p:nvSpPr>
                <p:cNvPr id="131" name="Oval 130"/>
                <p:cNvSpPr/>
                <p:nvPr/>
              </p:nvSpPr>
              <p:spPr>
                <a:xfrm>
                  <a:off x="313185" y="1572655"/>
                  <a:ext cx="578713" cy="578712"/>
                </a:xfrm>
                <a:prstGeom prst="ellipse">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grpSp>
        </p:grpSp>
        <p:sp>
          <p:nvSpPr>
            <p:cNvPr id="125" name="Rectangle 124"/>
            <p:cNvSpPr/>
            <p:nvPr/>
          </p:nvSpPr>
          <p:spPr>
            <a:xfrm>
              <a:off x="1477431" y="1254850"/>
              <a:ext cx="5666342" cy="522424"/>
            </a:xfrm>
            <a:prstGeom prst="rect">
              <a:avLst/>
            </a:prstGeom>
          </p:spPr>
          <p:txBody>
            <a:bodyPr wrap="square" anchor="ctr">
              <a:spAutoFit/>
            </a:bodyPr>
            <a:lstStyle/>
            <a:p>
              <a:pPr defTabSz="685800">
                <a:buClrTx/>
                <a:defRPr/>
              </a:pPr>
              <a:r>
                <a:rPr lang="en-US" sz="1100" dirty="0"/>
                <a:t>Higher fuel prices can strain healthcare budgets, leading to challenges in maintaining and upgrading critical medical equipment.</a:t>
              </a:r>
              <a:endParaRPr lang="en-US" sz="1100" dirty="0">
                <a:latin typeface="Century Gothic" panose="020B0502020202020204" pitchFamily="34" charset="0"/>
              </a:endParaRPr>
            </a:p>
          </p:txBody>
        </p:sp>
      </p:grpSp>
      <p:grpSp>
        <p:nvGrpSpPr>
          <p:cNvPr id="152" name="Group 151"/>
          <p:cNvGrpSpPr/>
          <p:nvPr/>
        </p:nvGrpSpPr>
        <p:grpSpPr>
          <a:xfrm>
            <a:off x="460667" y="3873057"/>
            <a:ext cx="5509670" cy="600164"/>
            <a:chOff x="463646" y="1152233"/>
            <a:chExt cx="6680127" cy="727661"/>
          </a:xfrm>
        </p:grpSpPr>
        <p:grpSp>
          <p:nvGrpSpPr>
            <p:cNvPr id="153" name="Group 152"/>
            <p:cNvGrpSpPr/>
            <p:nvPr/>
          </p:nvGrpSpPr>
          <p:grpSpPr>
            <a:xfrm>
              <a:off x="463646" y="1197772"/>
              <a:ext cx="846133" cy="636584"/>
              <a:chOff x="463646" y="1381763"/>
              <a:chExt cx="846133" cy="636584"/>
            </a:xfrm>
          </p:grpSpPr>
          <p:cxnSp>
            <p:nvCxnSpPr>
              <p:cNvPr id="156" name="Straight Connector 155"/>
              <p:cNvCxnSpPr/>
              <p:nvPr/>
            </p:nvCxnSpPr>
            <p:spPr>
              <a:xfrm>
                <a:off x="494598" y="1700054"/>
                <a:ext cx="305502"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57" name="Rectangle: Rounded Corners 156"/>
              <p:cNvSpPr/>
              <p:nvPr/>
            </p:nvSpPr>
            <p:spPr>
              <a:xfrm>
                <a:off x="463646" y="1411901"/>
                <a:ext cx="61905" cy="576306"/>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grpSp>
            <p:nvGrpSpPr>
              <p:cNvPr id="158" name="Group 157"/>
              <p:cNvGrpSpPr/>
              <p:nvPr/>
            </p:nvGrpSpPr>
            <p:grpSpPr>
              <a:xfrm>
                <a:off x="633566" y="1381763"/>
                <a:ext cx="676213" cy="636584"/>
                <a:chOff x="277159" y="1572655"/>
                <a:chExt cx="614739" cy="578713"/>
              </a:xfrm>
            </p:grpSpPr>
            <p:sp>
              <p:nvSpPr>
                <p:cNvPr id="159" name="Arc 158"/>
                <p:cNvSpPr/>
                <p:nvPr/>
              </p:nvSpPr>
              <p:spPr>
                <a:xfrm>
                  <a:off x="277159" y="1586828"/>
                  <a:ext cx="550366" cy="550367"/>
                </a:xfrm>
                <a:prstGeom prst="arc">
                  <a:avLst>
                    <a:gd name="adj1" fmla="val 8257197"/>
                    <a:gd name="adj2" fmla="val 13287833"/>
                  </a:avLst>
                </a:prstGeom>
                <a:solidFill>
                  <a:schemeClr val="accent2"/>
                </a:solidFill>
                <a:ln w="635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sp>
              <p:nvSpPr>
                <p:cNvPr id="160" name="Oval 159"/>
                <p:cNvSpPr/>
                <p:nvPr/>
              </p:nvSpPr>
              <p:spPr>
                <a:xfrm>
                  <a:off x="313185" y="1572655"/>
                  <a:ext cx="578713" cy="578713"/>
                </a:xfrm>
                <a:prstGeom prst="ellipse">
                  <a:avLst/>
                </a:prstGeom>
                <a:solidFill>
                  <a:schemeClr val="bg1"/>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grpSp>
        </p:grpSp>
        <p:sp>
          <p:nvSpPr>
            <p:cNvPr id="154" name="Rectangle 153"/>
            <p:cNvSpPr/>
            <p:nvPr/>
          </p:nvSpPr>
          <p:spPr>
            <a:xfrm>
              <a:off x="1477431" y="1152233"/>
              <a:ext cx="5666342" cy="727661"/>
            </a:xfrm>
            <a:prstGeom prst="rect">
              <a:avLst/>
            </a:prstGeom>
          </p:spPr>
          <p:txBody>
            <a:bodyPr wrap="square" anchor="ctr">
              <a:spAutoFit/>
            </a:bodyPr>
            <a:lstStyle/>
            <a:p>
              <a:pPr defTabSz="685800">
                <a:buClrTx/>
                <a:defRPr/>
              </a:pPr>
              <a:r>
                <a:rPr lang="en-US" sz="1100" dirty="0"/>
                <a:t>This increase in operational costs may also affect the availability and affordability of essential medical supplies and medications, potentially leading to higher treatment expenses for patients.</a:t>
              </a:r>
              <a:endParaRPr lang="en-US" sz="1100" kern="1200" dirty="0">
                <a:latin typeface="Century Gothic" panose="020B0502020202020204" pitchFamily="34" charset="0"/>
                <a:ea typeface="+mn-ea"/>
                <a:cs typeface="+mn-cs"/>
              </a:endParaRPr>
            </a:p>
          </p:txBody>
        </p:sp>
      </p:grpSp>
      <p:pic>
        <p:nvPicPr>
          <p:cNvPr id="1026" name="Picture 2" descr="Free vector interaction design concept illustra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1829" y="1265605"/>
            <a:ext cx="317183" cy="3328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vector mobile testing concept illustra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7071" y="2580039"/>
            <a:ext cx="415406" cy="27671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vector face to face selling method. personalized shopping, sales assistant and buyer cooperation, sales promotion. personalized marketing strategy."/>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205" t="12222" r="11205" b="12222"/>
          <a:stretch>
            <a:fillRect/>
          </a:stretch>
        </p:blipFill>
        <p:spPr bwMode="auto">
          <a:xfrm>
            <a:off x="692646" y="3299129"/>
            <a:ext cx="338481" cy="32961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vector audience segmentation abstract concept illustration"/>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061" t="10371" r="7061" b="10371"/>
          <a:stretch>
            <a:fillRect/>
          </a:stretch>
        </p:blipFill>
        <p:spPr bwMode="auto">
          <a:xfrm>
            <a:off x="689442" y="3991885"/>
            <a:ext cx="392784" cy="362505"/>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quality healthcare, amazing deal Save 57% available - www.hum.umss.edu.b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12590" y="940539"/>
            <a:ext cx="2870552" cy="1435276"/>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Doctor writing notes while examining a senior patient in a clinic stock phot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33229" y="2556343"/>
            <a:ext cx="2853449" cy="1902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584" y="80781"/>
            <a:ext cx="8256573" cy="435770"/>
          </a:xfrm>
        </p:spPr>
        <p:txBody>
          <a:bodyPr/>
          <a:lstStyle/>
          <a:p>
            <a:pPr lvl="2"/>
            <a:r>
              <a:rPr lang="en-US" sz="2400" dirty="0">
                <a:solidFill>
                  <a:schemeClr val="tx1"/>
                </a:solidFill>
              </a:rPr>
              <a:t>Impact on Rural Healthcare and Infrastructure</a:t>
            </a:r>
            <a:endParaRPr lang="en-US" sz="2000" dirty="0">
              <a:solidFill>
                <a:schemeClr val="tx1"/>
              </a:solidFill>
            </a:endParaRPr>
          </a:p>
        </p:txBody>
      </p:sp>
      <p:sp>
        <p:nvSpPr>
          <p:cNvPr id="3" name="Slide Number Placeholder 2"/>
          <p:cNvSpPr>
            <a:spLocks noGrp="1"/>
          </p:cNvSpPr>
          <p:nvPr>
            <p:ph type="sldNum" sz="quarter" idx="12"/>
          </p:nvPr>
        </p:nvSpPr>
        <p:spPr/>
        <p:txBody>
          <a:bodyPr/>
          <a:lstStyle/>
          <a:p>
            <a:pPr algn="ctr" defTabSz="685800">
              <a:buClrTx/>
              <a:defRPr/>
            </a:pPr>
            <a:fld id="{7BB16748-3CF8-4CBA-892F-939D9AD21311}" type="slidenum">
              <a:rPr lang="en-US" sz="675" kern="1200">
                <a:solidFill>
                  <a:prstClr val="black">
                    <a:lumMod val="75000"/>
                    <a:lumOff val="25000"/>
                  </a:prstClr>
                </a:solidFill>
                <a:latin typeface="Arial" panose="020B0604020202020204" pitchFamily="34" charset="0"/>
                <a:ea typeface="+mn-ea"/>
                <a:cs typeface="Arial" panose="020B0604020202020204" pitchFamily="34" charset="0"/>
              </a:rPr>
              <a:t>46</a:t>
            </a:fld>
            <a:endParaRPr lang="en-US" sz="675" kern="1200">
              <a:solidFill>
                <a:prstClr val="black">
                  <a:lumMod val="75000"/>
                  <a:lumOff val="25000"/>
                </a:prstClr>
              </a:solidFill>
              <a:latin typeface="Arial" panose="020B0604020202020204" pitchFamily="34" charset="0"/>
              <a:ea typeface="+mn-ea"/>
              <a:cs typeface="Arial" panose="020B0604020202020204" pitchFamily="34" charset="0"/>
            </a:endParaRPr>
          </a:p>
        </p:txBody>
      </p:sp>
      <p:sp>
        <p:nvSpPr>
          <p:cNvPr id="59" name="Right Triangle 16"/>
          <p:cNvSpPr/>
          <p:nvPr/>
        </p:nvSpPr>
        <p:spPr>
          <a:xfrm flipV="1">
            <a:off x="326843" y="560178"/>
            <a:ext cx="8225633" cy="4399404"/>
          </a:xfrm>
          <a:custGeom>
            <a:avLst/>
            <a:gdLst>
              <a:gd name="connsiteX0" fmla="*/ 0 w 5504543"/>
              <a:gd name="connsiteY0" fmla="*/ 5867400 h 5867400"/>
              <a:gd name="connsiteX1" fmla="*/ 0 w 5504543"/>
              <a:gd name="connsiteY1" fmla="*/ 0 h 5867400"/>
              <a:gd name="connsiteX2" fmla="*/ 5504543 w 5504543"/>
              <a:gd name="connsiteY2" fmla="*/ 5867400 h 5867400"/>
              <a:gd name="connsiteX3" fmla="*/ 0 w 5504543"/>
              <a:gd name="connsiteY3" fmla="*/ 5867400 h 5867400"/>
              <a:gd name="connsiteX0-1" fmla="*/ 5504543 w 5595983"/>
              <a:gd name="connsiteY0-2" fmla="*/ 5867400 h 5958840"/>
              <a:gd name="connsiteX1-3" fmla="*/ 0 w 5595983"/>
              <a:gd name="connsiteY1-4" fmla="*/ 5867400 h 5958840"/>
              <a:gd name="connsiteX2-5" fmla="*/ 0 w 5595983"/>
              <a:gd name="connsiteY2-6" fmla="*/ 0 h 5958840"/>
              <a:gd name="connsiteX3-7" fmla="*/ 5595983 w 5595983"/>
              <a:gd name="connsiteY3-8" fmla="*/ 5958840 h 5958840"/>
              <a:gd name="connsiteX0-9" fmla="*/ 5504543 w 5504543"/>
              <a:gd name="connsiteY0-10" fmla="*/ 5867400 h 5867400"/>
              <a:gd name="connsiteX1-11" fmla="*/ 0 w 5504543"/>
              <a:gd name="connsiteY1-12" fmla="*/ 5867400 h 5867400"/>
              <a:gd name="connsiteX2-13" fmla="*/ 0 w 5504543"/>
              <a:gd name="connsiteY2-14" fmla="*/ 0 h 5867400"/>
            </a:gdLst>
            <a:ahLst/>
            <a:cxnLst>
              <a:cxn ang="0">
                <a:pos x="connsiteX0-1" y="connsiteY0-2"/>
              </a:cxn>
              <a:cxn ang="0">
                <a:pos x="connsiteX1-3" y="connsiteY1-4"/>
              </a:cxn>
              <a:cxn ang="0">
                <a:pos x="connsiteX2-5" y="connsiteY2-6"/>
              </a:cxn>
            </a:cxnLst>
            <a:rect l="l" t="t" r="r" b="b"/>
            <a:pathLst>
              <a:path w="5504543" h="5867400">
                <a:moveTo>
                  <a:pt x="5504543" y="5867400"/>
                </a:moveTo>
                <a:lnTo>
                  <a:pt x="0" y="5867400"/>
                </a:lnTo>
                <a:lnTo>
                  <a:pt x="0" y="0"/>
                </a:ln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grpSp>
        <p:nvGrpSpPr>
          <p:cNvPr id="60" name="Group 59"/>
          <p:cNvGrpSpPr/>
          <p:nvPr/>
        </p:nvGrpSpPr>
        <p:grpSpPr>
          <a:xfrm rot="10800000">
            <a:off x="8399449" y="704532"/>
            <a:ext cx="225503" cy="54724"/>
            <a:chOff x="3674940" y="1085286"/>
            <a:chExt cx="400295" cy="97141"/>
          </a:xfrm>
          <a:solidFill>
            <a:schemeClr val="bg1"/>
          </a:solidFill>
        </p:grpSpPr>
        <p:sp>
          <p:nvSpPr>
            <p:cNvPr id="61" name="Oval 60"/>
            <p:cNvSpPr/>
            <p:nvPr/>
          </p:nvSpPr>
          <p:spPr>
            <a:xfrm>
              <a:off x="3674940" y="1085286"/>
              <a:ext cx="97141" cy="97141"/>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sp>
          <p:nvSpPr>
            <p:cNvPr id="62" name="Oval 61"/>
            <p:cNvSpPr/>
            <p:nvPr/>
          </p:nvSpPr>
          <p:spPr>
            <a:xfrm>
              <a:off x="3978094" y="1085286"/>
              <a:ext cx="97141" cy="97141"/>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sp>
          <p:nvSpPr>
            <p:cNvPr id="63" name="Oval 62"/>
            <p:cNvSpPr/>
            <p:nvPr/>
          </p:nvSpPr>
          <p:spPr>
            <a:xfrm>
              <a:off x="3826517" y="1085286"/>
              <a:ext cx="97141" cy="97141"/>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grpSp>
      <p:grpSp>
        <p:nvGrpSpPr>
          <p:cNvPr id="64" name="Group 63"/>
          <p:cNvGrpSpPr/>
          <p:nvPr/>
        </p:nvGrpSpPr>
        <p:grpSpPr>
          <a:xfrm>
            <a:off x="7117403" y="2364554"/>
            <a:ext cx="2024216" cy="2778277"/>
            <a:chOff x="8957915" y="3152666"/>
            <a:chExt cx="3234085" cy="3705334"/>
          </a:xfrm>
          <a:solidFill>
            <a:schemeClr val="tx1">
              <a:lumMod val="50000"/>
            </a:schemeClr>
          </a:solidFill>
        </p:grpSpPr>
        <p:sp>
          <p:nvSpPr>
            <p:cNvPr id="65" name="Parallelogram 64"/>
            <p:cNvSpPr/>
            <p:nvPr/>
          </p:nvSpPr>
          <p:spPr>
            <a:xfrm>
              <a:off x="8957915" y="3152666"/>
              <a:ext cx="2430002" cy="3705334"/>
            </a:xfrm>
            <a:prstGeom prst="parallelogram">
              <a:avLst>
                <a:gd name="adj" fmla="val 0"/>
              </a:avLst>
            </a:prstGeom>
            <a:grpFill/>
            <a:ln w="0" cap="flat" cmpd="sng" algn="ctr">
              <a:solidFill>
                <a:schemeClr val="bg1"/>
              </a:solidFill>
              <a:prstDash val="solid"/>
              <a:miter lim="800000"/>
            </a:ln>
            <a:effectLst/>
          </p:spPr>
          <p:txBody>
            <a:bodyPr wrap="square" rtlCol="0" anchor="ctr">
              <a:noAutofit/>
            </a:bodyPr>
            <a:lstStyle/>
            <a:p>
              <a:pPr algn="ctr" defTabSz="685800">
                <a:buClrTx/>
                <a:defRPr/>
              </a:pPr>
              <a:endParaRPr lang="en-US" sz="1350" dirty="0">
                <a:solidFill>
                  <a:prstClr val="white"/>
                </a:solidFill>
                <a:latin typeface="Calibri" panose="020F0502020204030204"/>
                <a:ea typeface="+mn-ea"/>
                <a:cs typeface="+mn-cs"/>
              </a:endParaRPr>
            </a:p>
          </p:txBody>
        </p:sp>
        <p:grpSp>
          <p:nvGrpSpPr>
            <p:cNvPr id="66" name="Group 65"/>
            <p:cNvGrpSpPr/>
            <p:nvPr/>
          </p:nvGrpSpPr>
          <p:grpSpPr>
            <a:xfrm>
              <a:off x="8957915" y="6147438"/>
              <a:ext cx="3234085" cy="310740"/>
              <a:chOff x="7020604" y="5893792"/>
              <a:chExt cx="3812481" cy="310740"/>
            </a:xfrm>
            <a:grpFill/>
          </p:grpSpPr>
          <p:cxnSp>
            <p:nvCxnSpPr>
              <p:cNvPr id="67" name="Straight Connector 66"/>
              <p:cNvCxnSpPr/>
              <p:nvPr/>
            </p:nvCxnSpPr>
            <p:spPr>
              <a:xfrm>
                <a:off x="7020604" y="6010318"/>
                <a:ext cx="3812481"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7020604" y="6204532"/>
                <a:ext cx="3812481"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7020604" y="5893792"/>
                <a:ext cx="3812481"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7020604" y="5971476"/>
                <a:ext cx="3812481"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7020604" y="6165687"/>
                <a:ext cx="3812481"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7020604" y="5932634"/>
                <a:ext cx="3812481"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7020604" y="6088002"/>
                <a:ext cx="3812481"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7020604" y="6049160"/>
                <a:ext cx="3812481"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7020604" y="6126844"/>
                <a:ext cx="3812481"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80" name="Rectangle 79"/>
          <p:cNvSpPr/>
          <p:nvPr/>
        </p:nvSpPr>
        <p:spPr>
          <a:xfrm>
            <a:off x="300537" y="737713"/>
            <a:ext cx="45379" cy="4405118"/>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chemeClr val="tx1"/>
              </a:solidFill>
              <a:latin typeface="Arial" panose="020B0604020202020204"/>
            </a:endParaRPr>
          </a:p>
        </p:txBody>
      </p:sp>
      <p:sp>
        <p:nvSpPr>
          <p:cNvPr id="113" name="Rectangle 112"/>
          <p:cNvSpPr/>
          <p:nvPr/>
        </p:nvSpPr>
        <p:spPr>
          <a:xfrm>
            <a:off x="8990909" y="676277"/>
            <a:ext cx="109985" cy="3796944"/>
          </a:xfrm>
          <a:prstGeom prst="rect">
            <a:avLst/>
          </a:prstGeom>
          <a:solidFill>
            <a:schemeClr val="tx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350" kern="1200">
              <a:solidFill>
                <a:prstClr val="white"/>
              </a:solidFill>
              <a:latin typeface="Arial" panose="020B0604020202020204"/>
            </a:endParaRPr>
          </a:p>
        </p:txBody>
      </p:sp>
      <p:grpSp>
        <p:nvGrpSpPr>
          <p:cNvPr id="87" name="Group 86"/>
          <p:cNvGrpSpPr/>
          <p:nvPr/>
        </p:nvGrpSpPr>
        <p:grpSpPr>
          <a:xfrm>
            <a:off x="423566" y="1087105"/>
            <a:ext cx="5520362" cy="600164"/>
            <a:chOff x="463646" y="1150883"/>
            <a:chExt cx="6693090" cy="693473"/>
          </a:xfrm>
        </p:grpSpPr>
        <p:grpSp>
          <p:nvGrpSpPr>
            <p:cNvPr id="89" name="Group 88"/>
            <p:cNvGrpSpPr/>
            <p:nvPr/>
          </p:nvGrpSpPr>
          <p:grpSpPr>
            <a:xfrm>
              <a:off x="463646" y="1197772"/>
              <a:ext cx="846133" cy="636584"/>
              <a:chOff x="463646" y="1381763"/>
              <a:chExt cx="846133" cy="636584"/>
            </a:xfrm>
          </p:grpSpPr>
          <p:cxnSp>
            <p:nvCxnSpPr>
              <p:cNvPr id="92" name="Straight Connector 91"/>
              <p:cNvCxnSpPr/>
              <p:nvPr/>
            </p:nvCxnSpPr>
            <p:spPr>
              <a:xfrm>
                <a:off x="494598" y="1700054"/>
                <a:ext cx="305502"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93" name="Rectangle: Rounded Corners 92"/>
              <p:cNvSpPr/>
              <p:nvPr/>
            </p:nvSpPr>
            <p:spPr>
              <a:xfrm>
                <a:off x="463646" y="1411901"/>
                <a:ext cx="61905" cy="576306"/>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grpSp>
            <p:nvGrpSpPr>
              <p:cNvPr id="94" name="Group 93"/>
              <p:cNvGrpSpPr/>
              <p:nvPr/>
            </p:nvGrpSpPr>
            <p:grpSpPr>
              <a:xfrm>
                <a:off x="633566" y="1381763"/>
                <a:ext cx="676213" cy="636584"/>
                <a:chOff x="277159" y="1572655"/>
                <a:chExt cx="614739" cy="578713"/>
              </a:xfrm>
            </p:grpSpPr>
            <p:sp>
              <p:nvSpPr>
                <p:cNvPr id="95" name="Arc 94"/>
                <p:cNvSpPr/>
                <p:nvPr/>
              </p:nvSpPr>
              <p:spPr>
                <a:xfrm>
                  <a:off x="277159" y="1586828"/>
                  <a:ext cx="550366" cy="550367"/>
                </a:xfrm>
                <a:prstGeom prst="arc">
                  <a:avLst>
                    <a:gd name="adj1" fmla="val 8257197"/>
                    <a:gd name="adj2" fmla="val 13287833"/>
                  </a:avLst>
                </a:prstGeom>
                <a:solidFill>
                  <a:schemeClr val="accent1"/>
                </a:solidFill>
                <a:ln w="63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sp>
              <p:nvSpPr>
                <p:cNvPr id="96" name="Oval 95"/>
                <p:cNvSpPr/>
                <p:nvPr/>
              </p:nvSpPr>
              <p:spPr>
                <a:xfrm>
                  <a:off x="313185" y="1572655"/>
                  <a:ext cx="578713" cy="578713"/>
                </a:xfrm>
                <a:prstGeom prst="ellipse">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grpSp>
        </p:grpSp>
        <p:sp>
          <p:nvSpPr>
            <p:cNvPr id="90" name="Rectangle 89"/>
            <p:cNvSpPr/>
            <p:nvPr/>
          </p:nvSpPr>
          <p:spPr>
            <a:xfrm>
              <a:off x="1490394" y="1150883"/>
              <a:ext cx="5666342" cy="693473"/>
            </a:xfrm>
            <a:prstGeom prst="rect">
              <a:avLst/>
            </a:prstGeom>
          </p:spPr>
          <p:txBody>
            <a:bodyPr wrap="square" anchor="ctr">
              <a:spAutoFit/>
            </a:bodyPr>
            <a:lstStyle/>
            <a:p>
              <a:pPr algn="just" defTabSz="685800">
                <a:buClrTx/>
                <a:defRPr/>
              </a:pPr>
              <a:r>
                <a:rPr lang="en-US" sz="1100" dirty="0"/>
                <a:t>Increased transportation costs due to higher fuel prices act as a significant barrier to accessing healthcare services, especially in remote riverine areas</a:t>
              </a:r>
              <a:endParaRPr lang="en-US" sz="1100" kern="1200" dirty="0">
                <a:latin typeface="Century Gothic" panose="020B0502020202020204" pitchFamily="34" charset="0"/>
                <a:ea typeface="+mn-ea"/>
                <a:cs typeface="+mn-cs"/>
              </a:endParaRPr>
            </a:p>
          </p:txBody>
        </p:sp>
      </p:grpSp>
      <p:grpSp>
        <p:nvGrpSpPr>
          <p:cNvPr id="114" name="Group 113"/>
          <p:cNvGrpSpPr/>
          <p:nvPr/>
        </p:nvGrpSpPr>
        <p:grpSpPr>
          <a:xfrm>
            <a:off x="423566" y="1974478"/>
            <a:ext cx="5509670" cy="525045"/>
            <a:chOff x="463646" y="1197772"/>
            <a:chExt cx="6680127" cy="636584"/>
          </a:xfrm>
        </p:grpSpPr>
        <p:grpSp>
          <p:nvGrpSpPr>
            <p:cNvPr id="115" name="Group 114"/>
            <p:cNvGrpSpPr/>
            <p:nvPr/>
          </p:nvGrpSpPr>
          <p:grpSpPr>
            <a:xfrm>
              <a:off x="463646" y="1197772"/>
              <a:ext cx="846133" cy="636584"/>
              <a:chOff x="463646" y="1381763"/>
              <a:chExt cx="846133" cy="636584"/>
            </a:xfrm>
          </p:grpSpPr>
          <p:cxnSp>
            <p:nvCxnSpPr>
              <p:cNvPr id="118" name="Straight Connector 117"/>
              <p:cNvCxnSpPr/>
              <p:nvPr/>
            </p:nvCxnSpPr>
            <p:spPr>
              <a:xfrm>
                <a:off x="494598" y="1700054"/>
                <a:ext cx="305502"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19" name="Rectangle: Rounded Corners 118"/>
              <p:cNvSpPr/>
              <p:nvPr/>
            </p:nvSpPr>
            <p:spPr>
              <a:xfrm>
                <a:off x="463646" y="1411901"/>
                <a:ext cx="61905" cy="576306"/>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grpSp>
            <p:nvGrpSpPr>
              <p:cNvPr id="120" name="Group 119"/>
              <p:cNvGrpSpPr/>
              <p:nvPr/>
            </p:nvGrpSpPr>
            <p:grpSpPr>
              <a:xfrm>
                <a:off x="633566" y="1381763"/>
                <a:ext cx="676213" cy="636584"/>
                <a:chOff x="277159" y="1572655"/>
                <a:chExt cx="614739" cy="578713"/>
              </a:xfrm>
            </p:grpSpPr>
            <p:sp>
              <p:nvSpPr>
                <p:cNvPr id="121" name="Arc 120"/>
                <p:cNvSpPr/>
                <p:nvPr/>
              </p:nvSpPr>
              <p:spPr>
                <a:xfrm>
                  <a:off x="277159" y="1586828"/>
                  <a:ext cx="550366" cy="550367"/>
                </a:xfrm>
                <a:prstGeom prst="arc">
                  <a:avLst>
                    <a:gd name="adj1" fmla="val 8257197"/>
                    <a:gd name="adj2" fmla="val 13287833"/>
                  </a:avLst>
                </a:prstGeom>
                <a:solidFill>
                  <a:schemeClr val="accent2"/>
                </a:solidFill>
                <a:ln w="635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sp>
              <p:nvSpPr>
                <p:cNvPr id="122" name="Oval 121"/>
                <p:cNvSpPr/>
                <p:nvPr/>
              </p:nvSpPr>
              <p:spPr>
                <a:xfrm>
                  <a:off x="313185" y="1572655"/>
                  <a:ext cx="578713" cy="578713"/>
                </a:xfrm>
                <a:prstGeom prst="ellipse">
                  <a:avLst/>
                </a:prstGeom>
                <a:solidFill>
                  <a:schemeClr val="bg1"/>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grpSp>
        </p:grpSp>
        <p:sp>
          <p:nvSpPr>
            <p:cNvPr id="116" name="Rectangle 115"/>
            <p:cNvSpPr/>
            <p:nvPr/>
          </p:nvSpPr>
          <p:spPr>
            <a:xfrm>
              <a:off x="1477431" y="1254850"/>
              <a:ext cx="5666342" cy="522424"/>
            </a:xfrm>
            <a:prstGeom prst="rect">
              <a:avLst/>
            </a:prstGeom>
          </p:spPr>
          <p:txBody>
            <a:bodyPr wrap="square" anchor="ctr">
              <a:spAutoFit/>
            </a:bodyPr>
            <a:lstStyle/>
            <a:p>
              <a:pPr algn="just" defTabSz="685800">
                <a:buClrTx/>
                <a:defRPr/>
              </a:pPr>
              <a:r>
                <a:rPr lang="en-US" sz="1100" dirty="0"/>
                <a:t>Delayed access to healthcare facilities can worsen health outcomes and exacerbate existing disparities between urban and rural populations.</a:t>
              </a:r>
              <a:endParaRPr lang="en-US" sz="1100" kern="1200" dirty="0">
                <a:latin typeface="Century Gothic" panose="020B0502020202020204" pitchFamily="34" charset="0"/>
                <a:ea typeface="+mn-ea"/>
                <a:cs typeface="+mn-cs"/>
              </a:endParaRPr>
            </a:p>
          </p:txBody>
        </p:sp>
      </p:grpSp>
      <p:grpSp>
        <p:nvGrpSpPr>
          <p:cNvPr id="123" name="Group 122"/>
          <p:cNvGrpSpPr/>
          <p:nvPr/>
        </p:nvGrpSpPr>
        <p:grpSpPr>
          <a:xfrm>
            <a:off x="469175" y="2862668"/>
            <a:ext cx="5509670" cy="600164"/>
            <a:chOff x="463646" y="1152230"/>
            <a:chExt cx="6680127" cy="727661"/>
          </a:xfrm>
        </p:grpSpPr>
        <p:grpSp>
          <p:nvGrpSpPr>
            <p:cNvPr id="124" name="Group 123"/>
            <p:cNvGrpSpPr/>
            <p:nvPr/>
          </p:nvGrpSpPr>
          <p:grpSpPr>
            <a:xfrm>
              <a:off x="463646" y="1197772"/>
              <a:ext cx="846133" cy="636583"/>
              <a:chOff x="463646" y="1381763"/>
              <a:chExt cx="846133" cy="636583"/>
            </a:xfrm>
          </p:grpSpPr>
          <p:cxnSp>
            <p:nvCxnSpPr>
              <p:cNvPr id="127" name="Straight Connector 126"/>
              <p:cNvCxnSpPr/>
              <p:nvPr/>
            </p:nvCxnSpPr>
            <p:spPr>
              <a:xfrm>
                <a:off x="494598" y="1700054"/>
                <a:ext cx="305502"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28" name="Rectangle: Rounded Corners 127"/>
              <p:cNvSpPr/>
              <p:nvPr/>
            </p:nvSpPr>
            <p:spPr>
              <a:xfrm>
                <a:off x="463646" y="1411901"/>
                <a:ext cx="61905" cy="576306"/>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grpSp>
            <p:nvGrpSpPr>
              <p:cNvPr id="129" name="Group 128"/>
              <p:cNvGrpSpPr/>
              <p:nvPr/>
            </p:nvGrpSpPr>
            <p:grpSpPr>
              <a:xfrm>
                <a:off x="633566" y="1381763"/>
                <a:ext cx="676213" cy="636583"/>
                <a:chOff x="277159" y="1572655"/>
                <a:chExt cx="614739" cy="578712"/>
              </a:xfrm>
            </p:grpSpPr>
            <p:sp>
              <p:nvSpPr>
                <p:cNvPr id="130" name="Arc 129"/>
                <p:cNvSpPr/>
                <p:nvPr/>
              </p:nvSpPr>
              <p:spPr>
                <a:xfrm>
                  <a:off x="277159" y="1586828"/>
                  <a:ext cx="550366" cy="550367"/>
                </a:xfrm>
                <a:prstGeom prst="arc">
                  <a:avLst>
                    <a:gd name="adj1" fmla="val 8257197"/>
                    <a:gd name="adj2" fmla="val 13287833"/>
                  </a:avLst>
                </a:prstGeom>
                <a:solidFill>
                  <a:schemeClr val="accent1"/>
                </a:solidFill>
                <a:ln w="63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sp>
              <p:nvSpPr>
                <p:cNvPr id="131" name="Oval 130"/>
                <p:cNvSpPr/>
                <p:nvPr/>
              </p:nvSpPr>
              <p:spPr>
                <a:xfrm>
                  <a:off x="313185" y="1572655"/>
                  <a:ext cx="578713" cy="578712"/>
                </a:xfrm>
                <a:prstGeom prst="ellipse">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grpSp>
        </p:grpSp>
        <p:sp>
          <p:nvSpPr>
            <p:cNvPr id="125" name="Rectangle 124"/>
            <p:cNvSpPr/>
            <p:nvPr/>
          </p:nvSpPr>
          <p:spPr>
            <a:xfrm>
              <a:off x="1477431" y="1152230"/>
              <a:ext cx="5666342" cy="727661"/>
            </a:xfrm>
            <a:prstGeom prst="rect">
              <a:avLst/>
            </a:prstGeom>
          </p:spPr>
          <p:txBody>
            <a:bodyPr wrap="square" anchor="ctr">
              <a:spAutoFit/>
            </a:bodyPr>
            <a:lstStyle/>
            <a:p>
              <a:pPr defTabSz="685800">
                <a:buClrTx/>
                <a:defRPr/>
              </a:pPr>
              <a:r>
                <a:rPr lang="en-US" sz="1100" dirty="0"/>
                <a:t>Healthcare infrastructure may face adverse effects, with limited financial resources hindering maintenance and upgrades, potentially limiting access to specialized medical services.</a:t>
              </a:r>
              <a:endParaRPr lang="en-US" sz="1100" dirty="0">
                <a:latin typeface="Century Gothic" panose="020B0502020202020204" pitchFamily="34" charset="0"/>
              </a:endParaRPr>
            </a:p>
          </p:txBody>
        </p:sp>
      </p:grpSp>
      <p:grpSp>
        <p:nvGrpSpPr>
          <p:cNvPr id="152" name="Group 151"/>
          <p:cNvGrpSpPr/>
          <p:nvPr/>
        </p:nvGrpSpPr>
        <p:grpSpPr>
          <a:xfrm>
            <a:off x="460667" y="3703780"/>
            <a:ext cx="5509670" cy="938719"/>
            <a:chOff x="463646" y="946996"/>
            <a:chExt cx="6680127" cy="1138138"/>
          </a:xfrm>
        </p:grpSpPr>
        <p:grpSp>
          <p:nvGrpSpPr>
            <p:cNvPr id="153" name="Group 152"/>
            <p:cNvGrpSpPr/>
            <p:nvPr/>
          </p:nvGrpSpPr>
          <p:grpSpPr>
            <a:xfrm>
              <a:off x="463646" y="1197772"/>
              <a:ext cx="846133" cy="636584"/>
              <a:chOff x="463646" y="1381763"/>
              <a:chExt cx="846133" cy="636584"/>
            </a:xfrm>
          </p:grpSpPr>
          <p:cxnSp>
            <p:nvCxnSpPr>
              <p:cNvPr id="156" name="Straight Connector 155"/>
              <p:cNvCxnSpPr/>
              <p:nvPr/>
            </p:nvCxnSpPr>
            <p:spPr>
              <a:xfrm>
                <a:off x="494598" y="1700054"/>
                <a:ext cx="305502"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57" name="Rectangle: Rounded Corners 156"/>
              <p:cNvSpPr/>
              <p:nvPr/>
            </p:nvSpPr>
            <p:spPr>
              <a:xfrm>
                <a:off x="463646" y="1411901"/>
                <a:ext cx="61905" cy="576306"/>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grpSp>
            <p:nvGrpSpPr>
              <p:cNvPr id="158" name="Group 157"/>
              <p:cNvGrpSpPr/>
              <p:nvPr/>
            </p:nvGrpSpPr>
            <p:grpSpPr>
              <a:xfrm>
                <a:off x="633566" y="1381763"/>
                <a:ext cx="676213" cy="636584"/>
                <a:chOff x="277159" y="1572655"/>
                <a:chExt cx="614739" cy="578713"/>
              </a:xfrm>
            </p:grpSpPr>
            <p:sp>
              <p:nvSpPr>
                <p:cNvPr id="159" name="Arc 158"/>
                <p:cNvSpPr/>
                <p:nvPr/>
              </p:nvSpPr>
              <p:spPr>
                <a:xfrm>
                  <a:off x="277159" y="1586828"/>
                  <a:ext cx="550366" cy="550367"/>
                </a:xfrm>
                <a:prstGeom prst="arc">
                  <a:avLst>
                    <a:gd name="adj1" fmla="val 8257197"/>
                    <a:gd name="adj2" fmla="val 13287833"/>
                  </a:avLst>
                </a:prstGeom>
                <a:solidFill>
                  <a:schemeClr val="accent2"/>
                </a:solidFill>
                <a:ln w="635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sp>
              <p:nvSpPr>
                <p:cNvPr id="160" name="Oval 159"/>
                <p:cNvSpPr/>
                <p:nvPr/>
              </p:nvSpPr>
              <p:spPr>
                <a:xfrm>
                  <a:off x="313185" y="1572655"/>
                  <a:ext cx="578713" cy="578713"/>
                </a:xfrm>
                <a:prstGeom prst="ellipse">
                  <a:avLst/>
                </a:prstGeom>
                <a:solidFill>
                  <a:schemeClr val="bg1"/>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grpSp>
        </p:grpSp>
        <p:sp>
          <p:nvSpPr>
            <p:cNvPr id="154" name="Rectangle 153"/>
            <p:cNvSpPr/>
            <p:nvPr/>
          </p:nvSpPr>
          <p:spPr>
            <a:xfrm>
              <a:off x="1477431" y="946996"/>
              <a:ext cx="5666342" cy="1138138"/>
            </a:xfrm>
            <a:prstGeom prst="rect">
              <a:avLst/>
            </a:prstGeom>
          </p:spPr>
          <p:txBody>
            <a:bodyPr wrap="square" anchor="ctr">
              <a:spAutoFit/>
            </a:bodyPr>
            <a:lstStyle/>
            <a:p>
              <a:pPr defTabSz="685800">
                <a:buClrTx/>
                <a:defRPr/>
              </a:pPr>
              <a:r>
                <a:rPr lang="en-US" sz="1100" dirty="0"/>
                <a:t>The full impact of fuel subsidy removal on healthcare infrastructure and access in Bayelsa State is still unfolding, as it is a recent change in policy. Continuous monitoring and strategic interventions are essential to mitigate potential negative consequences and ensure the provision of quality healthcare services.</a:t>
              </a:r>
              <a:endParaRPr lang="en-US" sz="1100" kern="1200" dirty="0">
                <a:latin typeface="Century Gothic" panose="020B0502020202020204" pitchFamily="34" charset="0"/>
                <a:ea typeface="+mn-ea"/>
                <a:cs typeface="+mn-cs"/>
              </a:endParaRPr>
            </a:p>
          </p:txBody>
        </p:sp>
      </p:grpSp>
      <p:pic>
        <p:nvPicPr>
          <p:cNvPr id="1026" name="Picture 2" descr="Free vector interaction design concept illustra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3697" y="1266263"/>
            <a:ext cx="317183" cy="3328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vector mobile testing concept illustra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0059" y="2098640"/>
            <a:ext cx="415406" cy="27671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vector face to face selling method. personalized shopping, sales assistant and buyer cooperation, sales promotion. personalized marketing strategy."/>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205" t="12222" r="11205" b="12222"/>
          <a:stretch>
            <a:fillRect/>
          </a:stretch>
        </p:blipFill>
        <p:spPr bwMode="auto">
          <a:xfrm>
            <a:off x="715714" y="3007632"/>
            <a:ext cx="338481" cy="32961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vector audience segmentation abstract concept illustration"/>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061" t="10371" r="7061" b="10371"/>
          <a:stretch>
            <a:fillRect/>
          </a:stretch>
        </p:blipFill>
        <p:spPr bwMode="auto">
          <a:xfrm>
            <a:off x="689442" y="3991885"/>
            <a:ext cx="392784" cy="36250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27958" y="788379"/>
            <a:ext cx="2677220" cy="2099780"/>
          </a:xfrm>
          <a:prstGeom prst="rect">
            <a:avLst/>
          </a:prstGeom>
        </p:spPr>
      </p:pic>
      <p:pic>
        <p:nvPicPr>
          <p:cNvPr id="12290" name="Picture 2" descr="AZIKORO COMPREHENSIVE HEALTH CENTRE GETS FACE LIFT"/>
          <p:cNvPicPr>
            <a:picLocks noChangeAspect="1" noChangeArrowheads="1"/>
          </p:cNvPicPr>
          <p:nvPr/>
        </p:nvPicPr>
        <p:blipFill rotWithShape="1">
          <a:blip r:embed="rId8">
            <a:extLst>
              <a:ext uri="{28A0092B-C50C-407E-A947-70E740481C1C}">
                <a14:useLocalDpi xmlns:a14="http://schemas.microsoft.com/office/drawing/2010/main" val="0"/>
              </a:ext>
            </a:extLst>
          </a:blip>
          <a:srcRect l="14162" r="10443" b="35921"/>
          <a:stretch>
            <a:fillRect/>
          </a:stretch>
        </p:blipFill>
        <p:spPr bwMode="auto">
          <a:xfrm>
            <a:off x="5978845" y="3173215"/>
            <a:ext cx="3108481" cy="14891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584" y="80781"/>
            <a:ext cx="8406368" cy="569244"/>
          </a:xfrm>
        </p:spPr>
        <p:txBody>
          <a:bodyPr/>
          <a:lstStyle/>
          <a:p>
            <a:pPr lvl="2"/>
            <a:r>
              <a:rPr lang="en-US" sz="2000" dirty="0">
                <a:solidFill>
                  <a:schemeClr val="tx1"/>
                </a:solidFill>
              </a:rPr>
              <a:t>Healthcare Workforce Shortage and Brain </a:t>
            </a:r>
            <a:r>
              <a:rPr lang="en-US" sz="2000" dirty="0" smtClean="0">
                <a:solidFill>
                  <a:schemeClr val="tx1"/>
                </a:solidFill>
              </a:rPr>
              <a:t>Drain (</a:t>
            </a:r>
            <a:r>
              <a:rPr lang="en-US" sz="2000" dirty="0" err="1" smtClean="0">
                <a:solidFill>
                  <a:schemeClr val="tx1"/>
                </a:solidFill>
              </a:rPr>
              <a:t>Japa</a:t>
            </a:r>
            <a:r>
              <a:rPr lang="en-US" sz="2000" dirty="0" smtClean="0">
                <a:solidFill>
                  <a:schemeClr val="tx1"/>
                </a:solidFill>
              </a:rPr>
              <a:t> Syndrome)</a:t>
            </a:r>
            <a:endParaRPr lang="en-US" sz="1800" dirty="0">
              <a:solidFill>
                <a:schemeClr val="tx1"/>
              </a:solidFill>
            </a:endParaRPr>
          </a:p>
        </p:txBody>
      </p:sp>
      <p:sp>
        <p:nvSpPr>
          <p:cNvPr id="3" name="Slide Number Placeholder 2"/>
          <p:cNvSpPr>
            <a:spLocks noGrp="1"/>
          </p:cNvSpPr>
          <p:nvPr>
            <p:ph type="sldNum" sz="quarter" idx="12"/>
          </p:nvPr>
        </p:nvSpPr>
        <p:spPr/>
        <p:txBody>
          <a:bodyPr/>
          <a:lstStyle/>
          <a:p>
            <a:pPr algn="ctr" defTabSz="685800">
              <a:buClrTx/>
              <a:defRPr/>
            </a:pPr>
            <a:fld id="{7BB16748-3CF8-4CBA-892F-939D9AD21311}" type="slidenum">
              <a:rPr lang="en-US" sz="675" kern="1200">
                <a:solidFill>
                  <a:prstClr val="black">
                    <a:lumMod val="75000"/>
                    <a:lumOff val="25000"/>
                  </a:prstClr>
                </a:solidFill>
                <a:latin typeface="Arial" panose="020B0604020202020204" pitchFamily="34" charset="0"/>
                <a:ea typeface="+mn-ea"/>
                <a:cs typeface="Arial" panose="020B0604020202020204" pitchFamily="34" charset="0"/>
              </a:rPr>
              <a:t>47</a:t>
            </a:fld>
            <a:endParaRPr lang="en-US" sz="675" kern="1200">
              <a:solidFill>
                <a:prstClr val="black">
                  <a:lumMod val="75000"/>
                  <a:lumOff val="25000"/>
                </a:prstClr>
              </a:solidFill>
              <a:latin typeface="Arial" panose="020B0604020202020204" pitchFamily="34" charset="0"/>
              <a:ea typeface="+mn-ea"/>
              <a:cs typeface="Arial" panose="020B0604020202020204" pitchFamily="34" charset="0"/>
            </a:endParaRPr>
          </a:p>
        </p:txBody>
      </p:sp>
      <p:sp>
        <p:nvSpPr>
          <p:cNvPr id="59" name="Right Triangle 16"/>
          <p:cNvSpPr/>
          <p:nvPr/>
        </p:nvSpPr>
        <p:spPr>
          <a:xfrm flipV="1">
            <a:off x="326843" y="560178"/>
            <a:ext cx="8225633" cy="4399404"/>
          </a:xfrm>
          <a:custGeom>
            <a:avLst/>
            <a:gdLst>
              <a:gd name="connsiteX0" fmla="*/ 0 w 5504543"/>
              <a:gd name="connsiteY0" fmla="*/ 5867400 h 5867400"/>
              <a:gd name="connsiteX1" fmla="*/ 0 w 5504543"/>
              <a:gd name="connsiteY1" fmla="*/ 0 h 5867400"/>
              <a:gd name="connsiteX2" fmla="*/ 5504543 w 5504543"/>
              <a:gd name="connsiteY2" fmla="*/ 5867400 h 5867400"/>
              <a:gd name="connsiteX3" fmla="*/ 0 w 5504543"/>
              <a:gd name="connsiteY3" fmla="*/ 5867400 h 5867400"/>
              <a:gd name="connsiteX0-1" fmla="*/ 5504543 w 5595983"/>
              <a:gd name="connsiteY0-2" fmla="*/ 5867400 h 5958840"/>
              <a:gd name="connsiteX1-3" fmla="*/ 0 w 5595983"/>
              <a:gd name="connsiteY1-4" fmla="*/ 5867400 h 5958840"/>
              <a:gd name="connsiteX2-5" fmla="*/ 0 w 5595983"/>
              <a:gd name="connsiteY2-6" fmla="*/ 0 h 5958840"/>
              <a:gd name="connsiteX3-7" fmla="*/ 5595983 w 5595983"/>
              <a:gd name="connsiteY3-8" fmla="*/ 5958840 h 5958840"/>
              <a:gd name="connsiteX0-9" fmla="*/ 5504543 w 5504543"/>
              <a:gd name="connsiteY0-10" fmla="*/ 5867400 h 5867400"/>
              <a:gd name="connsiteX1-11" fmla="*/ 0 w 5504543"/>
              <a:gd name="connsiteY1-12" fmla="*/ 5867400 h 5867400"/>
              <a:gd name="connsiteX2-13" fmla="*/ 0 w 5504543"/>
              <a:gd name="connsiteY2-14" fmla="*/ 0 h 5867400"/>
            </a:gdLst>
            <a:ahLst/>
            <a:cxnLst>
              <a:cxn ang="0">
                <a:pos x="connsiteX0-1" y="connsiteY0-2"/>
              </a:cxn>
              <a:cxn ang="0">
                <a:pos x="connsiteX1-3" y="connsiteY1-4"/>
              </a:cxn>
              <a:cxn ang="0">
                <a:pos x="connsiteX2-5" y="connsiteY2-6"/>
              </a:cxn>
            </a:cxnLst>
            <a:rect l="l" t="t" r="r" b="b"/>
            <a:pathLst>
              <a:path w="5504543" h="5867400">
                <a:moveTo>
                  <a:pt x="5504543" y="5867400"/>
                </a:moveTo>
                <a:lnTo>
                  <a:pt x="0" y="5867400"/>
                </a:lnTo>
                <a:lnTo>
                  <a:pt x="0" y="0"/>
                </a:ln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grpSp>
        <p:nvGrpSpPr>
          <p:cNvPr id="60" name="Group 59"/>
          <p:cNvGrpSpPr/>
          <p:nvPr/>
        </p:nvGrpSpPr>
        <p:grpSpPr>
          <a:xfrm rot="10800000">
            <a:off x="8399449" y="704532"/>
            <a:ext cx="225503" cy="54724"/>
            <a:chOff x="3674940" y="1085286"/>
            <a:chExt cx="400295" cy="97141"/>
          </a:xfrm>
          <a:solidFill>
            <a:schemeClr val="bg1"/>
          </a:solidFill>
        </p:grpSpPr>
        <p:sp>
          <p:nvSpPr>
            <p:cNvPr id="61" name="Oval 60"/>
            <p:cNvSpPr/>
            <p:nvPr/>
          </p:nvSpPr>
          <p:spPr>
            <a:xfrm>
              <a:off x="3674940" y="1085286"/>
              <a:ext cx="97141" cy="97141"/>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sp>
          <p:nvSpPr>
            <p:cNvPr id="62" name="Oval 61"/>
            <p:cNvSpPr/>
            <p:nvPr/>
          </p:nvSpPr>
          <p:spPr>
            <a:xfrm>
              <a:off x="3978094" y="1085286"/>
              <a:ext cx="97141" cy="97141"/>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sp>
          <p:nvSpPr>
            <p:cNvPr id="63" name="Oval 62"/>
            <p:cNvSpPr/>
            <p:nvPr/>
          </p:nvSpPr>
          <p:spPr>
            <a:xfrm>
              <a:off x="3826517" y="1085286"/>
              <a:ext cx="97141" cy="97141"/>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grpSp>
      <p:grpSp>
        <p:nvGrpSpPr>
          <p:cNvPr id="64" name="Group 63"/>
          <p:cNvGrpSpPr/>
          <p:nvPr/>
        </p:nvGrpSpPr>
        <p:grpSpPr>
          <a:xfrm>
            <a:off x="7117403" y="2364554"/>
            <a:ext cx="2024216" cy="2778277"/>
            <a:chOff x="8957915" y="3152666"/>
            <a:chExt cx="3234085" cy="3705334"/>
          </a:xfrm>
          <a:solidFill>
            <a:schemeClr val="tx1">
              <a:lumMod val="50000"/>
            </a:schemeClr>
          </a:solidFill>
        </p:grpSpPr>
        <p:sp>
          <p:nvSpPr>
            <p:cNvPr id="65" name="Parallelogram 64"/>
            <p:cNvSpPr/>
            <p:nvPr/>
          </p:nvSpPr>
          <p:spPr>
            <a:xfrm>
              <a:off x="8957915" y="3152666"/>
              <a:ext cx="2430002" cy="3705334"/>
            </a:xfrm>
            <a:prstGeom prst="parallelogram">
              <a:avLst>
                <a:gd name="adj" fmla="val 0"/>
              </a:avLst>
            </a:prstGeom>
            <a:grpFill/>
            <a:ln w="0" cap="flat" cmpd="sng" algn="ctr">
              <a:solidFill>
                <a:schemeClr val="bg1"/>
              </a:solidFill>
              <a:prstDash val="solid"/>
              <a:miter lim="800000"/>
            </a:ln>
            <a:effectLst/>
          </p:spPr>
          <p:txBody>
            <a:bodyPr wrap="square" rtlCol="0" anchor="ctr">
              <a:noAutofit/>
            </a:bodyPr>
            <a:lstStyle/>
            <a:p>
              <a:pPr algn="ctr" defTabSz="685800">
                <a:buClrTx/>
                <a:defRPr/>
              </a:pPr>
              <a:endParaRPr lang="en-US" sz="1350" dirty="0">
                <a:solidFill>
                  <a:prstClr val="white"/>
                </a:solidFill>
                <a:latin typeface="Calibri" panose="020F0502020204030204"/>
                <a:ea typeface="+mn-ea"/>
                <a:cs typeface="+mn-cs"/>
              </a:endParaRPr>
            </a:p>
          </p:txBody>
        </p:sp>
        <p:grpSp>
          <p:nvGrpSpPr>
            <p:cNvPr id="66" name="Group 65"/>
            <p:cNvGrpSpPr/>
            <p:nvPr/>
          </p:nvGrpSpPr>
          <p:grpSpPr>
            <a:xfrm>
              <a:off x="8957915" y="6147438"/>
              <a:ext cx="3234085" cy="310740"/>
              <a:chOff x="7020604" y="5893792"/>
              <a:chExt cx="3812481" cy="310740"/>
            </a:xfrm>
            <a:grpFill/>
          </p:grpSpPr>
          <p:cxnSp>
            <p:nvCxnSpPr>
              <p:cNvPr id="67" name="Straight Connector 66"/>
              <p:cNvCxnSpPr/>
              <p:nvPr/>
            </p:nvCxnSpPr>
            <p:spPr>
              <a:xfrm>
                <a:off x="7020604" y="6010318"/>
                <a:ext cx="3812481"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7020604" y="6204532"/>
                <a:ext cx="3812481"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7020604" y="5893792"/>
                <a:ext cx="3812481"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7020604" y="5971476"/>
                <a:ext cx="3812481"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7020604" y="6165687"/>
                <a:ext cx="3812481"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7020604" y="5932634"/>
                <a:ext cx="3812481"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7020604" y="6088002"/>
                <a:ext cx="3812481"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7020604" y="6049160"/>
                <a:ext cx="3812481"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7020604" y="6126844"/>
                <a:ext cx="3812481"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80" name="Rectangle 79"/>
          <p:cNvSpPr/>
          <p:nvPr/>
        </p:nvSpPr>
        <p:spPr>
          <a:xfrm>
            <a:off x="300537" y="737713"/>
            <a:ext cx="45379" cy="4405118"/>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chemeClr val="tx1"/>
              </a:solidFill>
              <a:latin typeface="Arial" panose="020B0604020202020204"/>
            </a:endParaRPr>
          </a:p>
        </p:txBody>
      </p:sp>
      <p:sp>
        <p:nvSpPr>
          <p:cNvPr id="113" name="Rectangle 112"/>
          <p:cNvSpPr/>
          <p:nvPr/>
        </p:nvSpPr>
        <p:spPr>
          <a:xfrm>
            <a:off x="8990909" y="676277"/>
            <a:ext cx="109985" cy="3796944"/>
          </a:xfrm>
          <a:prstGeom prst="rect">
            <a:avLst/>
          </a:prstGeom>
          <a:solidFill>
            <a:schemeClr val="tx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350" kern="1200">
              <a:solidFill>
                <a:prstClr val="white"/>
              </a:solidFill>
              <a:latin typeface="Arial" panose="020B0604020202020204"/>
            </a:endParaRPr>
          </a:p>
        </p:txBody>
      </p:sp>
      <p:grpSp>
        <p:nvGrpSpPr>
          <p:cNvPr id="87" name="Group 86"/>
          <p:cNvGrpSpPr/>
          <p:nvPr/>
        </p:nvGrpSpPr>
        <p:grpSpPr>
          <a:xfrm>
            <a:off x="423566" y="1087105"/>
            <a:ext cx="5520362" cy="600164"/>
            <a:chOff x="463646" y="1150883"/>
            <a:chExt cx="6693090" cy="693473"/>
          </a:xfrm>
        </p:grpSpPr>
        <p:grpSp>
          <p:nvGrpSpPr>
            <p:cNvPr id="89" name="Group 88"/>
            <p:cNvGrpSpPr/>
            <p:nvPr/>
          </p:nvGrpSpPr>
          <p:grpSpPr>
            <a:xfrm>
              <a:off x="463646" y="1197772"/>
              <a:ext cx="846133" cy="636584"/>
              <a:chOff x="463646" y="1381763"/>
              <a:chExt cx="846133" cy="636584"/>
            </a:xfrm>
          </p:grpSpPr>
          <p:cxnSp>
            <p:nvCxnSpPr>
              <p:cNvPr id="92" name="Straight Connector 91"/>
              <p:cNvCxnSpPr/>
              <p:nvPr/>
            </p:nvCxnSpPr>
            <p:spPr>
              <a:xfrm>
                <a:off x="494598" y="1700054"/>
                <a:ext cx="305502"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93" name="Rectangle: Rounded Corners 92"/>
              <p:cNvSpPr/>
              <p:nvPr/>
            </p:nvSpPr>
            <p:spPr>
              <a:xfrm>
                <a:off x="463646" y="1411901"/>
                <a:ext cx="61905" cy="576306"/>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grpSp>
            <p:nvGrpSpPr>
              <p:cNvPr id="94" name="Group 93"/>
              <p:cNvGrpSpPr/>
              <p:nvPr/>
            </p:nvGrpSpPr>
            <p:grpSpPr>
              <a:xfrm>
                <a:off x="633566" y="1381763"/>
                <a:ext cx="676213" cy="636584"/>
                <a:chOff x="277159" y="1572655"/>
                <a:chExt cx="614739" cy="578713"/>
              </a:xfrm>
            </p:grpSpPr>
            <p:sp>
              <p:nvSpPr>
                <p:cNvPr id="95" name="Arc 94"/>
                <p:cNvSpPr/>
                <p:nvPr/>
              </p:nvSpPr>
              <p:spPr>
                <a:xfrm>
                  <a:off x="277159" y="1586828"/>
                  <a:ext cx="550366" cy="550367"/>
                </a:xfrm>
                <a:prstGeom prst="arc">
                  <a:avLst>
                    <a:gd name="adj1" fmla="val 8257197"/>
                    <a:gd name="adj2" fmla="val 13287833"/>
                  </a:avLst>
                </a:prstGeom>
                <a:solidFill>
                  <a:schemeClr val="accent1"/>
                </a:solidFill>
                <a:ln w="63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sp>
              <p:nvSpPr>
                <p:cNvPr id="96" name="Oval 95"/>
                <p:cNvSpPr/>
                <p:nvPr/>
              </p:nvSpPr>
              <p:spPr>
                <a:xfrm>
                  <a:off x="313185" y="1572655"/>
                  <a:ext cx="578713" cy="578713"/>
                </a:xfrm>
                <a:prstGeom prst="ellipse">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grpSp>
        </p:grpSp>
        <p:sp>
          <p:nvSpPr>
            <p:cNvPr id="90" name="Rectangle 89"/>
            <p:cNvSpPr/>
            <p:nvPr/>
          </p:nvSpPr>
          <p:spPr>
            <a:xfrm>
              <a:off x="1490394" y="1150883"/>
              <a:ext cx="5666342" cy="693473"/>
            </a:xfrm>
            <a:prstGeom prst="rect">
              <a:avLst/>
            </a:prstGeom>
          </p:spPr>
          <p:txBody>
            <a:bodyPr wrap="square" anchor="ctr">
              <a:spAutoFit/>
            </a:bodyPr>
            <a:lstStyle/>
            <a:p>
              <a:r>
                <a:rPr lang="en-US" sz="1100" dirty="0"/>
                <a:t>Bayelsa State's healthcare sector already faces workforce </a:t>
              </a:r>
              <a:r>
                <a:rPr lang="en-US" sz="1100" dirty="0" smtClean="0"/>
                <a:t>shortages, and the removal </a:t>
              </a:r>
              <a:r>
                <a:rPr lang="en-US" sz="1100" dirty="0"/>
                <a:t>of fuel subsidy may lead to increased hardships, driving healthcare professionals to seek better opportunities elsewhere.</a:t>
              </a:r>
            </a:p>
          </p:txBody>
        </p:sp>
      </p:grpSp>
      <p:grpSp>
        <p:nvGrpSpPr>
          <p:cNvPr id="114" name="Group 113"/>
          <p:cNvGrpSpPr/>
          <p:nvPr/>
        </p:nvGrpSpPr>
        <p:grpSpPr>
          <a:xfrm>
            <a:off x="423566" y="1936917"/>
            <a:ext cx="5509670" cy="600164"/>
            <a:chOff x="463646" y="1152232"/>
            <a:chExt cx="6680127" cy="727661"/>
          </a:xfrm>
        </p:grpSpPr>
        <p:grpSp>
          <p:nvGrpSpPr>
            <p:cNvPr id="115" name="Group 114"/>
            <p:cNvGrpSpPr/>
            <p:nvPr/>
          </p:nvGrpSpPr>
          <p:grpSpPr>
            <a:xfrm>
              <a:off x="463646" y="1197772"/>
              <a:ext cx="846133" cy="636584"/>
              <a:chOff x="463646" y="1381763"/>
              <a:chExt cx="846133" cy="636584"/>
            </a:xfrm>
          </p:grpSpPr>
          <p:cxnSp>
            <p:nvCxnSpPr>
              <p:cNvPr id="118" name="Straight Connector 117"/>
              <p:cNvCxnSpPr/>
              <p:nvPr/>
            </p:nvCxnSpPr>
            <p:spPr>
              <a:xfrm>
                <a:off x="494598" y="1700054"/>
                <a:ext cx="305502"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19" name="Rectangle: Rounded Corners 118"/>
              <p:cNvSpPr/>
              <p:nvPr/>
            </p:nvSpPr>
            <p:spPr>
              <a:xfrm>
                <a:off x="463646" y="1411901"/>
                <a:ext cx="61905" cy="576306"/>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grpSp>
            <p:nvGrpSpPr>
              <p:cNvPr id="120" name="Group 119"/>
              <p:cNvGrpSpPr/>
              <p:nvPr/>
            </p:nvGrpSpPr>
            <p:grpSpPr>
              <a:xfrm>
                <a:off x="633566" y="1381763"/>
                <a:ext cx="676213" cy="636584"/>
                <a:chOff x="277159" y="1572655"/>
                <a:chExt cx="614739" cy="578713"/>
              </a:xfrm>
            </p:grpSpPr>
            <p:sp>
              <p:nvSpPr>
                <p:cNvPr id="121" name="Arc 120"/>
                <p:cNvSpPr/>
                <p:nvPr/>
              </p:nvSpPr>
              <p:spPr>
                <a:xfrm>
                  <a:off x="277159" y="1586828"/>
                  <a:ext cx="550366" cy="550367"/>
                </a:xfrm>
                <a:prstGeom prst="arc">
                  <a:avLst>
                    <a:gd name="adj1" fmla="val 8257197"/>
                    <a:gd name="adj2" fmla="val 13287833"/>
                  </a:avLst>
                </a:prstGeom>
                <a:solidFill>
                  <a:schemeClr val="accent2"/>
                </a:solidFill>
                <a:ln w="635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sp>
              <p:nvSpPr>
                <p:cNvPr id="122" name="Oval 121"/>
                <p:cNvSpPr/>
                <p:nvPr/>
              </p:nvSpPr>
              <p:spPr>
                <a:xfrm>
                  <a:off x="313185" y="1572655"/>
                  <a:ext cx="578713" cy="578713"/>
                </a:xfrm>
                <a:prstGeom prst="ellipse">
                  <a:avLst/>
                </a:prstGeom>
                <a:solidFill>
                  <a:schemeClr val="bg1"/>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grpSp>
        </p:grpSp>
        <p:sp>
          <p:nvSpPr>
            <p:cNvPr id="116" name="Rectangle 115"/>
            <p:cNvSpPr/>
            <p:nvPr/>
          </p:nvSpPr>
          <p:spPr>
            <a:xfrm>
              <a:off x="1477431" y="1152232"/>
              <a:ext cx="5666342" cy="727661"/>
            </a:xfrm>
            <a:prstGeom prst="rect">
              <a:avLst/>
            </a:prstGeom>
          </p:spPr>
          <p:txBody>
            <a:bodyPr wrap="square" anchor="ctr">
              <a:spAutoFit/>
            </a:bodyPr>
            <a:lstStyle/>
            <a:p>
              <a:pPr algn="just" defTabSz="685800">
                <a:buClrTx/>
                <a:defRPr/>
              </a:pPr>
              <a:r>
                <a:rPr lang="en-US" sz="1100" dirty="0"/>
                <a:t>The "</a:t>
              </a:r>
              <a:r>
                <a:rPr lang="en-US" sz="1100" dirty="0" err="1"/>
                <a:t>Japa</a:t>
              </a:r>
              <a:r>
                <a:rPr lang="en-US" sz="1100" dirty="0"/>
                <a:t> syndrome," a colloquial term for the brain drain phenomenon, can exacerbate the healthcare workforce shortage in the </a:t>
              </a:r>
              <a:r>
                <a:rPr lang="en-US" sz="1100" dirty="0" smtClean="0"/>
                <a:t>state with doctors leaving for greener pastures.</a:t>
              </a:r>
              <a:endParaRPr lang="en-US" sz="1100" kern="1200" dirty="0">
                <a:latin typeface="Century Gothic" panose="020B0502020202020204" pitchFamily="34" charset="0"/>
                <a:ea typeface="+mn-ea"/>
                <a:cs typeface="+mn-cs"/>
              </a:endParaRPr>
            </a:p>
          </p:txBody>
        </p:sp>
      </p:grpSp>
      <p:grpSp>
        <p:nvGrpSpPr>
          <p:cNvPr id="123" name="Group 122"/>
          <p:cNvGrpSpPr/>
          <p:nvPr/>
        </p:nvGrpSpPr>
        <p:grpSpPr>
          <a:xfrm>
            <a:off x="454175" y="2634717"/>
            <a:ext cx="5509670" cy="600164"/>
            <a:chOff x="463646" y="1152230"/>
            <a:chExt cx="6680127" cy="727661"/>
          </a:xfrm>
        </p:grpSpPr>
        <p:grpSp>
          <p:nvGrpSpPr>
            <p:cNvPr id="124" name="Group 123"/>
            <p:cNvGrpSpPr/>
            <p:nvPr/>
          </p:nvGrpSpPr>
          <p:grpSpPr>
            <a:xfrm>
              <a:off x="463646" y="1197772"/>
              <a:ext cx="846133" cy="636583"/>
              <a:chOff x="463646" y="1381763"/>
              <a:chExt cx="846133" cy="636583"/>
            </a:xfrm>
          </p:grpSpPr>
          <p:cxnSp>
            <p:nvCxnSpPr>
              <p:cNvPr id="127" name="Straight Connector 126"/>
              <p:cNvCxnSpPr/>
              <p:nvPr/>
            </p:nvCxnSpPr>
            <p:spPr>
              <a:xfrm>
                <a:off x="494598" y="1700054"/>
                <a:ext cx="305502"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28" name="Rectangle: Rounded Corners 127"/>
              <p:cNvSpPr/>
              <p:nvPr/>
            </p:nvSpPr>
            <p:spPr>
              <a:xfrm>
                <a:off x="463646" y="1411901"/>
                <a:ext cx="61905" cy="576306"/>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grpSp>
            <p:nvGrpSpPr>
              <p:cNvPr id="129" name="Group 128"/>
              <p:cNvGrpSpPr/>
              <p:nvPr/>
            </p:nvGrpSpPr>
            <p:grpSpPr>
              <a:xfrm>
                <a:off x="633566" y="1381763"/>
                <a:ext cx="676213" cy="636583"/>
                <a:chOff x="277159" y="1572655"/>
                <a:chExt cx="614739" cy="578712"/>
              </a:xfrm>
            </p:grpSpPr>
            <p:sp>
              <p:nvSpPr>
                <p:cNvPr id="130" name="Arc 129"/>
                <p:cNvSpPr/>
                <p:nvPr/>
              </p:nvSpPr>
              <p:spPr>
                <a:xfrm>
                  <a:off x="277159" y="1586828"/>
                  <a:ext cx="550366" cy="550367"/>
                </a:xfrm>
                <a:prstGeom prst="arc">
                  <a:avLst>
                    <a:gd name="adj1" fmla="val 8257197"/>
                    <a:gd name="adj2" fmla="val 13287833"/>
                  </a:avLst>
                </a:prstGeom>
                <a:solidFill>
                  <a:schemeClr val="accent1"/>
                </a:solidFill>
                <a:ln w="63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sp>
              <p:nvSpPr>
                <p:cNvPr id="131" name="Oval 130"/>
                <p:cNvSpPr/>
                <p:nvPr/>
              </p:nvSpPr>
              <p:spPr>
                <a:xfrm>
                  <a:off x="313185" y="1572655"/>
                  <a:ext cx="578713" cy="578712"/>
                </a:xfrm>
                <a:prstGeom prst="ellipse">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grpSp>
        </p:grpSp>
        <p:sp>
          <p:nvSpPr>
            <p:cNvPr id="125" name="Rectangle 124"/>
            <p:cNvSpPr/>
            <p:nvPr/>
          </p:nvSpPr>
          <p:spPr>
            <a:xfrm>
              <a:off x="1477431" y="1152230"/>
              <a:ext cx="5666342" cy="727661"/>
            </a:xfrm>
            <a:prstGeom prst="rect">
              <a:avLst/>
            </a:prstGeom>
          </p:spPr>
          <p:txBody>
            <a:bodyPr wrap="square" anchor="ctr">
              <a:spAutoFit/>
            </a:bodyPr>
            <a:lstStyle/>
            <a:p>
              <a:pPr defTabSz="685800">
                <a:buClrTx/>
                <a:defRPr/>
              </a:pPr>
              <a:r>
                <a:rPr lang="en-US" sz="1100" dirty="0"/>
                <a:t>Healthcare infrastructure may face adverse effects, with limited financial resources hindering maintenance and upgrades, potentially limiting access to specialized medical services.</a:t>
              </a:r>
              <a:endParaRPr lang="en-US" sz="1100" dirty="0">
                <a:latin typeface="Century Gothic" panose="020B0502020202020204" pitchFamily="34" charset="0"/>
              </a:endParaRPr>
            </a:p>
          </p:txBody>
        </p:sp>
      </p:grpSp>
      <p:grpSp>
        <p:nvGrpSpPr>
          <p:cNvPr id="152" name="Group 151"/>
          <p:cNvGrpSpPr/>
          <p:nvPr/>
        </p:nvGrpSpPr>
        <p:grpSpPr>
          <a:xfrm>
            <a:off x="444056" y="3298686"/>
            <a:ext cx="5509670" cy="769441"/>
            <a:chOff x="463646" y="1049616"/>
            <a:chExt cx="6680127" cy="932899"/>
          </a:xfrm>
        </p:grpSpPr>
        <p:grpSp>
          <p:nvGrpSpPr>
            <p:cNvPr id="153" name="Group 152"/>
            <p:cNvGrpSpPr/>
            <p:nvPr/>
          </p:nvGrpSpPr>
          <p:grpSpPr>
            <a:xfrm>
              <a:off x="463646" y="1197772"/>
              <a:ext cx="846133" cy="636584"/>
              <a:chOff x="463646" y="1381763"/>
              <a:chExt cx="846133" cy="636584"/>
            </a:xfrm>
          </p:grpSpPr>
          <p:cxnSp>
            <p:nvCxnSpPr>
              <p:cNvPr id="156" name="Straight Connector 155"/>
              <p:cNvCxnSpPr/>
              <p:nvPr/>
            </p:nvCxnSpPr>
            <p:spPr>
              <a:xfrm>
                <a:off x="494598" y="1700054"/>
                <a:ext cx="305502"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57" name="Rectangle: Rounded Corners 156"/>
              <p:cNvSpPr/>
              <p:nvPr/>
            </p:nvSpPr>
            <p:spPr>
              <a:xfrm>
                <a:off x="463646" y="1411901"/>
                <a:ext cx="61905" cy="576306"/>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grpSp>
            <p:nvGrpSpPr>
              <p:cNvPr id="158" name="Group 157"/>
              <p:cNvGrpSpPr/>
              <p:nvPr/>
            </p:nvGrpSpPr>
            <p:grpSpPr>
              <a:xfrm>
                <a:off x="633566" y="1381763"/>
                <a:ext cx="676213" cy="636584"/>
                <a:chOff x="277159" y="1572655"/>
                <a:chExt cx="614739" cy="578713"/>
              </a:xfrm>
            </p:grpSpPr>
            <p:sp>
              <p:nvSpPr>
                <p:cNvPr id="159" name="Arc 158"/>
                <p:cNvSpPr/>
                <p:nvPr/>
              </p:nvSpPr>
              <p:spPr>
                <a:xfrm>
                  <a:off x="277159" y="1586828"/>
                  <a:ext cx="550366" cy="550367"/>
                </a:xfrm>
                <a:prstGeom prst="arc">
                  <a:avLst>
                    <a:gd name="adj1" fmla="val 8257197"/>
                    <a:gd name="adj2" fmla="val 13287833"/>
                  </a:avLst>
                </a:prstGeom>
                <a:solidFill>
                  <a:schemeClr val="accent2"/>
                </a:solidFill>
                <a:ln w="635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sp>
              <p:nvSpPr>
                <p:cNvPr id="160" name="Oval 159"/>
                <p:cNvSpPr/>
                <p:nvPr/>
              </p:nvSpPr>
              <p:spPr>
                <a:xfrm>
                  <a:off x="313185" y="1572655"/>
                  <a:ext cx="578713" cy="578713"/>
                </a:xfrm>
                <a:prstGeom prst="ellipse">
                  <a:avLst/>
                </a:prstGeom>
                <a:solidFill>
                  <a:schemeClr val="bg1"/>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grpSp>
        </p:grpSp>
        <p:sp>
          <p:nvSpPr>
            <p:cNvPr id="154" name="Rectangle 153"/>
            <p:cNvSpPr/>
            <p:nvPr/>
          </p:nvSpPr>
          <p:spPr>
            <a:xfrm>
              <a:off x="1477431" y="1049616"/>
              <a:ext cx="5666342" cy="932899"/>
            </a:xfrm>
            <a:prstGeom prst="rect">
              <a:avLst/>
            </a:prstGeom>
          </p:spPr>
          <p:txBody>
            <a:bodyPr wrap="square" anchor="ctr">
              <a:spAutoFit/>
            </a:bodyPr>
            <a:lstStyle/>
            <a:p>
              <a:pPr defTabSz="685800">
                <a:buClrTx/>
                <a:defRPr/>
              </a:pPr>
              <a:r>
                <a:rPr lang="en-US" sz="1100" dirty="0" smtClean="0"/>
                <a:t>As </a:t>
              </a:r>
              <a:r>
                <a:rPr lang="en-US" sz="1100" dirty="0"/>
                <a:t>operational costs rise and resources become limited, healthcare facilities may struggle to offer competitive salaries and benefits, leading to demotivation and a higher likelihood of seeking opportunities elsewhere.</a:t>
              </a:r>
              <a:endParaRPr lang="en-US" sz="1100" kern="1200" dirty="0">
                <a:latin typeface="Century Gothic" panose="020B0502020202020204" pitchFamily="34" charset="0"/>
                <a:ea typeface="+mn-ea"/>
                <a:cs typeface="+mn-cs"/>
              </a:endParaRPr>
            </a:p>
          </p:txBody>
        </p:sp>
      </p:grpSp>
      <p:pic>
        <p:nvPicPr>
          <p:cNvPr id="1026" name="Picture 2" descr="Free vector interaction design concept illustra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3697" y="1266263"/>
            <a:ext cx="317183" cy="3328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vector mobile testing concept illustra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0059" y="2098640"/>
            <a:ext cx="415406" cy="27671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vector face to face selling method. personalized shopping, sales assistant and buyer cooperation, sales promotion. personalized marketing strategy."/>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205" t="12222" r="11205" b="12222"/>
          <a:stretch>
            <a:fillRect/>
          </a:stretch>
        </p:blipFill>
        <p:spPr bwMode="auto">
          <a:xfrm>
            <a:off x="700714" y="2779681"/>
            <a:ext cx="338481" cy="32961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vector audience segmentation abstract concept illustration"/>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061" t="10371" r="7061" b="10371"/>
          <a:stretch>
            <a:fillRect/>
          </a:stretch>
        </p:blipFill>
        <p:spPr bwMode="auto">
          <a:xfrm>
            <a:off x="672831" y="3502151"/>
            <a:ext cx="392784" cy="362505"/>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Increase In Migration - Brain Drain Transparent PNG - 1042x767 - Free  Download on Nic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79028" y="788380"/>
            <a:ext cx="2721865" cy="2594846"/>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16" descr="Curbing health sector brain drain - Vanguard New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79028" y="3487980"/>
            <a:ext cx="2684617" cy="1409425"/>
          </a:xfrm>
          <a:prstGeom prst="rect">
            <a:avLst/>
          </a:prstGeom>
          <a:noFill/>
          <a:extLst>
            <a:ext uri="{909E8E84-426E-40DD-AFC4-6F175D3DCCD1}">
              <a14:hiddenFill xmlns:a14="http://schemas.microsoft.com/office/drawing/2010/main">
                <a:solidFill>
                  <a:srgbClr val="FFFFFF"/>
                </a:solidFill>
              </a14:hiddenFill>
            </a:ext>
          </a:extLst>
        </p:spPr>
      </p:pic>
      <p:grpSp>
        <p:nvGrpSpPr>
          <p:cNvPr id="77" name="Group 76"/>
          <p:cNvGrpSpPr/>
          <p:nvPr/>
        </p:nvGrpSpPr>
        <p:grpSpPr>
          <a:xfrm>
            <a:off x="449095" y="4115702"/>
            <a:ext cx="5844066" cy="769441"/>
            <a:chOff x="463646" y="1049616"/>
            <a:chExt cx="7085561" cy="932899"/>
          </a:xfrm>
        </p:grpSpPr>
        <p:grpSp>
          <p:nvGrpSpPr>
            <p:cNvPr id="78" name="Group 77"/>
            <p:cNvGrpSpPr/>
            <p:nvPr/>
          </p:nvGrpSpPr>
          <p:grpSpPr>
            <a:xfrm>
              <a:off x="463646" y="1197772"/>
              <a:ext cx="846133" cy="636584"/>
              <a:chOff x="463646" y="1381763"/>
              <a:chExt cx="846133" cy="636584"/>
            </a:xfrm>
          </p:grpSpPr>
          <p:cxnSp>
            <p:nvCxnSpPr>
              <p:cNvPr id="81" name="Straight Connector 80"/>
              <p:cNvCxnSpPr/>
              <p:nvPr/>
            </p:nvCxnSpPr>
            <p:spPr>
              <a:xfrm>
                <a:off x="494598" y="1700054"/>
                <a:ext cx="305502"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82" name="Rectangle: Rounded Corners 156"/>
              <p:cNvSpPr/>
              <p:nvPr/>
            </p:nvSpPr>
            <p:spPr>
              <a:xfrm>
                <a:off x="463646" y="1411901"/>
                <a:ext cx="61905" cy="576306"/>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grpSp>
            <p:nvGrpSpPr>
              <p:cNvPr id="83" name="Group 82"/>
              <p:cNvGrpSpPr/>
              <p:nvPr/>
            </p:nvGrpSpPr>
            <p:grpSpPr>
              <a:xfrm>
                <a:off x="633566" y="1381763"/>
                <a:ext cx="676213" cy="636584"/>
                <a:chOff x="277159" y="1572655"/>
                <a:chExt cx="614739" cy="578713"/>
              </a:xfrm>
            </p:grpSpPr>
            <p:sp>
              <p:nvSpPr>
                <p:cNvPr id="84" name="Arc 83"/>
                <p:cNvSpPr/>
                <p:nvPr/>
              </p:nvSpPr>
              <p:spPr>
                <a:xfrm>
                  <a:off x="277159" y="1586828"/>
                  <a:ext cx="550366" cy="550367"/>
                </a:xfrm>
                <a:prstGeom prst="arc">
                  <a:avLst>
                    <a:gd name="adj1" fmla="val 8257197"/>
                    <a:gd name="adj2" fmla="val 13287833"/>
                  </a:avLst>
                </a:prstGeom>
                <a:solidFill>
                  <a:schemeClr val="accent2"/>
                </a:solidFill>
                <a:ln w="635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sp>
              <p:nvSpPr>
                <p:cNvPr id="85" name="Oval 84"/>
                <p:cNvSpPr/>
                <p:nvPr/>
              </p:nvSpPr>
              <p:spPr>
                <a:xfrm>
                  <a:off x="313185" y="1572655"/>
                  <a:ext cx="578713" cy="578713"/>
                </a:xfrm>
                <a:prstGeom prst="ellipse">
                  <a:avLst/>
                </a:prstGeom>
                <a:solidFill>
                  <a:schemeClr val="bg1"/>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grpSp>
        </p:grpSp>
        <p:sp>
          <p:nvSpPr>
            <p:cNvPr id="79" name="Rectangle 78"/>
            <p:cNvSpPr/>
            <p:nvPr/>
          </p:nvSpPr>
          <p:spPr>
            <a:xfrm>
              <a:off x="1477431" y="1049616"/>
              <a:ext cx="6071776" cy="932899"/>
            </a:xfrm>
            <a:prstGeom prst="rect">
              <a:avLst/>
            </a:prstGeom>
          </p:spPr>
          <p:txBody>
            <a:bodyPr wrap="square" anchor="ctr">
              <a:spAutoFit/>
            </a:bodyPr>
            <a:lstStyle/>
            <a:p>
              <a:pPr defTabSz="685800">
                <a:buClrTx/>
                <a:defRPr/>
              </a:pPr>
              <a:r>
                <a:rPr lang="en-US" sz="1100" dirty="0"/>
                <a:t>As more healthcare professionals migrate to urban centers or other regions with better opportunities, rural areas may experience a further shortage of qualified medical personnel, making it even more challenging for rural residents to access timely and quality healthcare services.</a:t>
              </a:r>
              <a:endParaRPr lang="en-US" sz="1100" kern="1200" dirty="0">
                <a:latin typeface="Century Gothic" panose="020B0502020202020204" pitchFamily="34" charset="0"/>
                <a:ea typeface="+mn-ea"/>
                <a:cs typeface="+mn-cs"/>
              </a:endParaRPr>
            </a:p>
          </p:txBody>
        </p:sp>
      </p:grpSp>
      <p:pic>
        <p:nvPicPr>
          <p:cNvPr id="86" name="Picture 8" descr="Free vector audience segmentation abstract concept illustration"/>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061" t="10371" r="7061" b="10371"/>
          <a:stretch>
            <a:fillRect/>
          </a:stretch>
        </p:blipFill>
        <p:spPr bwMode="auto">
          <a:xfrm>
            <a:off x="677870" y="4319167"/>
            <a:ext cx="392784" cy="3625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7"/>
          <p:cNvSpPr txBox="1">
            <a:spLocks noGrp="1"/>
          </p:cNvSpPr>
          <p:nvPr>
            <p:ph type="ctrTitle"/>
          </p:nvPr>
        </p:nvSpPr>
        <p:spPr>
          <a:xfrm>
            <a:off x="2897458" y="348344"/>
            <a:ext cx="4461286" cy="3529890"/>
          </a:xfrm>
          <a:prstGeom prst="rect">
            <a:avLst/>
          </a:prstGeom>
        </p:spPr>
        <p:txBody>
          <a:bodyPr spcFirstLastPara="1" wrap="square" lIns="0" tIns="0" rIns="0" bIns="0" anchor="b" anchorCtr="0">
            <a:noAutofit/>
          </a:bodyPr>
          <a:lstStyle/>
          <a:p>
            <a:pPr lvl="0"/>
            <a:r>
              <a:rPr lang="en-US" sz="3600" dirty="0"/>
              <a:t>DATA TO SHOWCASE THE EFFECTS OF FUEL SUBSIDY REMOVAL</a:t>
            </a:r>
            <a:endParaRPr lang="en-US" sz="3800" dirty="0"/>
          </a:p>
        </p:txBody>
      </p:sp>
      <p:sp>
        <p:nvSpPr>
          <p:cNvPr id="93" name="Google Shape;93;p17"/>
          <p:cNvSpPr txBox="1">
            <a:spLocks noGrp="1"/>
          </p:cNvSpPr>
          <p:nvPr>
            <p:ph type="subTitle" idx="1"/>
          </p:nvPr>
        </p:nvSpPr>
        <p:spPr>
          <a:xfrm>
            <a:off x="2347550" y="3799115"/>
            <a:ext cx="6181583" cy="1020192"/>
          </a:xfrm>
          <a:prstGeom prst="rect">
            <a:avLst/>
          </a:prstGeom>
        </p:spPr>
        <p:txBody>
          <a:bodyPr spcFirstLastPara="1" wrap="square" lIns="0" tIns="0" rIns="0" bIns="0" anchor="t" anchorCtr="0">
            <a:noAutofit/>
          </a:bodyPr>
          <a:lstStyle/>
          <a:p>
            <a:pPr lvl="1"/>
            <a:r>
              <a:rPr lang="en-US" sz="1600" dirty="0"/>
              <a:t>Presenting Data-driven Insights on Healthcare Delivery</a:t>
            </a:r>
          </a:p>
          <a:p>
            <a:pPr lvl="1"/>
            <a:r>
              <a:rPr lang="en-US" sz="1600" dirty="0"/>
              <a:t>Statistical Analysis and Visualizations of the Impact</a:t>
            </a:r>
          </a:p>
          <a:p>
            <a:pPr lvl="1"/>
            <a:r>
              <a:rPr lang="en-US" sz="1600" dirty="0"/>
              <a:t>Enhancing Understanding through Data Visualization</a:t>
            </a:r>
          </a:p>
        </p:txBody>
      </p:sp>
      <p:sp>
        <p:nvSpPr>
          <p:cNvPr id="94" name="Google Shape;94;p17"/>
          <p:cNvSpPr/>
          <p:nvPr/>
        </p:nvSpPr>
        <p:spPr>
          <a:xfrm>
            <a:off x="1709057" y="1568299"/>
            <a:ext cx="1111092" cy="2551599"/>
          </a:xfrm>
          <a:prstGeom prst="rect">
            <a:avLst/>
          </a:prstGeom>
        </p:spPr>
        <p:txBody>
          <a:bodyPr>
            <a:prstTxWarp prst="textPlain">
              <a:avLst/>
            </a:prstTxWarp>
          </a:bodyPr>
          <a:lstStyle/>
          <a:p>
            <a:pPr lvl="0" algn="ctr"/>
            <a:r>
              <a:rPr lang="en-US" b="1" i="0" dirty="0" smtClean="0">
                <a:ln>
                  <a:noFill/>
                </a:ln>
                <a:solidFill>
                  <a:srgbClr val="0070C0"/>
                </a:solidFill>
                <a:latin typeface="Encode Sans Semi Condensed"/>
              </a:rPr>
              <a:t>5</a:t>
            </a:r>
            <a:endParaRPr b="1" i="0" dirty="0">
              <a:ln>
                <a:noFill/>
              </a:ln>
              <a:solidFill>
                <a:srgbClr val="0070C0"/>
              </a:solidFill>
              <a:latin typeface="Encode Sans Semi Condensed"/>
            </a:endParaRPr>
          </a:p>
        </p:txBody>
      </p:sp>
    </p:spTree>
  </p:cSld>
  <p:clrMapOvr>
    <a:masterClrMapping/>
  </p:clrMapOvr>
  <p:transition>
    <p:fade thruBlk="1"/>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364" y="226888"/>
            <a:ext cx="8371114" cy="569859"/>
          </a:xfrm>
        </p:spPr>
        <p:txBody>
          <a:bodyPr/>
          <a:lstStyle/>
          <a:p>
            <a:pPr lvl="0"/>
            <a:r>
              <a:rPr lang="en-US" sz="2000" dirty="0"/>
              <a:t>DATA TO SHOWCASE THE EFFECTS OF FUEL SUBSIDY REMOVAL</a:t>
            </a:r>
            <a:endParaRPr lang="en-US" sz="1600" dirty="0"/>
          </a:p>
        </p:txBody>
      </p:sp>
      <p:sp>
        <p:nvSpPr>
          <p:cNvPr id="3" name="Slide Number Placeholder 2"/>
          <p:cNvSpPr>
            <a:spLocks noGrp="1"/>
          </p:cNvSpPr>
          <p:nvPr>
            <p:ph type="sldNum" sz="quarter" idx="12"/>
          </p:nvPr>
        </p:nvSpPr>
        <p:spPr/>
        <p:txBody>
          <a:bodyPr/>
          <a:lstStyle/>
          <a:p>
            <a:fld id="{7BB16748-3CF8-4CBA-892F-939D9AD21311}" type="slidenum">
              <a:rPr lang="en-US" smtClean="0"/>
              <a:t>49</a:t>
            </a:fld>
            <a:endParaRPr lang="en-US"/>
          </a:p>
        </p:txBody>
      </p:sp>
      <p:grpSp>
        <p:nvGrpSpPr>
          <p:cNvPr id="4" name="Group 3"/>
          <p:cNvGrpSpPr/>
          <p:nvPr/>
        </p:nvGrpSpPr>
        <p:grpSpPr>
          <a:xfrm>
            <a:off x="0" y="878856"/>
            <a:ext cx="3324861" cy="3890905"/>
            <a:chOff x="0" y="813219"/>
            <a:chExt cx="4433148" cy="5187873"/>
          </a:xfrm>
        </p:grpSpPr>
        <p:sp>
          <p:nvSpPr>
            <p:cNvPr id="5" name="Rectangle 4"/>
            <p:cNvSpPr/>
            <p:nvPr/>
          </p:nvSpPr>
          <p:spPr>
            <a:xfrm>
              <a:off x="0" y="813219"/>
              <a:ext cx="2340864" cy="24481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50"/>
            </a:p>
          </p:txBody>
        </p:sp>
        <p:grpSp>
          <p:nvGrpSpPr>
            <p:cNvPr id="6" name="Group 5"/>
            <p:cNvGrpSpPr/>
            <p:nvPr/>
          </p:nvGrpSpPr>
          <p:grpSpPr>
            <a:xfrm flipH="1">
              <a:off x="0" y="930316"/>
              <a:ext cx="2194560" cy="194238"/>
              <a:chOff x="1696598" y="1663547"/>
              <a:chExt cx="3073706" cy="609600"/>
            </a:xfrm>
          </p:grpSpPr>
          <p:cxnSp>
            <p:nvCxnSpPr>
              <p:cNvPr id="8" name="Straight Connector 7"/>
              <p:cNvCxnSpPr/>
              <p:nvPr/>
            </p:nvCxnSpPr>
            <p:spPr>
              <a:xfrm flipV="1">
                <a:off x="1696598" y="1663547"/>
                <a:ext cx="30737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1696598" y="1815947"/>
                <a:ext cx="30737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1696598" y="1968347"/>
                <a:ext cx="30737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696598" y="2120747"/>
                <a:ext cx="30737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1696598" y="2273147"/>
                <a:ext cx="30737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Rectangle 6"/>
            <p:cNvSpPr/>
            <p:nvPr/>
          </p:nvSpPr>
          <p:spPr>
            <a:xfrm>
              <a:off x="392532" y="1234034"/>
              <a:ext cx="4040616" cy="4767058"/>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50">
                <a:ln>
                  <a:solidFill>
                    <a:sysClr val="windowText" lastClr="000000"/>
                  </a:solidFill>
                </a:ln>
              </a:endParaRPr>
            </a:p>
          </p:txBody>
        </p:sp>
      </p:grpSp>
      <p:grpSp>
        <p:nvGrpSpPr>
          <p:cNvPr id="13" name="Group 12"/>
          <p:cNvGrpSpPr/>
          <p:nvPr/>
        </p:nvGrpSpPr>
        <p:grpSpPr>
          <a:xfrm>
            <a:off x="3619260" y="733741"/>
            <a:ext cx="5385918" cy="2147602"/>
            <a:chOff x="-5530" y="867507"/>
            <a:chExt cx="7413540" cy="1529841"/>
          </a:xfrm>
        </p:grpSpPr>
        <p:grpSp>
          <p:nvGrpSpPr>
            <p:cNvPr id="14" name="Group 13"/>
            <p:cNvGrpSpPr/>
            <p:nvPr/>
          </p:nvGrpSpPr>
          <p:grpSpPr>
            <a:xfrm>
              <a:off x="-5530" y="922203"/>
              <a:ext cx="7413540" cy="1475145"/>
              <a:chOff x="1" y="2777365"/>
              <a:chExt cx="7413540" cy="1475145"/>
            </a:xfrm>
          </p:grpSpPr>
          <p:sp>
            <p:nvSpPr>
              <p:cNvPr id="16" name="Arrow: Pentagon 15"/>
              <p:cNvSpPr/>
              <p:nvPr/>
            </p:nvSpPr>
            <p:spPr>
              <a:xfrm>
                <a:off x="1" y="2777365"/>
                <a:ext cx="5994850" cy="384048"/>
              </a:xfrm>
              <a:prstGeom prst="homePlate">
                <a:avLst>
                  <a:gd name="adj" fmla="val 43894"/>
                </a:avLst>
              </a:prstGeom>
              <a:solidFill>
                <a:schemeClr val="tx1"/>
              </a:solidFill>
              <a:ln w="12700" cap="flat" cmpd="sng" algn="ctr">
                <a:noFill/>
                <a:prstDash val="solid"/>
                <a:miter lim="800000"/>
              </a:ln>
              <a:effectLst/>
            </p:spPr>
            <p:txBody>
              <a:bodyPr rtlCol="0" anchor="ctr"/>
              <a:lstStyle/>
              <a:p>
                <a:pPr algn="ctr" defTabSz="685800">
                  <a:buClrTx/>
                  <a:defRPr/>
                </a:pPr>
                <a:endParaRPr lang="en-US" sz="1350" b="1" dirty="0">
                  <a:solidFill>
                    <a:schemeClr val="tx1"/>
                  </a:solidFill>
                  <a:latin typeface="Source Sans Pro Light"/>
                  <a:ea typeface="+mn-ea"/>
                  <a:cs typeface="+mn-cs"/>
                </a:endParaRPr>
              </a:p>
            </p:txBody>
          </p:sp>
          <p:sp>
            <p:nvSpPr>
              <p:cNvPr id="17" name="TextBox 16"/>
              <p:cNvSpPr txBox="1"/>
              <p:nvPr/>
            </p:nvSpPr>
            <p:spPr>
              <a:xfrm>
                <a:off x="236412" y="2805498"/>
                <a:ext cx="5575557" cy="460413"/>
              </a:xfrm>
              <a:prstGeom prst="rect">
                <a:avLst/>
              </a:prstGeom>
              <a:noFill/>
              <a:ln w="12700" cap="flat">
                <a:noFill/>
                <a:miter lim="400000"/>
              </a:ln>
              <a:effectLst/>
              <a:sp3d/>
            </p:spPr>
            <p:txBody>
              <a:bodyPr wrap="square" anchor="ctr">
                <a:spAutoFit/>
              </a:bodyPr>
              <a:lstStyle/>
              <a:p>
                <a:pPr>
                  <a:defRPr/>
                </a:pPr>
                <a:r>
                  <a:rPr lang="en-US" sz="1200" b="1" dirty="0">
                    <a:solidFill>
                      <a:schemeClr val="bg1"/>
                    </a:solidFill>
                  </a:rPr>
                  <a:t>Presenting Data-driven Insights on Healthcare Delivery</a:t>
                </a:r>
                <a:endParaRPr lang="en-US" sz="1200" dirty="0">
                  <a:solidFill>
                    <a:schemeClr val="bg1"/>
                  </a:solidFill>
                </a:endParaRPr>
              </a:p>
              <a:p>
                <a:pPr lvl="0">
                  <a:defRPr/>
                </a:pPr>
                <a:endParaRPr lang="en-US" sz="1200" b="1" dirty="0">
                  <a:solidFill>
                    <a:schemeClr val="bg1"/>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endParaRPr>
              </a:p>
            </p:txBody>
          </p:sp>
          <p:sp>
            <p:nvSpPr>
              <p:cNvPr id="18" name="TextBox 17"/>
              <p:cNvSpPr txBox="1"/>
              <p:nvPr/>
            </p:nvSpPr>
            <p:spPr>
              <a:xfrm>
                <a:off x="236412" y="3265911"/>
                <a:ext cx="7177129" cy="986599"/>
              </a:xfrm>
              <a:prstGeom prst="rect">
                <a:avLst/>
              </a:prstGeom>
              <a:noFill/>
              <a:ln w="12700" cap="flat">
                <a:noFill/>
                <a:miter lim="400000"/>
              </a:ln>
              <a:effectLst/>
              <a:sp3d/>
            </p:spPr>
            <p:txBody>
              <a:bodyPr wrap="square" anchor="t">
                <a:spAutoFit/>
              </a:bodyPr>
              <a:lstStyle/>
              <a:p>
                <a:pPr lvl="0" algn="just">
                  <a:defRPr/>
                </a:pPr>
                <a:r>
                  <a:rPr lang="en-US" sz="1050" dirty="0"/>
                  <a:t>To better understand the impact of fuel subsidy removal on healthcare delivery, we conducted a survey at two healthcare facilities in Bayelsa State: a Public Health </a:t>
                </a:r>
                <a:r>
                  <a:rPr lang="en-US" sz="1050" dirty="0" smtClean="0"/>
                  <a:t>Facilities </a:t>
                </a:r>
                <a:r>
                  <a:rPr lang="en-US" sz="1050" dirty="0"/>
                  <a:t>in Bayelsa </a:t>
                </a:r>
                <a:r>
                  <a:rPr lang="en-US" sz="1050" dirty="0" smtClean="0"/>
                  <a:t>and </a:t>
                </a:r>
                <a:r>
                  <a:rPr lang="en-US" sz="1050" dirty="0"/>
                  <a:t>a Private Health </a:t>
                </a:r>
                <a:r>
                  <a:rPr lang="en-US" sz="1050" dirty="0" smtClean="0"/>
                  <a:t>Facility </a:t>
                </a:r>
                <a:r>
                  <a:rPr lang="en-US" sz="1050" dirty="0"/>
                  <a:t>in Bayelsa </a:t>
                </a:r>
                <a:r>
                  <a:rPr lang="en-US" sz="1050" dirty="0" smtClean="0"/>
                  <a:t>The </a:t>
                </a:r>
                <a:r>
                  <a:rPr lang="en-US" sz="1050" dirty="0"/>
                  <a:t>survey focused on comparing patient attendance before and after the subsidy removal. </a:t>
                </a:r>
                <a:endParaRPr lang="en-US" sz="1050" dirty="0" smtClean="0"/>
              </a:p>
              <a:p>
                <a:pPr lvl="0" algn="just">
                  <a:defRPr/>
                </a:pPr>
                <a:endParaRPr lang="en-US" sz="1050" dirty="0"/>
              </a:p>
              <a:p>
                <a:pPr lvl="0" algn="just">
                  <a:defRPr/>
                </a:pPr>
                <a:r>
                  <a:rPr lang="en-US" sz="1050" dirty="0" smtClean="0"/>
                  <a:t>Here </a:t>
                </a:r>
                <a:r>
                  <a:rPr lang="en-US" sz="1050" dirty="0"/>
                  <a:t>is a breakdown of the data collected</a:t>
                </a:r>
                <a:r>
                  <a:rPr lang="en-US" sz="1050" dirty="0" smtClean="0"/>
                  <a:t>:</a:t>
                </a:r>
              </a:p>
              <a:p>
                <a:pPr lvl="0" algn="just">
                  <a:defRPr/>
                </a:pPr>
                <a:endParaRPr lang="en-US" sz="1050" dirty="0">
                  <a:solidFill>
                    <a:schemeClr val="tx1">
                      <a:lumMod val="75000"/>
                      <a:lumOff val="25000"/>
                    </a:schemeClr>
                  </a:solidFill>
                  <a:latin typeface="Century Gothic" panose="020B0502020202020204" pitchFamily="34" charset="0"/>
                  <a:cs typeface="Arial" panose="020B0604020202020204" pitchFamily="34" charset="0"/>
                </a:endParaRPr>
              </a:p>
              <a:p>
                <a:pPr lvl="0" algn="just">
                  <a:defRPr/>
                </a:pPr>
                <a:endParaRPr lang="en-US" sz="1050" dirty="0">
                  <a:solidFill>
                    <a:schemeClr val="tx1">
                      <a:lumMod val="75000"/>
                      <a:lumOff val="25000"/>
                    </a:schemeClr>
                  </a:solidFill>
                  <a:latin typeface="Century Gothic" panose="020B0502020202020204" pitchFamily="34" charset="0"/>
                  <a:cs typeface="Arial" panose="020B0604020202020204" pitchFamily="34" charset="0"/>
                </a:endParaRPr>
              </a:p>
            </p:txBody>
          </p:sp>
        </p:grpSp>
        <p:sp>
          <p:nvSpPr>
            <p:cNvPr id="15" name="Rectangle 14"/>
            <p:cNvSpPr/>
            <p:nvPr/>
          </p:nvSpPr>
          <p:spPr>
            <a:xfrm>
              <a:off x="113255" y="867507"/>
              <a:ext cx="58419" cy="293843"/>
            </a:xfrm>
            <a:prstGeom prst="rect">
              <a:avLst/>
            </a:prstGeom>
            <a:solidFill>
              <a:schemeClr val="accent2"/>
            </a:solidFill>
            <a:ln w="12700" cap="flat" cmpd="sng" algn="ctr">
              <a:noFill/>
              <a:prstDash val="solid"/>
              <a:miter lim="800000"/>
            </a:ln>
            <a:effectLst/>
          </p:spPr>
          <p:txBody>
            <a:bodyPr rtlCol="0" anchor="ctr"/>
            <a:lstStyle/>
            <a:p>
              <a:pPr algn="ctr" defTabSz="685800">
                <a:buClrTx/>
                <a:defRPr/>
              </a:pPr>
              <a:endParaRPr lang="en-IN" sz="1350" b="1">
                <a:solidFill>
                  <a:prstClr val="white"/>
                </a:solidFill>
                <a:latin typeface="Source Sans Pro Light"/>
                <a:ea typeface="+mn-ea"/>
                <a:cs typeface="+mn-cs"/>
              </a:endParaRPr>
            </a:p>
          </p:txBody>
        </p:sp>
      </p:grpSp>
      <p:pic>
        <p:nvPicPr>
          <p:cNvPr id="14338" name="Picture 2" descr="Free Stock Trading photo and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027" y="2022087"/>
            <a:ext cx="2881206" cy="192005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0" name="Table 19"/>
          <p:cNvGraphicFramePr>
            <a:graphicFrameLocks noGrp="1"/>
          </p:cNvGraphicFramePr>
          <p:nvPr/>
        </p:nvGraphicFramePr>
        <p:xfrm>
          <a:off x="3619260" y="2751182"/>
          <a:ext cx="5385918" cy="1965201"/>
        </p:xfrm>
        <a:graphic>
          <a:graphicData uri="http://schemas.openxmlformats.org/drawingml/2006/table">
            <a:tbl>
              <a:tblPr>
                <a:tableStyleId>{616DA210-FB5B-4158-B5E0-FEB733F419BA}</a:tableStyleId>
              </a:tblPr>
              <a:tblGrid>
                <a:gridCol w="1795306"/>
                <a:gridCol w="1795306"/>
                <a:gridCol w="1795306"/>
              </a:tblGrid>
              <a:tr h="405675">
                <a:tc>
                  <a:txBody>
                    <a:bodyPr/>
                    <a:lstStyle/>
                    <a:p>
                      <a:pPr fontAlgn="b"/>
                      <a:r>
                        <a:rPr lang="en-US" sz="1100" dirty="0">
                          <a:effectLst/>
                        </a:rPr>
                        <a:t>Health </a:t>
                      </a:r>
                      <a:r>
                        <a:rPr lang="en-US" sz="1100" dirty="0" smtClean="0">
                          <a:effectLst/>
                        </a:rPr>
                        <a:t>Facility</a:t>
                      </a:r>
                      <a:endParaRPr lang="en-US" sz="1100" b="1" dirty="0">
                        <a:effectLst/>
                      </a:endParaRPr>
                    </a:p>
                  </a:txBody>
                  <a:tcPr marL="72537" marR="72537" marT="36269" marB="36269" anchor="b"/>
                </a:tc>
                <a:tc>
                  <a:txBody>
                    <a:bodyPr/>
                    <a:lstStyle/>
                    <a:p>
                      <a:pPr fontAlgn="b"/>
                      <a:r>
                        <a:rPr lang="en-US" sz="1100" dirty="0">
                          <a:effectLst/>
                        </a:rPr>
                        <a:t>Before Subsidy Removal (Apr 29th - May 29th)</a:t>
                      </a:r>
                      <a:endParaRPr lang="en-US" sz="1100" b="1" dirty="0">
                        <a:effectLst/>
                      </a:endParaRPr>
                    </a:p>
                  </a:txBody>
                  <a:tcPr marL="72537" marR="72537" marT="36269" marB="36269" anchor="b"/>
                </a:tc>
                <a:tc>
                  <a:txBody>
                    <a:bodyPr/>
                    <a:lstStyle/>
                    <a:p>
                      <a:pPr fontAlgn="b"/>
                      <a:r>
                        <a:rPr lang="en-US" sz="1100">
                          <a:effectLst/>
                        </a:rPr>
                        <a:t>After Subsidy Removal (May 30th - Jun 30th)</a:t>
                      </a:r>
                      <a:endParaRPr lang="en-US" sz="1100" b="1">
                        <a:effectLst/>
                      </a:endParaRPr>
                    </a:p>
                  </a:txBody>
                  <a:tcPr marL="72537" marR="72537" marT="36269" marB="36269" anchor="b"/>
                </a:tc>
              </a:tr>
              <a:tr h="456474">
                <a:tc>
                  <a:txBody>
                    <a:bodyPr/>
                    <a:lstStyle/>
                    <a:p>
                      <a:pPr fontAlgn="base"/>
                      <a:r>
                        <a:rPr lang="en-US" sz="1100" dirty="0">
                          <a:effectLst/>
                        </a:rPr>
                        <a:t>Public </a:t>
                      </a:r>
                      <a:r>
                        <a:rPr lang="en-US" sz="1100" dirty="0" smtClean="0">
                          <a:effectLst/>
                        </a:rPr>
                        <a:t>Health </a:t>
                      </a:r>
                      <a:r>
                        <a:rPr lang="en-US" sz="1100" baseline="0" dirty="0" smtClean="0">
                          <a:effectLst/>
                        </a:rPr>
                        <a:t>Facility </a:t>
                      </a:r>
                      <a:r>
                        <a:rPr lang="en-US" sz="1100" dirty="0" smtClean="0">
                          <a:effectLst/>
                        </a:rPr>
                        <a:t>(PHF)</a:t>
                      </a:r>
                      <a:r>
                        <a:rPr lang="en-US" sz="1100" baseline="0" dirty="0" smtClean="0">
                          <a:effectLst/>
                        </a:rPr>
                        <a:t> </a:t>
                      </a:r>
                      <a:r>
                        <a:rPr lang="en-US" sz="1100" dirty="0" smtClean="0">
                          <a:effectLst/>
                        </a:rPr>
                        <a:t>GOPD</a:t>
                      </a:r>
                      <a:endParaRPr lang="en-US" sz="1100" dirty="0">
                        <a:effectLst/>
                      </a:endParaRPr>
                    </a:p>
                  </a:txBody>
                  <a:tcPr marL="72537" marR="72537" marT="36269" marB="36269" anchor="ctr"/>
                </a:tc>
                <a:tc>
                  <a:txBody>
                    <a:bodyPr/>
                    <a:lstStyle/>
                    <a:p>
                      <a:pPr fontAlgn="base"/>
                      <a:r>
                        <a:rPr lang="en-US" sz="1100">
                          <a:effectLst/>
                        </a:rPr>
                        <a:t>240 patients</a:t>
                      </a:r>
                    </a:p>
                  </a:txBody>
                  <a:tcPr marL="72537" marR="72537" marT="36269" marB="36269" anchor="ctr"/>
                </a:tc>
                <a:tc>
                  <a:txBody>
                    <a:bodyPr/>
                    <a:lstStyle/>
                    <a:p>
                      <a:pPr fontAlgn="base"/>
                      <a:r>
                        <a:rPr lang="en-US" sz="1100">
                          <a:effectLst/>
                        </a:rPr>
                        <a:t>322 patients</a:t>
                      </a:r>
                    </a:p>
                  </a:txBody>
                  <a:tcPr marL="72537" marR="72537" marT="36269" marB="36269" anchor="ctr"/>
                </a:tc>
              </a:tr>
              <a:tr h="644435">
                <a:tc>
                  <a:txBody>
                    <a:bodyPr/>
                    <a:lstStyle/>
                    <a:p>
                      <a:pPr fontAlgn="base"/>
                      <a:r>
                        <a:rPr lang="en-US" sz="1100" dirty="0" smtClean="0">
                          <a:effectLst/>
                        </a:rPr>
                        <a:t>PHF GOPD </a:t>
                      </a:r>
                      <a:r>
                        <a:rPr lang="en-US" sz="1100" dirty="0">
                          <a:effectLst/>
                        </a:rPr>
                        <a:t>- Bayelsa Health Insurance Scheme (BHIS)</a:t>
                      </a:r>
                    </a:p>
                  </a:txBody>
                  <a:tcPr marL="72537" marR="72537" marT="36269" marB="36269" anchor="ctr"/>
                </a:tc>
                <a:tc>
                  <a:txBody>
                    <a:bodyPr/>
                    <a:lstStyle/>
                    <a:p>
                      <a:pPr fontAlgn="base"/>
                      <a:r>
                        <a:rPr lang="en-US" sz="1100">
                          <a:effectLst/>
                        </a:rPr>
                        <a:t>386 patients</a:t>
                      </a:r>
                    </a:p>
                  </a:txBody>
                  <a:tcPr marL="72537" marR="72537" marT="36269" marB="36269" anchor="ctr"/>
                </a:tc>
                <a:tc>
                  <a:txBody>
                    <a:bodyPr/>
                    <a:lstStyle/>
                    <a:p>
                      <a:pPr fontAlgn="base"/>
                      <a:r>
                        <a:rPr lang="en-US" sz="1100">
                          <a:effectLst/>
                        </a:rPr>
                        <a:t>374 patients</a:t>
                      </a:r>
                    </a:p>
                  </a:txBody>
                  <a:tcPr marL="72537" marR="72537" marT="36269" marB="36269" anchor="ctr"/>
                </a:tc>
              </a:tr>
              <a:tr h="456474">
                <a:tc>
                  <a:txBody>
                    <a:bodyPr/>
                    <a:lstStyle/>
                    <a:p>
                      <a:pPr fontAlgn="base"/>
                      <a:r>
                        <a:rPr lang="en-US" sz="1100" dirty="0">
                          <a:effectLst/>
                        </a:rPr>
                        <a:t>Private Health </a:t>
                      </a:r>
                      <a:r>
                        <a:rPr lang="en-US" sz="1100" dirty="0" smtClean="0">
                          <a:effectLst/>
                        </a:rPr>
                        <a:t>Facility</a:t>
                      </a:r>
                      <a:endParaRPr lang="en-US" sz="1100" dirty="0">
                        <a:effectLst/>
                      </a:endParaRPr>
                    </a:p>
                  </a:txBody>
                  <a:tcPr marL="72537" marR="72537" marT="36269" marB="36269" anchor="ctr"/>
                </a:tc>
                <a:tc>
                  <a:txBody>
                    <a:bodyPr/>
                    <a:lstStyle/>
                    <a:p>
                      <a:pPr fontAlgn="base"/>
                      <a:r>
                        <a:rPr lang="en-US" sz="1100" dirty="0">
                          <a:effectLst/>
                        </a:rPr>
                        <a:t>3334 patients</a:t>
                      </a:r>
                    </a:p>
                  </a:txBody>
                  <a:tcPr marL="72537" marR="72537" marT="36269" marB="36269" anchor="ctr"/>
                </a:tc>
                <a:tc>
                  <a:txBody>
                    <a:bodyPr/>
                    <a:lstStyle/>
                    <a:p>
                      <a:pPr fontAlgn="base"/>
                      <a:r>
                        <a:rPr lang="en-US" sz="1100" dirty="0">
                          <a:effectLst/>
                        </a:rPr>
                        <a:t>3068 patients</a:t>
                      </a:r>
                    </a:p>
                  </a:txBody>
                  <a:tcPr marL="72537" marR="72537" marT="36269" marB="36269" anchor="ctr"/>
                </a:tc>
              </a:tr>
            </a:tbl>
          </a:graphicData>
        </a:graphic>
      </p:graphicFrame>
      <p:sp>
        <p:nvSpPr>
          <p:cNvPr id="24" name="TextBox 23"/>
          <p:cNvSpPr txBox="1"/>
          <p:nvPr/>
        </p:nvSpPr>
        <p:spPr>
          <a:xfrm>
            <a:off x="3619260" y="4763240"/>
            <a:ext cx="5301343" cy="230832"/>
          </a:xfrm>
          <a:prstGeom prst="rect">
            <a:avLst/>
          </a:prstGeom>
          <a:noFill/>
        </p:spPr>
        <p:txBody>
          <a:bodyPr wrap="square" rtlCol="0">
            <a:spAutoFit/>
          </a:bodyPr>
          <a:lstStyle/>
          <a:p>
            <a:r>
              <a:rPr lang="en-US" sz="900" b="1" i="1" dirty="0"/>
              <a:t>Note: Data obtained from the </a:t>
            </a:r>
            <a:r>
              <a:rPr lang="en-US" sz="900" b="1" i="1" dirty="0" smtClean="0"/>
              <a:t>public and private health </a:t>
            </a:r>
            <a:r>
              <a:rPr lang="en-US" sz="900" b="1" i="1" dirty="0" err="1" smtClean="0"/>
              <a:t>centres</a:t>
            </a:r>
            <a:r>
              <a:rPr lang="en-US" sz="900" b="1" i="1" dirty="0" smtClean="0"/>
              <a:t> in Bayelsa State</a:t>
            </a:r>
            <a:endParaRPr lang="en-US" sz="900"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9"/>
          <p:cNvSpPr txBox="1">
            <a:spLocks noGrp="1"/>
          </p:cNvSpPr>
          <p:nvPr>
            <p:ph type="title"/>
          </p:nvPr>
        </p:nvSpPr>
        <p:spPr>
          <a:xfrm>
            <a:off x="195276" y="523250"/>
            <a:ext cx="3185877" cy="1986033"/>
          </a:xfrm>
          <a:prstGeom prst="rect">
            <a:avLst/>
          </a:prstGeom>
        </p:spPr>
        <p:txBody>
          <a:bodyPr spcFirstLastPara="1" wrap="square" lIns="0" tIns="0" rIns="0" bIns="0" anchor="t" anchorCtr="0">
            <a:noAutofit/>
          </a:bodyPr>
          <a:lstStyle/>
          <a:p>
            <a:pPr lvl="0"/>
            <a:r>
              <a:rPr lang="en-US" dirty="0"/>
              <a:t>The Journey with Fuel </a:t>
            </a:r>
            <a:r>
              <a:rPr lang="en-US" dirty="0" smtClean="0"/>
              <a:t>Subsidy: </a:t>
            </a:r>
            <a:r>
              <a:rPr lang="en-US" dirty="0"/>
              <a:t>A Personal Experience</a:t>
            </a:r>
            <a:endParaRPr dirty="0"/>
          </a:p>
        </p:txBody>
      </p:sp>
      <p:sp>
        <p:nvSpPr>
          <p:cNvPr id="106" name="Google Shape;106;p19"/>
          <p:cNvSpPr txBox="1">
            <a:spLocks noGrp="1"/>
          </p:cNvSpPr>
          <p:nvPr>
            <p:ph type="body" idx="1"/>
          </p:nvPr>
        </p:nvSpPr>
        <p:spPr>
          <a:xfrm>
            <a:off x="3651875" y="1200150"/>
            <a:ext cx="4933500" cy="3010200"/>
          </a:xfrm>
          <a:prstGeom prst="rect">
            <a:avLst/>
          </a:prstGeom>
        </p:spPr>
        <p:txBody>
          <a:bodyPr spcFirstLastPara="1" wrap="square" lIns="0" tIns="0" rIns="0" bIns="0" anchor="t" anchorCtr="0">
            <a:noAutofit/>
          </a:bodyPr>
          <a:lstStyle/>
          <a:p>
            <a:pPr marL="191770" lvl="0" indent="-218440" algn="l" rtl="0">
              <a:spcBef>
                <a:spcPts val="0"/>
              </a:spcBef>
              <a:spcAft>
                <a:spcPts val="0"/>
              </a:spcAft>
              <a:buSzPts val="2000"/>
              <a:buChar char="▪"/>
            </a:pPr>
            <a:endParaRPr dirty="0"/>
          </a:p>
        </p:txBody>
      </p:sp>
      <p:sp>
        <p:nvSpPr>
          <p:cNvPr id="107" name="Google Shape;107;p19"/>
          <p:cNvSpPr txBox="1">
            <a:spLocks noGrp="1"/>
          </p:cNvSpPr>
          <p:nvPr>
            <p:ph type="sldNum" idx="12"/>
          </p:nvPr>
        </p:nvSpPr>
        <p:spPr>
          <a:xfrm>
            <a:off x="8456478" y="129651"/>
            <a:ext cx="548700" cy="3936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GB"/>
              <a:t>5</a:t>
            </a:fld>
            <a:endParaRPr lang="en-GB"/>
          </a:p>
        </p:txBody>
      </p:sp>
      <p:pic>
        <p:nvPicPr>
          <p:cNvPr id="1026" name="Picture 2" descr="Nigeria: Removal of fuel subsidy must not exacerbate poverty - Amnesty  Internatio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875" y="523251"/>
            <a:ext cx="5847537" cy="39002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thruBlk="1"/>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50</a:t>
            </a:fld>
            <a:endParaRPr lang="en-GB"/>
          </a:p>
        </p:txBody>
      </p:sp>
      <p:graphicFrame>
        <p:nvGraphicFramePr>
          <p:cNvPr id="5" name="Chart 4"/>
          <p:cNvGraphicFramePr>
            <a:graphicFrameLocks noGrp="1"/>
          </p:cNvGraphicFramePr>
          <p:nvPr/>
        </p:nvGraphicFramePr>
        <p:xfrm>
          <a:off x="0" y="0"/>
          <a:ext cx="9143999" cy="51435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p:fade thruBlk="1"/>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51</a:t>
            </a:fld>
            <a:endParaRPr lang="en-GB"/>
          </a:p>
        </p:txBody>
      </p:sp>
      <p:graphicFrame>
        <p:nvGraphicFramePr>
          <p:cNvPr id="7" name="Chart 6"/>
          <p:cNvGraphicFramePr>
            <a:graphicFrameLocks noGrp="1"/>
          </p:cNvGraphicFramePr>
          <p:nvPr/>
        </p:nvGraphicFramePr>
        <p:xfrm>
          <a:off x="0" y="0"/>
          <a:ext cx="9143999" cy="51435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p:fade thruBlk="1"/>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52</a:t>
            </a:fld>
            <a:endParaRPr lang="en-GB"/>
          </a:p>
        </p:txBody>
      </p:sp>
      <p:graphicFrame>
        <p:nvGraphicFramePr>
          <p:cNvPr id="7" name="Chart 6"/>
          <p:cNvGraphicFramePr>
            <a:graphicFrameLocks noGrp="1"/>
          </p:cNvGraphicFramePr>
          <p:nvPr/>
        </p:nvGraphicFramePr>
        <p:xfrm>
          <a:off x="0" y="0"/>
          <a:ext cx="9144000" cy="51435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p:fade thruBlk="1"/>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800" y="514350"/>
            <a:ext cx="8259445" cy="461645"/>
          </a:xfrm>
        </p:spPr>
        <p:txBody>
          <a:bodyPr/>
          <a:lstStyle/>
          <a:p>
            <a:r>
              <a:rPr lang="en-US"/>
              <a:t>Willingness to pay for extra health products amongst bayelsan in June</a:t>
            </a:r>
          </a:p>
        </p:txBody>
      </p:sp>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a:t>53</a:t>
            </a:fld>
            <a:endParaRPr lang="en-GB"/>
          </a:p>
        </p:txBody>
      </p:sp>
      <p:graphicFrame>
        <p:nvGraphicFramePr>
          <p:cNvPr id="20" name="Table 19"/>
          <p:cNvGraphicFramePr>
            <a:graphicFrameLocks noGrp="1"/>
          </p:cNvGraphicFramePr>
          <p:nvPr/>
        </p:nvGraphicFramePr>
        <p:xfrm>
          <a:off x="705485" y="1550035"/>
          <a:ext cx="7751445" cy="3284855"/>
        </p:xfrm>
        <a:graphic>
          <a:graphicData uri="http://schemas.openxmlformats.org/drawingml/2006/table">
            <a:tbl>
              <a:tblPr>
                <a:tableStyleId>{616DA210-FB5B-4158-B5E0-FEB733F419BA}</a:tableStyleId>
              </a:tblPr>
              <a:tblGrid>
                <a:gridCol w="2583815"/>
                <a:gridCol w="2583815"/>
                <a:gridCol w="2583815"/>
              </a:tblGrid>
              <a:tr h="681990">
                <a:tc>
                  <a:txBody>
                    <a:bodyPr/>
                    <a:lstStyle/>
                    <a:p>
                      <a:pPr fontAlgn="b"/>
                      <a:r>
                        <a:rPr lang="en-US" sz="1100" dirty="0">
                          <a:effectLst/>
                        </a:rPr>
                        <a:t>Health </a:t>
                      </a:r>
                      <a:r>
                        <a:rPr lang="en-US" sz="1100" dirty="0" smtClean="0">
                          <a:effectLst/>
                        </a:rPr>
                        <a:t>Facility</a:t>
                      </a:r>
                      <a:endParaRPr lang="en-US" sz="1100" b="1" dirty="0">
                        <a:effectLst/>
                      </a:endParaRPr>
                    </a:p>
                  </a:txBody>
                  <a:tcPr marL="72537" marR="72537" marT="36269" marB="36269" anchor="b"/>
                </a:tc>
                <a:tc>
                  <a:txBody>
                    <a:bodyPr/>
                    <a:lstStyle/>
                    <a:p>
                      <a:pPr fontAlgn="b"/>
                      <a:r>
                        <a:rPr lang="en-US" sz="1100">
                          <a:effectLst/>
                        </a:rPr>
                        <a:t>After Subsidy Removal (May 30th - Jun 30th)</a:t>
                      </a:r>
                      <a:endParaRPr lang="en-US" sz="1100" b="1">
                        <a:effectLst/>
                      </a:endParaRPr>
                    </a:p>
                  </a:txBody>
                  <a:tcPr marL="72537" marR="72537" marT="36269" marB="36269" anchor="b"/>
                </a:tc>
                <a:tc>
                  <a:txBody>
                    <a:bodyPr/>
                    <a:lstStyle/>
                    <a:p>
                      <a:pPr fontAlgn="b">
                        <a:buNone/>
                      </a:pPr>
                      <a:r>
                        <a:rPr lang="en-US" sz="1100" b="1">
                          <a:effectLst/>
                        </a:rPr>
                        <a:t>Willingness to Pay</a:t>
                      </a:r>
                    </a:p>
                  </a:txBody>
                  <a:tcPr marL="72537" marR="72537" marT="36269" marB="36269" anchor="b"/>
                </a:tc>
              </a:tr>
              <a:tr h="762635">
                <a:tc>
                  <a:txBody>
                    <a:bodyPr/>
                    <a:lstStyle/>
                    <a:p>
                      <a:pPr fontAlgn="base"/>
                      <a:r>
                        <a:rPr lang="en-US" sz="1100" dirty="0">
                          <a:effectLst/>
                        </a:rPr>
                        <a:t>Public </a:t>
                      </a:r>
                      <a:r>
                        <a:rPr lang="en-US" sz="1100" dirty="0" smtClean="0">
                          <a:effectLst/>
                        </a:rPr>
                        <a:t>Health </a:t>
                      </a:r>
                      <a:r>
                        <a:rPr lang="en-US" sz="1100" baseline="0" dirty="0" smtClean="0">
                          <a:effectLst/>
                        </a:rPr>
                        <a:t>Facility </a:t>
                      </a:r>
                      <a:r>
                        <a:rPr lang="en-US" sz="1100" dirty="0" smtClean="0">
                          <a:effectLst/>
                        </a:rPr>
                        <a:t>(PHF)</a:t>
                      </a:r>
                      <a:r>
                        <a:rPr lang="en-US" sz="1100" baseline="0" dirty="0" smtClean="0">
                          <a:effectLst/>
                        </a:rPr>
                        <a:t> </a:t>
                      </a:r>
                      <a:r>
                        <a:rPr lang="en-US" sz="1100" dirty="0" smtClean="0">
                          <a:effectLst/>
                        </a:rPr>
                        <a:t>GOPD</a:t>
                      </a:r>
                      <a:endParaRPr lang="en-US" sz="1100" dirty="0">
                        <a:effectLst/>
                      </a:endParaRPr>
                    </a:p>
                  </a:txBody>
                  <a:tcPr marL="72537" marR="72537" marT="36269" marB="36269" anchor="ctr"/>
                </a:tc>
                <a:tc>
                  <a:txBody>
                    <a:bodyPr/>
                    <a:lstStyle/>
                    <a:p>
                      <a:pPr fontAlgn="base"/>
                      <a:r>
                        <a:rPr lang="en-US" sz="1100">
                          <a:effectLst/>
                        </a:rPr>
                        <a:t>52 patients</a:t>
                      </a:r>
                    </a:p>
                  </a:txBody>
                  <a:tcPr marL="72537" marR="72537" marT="36269" marB="36269" anchor="ctr"/>
                </a:tc>
                <a:tc>
                  <a:txBody>
                    <a:bodyPr/>
                    <a:lstStyle/>
                    <a:p>
                      <a:pPr fontAlgn="base">
                        <a:buNone/>
                      </a:pPr>
                      <a:r>
                        <a:rPr lang="en-US" sz="1100">
                          <a:effectLst/>
                        </a:rPr>
                        <a:t>12%</a:t>
                      </a:r>
                    </a:p>
                  </a:txBody>
                  <a:tcPr marL="72537" marR="72537" marT="36269" marB="36269" anchor="ctr"/>
                </a:tc>
              </a:tr>
              <a:tr h="1078230">
                <a:tc>
                  <a:txBody>
                    <a:bodyPr/>
                    <a:lstStyle/>
                    <a:p>
                      <a:pPr fontAlgn="base"/>
                      <a:r>
                        <a:rPr lang="en-US" sz="1100" dirty="0" smtClean="0">
                          <a:effectLst/>
                        </a:rPr>
                        <a:t>PHF GOPD </a:t>
                      </a:r>
                      <a:r>
                        <a:rPr lang="en-US" sz="1100" dirty="0">
                          <a:effectLst/>
                        </a:rPr>
                        <a:t>- Bayelsa Health Insurance Scheme (BHIS)</a:t>
                      </a:r>
                    </a:p>
                  </a:txBody>
                  <a:tcPr marL="72537" marR="72537" marT="36269" marB="36269" anchor="ctr"/>
                </a:tc>
                <a:tc>
                  <a:txBody>
                    <a:bodyPr/>
                    <a:lstStyle/>
                    <a:p>
                      <a:pPr fontAlgn="base"/>
                      <a:r>
                        <a:rPr lang="en-US" sz="1100">
                          <a:effectLst/>
                        </a:rPr>
                        <a:t>58 patients</a:t>
                      </a:r>
                    </a:p>
                  </a:txBody>
                  <a:tcPr marL="72537" marR="72537" marT="36269" marB="36269" anchor="ctr"/>
                </a:tc>
                <a:tc>
                  <a:txBody>
                    <a:bodyPr/>
                    <a:lstStyle/>
                    <a:p>
                      <a:pPr fontAlgn="base">
                        <a:buNone/>
                      </a:pPr>
                      <a:r>
                        <a:rPr lang="en-US" sz="1100" dirty="0">
                          <a:effectLst/>
                        </a:rPr>
                        <a:t>5%</a:t>
                      </a:r>
                    </a:p>
                  </a:txBody>
                  <a:tcPr marL="72537" marR="72537" marT="36269" marB="36269" anchor="ctr"/>
                </a:tc>
              </a:tr>
              <a:tr h="762000">
                <a:tc>
                  <a:txBody>
                    <a:bodyPr/>
                    <a:lstStyle/>
                    <a:p>
                      <a:pPr fontAlgn="base"/>
                      <a:r>
                        <a:rPr lang="en-US" sz="1100" dirty="0">
                          <a:effectLst/>
                        </a:rPr>
                        <a:t>Private Health </a:t>
                      </a:r>
                      <a:r>
                        <a:rPr lang="en-US" sz="1100" dirty="0" smtClean="0">
                          <a:effectLst/>
                        </a:rPr>
                        <a:t>Facility</a:t>
                      </a:r>
                      <a:endParaRPr lang="en-US" sz="1100" dirty="0">
                        <a:effectLst/>
                      </a:endParaRPr>
                    </a:p>
                  </a:txBody>
                  <a:tcPr marL="72537" marR="72537" marT="36269" marB="36269" anchor="ctr"/>
                </a:tc>
                <a:tc>
                  <a:txBody>
                    <a:bodyPr/>
                    <a:lstStyle/>
                    <a:p>
                      <a:pPr fontAlgn="base"/>
                      <a:r>
                        <a:rPr lang="en-US" sz="1100" dirty="0">
                          <a:effectLst/>
                        </a:rPr>
                        <a:t>100 patients</a:t>
                      </a:r>
                    </a:p>
                  </a:txBody>
                  <a:tcPr marL="72537" marR="72537" marT="36269" marB="36269" anchor="ctr"/>
                </a:tc>
                <a:tc>
                  <a:txBody>
                    <a:bodyPr/>
                    <a:lstStyle/>
                    <a:p>
                      <a:pPr fontAlgn="base">
                        <a:buNone/>
                      </a:pPr>
                      <a:r>
                        <a:rPr lang="en-US" sz="1100" dirty="0">
                          <a:effectLst/>
                        </a:rPr>
                        <a:t>21% - Private Patients</a:t>
                      </a:r>
                    </a:p>
                    <a:p>
                      <a:pPr fontAlgn="base">
                        <a:buNone/>
                      </a:pPr>
                      <a:r>
                        <a:rPr lang="en-US" sz="1100" dirty="0">
                          <a:effectLst/>
                        </a:rPr>
                        <a:t>2% - Insured Patients</a:t>
                      </a:r>
                    </a:p>
                  </a:txBody>
                  <a:tcPr marL="72537" marR="72537" marT="36269" marB="36269" anchor="ctr"/>
                </a:tc>
              </a:tr>
            </a:tbl>
          </a:graphicData>
        </a:graphic>
      </p:graphicFrame>
    </p:spTree>
  </p:cSld>
  <p:clrMapOvr>
    <a:masterClrMapping/>
  </p:clrMapOvr>
  <p:transition>
    <p:fade thruBlk="1"/>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54</a:t>
            </a:fld>
            <a:endParaRPr lang="en-GB"/>
          </a:p>
        </p:txBody>
      </p:sp>
      <p:graphicFrame>
        <p:nvGraphicFramePr>
          <p:cNvPr id="4" name="Chart 3"/>
          <p:cNvGraphicFramePr>
            <a:graphicFrameLocks noGrp="1"/>
          </p:cNvGraphicFramePr>
          <p:nvPr/>
        </p:nvGraphicFramePr>
        <p:xfrm>
          <a:off x="0" y="0"/>
          <a:ext cx="9144000" cy="51435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p:fade thruBlk="1"/>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7"/>
          <p:cNvSpPr txBox="1">
            <a:spLocks noGrp="1"/>
          </p:cNvSpPr>
          <p:nvPr>
            <p:ph type="ctrTitle"/>
          </p:nvPr>
        </p:nvSpPr>
        <p:spPr>
          <a:xfrm>
            <a:off x="2897458" y="348344"/>
            <a:ext cx="4461286" cy="3529890"/>
          </a:xfrm>
          <a:prstGeom prst="rect">
            <a:avLst/>
          </a:prstGeom>
        </p:spPr>
        <p:txBody>
          <a:bodyPr spcFirstLastPara="1" wrap="square" lIns="0" tIns="0" rIns="0" bIns="0" anchor="b" anchorCtr="0">
            <a:noAutofit/>
          </a:bodyPr>
          <a:lstStyle/>
          <a:p>
            <a:pPr lvl="0"/>
            <a:r>
              <a:rPr lang="en-US" sz="4400" dirty="0"/>
              <a:t>KEY </a:t>
            </a:r>
            <a:r>
              <a:rPr lang="en-US" sz="4400" dirty="0" smtClean="0"/>
              <a:t>MESSAGING </a:t>
            </a:r>
            <a:r>
              <a:rPr lang="en-US" sz="4400" dirty="0"/>
              <a:t>AND INSIGHTS</a:t>
            </a:r>
          </a:p>
        </p:txBody>
      </p:sp>
      <p:sp>
        <p:nvSpPr>
          <p:cNvPr id="93" name="Google Shape;93;p17"/>
          <p:cNvSpPr txBox="1">
            <a:spLocks noGrp="1"/>
          </p:cNvSpPr>
          <p:nvPr>
            <p:ph type="subTitle" idx="1"/>
          </p:nvPr>
        </p:nvSpPr>
        <p:spPr>
          <a:xfrm>
            <a:off x="2347550" y="3799115"/>
            <a:ext cx="6181583" cy="1020192"/>
          </a:xfrm>
          <a:prstGeom prst="rect">
            <a:avLst/>
          </a:prstGeom>
        </p:spPr>
        <p:txBody>
          <a:bodyPr spcFirstLastPara="1" wrap="square" lIns="0" tIns="0" rIns="0" bIns="0" anchor="t" anchorCtr="0">
            <a:noAutofit/>
          </a:bodyPr>
          <a:lstStyle/>
          <a:p>
            <a:pPr lvl="1"/>
            <a:r>
              <a:rPr lang="en-US" sz="1600" dirty="0"/>
              <a:t>Clear Articulation of the Impact on Healthcare Delivery</a:t>
            </a:r>
          </a:p>
          <a:p>
            <a:pPr lvl="1"/>
            <a:r>
              <a:rPr lang="en-US" sz="1600" dirty="0"/>
              <a:t>Summarizing Key Challenges and Opportunities</a:t>
            </a:r>
          </a:p>
          <a:p>
            <a:pPr lvl="1"/>
            <a:r>
              <a:rPr lang="en-US" sz="1600" dirty="0"/>
              <a:t>Discussing Possible Positives of Fuel Subsidy Removal</a:t>
            </a:r>
          </a:p>
        </p:txBody>
      </p:sp>
      <p:sp>
        <p:nvSpPr>
          <p:cNvPr id="94" name="Google Shape;94;p17"/>
          <p:cNvSpPr/>
          <p:nvPr/>
        </p:nvSpPr>
        <p:spPr>
          <a:xfrm>
            <a:off x="1709057" y="1568299"/>
            <a:ext cx="1111092" cy="2551599"/>
          </a:xfrm>
          <a:prstGeom prst="rect">
            <a:avLst/>
          </a:prstGeom>
        </p:spPr>
        <p:txBody>
          <a:bodyPr>
            <a:prstTxWarp prst="textPlain">
              <a:avLst/>
            </a:prstTxWarp>
          </a:bodyPr>
          <a:lstStyle/>
          <a:p>
            <a:pPr lvl="0" algn="ctr"/>
            <a:r>
              <a:rPr lang="en-US" b="1" dirty="0">
                <a:solidFill>
                  <a:srgbClr val="0070C0"/>
                </a:solidFill>
                <a:latin typeface="Encode Sans Semi Condensed"/>
              </a:rPr>
              <a:t>6</a:t>
            </a:r>
            <a:endParaRPr b="1" i="0" dirty="0">
              <a:ln>
                <a:noFill/>
              </a:ln>
              <a:solidFill>
                <a:srgbClr val="0070C0"/>
              </a:solidFill>
              <a:latin typeface="Encode Sans Semi Condensed"/>
            </a:endParaRPr>
          </a:p>
        </p:txBody>
      </p:sp>
    </p:spTree>
  </p:cSld>
  <p:clrMapOvr>
    <a:masterClrMapping/>
  </p:clrMapOvr>
  <p:transition>
    <p:fade thruBlk="1"/>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364" y="226888"/>
            <a:ext cx="8371114" cy="569859"/>
          </a:xfrm>
        </p:spPr>
        <p:txBody>
          <a:bodyPr/>
          <a:lstStyle/>
          <a:p>
            <a:pPr lvl="0"/>
            <a:r>
              <a:rPr lang="en-US" sz="2000" dirty="0"/>
              <a:t>KEY MESSAGES AND INSIGHTS</a:t>
            </a:r>
            <a:endParaRPr lang="en-US" sz="1600" dirty="0"/>
          </a:p>
        </p:txBody>
      </p:sp>
      <p:sp>
        <p:nvSpPr>
          <p:cNvPr id="3" name="Slide Number Placeholder 2"/>
          <p:cNvSpPr>
            <a:spLocks noGrp="1"/>
          </p:cNvSpPr>
          <p:nvPr>
            <p:ph type="sldNum" sz="quarter" idx="12"/>
          </p:nvPr>
        </p:nvSpPr>
        <p:spPr/>
        <p:txBody>
          <a:bodyPr/>
          <a:lstStyle/>
          <a:p>
            <a:fld id="{7BB16748-3CF8-4CBA-892F-939D9AD21311}" type="slidenum">
              <a:rPr lang="en-US" smtClean="0"/>
              <a:t>56</a:t>
            </a:fld>
            <a:endParaRPr lang="en-US"/>
          </a:p>
        </p:txBody>
      </p:sp>
      <p:grpSp>
        <p:nvGrpSpPr>
          <p:cNvPr id="4" name="Group 3"/>
          <p:cNvGrpSpPr/>
          <p:nvPr/>
        </p:nvGrpSpPr>
        <p:grpSpPr>
          <a:xfrm>
            <a:off x="0" y="878856"/>
            <a:ext cx="3324861" cy="3890905"/>
            <a:chOff x="0" y="813219"/>
            <a:chExt cx="4433148" cy="5187873"/>
          </a:xfrm>
        </p:grpSpPr>
        <p:sp>
          <p:nvSpPr>
            <p:cNvPr id="5" name="Rectangle 4"/>
            <p:cNvSpPr/>
            <p:nvPr/>
          </p:nvSpPr>
          <p:spPr>
            <a:xfrm>
              <a:off x="0" y="813219"/>
              <a:ext cx="2340864" cy="24481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50"/>
            </a:p>
          </p:txBody>
        </p:sp>
        <p:grpSp>
          <p:nvGrpSpPr>
            <p:cNvPr id="6" name="Group 5"/>
            <p:cNvGrpSpPr/>
            <p:nvPr/>
          </p:nvGrpSpPr>
          <p:grpSpPr>
            <a:xfrm flipH="1">
              <a:off x="0" y="930316"/>
              <a:ext cx="2194560" cy="194238"/>
              <a:chOff x="1696598" y="1663547"/>
              <a:chExt cx="3073706" cy="609600"/>
            </a:xfrm>
          </p:grpSpPr>
          <p:cxnSp>
            <p:nvCxnSpPr>
              <p:cNvPr id="8" name="Straight Connector 7"/>
              <p:cNvCxnSpPr/>
              <p:nvPr/>
            </p:nvCxnSpPr>
            <p:spPr>
              <a:xfrm flipV="1">
                <a:off x="1696598" y="1663547"/>
                <a:ext cx="30737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1696598" y="1815947"/>
                <a:ext cx="30737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1696598" y="1968347"/>
                <a:ext cx="30737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696598" y="2120747"/>
                <a:ext cx="30737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1696598" y="2273147"/>
                <a:ext cx="30737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Rectangle 6"/>
            <p:cNvSpPr/>
            <p:nvPr/>
          </p:nvSpPr>
          <p:spPr>
            <a:xfrm>
              <a:off x="392532" y="1234034"/>
              <a:ext cx="4040616" cy="4767058"/>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50">
                <a:ln>
                  <a:solidFill>
                    <a:sysClr val="windowText" lastClr="000000"/>
                  </a:solidFill>
                </a:ln>
              </a:endParaRPr>
            </a:p>
          </p:txBody>
        </p:sp>
      </p:grpSp>
      <p:grpSp>
        <p:nvGrpSpPr>
          <p:cNvPr id="13" name="Group 12"/>
          <p:cNvGrpSpPr/>
          <p:nvPr/>
        </p:nvGrpSpPr>
        <p:grpSpPr>
          <a:xfrm>
            <a:off x="3619260" y="733741"/>
            <a:ext cx="5385918" cy="4731992"/>
            <a:chOff x="-5530" y="867507"/>
            <a:chExt cx="7413540" cy="3370827"/>
          </a:xfrm>
        </p:grpSpPr>
        <p:grpSp>
          <p:nvGrpSpPr>
            <p:cNvPr id="14" name="Group 13"/>
            <p:cNvGrpSpPr/>
            <p:nvPr/>
          </p:nvGrpSpPr>
          <p:grpSpPr>
            <a:xfrm>
              <a:off x="-5530" y="922203"/>
              <a:ext cx="7413540" cy="3316131"/>
              <a:chOff x="1" y="2777365"/>
              <a:chExt cx="7413540" cy="3316131"/>
            </a:xfrm>
          </p:grpSpPr>
          <p:sp>
            <p:nvSpPr>
              <p:cNvPr id="16" name="Arrow: Pentagon 15"/>
              <p:cNvSpPr/>
              <p:nvPr/>
            </p:nvSpPr>
            <p:spPr>
              <a:xfrm>
                <a:off x="1" y="2777365"/>
                <a:ext cx="5994850" cy="384048"/>
              </a:xfrm>
              <a:prstGeom prst="homePlate">
                <a:avLst>
                  <a:gd name="adj" fmla="val 43894"/>
                </a:avLst>
              </a:prstGeom>
              <a:solidFill>
                <a:schemeClr val="tx1"/>
              </a:solidFill>
              <a:ln w="12700" cap="flat" cmpd="sng" algn="ctr">
                <a:noFill/>
                <a:prstDash val="solid"/>
                <a:miter lim="800000"/>
              </a:ln>
              <a:effectLst/>
            </p:spPr>
            <p:txBody>
              <a:bodyPr rtlCol="0" anchor="ctr"/>
              <a:lstStyle/>
              <a:p>
                <a:pPr algn="ctr" defTabSz="685800">
                  <a:buClrTx/>
                  <a:defRPr/>
                </a:pPr>
                <a:endParaRPr lang="en-US" sz="1350" b="1" dirty="0">
                  <a:solidFill>
                    <a:schemeClr val="tx1"/>
                  </a:solidFill>
                  <a:latin typeface="Source Sans Pro Light"/>
                  <a:ea typeface="+mn-ea"/>
                  <a:cs typeface="+mn-cs"/>
                </a:endParaRPr>
              </a:p>
            </p:txBody>
          </p:sp>
          <p:sp>
            <p:nvSpPr>
              <p:cNvPr id="17" name="TextBox 16"/>
              <p:cNvSpPr txBox="1"/>
              <p:nvPr/>
            </p:nvSpPr>
            <p:spPr>
              <a:xfrm>
                <a:off x="236412" y="2783977"/>
                <a:ext cx="5575557" cy="503456"/>
              </a:xfrm>
              <a:prstGeom prst="rect">
                <a:avLst/>
              </a:prstGeom>
              <a:noFill/>
              <a:ln w="12700" cap="flat">
                <a:noFill/>
                <a:miter lim="400000"/>
              </a:ln>
              <a:effectLst/>
              <a:sp3d/>
            </p:spPr>
            <p:txBody>
              <a:bodyPr wrap="square" anchor="ctr">
                <a:spAutoFit/>
              </a:bodyPr>
              <a:lstStyle/>
              <a:p>
                <a:pPr lvl="1"/>
                <a:r>
                  <a:rPr lang="en-US" b="1" dirty="0">
                    <a:solidFill>
                      <a:schemeClr val="bg1"/>
                    </a:solidFill>
                  </a:rPr>
                  <a:t>Clear Articulation of the short term Impact on Healthcare Delivery</a:t>
                </a:r>
                <a:endParaRPr lang="en-US" sz="1200" dirty="0">
                  <a:solidFill>
                    <a:schemeClr val="bg1"/>
                  </a:solidFill>
                </a:endParaRPr>
              </a:p>
              <a:p>
                <a:pPr lvl="0">
                  <a:defRPr/>
                </a:pPr>
                <a:endParaRPr lang="en-US" sz="1200" b="1" dirty="0">
                  <a:solidFill>
                    <a:schemeClr val="bg1"/>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endParaRPr>
              </a:p>
            </p:txBody>
          </p:sp>
          <p:sp>
            <p:nvSpPr>
              <p:cNvPr id="18" name="TextBox 17"/>
              <p:cNvSpPr txBox="1"/>
              <p:nvPr/>
            </p:nvSpPr>
            <p:spPr>
              <a:xfrm>
                <a:off x="236412" y="3265911"/>
                <a:ext cx="7177129" cy="2827585"/>
              </a:xfrm>
              <a:prstGeom prst="rect">
                <a:avLst/>
              </a:prstGeom>
              <a:noFill/>
              <a:ln w="12700" cap="flat">
                <a:noFill/>
                <a:miter lim="400000"/>
              </a:ln>
              <a:effectLst/>
              <a:sp3d/>
            </p:spPr>
            <p:txBody>
              <a:bodyPr wrap="square" anchor="t">
                <a:spAutoFit/>
              </a:bodyPr>
              <a:lstStyle/>
              <a:p>
                <a:pPr algn="just"/>
                <a:r>
                  <a:rPr lang="en-US" sz="1200" dirty="0"/>
                  <a:t>The removal of fuel subsidy has had significant implications for healthcare delivery in Bayelsa State. The data analysis and insights gathered demonstrate a shift in patient attendance at healthcare facilities, indicating potential challenges in access, affordability, and quality of healthcare services. It is crucial to understand and address these impacts to ensure the well-being of the population</a:t>
                </a:r>
                <a:r>
                  <a:rPr lang="en-US" sz="1200" dirty="0" smtClean="0"/>
                  <a:t>.</a:t>
                </a:r>
              </a:p>
              <a:p>
                <a:r>
                  <a:rPr lang="en-US" sz="1200" dirty="0" smtClean="0"/>
                  <a:t> </a:t>
                </a:r>
                <a:endParaRPr lang="en-US" sz="1200" dirty="0"/>
              </a:p>
              <a:p>
                <a:r>
                  <a:rPr lang="en-US" sz="1200" dirty="0"/>
                  <a:t>Key Impacts of Fuel Subsidy Removal on Healthcare Delivery in Bayelsa State</a:t>
                </a:r>
                <a:r>
                  <a:rPr lang="en-US" sz="1200" dirty="0" smtClean="0"/>
                  <a:t>:</a:t>
                </a:r>
              </a:p>
              <a:p>
                <a:endParaRPr lang="en-US" sz="1200" dirty="0"/>
              </a:p>
              <a:p>
                <a:pPr marL="171450" lvl="0" indent="-171450">
                  <a:lnSpc>
                    <a:spcPct val="150000"/>
                  </a:lnSpc>
                  <a:buFont typeface="Wingdings" panose="05000000000000000000" charset="0"/>
                  <a:buChar char="Ø"/>
                </a:pPr>
                <a:r>
                  <a:rPr lang="en-US" sz="1200" dirty="0"/>
                  <a:t>Slight drop Shift in Patient Attendance</a:t>
                </a:r>
              </a:p>
              <a:p>
                <a:pPr marL="171450" lvl="0" indent="-171450">
                  <a:lnSpc>
                    <a:spcPct val="150000"/>
                  </a:lnSpc>
                  <a:buFont typeface="Wingdings" panose="05000000000000000000" charset="0"/>
                  <a:buChar char="Ø"/>
                </a:pPr>
                <a:r>
                  <a:rPr lang="en-US" sz="1200" dirty="0"/>
                  <a:t>C</a:t>
                </a:r>
                <a:r>
                  <a:rPr lang="en-US" sz="1200" dirty="0" smtClean="0"/>
                  <a:t>lear </a:t>
                </a:r>
                <a:r>
                  <a:rPr lang="en-US" sz="1200" dirty="0"/>
                  <a:t>reduction in willingness to pay for extra health services</a:t>
                </a:r>
              </a:p>
              <a:p>
                <a:pPr marL="171450" lvl="0" indent="-171450">
                  <a:lnSpc>
                    <a:spcPct val="150000"/>
                  </a:lnSpc>
                  <a:buFont typeface="Wingdings" panose="05000000000000000000" charset="0"/>
                  <a:buChar char="Ø"/>
                </a:pPr>
                <a:r>
                  <a:rPr lang="en-US" sz="1200" dirty="0"/>
                  <a:t>Challenges in Healthcare Access</a:t>
                </a:r>
              </a:p>
              <a:p>
                <a:pPr marL="171450" lvl="0" indent="-171450">
                  <a:lnSpc>
                    <a:spcPct val="150000"/>
                  </a:lnSpc>
                  <a:buFont typeface="Wingdings" panose="05000000000000000000" charset="0"/>
                  <a:buChar char="Ø"/>
                </a:pPr>
                <a:r>
                  <a:rPr lang="en-US" sz="1200" dirty="0"/>
                  <a:t>Affordability Concerns</a:t>
                </a:r>
              </a:p>
              <a:p>
                <a:pPr marL="171450" lvl="0" indent="-171450">
                  <a:lnSpc>
                    <a:spcPct val="150000"/>
                  </a:lnSpc>
                  <a:buFont typeface="Wingdings" panose="05000000000000000000" charset="0"/>
                  <a:buChar char="Ø"/>
                </a:pPr>
                <a:r>
                  <a:rPr lang="en-US" sz="1200" dirty="0"/>
                  <a:t>Potential Decline in Healthcare Quality</a:t>
                </a:r>
              </a:p>
              <a:p>
                <a:pPr marL="171450" lvl="0" indent="-171450">
                  <a:lnSpc>
                    <a:spcPct val="150000"/>
                  </a:lnSpc>
                  <a:buFont typeface="Wingdings" panose="05000000000000000000" charset="0"/>
                  <a:buChar char="Ø"/>
                </a:pPr>
                <a:r>
                  <a:rPr lang="en-US" sz="1200" dirty="0" smtClean="0"/>
                  <a:t>Worsening </a:t>
                </a:r>
                <a:r>
                  <a:rPr lang="en-US" sz="1200" dirty="0"/>
                  <a:t>health Workforce challenges</a:t>
                </a:r>
              </a:p>
              <a:p>
                <a:pPr marL="171450" lvl="0" indent="-171450" algn="just">
                  <a:defRPr/>
                </a:pPr>
                <a:endParaRPr lang="en-US" sz="1200" dirty="0">
                  <a:solidFill>
                    <a:schemeClr val="tx1">
                      <a:lumMod val="75000"/>
                      <a:lumOff val="25000"/>
                    </a:schemeClr>
                  </a:solidFill>
                  <a:latin typeface="Century Gothic" panose="020B0502020202020204" pitchFamily="34" charset="0"/>
                  <a:cs typeface="Arial" panose="020B0604020202020204" pitchFamily="34" charset="0"/>
                </a:endParaRPr>
              </a:p>
              <a:p>
                <a:pPr lvl="0" algn="just">
                  <a:defRPr/>
                </a:pPr>
                <a:endParaRPr lang="en-US" sz="1200" dirty="0">
                  <a:solidFill>
                    <a:schemeClr val="tx1">
                      <a:lumMod val="75000"/>
                      <a:lumOff val="25000"/>
                    </a:schemeClr>
                  </a:solidFill>
                  <a:latin typeface="Century Gothic" panose="020B0502020202020204" pitchFamily="34" charset="0"/>
                  <a:cs typeface="Arial" panose="020B0604020202020204" pitchFamily="34" charset="0"/>
                </a:endParaRPr>
              </a:p>
            </p:txBody>
          </p:sp>
        </p:grpSp>
        <p:sp>
          <p:nvSpPr>
            <p:cNvPr id="15" name="Rectangle 14"/>
            <p:cNvSpPr/>
            <p:nvPr/>
          </p:nvSpPr>
          <p:spPr>
            <a:xfrm>
              <a:off x="113255" y="867507"/>
              <a:ext cx="58419" cy="293843"/>
            </a:xfrm>
            <a:prstGeom prst="rect">
              <a:avLst/>
            </a:prstGeom>
            <a:solidFill>
              <a:schemeClr val="accent2"/>
            </a:solidFill>
            <a:ln w="12700" cap="flat" cmpd="sng" algn="ctr">
              <a:noFill/>
              <a:prstDash val="solid"/>
              <a:miter lim="800000"/>
            </a:ln>
            <a:effectLst/>
          </p:spPr>
          <p:txBody>
            <a:bodyPr rtlCol="0" anchor="ctr"/>
            <a:lstStyle/>
            <a:p>
              <a:pPr algn="ctr" defTabSz="685800">
                <a:buClrTx/>
                <a:defRPr/>
              </a:pPr>
              <a:endParaRPr lang="en-IN" sz="1350" b="1">
                <a:solidFill>
                  <a:prstClr val="white"/>
                </a:solidFill>
                <a:latin typeface="Source Sans Pro Light"/>
                <a:ea typeface="+mn-ea"/>
                <a:cs typeface="+mn-cs"/>
              </a:endParaRPr>
            </a:p>
          </p:txBody>
        </p:sp>
      </p:grpSp>
      <p:pic>
        <p:nvPicPr>
          <p:cNvPr id="16388" name="Picture 4" descr="Bayelsa: Riverine communities warn elections may be delayed over blockage  by water hyacin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286" y="2121508"/>
            <a:ext cx="2868687" cy="17212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Shape 155"/>
        <p:cNvGrpSpPr/>
        <p:nvPr/>
      </p:nvGrpSpPr>
      <p:grpSpPr>
        <a:xfrm>
          <a:off x="0" y="0"/>
          <a:ext cx="0" cy="0"/>
          <a:chOff x="0" y="0"/>
          <a:chExt cx="0" cy="0"/>
        </a:xfrm>
      </p:grpSpPr>
      <p:sp>
        <p:nvSpPr>
          <p:cNvPr id="156" name="Google Shape;156;p24"/>
          <p:cNvSpPr txBox="1">
            <a:spLocks noGrp="1"/>
          </p:cNvSpPr>
          <p:nvPr>
            <p:ph type="title" idx="4294967295"/>
          </p:nvPr>
        </p:nvSpPr>
        <p:spPr>
          <a:xfrm>
            <a:off x="3555665" y="1218854"/>
            <a:ext cx="4754100" cy="2802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GB" sz="1400" b="0" dirty="0">
                <a:solidFill>
                  <a:schemeClr val="tx1"/>
                </a:solidFill>
              </a:rPr>
              <a:t>Want big impact? </a:t>
            </a:r>
            <a:r>
              <a:rPr lang="en-GB" sz="1400" dirty="0">
                <a:solidFill>
                  <a:schemeClr val="tx1"/>
                </a:solidFill>
              </a:rPr>
              <a:t>Use big image.</a:t>
            </a:r>
            <a:endParaRPr sz="1400" dirty="0">
              <a:solidFill>
                <a:schemeClr val="tx1"/>
              </a:solidFill>
            </a:endParaRPr>
          </a:p>
        </p:txBody>
      </p:sp>
      <p:sp>
        <p:nvSpPr>
          <p:cNvPr id="157" name="Google Shape;157;p24"/>
          <p:cNvSpPr txBox="1">
            <a:spLocks noGrp="1"/>
          </p:cNvSpPr>
          <p:nvPr>
            <p:ph type="sldNum" idx="12"/>
          </p:nvPr>
        </p:nvSpPr>
        <p:spPr>
          <a:xfrm>
            <a:off x="8456478" y="129651"/>
            <a:ext cx="548700" cy="3936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GB">
                <a:solidFill>
                  <a:schemeClr val="tx1"/>
                </a:solidFill>
              </a:rPr>
              <a:t>57</a:t>
            </a:fld>
            <a:endParaRPr>
              <a:solidFill>
                <a:schemeClr val="tx1"/>
              </a:solidFill>
            </a:endParaRPr>
          </a:p>
        </p:txBody>
      </p:sp>
      <p:pic>
        <p:nvPicPr>
          <p:cNvPr id="15362" name="Picture 2" descr="Bolstering COVID-19 surveillance in Lagos"/>
          <p:cNvPicPr>
            <a:picLocks noChangeAspect="1" noChangeArrowheads="1"/>
          </p:cNvPicPr>
          <p:nvPr/>
        </p:nvPicPr>
        <p:blipFill rotWithShape="1">
          <a:blip r:embed="rId4">
            <a:extLst>
              <a:ext uri="{28A0092B-C50C-407E-A947-70E740481C1C}">
                <a14:useLocalDpi xmlns:a14="http://schemas.microsoft.com/office/drawing/2010/main" val="0"/>
              </a:ext>
            </a:extLst>
          </a:blip>
          <a:srcRect b="5582"/>
          <a:stretch>
            <a:fillRect/>
          </a:stretch>
        </p:blipFill>
        <p:spPr bwMode="auto">
          <a:xfrm>
            <a:off x="0" y="0"/>
            <a:ext cx="9144000" cy="5105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029200" y="609599"/>
            <a:ext cx="3975978" cy="1938992"/>
          </a:xfrm>
          <a:prstGeom prst="rect">
            <a:avLst/>
          </a:prstGeom>
          <a:noFill/>
        </p:spPr>
        <p:txBody>
          <a:bodyPr wrap="square" rtlCol="0">
            <a:spAutoFit/>
          </a:bodyPr>
          <a:lstStyle/>
          <a:p>
            <a:pPr lvl="0" algn="ctr">
              <a:buSzPts val="1400"/>
              <a:defRPr/>
            </a:pPr>
            <a:r>
              <a:rPr lang="en-US" sz="4000" b="1" dirty="0"/>
              <a:t>Key Challenges and </a:t>
            </a:r>
            <a:r>
              <a:rPr lang="en-US" sz="4000" b="1" dirty="0" smtClean="0"/>
              <a:t>Opportunities</a:t>
            </a:r>
            <a:endParaRPr lang="en-US" sz="4000" dirty="0"/>
          </a:p>
        </p:txBody>
      </p:sp>
    </p:spTree>
  </p:cSld>
  <p:clrMapOvr>
    <a:masterClrMapping/>
  </p:clrMapOvr>
  <p:transition>
    <p:fade thruBlk="1"/>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600" y="144594"/>
            <a:ext cx="8256573" cy="435770"/>
          </a:xfrm>
        </p:spPr>
        <p:txBody>
          <a:bodyPr/>
          <a:lstStyle/>
          <a:p>
            <a:pPr lvl="2"/>
            <a:r>
              <a:rPr lang="en-US" sz="2400" dirty="0"/>
              <a:t>Projected </a:t>
            </a:r>
            <a:r>
              <a:rPr lang="en-US" sz="2400" dirty="0" smtClean="0"/>
              <a:t>Worsening </a:t>
            </a:r>
            <a:r>
              <a:rPr lang="en-US" sz="2400" dirty="0"/>
              <a:t>Challenges in Bayelsa State Health Sector due to Fuel Subsidy Removal:</a:t>
            </a:r>
          </a:p>
        </p:txBody>
      </p:sp>
      <p:sp>
        <p:nvSpPr>
          <p:cNvPr id="3" name="Slide Number Placeholder 2"/>
          <p:cNvSpPr>
            <a:spLocks noGrp="1"/>
          </p:cNvSpPr>
          <p:nvPr>
            <p:ph type="sldNum" sz="quarter" idx="12"/>
          </p:nvPr>
        </p:nvSpPr>
        <p:spPr/>
        <p:txBody>
          <a:bodyPr/>
          <a:lstStyle/>
          <a:p>
            <a:pPr algn="ctr" defTabSz="685800">
              <a:buClrTx/>
              <a:defRPr/>
            </a:pPr>
            <a:fld id="{7BB16748-3CF8-4CBA-892F-939D9AD21311}" type="slidenum">
              <a:rPr lang="en-US" sz="675" kern="1200">
                <a:solidFill>
                  <a:prstClr val="black">
                    <a:lumMod val="75000"/>
                    <a:lumOff val="25000"/>
                  </a:prstClr>
                </a:solidFill>
                <a:latin typeface="Arial" panose="020B0604020202020204" pitchFamily="34" charset="0"/>
                <a:ea typeface="+mn-ea"/>
                <a:cs typeface="Arial" panose="020B0604020202020204" pitchFamily="34" charset="0"/>
              </a:rPr>
              <a:t>58</a:t>
            </a:fld>
            <a:endParaRPr lang="en-US" sz="675" kern="1200">
              <a:solidFill>
                <a:prstClr val="black">
                  <a:lumMod val="75000"/>
                  <a:lumOff val="25000"/>
                </a:prstClr>
              </a:solidFill>
              <a:latin typeface="Arial" panose="020B0604020202020204" pitchFamily="34" charset="0"/>
              <a:ea typeface="+mn-ea"/>
              <a:cs typeface="Arial" panose="020B0604020202020204" pitchFamily="34" charset="0"/>
            </a:endParaRPr>
          </a:p>
        </p:txBody>
      </p:sp>
      <p:sp>
        <p:nvSpPr>
          <p:cNvPr id="59" name="Right Triangle 16"/>
          <p:cNvSpPr/>
          <p:nvPr/>
        </p:nvSpPr>
        <p:spPr>
          <a:xfrm flipV="1">
            <a:off x="326843" y="560178"/>
            <a:ext cx="8225633" cy="4399404"/>
          </a:xfrm>
          <a:custGeom>
            <a:avLst/>
            <a:gdLst>
              <a:gd name="connsiteX0" fmla="*/ 0 w 5504543"/>
              <a:gd name="connsiteY0" fmla="*/ 5867400 h 5867400"/>
              <a:gd name="connsiteX1" fmla="*/ 0 w 5504543"/>
              <a:gd name="connsiteY1" fmla="*/ 0 h 5867400"/>
              <a:gd name="connsiteX2" fmla="*/ 5504543 w 5504543"/>
              <a:gd name="connsiteY2" fmla="*/ 5867400 h 5867400"/>
              <a:gd name="connsiteX3" fmla="*/ 0 w 5504543"/>
              <a:gd name="connsiteY3" fmla="*/ 5867400 h 5867400"/>
              <a:gd name="connsiteX0-1" fmla="*/ 5504543 w 5595983"/>
              <a:gd name="connsiteY0-2" fmla="*/ 5867400 h 5958840"/>
              <a:gd name="connsiteX1-3" fmla="*/ 0 w 5595983"/>
              <a:gd name="connsiteY1-4" fmla="*/ 5867400 h 5958840"/>
              <a:gd name="connsiteX2-5" fmla="*/ 0 w 5595983"/>
              <a:gd name="connsiteY2-6" fmla="*/ 0 h 5958840"/>
              <a:gd name="connsiteX3-7" fmla="*/ 5595983 w 5595983"/>
              <a:gd name="connsiteY3-8" fmla="*/ 5958840 h 5958840"/>
              <a:gd name="connsiteX0-9" fmla="*/ 5504543 w 5504543"/>
              <a:gd name="connsiteY0-10" fmla="*/ 5867400 h 5867400"/>
              <a:gd name="connsiteX1-11" fmla="*/ 0 w 5504543"/>
              <a:gd name="connsiteY1-12" fmla="*/ 5867400 h 5867400"/>
              <a:gd name="connsiteX2-13" fmla="*/ 0 w 5504543"/>
              <a:gd name="connsiteY2-14" fmla="*/ 0 h 5867400"/>
            </a:gdLst>
            <a:ahLst/>
            <a:cxnLst>
              <a:cxn ang="0">
                <a:pos x="connsiteX0-1" y="connsiteY0-2"/>
              </a:cxn>
              <a:cxn ang="0">
                <a:pos x="connsiteX1-3" y="connsiteY1-4"/>
              </a:cxn>
              <a:cxn ang="0">
                <a:pos x="connsiteX2-5" y="connsiteY2-6"/>
              </a:cxn>
            </a:cxnLst>
            <a:rect l="l" t="t" r="r" b="b"/>
            <a:pathLst>
              <a:path w="5504543" h="5867400">
                <a:moveTo>
                  <a:pt x="5504543" y="5867400"/>
                </a:moveTo>
                <a:lnTo>
                  <a:pt x="0" y="5867400"/>
                </a:lnTo>
                <a:lnTo>
                  <a:pt x="0" y="0"/>
                </a:ln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grpSp>
        <p:nvGrpSpPr>
          <p:cNvPr id="60" name="Group 59"/>
          <p:cNvGrpSpPr/>
          <p:nvPr/>
        </p:nvGrpSpPr>
        <p:grpSpPr>
          <a:xfrm rot="10800000">
            <a:off x="8399449" y="704532"/>
            <a:ext cx="225503" cy="54724"/>
            <a:chOff x="3674940" y="1085286"/>
            <a:chExt cx="400295" cy="97141"/>
          </a:xfrm>
          <a:solidFill>
            <a:schemeClr val="bg1"/>
          </a:solidFill>
        </p:grpSpPr>
        <p:sp>
          <p:nvSpPr>
            <p:cNvPr id="61" name="Oval 60"/>
            <p:cNvSpPr/>
            <p:nvPr/>
          </p:nvSpPr>
          <p:spPr>
            <a:xfrm>
              <a:off x="3674940" y="1085286"/>
              <a:ext cx="97141" cy="97141"/>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sp>
          <p:nvSpPr>
            <p:cNvPr id="62" name="Oval 61"/>
            <p:cNvSpPr/>
            <p:nvPr/>
          </p:nvSpPr>
          <p:spPr>
            <a:xfrm>
              <a:off x="3978094" y="1085286"/>
              <a:ext cx="97141" cy="97141"/>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sp>
          <p:nvSpPr>
            <p:cNvPr id="63" name="Oval 62"/>
            <p:cNvSpPr/>
            <p:nvPr/>
          </p:nvSpPr>
          <p:spPr>
            <a:xfrm>
              <a:off x="3826517" y="1085286"/>
              <a:ext cx="97141" cy="97141"/>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grpSp>
      <p:grpSp>
        <p:nvGrpSpPr>
          <p:cNvPr id="64" name="Group 63"/>
          <p:cNvGrpSpPr/>
          <p:nvPr/>
        </p:nvGrpSpPr>
        <p:grpSpPr>
          <a:xfrm>
            <a:off x="7117403" y="2364554"/>
            <a:ext cx="2024216" cy="2778277"/>
            <a:chOff x="8957915" y="3152666"/>
            <a:chExt cx="3234085" cy="3705334"/>
          </a:xfrm>
          <a:solidFill>
            <a:schemeClr val="tx1">
              <a:lumMod val="50000"/>
            </a:schemeClr>
          </a:solidFill>
        </p:grpSpPr>
        <p:sp>
          <p:nvSpPr>
            <p:cNvPr id="65" name="Parallelogram 64"/>
            <p:cNvSpPr/>
            <p:nvPr/>
          </p:nvSpPr>
          <p:spPr>
            <a:xfrm>
              <a:off x="8957915" y="3152666"/>
              <a:ext cx="2430002" cy="3705334"/>
            </a:xfrm>
            <a:prstGeom prst="parallelogram">
              <a:avLst>
                <a:gd name="adj" fmla="val 0"/>
              </a:avLst>
            </a:prstGeom>
            <a:grpFill/>
            <a:ln w="0" cap="flat" cmpd="sng" algn="ctr">
              <a:solidFill>
                <a:schemeClr val="bg1"/>
              </a:solidFill>
              <a:prstDash val="solid"/>
              <a:miter lim="800000"/>
            </a:ln>
            <a:effectLst/>
          </p:spPr>
          <p:txBody>
            <a:bodyPr wrap="square" rtlCol="0" anchor="ctr">
              <a:noAutofit/>
            </a:bodyPr>
            <a:lstStyle/>
            <a:p>
              <a:pPr algn="ctr" defTabSz="685800">
                <a:buClrTx/>
                <a:defRPr/>
              </a:pPr>
              <a:endParaRPr lang="en-US" sz="1350" dirty="0">
                <a:solidFill>
                  <a:prstClr val="white"/>
                </a:solidFill>
                <a:latin typeface="Calibri" panose="020F0502020204030204"/>
                <a:ea typeface="+mn-ea"/>
                <a:cs typeface="+mn-cs"/>
              </a:endParaRPr>
            </a:p>
          </p:txBody>
        </p:sp>
        <p:grpSp>
          <p:nvGrpSpPr>
            <p:cNvPr id="66" name="Group 65"/>
            <p:cNvGrpSpPr/>
            <p:nvPr/>
          </p:nvGrpSpPr>
          <p:grpSpPr>
            <a:xfrm>
              <a:off x="8957915" y="6147438"/>
              <a:ext cx="3234085" cy="310740"/>
              <a:chOff x="7020604" y="5893792"/>
              <a:chExt cx="3812481" cy="310740"/>
            </a:xfrm>
            <a:grpFill/>
          </p:grpSpPr>
          <p:cxnSp>
            <p:nvCxnSpPr>
              <p:cNvPr id="67" name="Straight Connector 66"/>
              <p:cNvCxnSpPr/>
              <p:nvPr/>
            </p:nvCxnSpPr>
            <p:spPr>
              <a:xfrm>
                <a:off x="7020604" y="6010318"/>
                <a:ext cx="3812481"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7020604" y="6204532"/>
                <a:ext cx="3812481"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7020604" y="5893792"/>
                <a:ext cx="3812481"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7020604" y="5971476"/>
                <a:ext cx="3812481"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7020604" y="6165687"/>
                <a:ext cx="3812481"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7020604" y="5932634"/>
                <a:ext cx="3812481"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7020604" y="6088002"/>
                <a:ext cx="3812481"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7020604" y="6049160"/>
                <a:ext cx="3812481"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7020604" y="6126844"/>
                <a:ext cx="3812481"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80" name="Rectangle 79"/>
          <p:cNvSpPr/>
          <p:nvPr/>
        </p:nvSpPr>
        <p:spPr>
          <a:xfrm>
            <a:off x="300537" y="737713"/>
            <a:ext cx="45379" cy="4405118"/>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chemeClr val="tx1"/>
              </a:solidFill>
              <a:latin typeface="Arial" panose="020B0604020202020204"/>
            </a:endParaRPr>
          </a:p>
        </p:txBody>
      </p:sp>
      <p:sp>
        <p:nvSpPr>
          <p:cNvPr id="113" name="Rectangle 112"/>
          <p:cNvSpPr/>
          <p:nvPr/>
        </p:nvSpPr>
        <p:spPr>
          <a:xfrm>
            <a:off x="8990909" y="676277"/>
            <a:ext cx="109985" cy="3796944"/>
          </a:xfrm>
          <a:prstGeom prst="rect">
            <a:avLst/>
          </a:prstGeom>
          <a:solidFill>
            <a:schemeClr val="tx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350" kern="1200">
              <a:solidFill>
                <a:prstClr val="white"/>
              </a:solidFill>
              <a:latin typeface="Arial" panose="020B0604020202020204"/>
            </a:endParaRPr>
          </a:p>
        </p:txBody>
      </p:sp>
      <p:grpSp>
        <p:nvGrpSpPr>
          <p:cNvPr id="87" name="Group 86"/>
          <p:cNvGrpSpPr/>
          <p:nvPr/>
        </p:nvGrpSpPr>
        <p:grpSpPr>
          <a:xfrm>
            <a:off x="423566" y="1127685"/>
            <a:ext cx="5551826" cy="1403081"/>
            <a:chOff x="463646" y="1197772"/>
            <a:chExt cx="6731238" cy="1621222"/>
          </a:xfrm>
        </p:grpSpPr>
        <p:grpSp>
          <p:nvGrpSpPr>
            <p:cNvPr id="89" name="Group 88"/>
            <p:cNvGrpSpPr/>
            <p:nvPr/>
          </p:nvGrpSpPr>
          <p:grpSpPr>
            <a:xfrm>
              <a:off x="463646" y="1197772"/>
              <a:ext cx="846133" cy="636584"/>
              <a:chOff x="463646" y="1381763"/>
              <a:chExt cx="846133" cy="636584"/>
            </a:xfrm>
          </p:grpSpPr>
          <p:cxnSp>
            <p:nvCxnSpPr>
              <p:cNvPr id="92" name="Straight Connector 91"/>
              <p:cNvCxnSpPr/>
              <p:nvPr/>
            </p:nvCxnSpPr>
            <p:spPr>
              <a:xfrm>
                <a:off x="494598" y="1700054"/>
                <a:ext cx="305502"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93" name="Rectangle: Rounded Corners 92"/>
              <p:cNvSpPr/>
              <p:nvPr/>
            </p:nvSpPr>
            <p:spPr>
              <a:xfrm>
                <a:off x="463646" y="1411901"/>
                <a:ext cx="61905" cy="576306"/>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grpSp>
            <p:nvGrpSpPr>
              <p:cNvPr id="94" name="Group 93"/>
              <p:cNvGrpSpPr/>
              <p:nvPr/>
            </p:nvGrpSpPr>
            <p:grpSpPr>
              <a:xfrm>
                <a:off x="633566" y="1381763"/>
                <a:ext cx="676213" cy="636584"/>
                <a:chOff x="277159" y="1572655"/>
                <a:chExt cx="614739" cy="578713"/>
              </a:xfrm>
            </p:grpSpPr>
            <p:sp>
              <p:nvSpPr>
                <p:cNvPr id="95" name="Arc 94"/>
                <p:cNvSpPr/>
                <p:nvPr/>
              </p:nvSpPr>
              <p:spPr>
                <a:xfrm>
                  <a:off x="277159" y="1586828"/>
                  <a:ext cx="550366" cy="550367"/>
                </a:xfrm>
                <a:prstGeom prst="arc">
                  <a:avLst>
                    <a:gd name="adj1" fmla="val 8257197"/>
                    <a:gd name="adj2" fmla="val 13287833"/>
                  </a:avLst>
                </a:prstGeom>
                <a:solidFill>
                  <a:schemeClr val="accent1"/>
                </a:solidFill>
                <a:ln w="63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sp>
              <p:nvSpPr>
                <p:cNvPr id="96" name="Oval 95"/>
                <p:cNvSpPr/>
                <p:nvPr/>
              </p:nvSpPr>
              <p:spPr>
                <a:xfrm>
                  <a:off x="313185" y="1572655"/>
                  <a:ext cx="578713" cy="578713"/>
                </a:xfrm>
                <a:prstGeom prst="ellipse">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grpSp>
        </p:grpSp>
        <p:sp>
          <p:nvSpPr>
            <p:cNvPr id="90" name="Rectangle 89"/>
            <p:cNvSpPr/>
            <p:nvPr/>
          </p:nvSpPr>
          <p:spPr>
            <a:xfrm>
              <a:off x="1383759" y="1218670"/>
              <a:ext cx="5811125" cy="1600324"/>
            </a:xfrm>
            <a:prstGeom prst="rect">
              <a:avLst/>
            </a:prstGeom>
          </p:spPr>
          <p:txBody>
            <a:bodyPr wrap="square" anchor="ctr">
              <a:spAutoFit/>
            </a:bodyPr>
            <a:lstStyle/>
            <a:p>
              <a:pPr lvl="0" algn="just"/>
              <a:r>
                <a:rPr lang="en-US" b="1" dirty="0"/>
                <a:t>Increased Healthcare Costs:</a:t>
              </a:r>
              <a:r>
                <a:rPr lang="en-US" dirty="0"/>
                <a:t> The removal of fuel subsidy can lead to increased transportation costs, making healthcare services more expensive. This can create a financial burden for patients, particularly those from low-income backgrounds, who may struggle to afford essential healthcare services and medications.</a:t>
              </a:r>
            </a:p>
          </p:txBody>
        </p:sp>
      </p:grpSp>
      <p:pic>
        <p:nvPicPr>
          <p:cNvPr id="1026" name="Picture 2" descr="Free vector interaction design concept illustra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3697" y="1266263"/>
            <a:ext cx="317183" cy="332820"/>
          </a:xfrm>
          <a:prstGeom prst="rect">
            <a:avLst/>
          </a:prstGeom>
          <a:noFill/>
          <a:extLst>
            <a:ext uri="{909E8E84-426E-40DD-AFC4-6F175D3DCCD1}">
              <a14:hiddenFill xmlns:a14="http://schemas.microsoft.com/office/drawing/2010/main">
                <a:solidFill>
                  <a:srgbClr val="FFFFFF"/>
                </a:solidFill>
              </a14:hiddenFill>
            </a:ext>
          </a:extLst>
        </p:spPr>
      </p:pic>
      <p:grpSp>
        <p:nvGrpSpPr>
          <p:cNvPr id="76" name="Group 75"/>
          <p:cNvGrpSpPr/>
          <p:nvPr/>
        </p:nvGrpSpPr>
        <p:grpSpPr>
          <a:xfrm>
            <a:off x="330905" y="2792648"/>
            <a:ext cx="5509666" cy="1815882"/>
            <a:chOff x="463646" y="798777"/>
            <a:chExt cx="6680122" cy="2201641"/>
          </a:xfrm>
        </p:grpSpPr>
        <p:grpSp>
          <p:nvGrpSpPr>
            <p:cNvPr id="77" name="Group 76"/>
            <p:cNvGrpSpPr/>
            <p:nvPr/>
          </p:nvGrpSpPr>
          <p:grpSpPr>
            <a:xfrm>
              <a:off x="463646" y="1197772"/>
              <a:ext cx="846133" cy="636584"/>
              <a:chOff x="463646" y="1381763"/>
              <a:chExt cx="846133" cy="636584"/>
            </a:xfrm>
          </p:grpSpPr>
          <p:cxnSp>
            <p:nvCxnSpPr>
              <p:cNvPr id="79" name="Straight Connector 78"/>
              <p:cNvCxnSpPr/>
              <p:nvPr/>
            </p:nvCxnSpPr>
            <p:spPr>
              <a:xfrm>
                <a:off x="494598" y="1700054"/>
                <a:ext cx="305502"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81" name="Rectangle: Rounded Corners 118"/>
              <p:cNvSpPr/>
              <p:nvPr/>
            </p:nvSpPr>
            <p:spPr>
              <a:xfrm>
                <a:off x="463646" y="1411901"/>
                <a:ext cx="61905" cy="576306"/>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grpSp>
            <p:nvGrpSpPr>
              <p:cNvPr id="82" name="Group 81"/>
              <p:cNvGrpSpPr/>
              <p:nvPr/>
            </p:nvGrpSpPr>
            <p:grpSpPr>
              <a:xfrm>
                <a:off x="633566" y="1381763"/>
                <a:ext cx="676213" cy="636584"/>
                <a:chOff x="277159" y="1572655"/>
                <a:chExt cx="614739" cy="578713"/>
              </a:xfrm>
            </p:grpSpPr>
            <p:sp>
              <p:nvSpPr>
                <p:cNvPr id="83" name="Arc 82"/>
                <p:cNvSpPr/>
                <p:nvPr/>
              </p:nvSpPr>
              <p:spPr>
                <a:xfrm>
                  <a:off x="277159" y="1586828"/>
                  <a:ext cx="550366" cy="550367"/>
                </a:xfrm>
                <a:prstGeom prst="arc">
                  <a:avLst>
                    <a:gd name="adj1" fmla="val 8257197"/>
                    <a:gd name="adj2" fmla="val 13287833"/>
                  </a:avLst>
                </a:prstGeom>
                <a:solidFill>
                  <a:schemeClr val="accent2"/>
                </a:solidFill>
                <a:ln w="635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sp>
              <p:nvSpPr>
                <p:cNvPr id="84" name="Oval 83"/>
                <p:cNvSpPr/>
                <p:nvPr/>
              </p:nvSpPr>
              <p:spPr>
                <a:xfrm>
                  <a:off x="313185" y="1572655"/>
                  <a:ext cx="578713" cy="578713"/>
                </a:xfrm>
                <a:prstGeom prst="ellipse">
                  <a:avLst/>
                </a:prstGeom>
                <a:solidFill>
                  <a:schemeClr val="bg1"/>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grpSp>
        </p:grpSp>
        <p:sp>
          <p:nvSpPr>
            <p:cNvPr id="78" name="Rectangle 77"/>
            <p:cNvSpPr/>
            <p:nvPr/>
          </p:nvSpPr>
          <p:spPr>
            <a:xfrm>
              <a:off x="1477426" y="798777"/>
              <a:ext cx="5666342" cy="2201641"/>
            </a:xfrm>
            <a:prstGeom prst="rect">
              <a:avLst/>
            </a:prstGeom>
          </p:spPr>
          <p:txBody>
            <a:bodyPr wrap="square" anchor="ctr">
              <a:spAutoFit/>
            </a:bodyPr>
            <a:lstStyle/>
            <a:p>
              <a:pPr lvl="0" algn="just"/>
              <a:r>
                <a:rPr lang="en-US" b="1" dirty="0"/>
                <a:t>Limited Healthcare Access:</a:t>
              </a:r>
              <a:r>
                <a:rPr lang="en-US" dirty="0"/>
                <a:t> Bayelsa State, being a riverine area, faces unique geographical challenges. The increased transportation costs resulting from fuel subsidy removal can further limit access to healthcare facilities, especially for individuals residing in remote and underserved areas. This can hinder timely access to healthcare services and exacerbate existing health disparities.</a:t>
              </a:r>
            </a:p>
          </p:txBody>
        </p:sp>
      </p:grpSp>
      <p:pic>
        <p:nvPicPr>
          <p:cNvPr id="85" name="Picture 4" descr="Free vector mobile testing concept illustra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7398" y="3245894"/>
            <a:ext cx="415406" cy="276716"/>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Partnership for Transforming Health Systems Phase II, Nigeria | Crown Agen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0951" y="2822288"/>
            <a:ext cx="2939943" cy="1959962"/>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Health financi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60951" y="701991"/>
            <a:ext cx="2939943" cy="19599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600" y="144594"/>
            <a:ext cx="8256573" cy="435770"/>
          </a:xfrm>
        </p:spPr>
        <p:txBody>
          <a:bodyPr/>
          <a:lstStyle/>
          <a:p>
            <a:pPr lvl="2"/>
            <a:r>
              <a:rPr lang="en-US" sz="2400" dirty="0">
                <a:sym typeface="+mn-ea"/>
              </a:rPr>
              <a:t>Projected </a:t>
            </a:r>
            <a:r>
              <a:rPr lang="en-US" sz="2400" dirty="0" smtClean="0">
                <a:sym typeface="+mn-ea"/>
              </a:rPr>
              <a:t>Worsening </a:t>
            </a:r>
            <a:r>
              <a:rPr lang="en-US" sz="2400" dirty="0">
                <a:sym typeface="+mn-ea"/>
              </a:rPr>
              <a:t>Challenges in Bayelsa State Health Sector due to Fuel Subsidy Removal:</a:t>
            </a:r>
            <a:endParaRPr lang="en-US" sz="2400" dirty="0"/>
          </a:p>
        </p:txBody>
      </p:sp>
      <p:sp>
        <p:nvSpPr>
          <p:cNvPr id="3" name="Slide Number Placeholder 2"/>
          <p:cNvSpPr>
            <a:spLocks noGrp="1"/>
          </p:cNvSpPr>
          <p:nvPr>
            <p:ph type="sldNum" sz="quarter" idx="12"/>
          </p:nvPr>
        </p:nvSpPr>
        <p:spPr/>
        <p:txBody>
          <a:bodyPr/>
          <a:lstStyle/>
          <a:p>
            <a:pPr algn="ctr" defTabSz="685800">
              <a:buClrTx/>
              <a:defRPr/>
            </a:pPr>
            <a:fld id="{7BB16748-3CF8-4CBA-892F-939D9AD21311}" type="slidenum">
              <a:rPr lang="en-US" sz="675" kern="1200">
                <a:solidFill>
                  <a:prstClr val="black">
                    <a:lumMod val="75000"/>
                    <a:lumOff val="25000"/>
                  </a:prstClr>
                </a:solidFill>
                <a:latin typeface="Arial" panose="020B0604020202020204" pitchFamily="34" charset="0"/>
                <a:ea typeface="+mn-ea"/>
                <a:cs typeface="Arial" panose="020B0604020202020204" pitchFamily="34" charset="0"/>
              </a:rPr>
              <a:t>59</a:t>
            </a:fld>
            <a:endParaRPr lang="en-US" sz="675" kern="1200">
              <a:solidFill>
                <a:prstClr val="black">
                  <a:lumMod val="75000"/>
                  <a:lumOff val="25000"/>
                </a:prstClr>
              </a:solidFill>
              <a:latin typeface="Arial" panose="020B0604020202020204" pitchFamily="34" charset="0"/>
              <a:ea typeface="+mn-ea"/>
              <a:cs typeface="Arial" panose="020B0604020202020204" pitchFamily="34" charset="0"/>
            </a:endParaRPr>
          </a:p>
        </p:txBody>
      </p:sp>
      <p:sp>
        <p:nvSpPr>
          <p:cNvPr id="59" name="Right Triangle 16"/>
          <p:cNvSpPr/>
          <p:nvPr/>
        </p:nvSpPr>
        <p:spPr>
          <a:xfrm flipV="1">
            <a:off x="326843" y="560178"/>
            <a:ext cx="8225633" cy="4399404"/>
          </a:xfrm>
          <a:custGeom>
            <a:avLst/>
            <a:gdLst>
              <a:gd name="connsiteX0" fmla="*/ 0 w 5504543"/>
              <a:gd name="connsiteY0" fmla="*/ 5867400 h 5867400"/>
              <a:gd name="connsiteX1" fmla="*/ 0 w 5504543"/>
              <a:gd name="connsiteY1" fmla="*/ 0 h 5867400"/>
              <a:gd name="connsiteX2" fmla="*/ 5504543 w 5504543"/>
              <a:gd name="connsiteY2" fmla="*/ 5867400 h 5867400"/>
              <a:gd name="connsiteX3" fmla="*/ 0 w 5504543"/>
              <a:gd name="connsiteY3" fmla="*/ 5867400 h 5867400"/>
              <a:gd name="connsiteX0-1" fmla="*/ 5504543 w 5595983"/>
              <a:gd name="connsiteY0-2" fmla="*/ 5867400 h 5958840"/>
              <a:gd name="connsiteX1-3" fmla="*/ 0 w 5595983"/>
              <a:gd name="connsiteY1-4" fmla="*/ 5867400 h 5958840"/>
              <a:gd name="connsiteX2-5" fmla="*/ 0 w 5595983"/>
              <a:gd name="connsiteY2-6" fmla="*/ 0 h 5958840"/>
              <a:gd name="connsiteX3-7" fmla="*/ 5595983 w 5595983"/>
              <a:gd name="connsiteY3-8" fmla="*/ 5958840 h 5958840"/>
              <a:gd name="connsiteX0-9" fmla="*/ 5504543 w 5504543"/>
              <a:gd name="connsiteY0-10" fmla="*/ 5867400 h 5867400"/>
              <a:gd name="connsiteX1-11" fmla="*/ 0 w 5504543"/>
              <a:gd name="connsiteY1-12" fmla="*/ 5867400 h 5867400"/>
              <a:gd name="connsiteX2-13" fmla="*/ 0 w 5504543"/>
              <a:gd name="connsiteY2-14" fmla="*/ 0 h 5867400"/>
            </a:gdLst>
            <a:ahLst/>
            <a:cxnLst>
              <a:cxn ang="0">
                <a:pos x="connsiteX0-1" y="connsiteY0-2"/>
              </a:cxn>
              <a:cxn ang="0">
                <a:pos x="connsiteX1-3" y="connsiteY1-4"/>
              </a:cxn>
              <a:cxn ang="0">
                <a:pos x="connsiteX2-5" y="connsiteY2-6"/>
              </a:cxn>
            </a:cxnLst>
            <a:rect l="l" t="t" r="r" b="b"/>
            <a:pathLst>
              <a:path w="5504543" h="5867400">
                <a:moveTo>
                  <a:pt x="5504543" y="5867400"/>
                </a:moveTo>
                <a:lnTo>
                  <a:pt x="0" y="5867400"/>
                </a:lnTo>
                <a:lnTo>
                  <a:pt x="0" y="0"/>
                </a:ln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grpSp>
        <p:nvGrpSpPr>
          <p:cNvPr id="60" name="Group 59"/>
          <p:cNvGrpSpPr/>
          <p:nvPr/>
        </p:nvGrpSpPr>
        <p:grpSpPr>
          <a:xfrm rot="10800000">
            <a:off x="8399449" y="704532"/>
            <a:ext cx="225503" cy="54724"/>
            <a:chOff x="3674940" y="1085286"/>
            <a:chExt cx="400295" cy="97141"/>
          </a:xfrm>
          <a:solidFill>
            <a:schemeClr val="bg1"/>
          </a:solidFill>
        </p:grpSpPr>
        <p:sp>
          <p:nvSpPr>
            <p:cNvPr id="61" name="Oval 60"/>
            <p:cNvSpPr/>
            <p:nvPr/>
          </p:nvSpPr>
          <p:spPr>
            <a:xfrm>
              <a:off x="3674940" y="1085286"/>
              <a:ext cx="97141" cy="97141"/>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sp>
          <p:nvSpPr>
            <p:cNvPr id="62" name="Oval 61"/>
            <p:cNvSpPr/>
            <p:nvPr/>
          </p:nvSpPr>
          <p:spPr>
            <a:xfrm>
              <a:off x="3978094" y="1085286"/>
              <a:ext cx="97141" cy="97141"/>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sp>
          <p:nvSpPr>
            <p:cNvPr id="63" name="Oval 62"/>
            <p:cNvSpPr/>
            <p:nvPr/>
          </p:nvSpPr>
          <p:spPr>
            <a:xfrm>
              <a:off x="3826517" y="1085286"/>
              <a:ext cx="97141" cy="97141"/>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grpSp>
      <p:grpSp>
        <p:nvGrpSpPr>
          <p:cNvPr id="64" name="Group 63"/>
          <p:cNvGrpSpPr/>
          <p:nvPr/>
        </p:nvGrpSpPr>
        <p:grpSpPr>
          <a:xfrm>
            <a:off x="7117403" y="2364554"/>
            <a:ext cx="2024216" cy="2778277"/>
            <a:chOff x="8957915" y="3152666"/>
            <a:chExt cx="3234085" cy="3705334"/>
          </a:xfrm>
          <a:solidFill>
            <a:schemeClr val="tx1">
              <a:lumMod val="50000"/>
            </a:schemeClr>
          </a:solidFill>
        </p:grpSpPr>
        <p:sp>
          <p:nvSpPr>
            <p:cNvPr id="65" name="Parallelogram 64"/>
            <p:cNvSpPr/>
            <p:nvPr/>
          </p:nvSpPr>
          <p:spPr>
            <a:xfrm>
              <a:off x="8957915" y="3152666"/>
              <a:ext cx="2430002" cy="3705334"/>
            </a:xfrm>
            <a:prstGeom prst="parallelogram">
              <a:avLst>
                <a:gd name="adj" fmla="val 0"/>
              </a:avLst>
            </a:prstGeom>
            <a:grpFill/>
            <a:ln w="0" cap="flat" cmpd="sng" algn="ctr">
              <a:solidFill>
                <a:schemeClr val="bg1"/>
              </a:solidFill>
              <a:prstDash val="solid"/>
              <a:miter lim="800000"/>
            </a:ln>
            <a:effectLst/>
          </p:spPr>
          <p:txBody>
            <a:bodyPr wrap="square" rtlCol="0" anchor="ctr">
              <a:noAutofit/>
            </a:bodyPr>
            <a:lstStyle/>
            <a:p>
              <a:pPr algn="ctr" defTabSz="685800">
                <a:buClrTx/>
                <a:defRPr/>
              </a:pPr>
              <a:endParaRPr lang="en-US" sz="1350" dirty="0">
                <a:solidFill>
                  <a:prstClr val="white"/>
                </a:solidFill>
                <a:latin typeface="Calibri" panose="020F0502020204030204"/>
                <a:ea typeface="+mn-ea"/>
                <a:cs typeface="+mn-cs"/>
              </a:endParaRPr>
            </a:p>
          </p:txBody>
        </p:sp>
        <p:grpSp>
          <p:nvGrpSpPr>
            <p:cNvPr id="66" name="Group 65"/>
            <p:cNvGrpSpPr/>
            <p:nvPr/>
          </p:nvGrpSpPr>
          <p:grpSpPr>
            <a:xfrm>
              <a:off x="8957915" y="6147438"/>
              <a:ext cx="3234085" cy="310740"/>
              <a:chOff x="7020604" y="5893792"/>
              <a:chExt cx="3812481" cy="310740"/>
            </a:xfrm>
            <a:grpFill/>
          </p:grpSpPr>
          <p:cxnSp>
            <p:nvCxnSpPr>
              <p:cNvPr id="67" name="Straight Connector 66"/>
              <p:cNvCxnSpPr/>
              <p:nvPr/>
            </p:nvCxnSpPr>
            <p:spPr>
              <a:xfrm>
                <a:off x="7020604" y="6010318"/>
                <a:ext cx="3812481"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7020604" y="6204532"/>
                <a:ext cx="3812481"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7020604" y="5893792"/>
                <a:ext cx="3812481"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7020604" y="5971476"/>
                <a:ext cx="3812481"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7020604" y="6165687"/>
                <a:ext cx="3812481"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7020604" y="5932634"/>
                <a:ext cx="3812481"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7020604" y="6088002"/>
                <a:ext cx="3812481"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7020604" y="6049160"/>
                <a:ext cx="3812481"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7020604" y="6126844"/>
                <a:ext cx="3812481" cy="0"/>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80" name="Rectangle 79"/>
          <p:cNvSpPr/>
          <p:nvPr/>
        </p:nvSpPr>
        <p:spPr>
          <a:xfrm>
            <a:off x="300537" y="737713"/>
            <a:ext cx="45379" cy="4405118"/>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schemeClr val="tx1"/>
              </a:solidFill>
              <a:latin typeface="Arial" panose="020B0604020202020204"/>
            </a:endParaRPr>
          </a:p>
        </p:txBody>
      </p:sp>
      <p:sp>
        <p:nvSpPr>
          <p:cNvPr id="113" name="Rectangle 112"/>
          <p:cNvSpPr/>
          <p:nvPr/>
        </p:nvSpPr>
        <p:spPr>
          <a:xfrm>
            <a:off x="8990909" y="676277"/>
            <a:ext cx="109985" cy="3796944"/>
          </a:xfrm>
          <a:prstGeom prst="rect">
            <a:avLst/>
          </a:prstGeom>
          <a:solidFill>
            <a:schemeClr val="tx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350" kern="1200">
              <a:solidFill>
                <a:prstClr val="white"/>
              </a:solidFill>
              <a:latin typeface="Arial" panose="020B0604020202020204"/>
            </a:endParaRPr>
          </a:p>
        </p:txBody>
      </p:sp>
      <p:grpSp>
        <p:nvGrpSpPr>
          <p:cNvPr id="87" name="Group 86"/>
          <p:cNvGrpSpPr/>
          <p:nvPr/>
        </p:nvGrpSpPr>
        <p:grpSpPr>
          <a:xfrm>
            <a:off x="423566" y="930328"/>
            <a:ext cx="5551826" cy="1815882"/>
            <a:chOff x="463646" y="969731"/>
            <a:chExt cx="6731238" cy="2098203"/>
          </a:xfrm>
        </p:grpSpPr>
        <p:grpSp>
          <p:nvGrpSpPr>
            <p:cNvPr id="89" name="Group 88"/>
            <p:cNvGrpSpPr/>
            <p:nvPr/>
          </p:nvGrpSpPr>
          <p:grpSpPr>
            <a:xfrm>
              <a:off x="463646" y="1197772"/>
              <a:ext cx="846133" cy="636584"/>
              <a:chOff x="463646" y="1381763"/>
              <a:chExt cx="846133" cy="636584"/>
            </a:xfrm>
          </p:grpSpPr>
          <p:cxnSp>
            <p:nvCxnSpPr>
              <p:cNvPr id="92" name="Straight Connector 91"/>
              <p:cNvCxnSpPr/>
              <p:nvPr/>
            </p:nvCxnSpPr>
            <p:spPr>
              <a:xfrm>
                <a:off x="494598" y="1700054"/>
                <a:ext cx="305502"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93" name="Rectangle: Rounded Corners 92"/>
              <p:cNvSpPr/>
              <p:nvPr/>
            </p:nvSpPr>
            <p:spPr>
              <a:xfrm>
                <a:off x="463646" y="1411901"/>
                <a:ext cx="61905" cy="576306"/>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grpSp>
            <p:nvGrpSpPr>
              <p:cNvPr id="94" name="Group 93"/>
              <p:cNvGrpSpPr/>
              <p:nvPr/>
            </p:nvGrpSpPr>
            <p:grpSpPr>
              <a:xfrm>
                <a:off x="633566" y="1381763"/>
                <a:ext cx="676213" cy="636584"/>
                <a:chOff x="277159" y="1572655"/>
                <a:chExt cx="614739" cy="578713"/>
              </a:xfrm>
            </p:grpSpPr>
            <p:sp>
              <p:nvSpPr>
                <p:cNvPr id="95" name="Arc 94"/>
                <p:cNvSpPr/>
                <p:nvPr/>
              </p:nvSpPr>
              <p:spPr>
                <a:xfrm>
                  <a:off x="277159" y="1586828"/>
                  <a:ext cx="550366" cy="550367"/>
                </a:xfrm>
                <a:prstGeom prst="arc">
                  <a:avLst>
                    <a:gd name="adj1" fmla="val 8257197"/>
                    <a:gd name="adj2" fmla="val 13287833"/>
                  </a:avLst>
                </a:prstGeom>
                <a:solidFill>
                  <a:schemeClr val="accent1"/>
                </a:solidFill>
                <a:ln w="63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sp>
              <p:nvSpPr>
                <p:cNvPr id="96" name="Oval 95"/>
                <p:cNvSpPr/>
                <p:nvPr/>
              </p:nvSpPr>
              <p:spPr>
                <a:xfrm>
                  <a:off x="313185" y="1572655"/>
                  <a:ext cx="578713" cy="578713"/>
                </a:xfrm>
                <a:prstGeom prst="ellipse">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grpSp>
        </p:grpSp>
        <p:sp>
          <p:nvSpPr>
            <p:cNvPr id="90" name="Rectangle 89"/>
            <p:cNvSpPr/>
            <p:nvPr/>
          </p:nvSpPr>
          <p:spPr>
            <a:xfrm>
              <a:off x="1383759" y="969731"/>
              <a:ext cx="5811125" cy="2098203"/>
            </a:xfrm>
            <a:prstGeom prst="rect">
              <a:avLst/>
            </a:prstGeom>
          </p:spPr>
          <p:txBody>
            <a:bodyPr wrap="square" anchor="ctr">
              <a:spAutoFit/>
            </a:bodyPr>
            <a:lstStyle/>
            <a:p>
              <a:pPr lvl="0" algn="just"/>
              <a:r>
                <a:rPr lang="en-US" b="1" dirty="0"/>
                <a:t>Reduction in Healthcare Workforce:</a:t>
              </a:r>
              <a:r>
                <a:rPr lang="en-US" dirty="0"/>
                <a:t> The removal of fuel subsidy may impact the retention and recruitment of healthcare professionals in Bayelsa State. Healthcare workers, facing increased financial challenges due to higher transportation costs and potential salary constraints, may seek opportunities in other regions or countries with more favorable conditions. This can lead to a shortage of skilled healthcare professionals in the state.</a:t>
              </a:r>
            </a:p>
          </p:txBody>
        </p:sp>
      </p:grpSp>
      <p:pic>
        <p:nvPicPr>
          <p:cNvPr id="1026" name="Picture 2" descr="Free vector interaction design concept illustra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3697" y="1266263"/>
            <a:ext cx="317183" cy="332820"/>
          </a:xfrm>
          <a:prstGeom prst="rect">
            <a:avLst/>
          </a:prstGeom>
          <a:noFill/>
          <a:extLst>
            <a:ext uri="{909E8E84-426E-40DD-AFC4-6F175D3DCCD1}">
              <a14:hiddenFill xmlns:a14="http://schemas.microsoft.com/office/drawing/2010/main">
                <a:solidFill>
                  <a:srgbClr val="FFFFFF"/>
                </a:solidFill>
              </a14:hiddenFill>
            </a:ext>
          </a:extLst>
        </p:spPr>
      </p:pic>
      <p:grpSp>
        <p:nvGrpSpPr>
          <p:cNvPr id="76" name="Group 75"/>
          <p:cNvGrpSpPr/>
          <p:nvPr/>
        </p:nvGrpSpPr>
        <p:grpSpPr>
          <a:xfrm>
            <a:off x="345916" y="3027686"/>
            <a:ext cx="5509666" cy="1814830"/>
            <a:chOff x="463646" y="799415"/>
            <a:chExt cx="6680122" cy="2200366"/>
          </a:xfrm>
        </p:grpSpPr>
        <p:grpSp>
          <p:nvGrpSpPr>
            <p:cNvPr id="77" name="Group 76"/>
            <p:cNvGrpSpPr/>
            <p:nvPr/>
          </p:nvGrpSpPr>
          <p:grpSpPr>
            <a:xfrm>
              <a:off x="463646" y="1197772"/>
              <a:ext cx="846133" cy="636584"/>
              <a:chOff x="463646" y="1381763"/>
              <a:chExt cx="846133" cy="636584"/>
            </a:xfrm>
          </p:grpSpPr>
          <p:cxnSp>
            <p:nvCxnSpPr>
              <p:cNvPr id="79" name="Straight Connector 78"/>
              <p:cNvCxnSpPr/>
              <p:nvPr/>
            </p:nvCxnSpPr>
            <p:spPr>
              <a:xfrm>
                <a:off x="494598" y="1700054"/>
                <a:ext cx="305502"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81" name="Rectangle: Rounded Corners 118"/>
              <p:cNvSpPr/>
              <p:nvPr/>
            </p:nvSpPr>
            <p:spPr>
              <a:xfrm>
                <a:off x="463646" y="1411901"/>
                <a:ext cx="61905" cy="576306"/>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grpSp>
            <p:nvGrpSpPr>
              <p:cNvPr id="82" name="Group 81"/>
              <p:cNvGrpSpPr/>
              <p:nvPr/>
            </p:nvGrpSpPr>
            <p:grpSpPr>
              <a:xfrm>
                <a:off x="633566" y="1381763"/>
                <a:ext cx="676213" cy="636584"/>
                <a:chOff x="277159" y="1572655"/>
                <a:chExt cx="614739" cy="578713"/>
              </a:xfrm>
            </p:grpSpPr>
            <p:sp>
              <p:nvSpPr>
                <p:cNvPr id="83" name="Arc 82"/>
                <p:cNvSpPr/>
                <p:nvPr/>
              </p:nvSpPr>
              <p:spPr>
                <a:xfrm>
                  <a:off x="277159" y="1586828"/>
                  <a:ext cx="550366" cy="550367"/>
                </a:xfrm>
                <a:prstGeom prst="arc">
                  <a:avLst>
                    <a:gd name="adj1" fmla="val 8257197"/>
                    <a:gd name="adj2" fmla="val 13287833"/>
                  </a:avLst>
                </a:prstGeom>
                <a:solidFill>
                  <a:schemeClr val="accent2"/>
                </a:solidFill>
                <a:ln w="635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sp>
              <p:nvSpPr>
                <p:cNvPr id="84" name="Oval 83"/>
                <p:cNvSpPr/>
                <p:nvPr/>
              </p:nvSpPr>
              <p:spPr>
                <a:xfrm>
                  <a:off x="313185" y="1572655"/>
                  <a:ext cx="578713" cy="578713"/>
                </a:xfrm>
                <a:prstGeom prst="ellipse">
                  <a:avLst/>
                </a:prstGeom>
                <a:solidFill>
                  <a:schemeClr val="bg1"/>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panose="020B0604020202020204"/>
                  </a:endParaRPr>
                </a:p>
              </p:txBody>
            </p:sp>
          </p:grpSp>
        </p:grpSp>
        <p:sp>
          <p:nvSpPr>
            <p:cNvPr id="78" name="Rectangle 77"/>
            <p:cNvSpPr/>
            <p:nvPr/>
          </p:nvSpPr>
          <p:spPr>
            <a:xfrm>
              <a:off x="1477426" y="799415"/>
              <a:ext cx="5666342" cy="2200366"/>
            </a:xfrm>
            <a:prstGeom prst="rect">
              <a:avLst/>
            </a:prstGeom>
          </p:spPr>
          <p:txBody>
            <a:bodyPr wrap="square" anchor="ctr">
              <a:spAutoFit/>
            </a:bodyPr>
            <a:lstStyle/>
            <a:p>
              <a:pPr lvl="0" algn="just"/>
              <a:r>
                <a:rPr lang="en-US" b="1" dirty="0"/>
                <a:t>Infrastructure/Data Limitations:</a:t>
              </a:r>
              <a:r>
                <a:rPr lang="en-US" dirty="0"/>
                <a:t> Bayelsa State already faces infrastructure and resource limitations in its healthcare sector. The removal of fuel subsidy may strain the already limited resources, making it challenging to maintain and upgrade healthcare facilities, procure necessary medical equipment, and ensure a sufficient supply of medications and essential healthcare supplies.</a:t>
              </a:r>
            </a:p>
          </p:txBody>
        </p:sp>
      </p:grpSp>
      <p:pic>
        <p:nvPicPr>
          <p:cNvPr id="85" name="Picture 4" descr="Free vector mobile testing concept illustra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2409" y="3480406"/>
            <a:ext cx="415406" cy="276716"/>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Stemming out-of-pocket medical expenses | The Guardian Nigeria News -  Nigeria and World News — Features — The Guardian Nigeria News – Nigeria and  World New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1364" y="943823"/>
            <a:ext cx="3032118" cy="1705883"/>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Buhari renews appointment of FMC Yenagoa's Medical Director | Premium Times  Nigeri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1364" y="2814055"/>
            <a:ext cx="3009530" cy="20094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8"/>
          <p:cNvSpPr txBox="1">
            <a:spLocks noGrp="1"/>
          </p:cNvSpPr>
          <p:nvPr>
            <p:ph type="body" idx="1"/>
          </p:nvPr>
        </p:nvSpPr>
        <p:spPr>
          <a:xfrm>
            <a:off x="451944" y="1723697"/>
            <a:ext cx="7851228" cy="1944413"/>
          </a:xfrm>
          <a:prstGeom prst="rect">
            <a:avLst/>
          </a:prstGeom>
        </p:spPr>
        <p:txBody>
          <a:bodyPr spcFirstLastPara="1" wrap="square" lIns="0" tIns="0" rIns="0" bIns="0" anchor="ctr" anchorCtr="0">
            <a:noAutofit/>
          </a:bodyPr>
          <a:lstStyle/>
          <a:p>
            <a:pPr marL="0" lvl="0" indent="0">
              <a:spcAft>
                <a:spcPts val="600"/>
              </a:spcAft>
              <a:buNone/>
            </a:pPr>
            <a:r>
              <a:rPr lang="en-US" sz="3200" dirty="0"/>
              <a:t>"</a:t>
            </a:r>
            <a:r>
              <a:rPr lang="en-US" sz="3600" dirty="0"/>
              <a:t>Subsidies are not just about economics; they reflect a government's commitment to care for its </a:t>
            </a:r>
            <a:r>
              <a:rPr lang="en-US" sz="3600" dirty="0" smtClean="0"/>
              <a:t>citizens</a:t>
            </a:r>
            <a:r>
              <a:rPr lang="en-US" sz="3200" dirty="0" smtClean="0"/>
              <a:t>."</a:t>
            </a:r>
            <a:endParaRPr sz="3200" dirty="0"/>
          </a:p>
        </p:txBody>
      </p:sp>
      <p:sp>
        <p:nvSpPr>
          <p:cNvPr id="100" name="Google Shape;100;p18"/>
          <p:cNvSpPr txBox="1">
            <a:spLocks noGrp="1"/>
          </p:cNvSpPr>
          <p:nvPr>
            <p:ph type="sldNum" idx="12"/>
          </p:nvPr>
        </p:nvSpPr>
        <p:spPr>
          <a:xfrm>
            <a:off x="8456478" y="129651"/>
            <a:ext cx="548700" cy="3936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GB"/>
              <a:t>6</a:t>
            </a:fld>
            <a:endParaRPr lang="en-GB"/>
          </a:p>
        </p:txBody>
      </p:sp>
    </p:spTree>
  </p:cSld>
  <p:clrMapOvr>
    <a:masterClrMapping/>
  </p:clrMapOvr>
  <p:transition>
    <p:fade thruBlk="1"/>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6386" y="79459"/>
            <a:ext cx="8246614" cy="461400"/>
          </a:xfrm>
        </p:spPr>
        <p:txBody>
          <a:bodyPr/>
          <a:lstStyle/>
          <a:p>
            <a:pPr lvl="2"/>
            <a:r>
              <a:rPr lang="en-US" sz="2000" dirty="0"/>
              <a:t>ProjectedOpportunities for the Health Sector in Bayelsa State due to Fuel Subsidy Removal</a:t>
            </a:r>
            <a:endParaRPr lang="en-US" sz="1600" dirty="0"/>
          </a:p>
        </p:txBody>
      </p:sp>
      <p:sp>
        <p:nvSpPr>
          <p:cNvPr id="3" name="Slide Number Placeholder 2"/>
          <p:cNvSpPr>
            <a:spLocks noGrp="1"/>
          </p:cNvSpPr>
          <p:nvPr>
            <p:ph type="sldNum" sz="quarter" idx="12"/>
          </p:nvPr>
        </p:nvSpPr>
        <p:spPr/>
        <p:txBody>
          <a:bodyPr/>
          <a:lstStyle/>
          <a:p>
            <a:fld id="{7BB16748-3CF8-4CBA-892F-939D9AD21311}" type="slidenum">
              <a:rPr lang="en-US" smtClean="0"/>
              <a:t>60</a:t>
            </a:fld>
            <a:endParaRPr lang="en-US"/>
          </a:p>
        </p:txBody>
      </p:sp>
      <p:grpSp>
        <p:nvGrpSpPr>
          <p:cNvPr id="4" name="Group 3"/>
          <p:cNvGrpSpPr/>
          <p:nvPr/>
        </p:nvGrpSpPr>
        <p:grpSpPr>
          <a:xfrm flipH="1">
            <a:off x="6277731" y="1511149"/>
            <a:ext cx="2866269" cy="3422187"/>
            <a:chOff x="-1" y="1177512"/>
            <a:chExt cx="3822687" cy="5076548"/>
          </a:xfrm>
          <a:solidFill>
            <a:schemeClr val="tx1">
              <a:lumMod val="50000"/>
            </a:schemeClr>
          </a:solidFill>
        </p:grpSpPr>
        <p:sp>
          <p:nvSpPr>
            <p:cNvPr id="5" name="Rectangle 4"/>
            <p:cNvSpPr/>
            <p:nvPr/>
          </p:nvSpPr>
          <p:spPr>
            <a:xfrm flipH="1">
              <a:off x="-1" y="5795210"/>
              <a:ext cx="3374205" cy="458850"/>
            </a:xfrm>
            <a:prstGeom prst="rect">
              <a:avLst/>
            </a:prstGeom>
            <a:grpFill/>
            <a:ln w="12700" cap="flat" cmpd="sng" algn="ctr">
              <a:noFill/>
              <a:prstDash val="solid"/>
              <a:miter lim="800000"/>
            </a:ln>
            <a:effectLst/>
          </p:spPr>
          <p:txBody>
            <a:bodyPr rtlCol="0" anchor="ctr"/>
            <a:lstStyle/>
            <a:p>
              <a:pPr algn="ctr" defTabSz="685800">
                <a:buClrTx/>
                <a:defRPr/>
              </a:pPr>
              <a:endParaRPr lang="en-IN" sz="1050" dirty="0">
                <a:solidFill>
                  <a:srgbClr val="FFFFFF"/>
                </a:solidFill>
                <a:latin typeface="Calibri" panose="020F0502020204030204"/>
                <a:ea typeface="+mn-ea"/>
                <a:cs typeface="+mn-cs"/>
              </a:endParaRPr>
            </a:p>
          </p:txBody>
        </p:sp>
        <p:sp>
          <p:nvSpPr>
            <p:cNvPr id="6" name="Rectangle 5"/>
            <p:cNvSpPr/>
            <p:nvPr/>
          </p:nvSpPr>
          <p:spPr>
            <a:xfrm flipH="1">
              <a:off x="247650" y="1177512"/>
              <a:ext cx="3575036" cy="4978634"/>
            </a:xfrm>
            <a:prstGeom prst="rect">
              <a:avLst/>
            </a:prstGeom>
            <a:grpFill/>
            <a:ln w="12700" cap="flat" cmpd="sng" algn="ctr">
              <a:solidFill>
                <a:schemeClr val="bg1">
                  <a:lumMod val="75000"/>
                </a:schemeClr>
              </a:solidFill>
              <a:prstDash val="solid"/>
              <a:miter lim="800000"/>
            </a:ln>
            <a:effectLst/>
          </p:spPr>
          <p:txBody>
            <a:bodyPr rtlCol="0" anchor="ctr"/>
            <a:lstStyle/>
            <a:p>
              <a:pPr algn="ctr" defTabSz="685800">
                <a:buClrTx/>
                <a:defRPr/>
              </a:pPr>
              <a:endParaRPr lang="en-IN" sz="1050" dirty="0">
                <a:solidFill>
                  <a:srgbClr val="FFFFFF"/>
                </a:solidFill>
                <a:latin typeface="Calibri" panose="020F0502020204030204"/>
                <a:ea typeface="+mn-ea"/>
                <a:cs typeface="+mn-cs"/>
              </a:endParaRPr>
            </a:p>
          </p:txBody>
        </p:sp>
        <p:grpSp>
          <p:nvGrpSpPr>
            <p:cNvPr id="7" name="Group 6"/>
            <p:cNvGrpSpPr/>
            <p:nvPr/>
          </p:nvGrpSpPr>
          <p:grpSpPr>
            <a:xfrm rot="5400000" flipH="1">
              <a:off x="-114378" y="4640892"/>
              <a:ext cx="472620" cy="86027"/>
              <a:chOff x="6553199" y="5843953"/>
              <a:chExt cx="629057" cy="104093"/>
            </a:xfrm>
            <a:grpFill/>
          </p:grpSpPr>
          <p:sp>
            <p:nvSpPr>
              <p:cNvPr id="9" name="Rectangle: Rounded Corners 8"/>
              <p:cNvSpPr/>
              <p:nvPr/>
            </p:nvSpPr>
            <p:spPr>
              <a:xfrm rot="5400000">
                <a:off x="6553199" y="5843953"/>
                <a:ext cx="104093" cy="104093"/>
              </a:xfrm>
              <a:prstGeom prst="roundRect">
                <a:avLst>
                  <a:gd name="adj" fmla="val 50000"/>
                </a:avLst>
              </a:prstGeom>
              <a:grpFill/>
              <a:ln w="12700" cap="flat" cmpd="sng" algn="ctr">
                <a:solidFill>
                  <a:schemeClr val="accent1"/>
                </a:solidFill>
                <a:prstDash val="solid"/>
                <a:miter lim="800000"/>
              </a:ln>
              <a:effectLst/>
            </p:spPr>
            <p:txBody>
              <a:bodyPr rtlCol="0" anchor="ctr"/>
              <a:lstStyle/>
              <a:p>
                <a:pPr algn="ctr" defTabSz="685800">
                  <a:buClrTx/>
                  <a:defRPr/>
                </a:pPr>
                <a:endParaRPr lang="en-US" sz="1050" dirty="0">
                  <a:solidFill>
                    <a:prstClr val="white"/>
                  </a:solidFill>
                  <a:ea typeface="+mn-ea"/>
                  <a:cs typeface="+mn-cs"/>
                </a:endParaRPr>
              </a:p>
            </p:txBody>
          </p:sp>
          <p:sp>
            <p:nvSpPr>
              <p:cNvPr id="10" name="Rectangle: Rounded Corners 9"/>
              <p:cNvSpPr/>
              <p:nvPr/>
            </p:nvSpPr>
            <p:spPr>
              <a:xfrm rot="5400000">
                <a:off x="6815681" y="5843953"/>
                <a:ext cx="104093" cy="104093"/>
              </a:xfrm>
              <a:prstGeom prst="roundRect">
                <a:avLst>
                  <a:gd name="adj" fmla="val 50000"/>
                </a:avLst>
              </a:prstGeom>
              <a:grpFill/>
              <a:ln w="12700" cap="flat" cmpd="sng" algn="ctr">
                <a:solidFill>
                  <a:schemeClr val="accent1"/>
                </a:solidFill>
                <a:prstDash val="solid"/>
                <a:miter lim="800000"/>
              </a:ln>
              <a:effectLst/>
            </p:spPr>
            <p:txBody>
              <a:bodyPr rtlCol="0" anchor="ctr"/>
              <a:lstStyle/>
              <a:p>
                <a:pPr algn="ctr" defTabSz="685800">
                  <a:buClrTx/>
                  <a:defRPr/>
                </a:pPr>
                <a:endParaRPr lang="en-US" sz="1050" dirty="0">
                  <a:solidFill>
                    <a:prstClr val="white"/>
                  </a:solidFill>
                  <a:ea typeface="+mn-ea"/>
                  <a:cs typeface="+mn-cs"/>
                </a:endParaRPr>
              </a:p>
            </p:txBody>
          </p:sp>
          <p:sp>
            <p:nvSpPr>
              <p:cNvPr id="11" name="Rectangle: Rounded Corners 10"/>
              <p:cNvSpPr/>
              <p:nvPr/>
            </p:nvSpPr>
            <p:spPr>
              <a:xfrm rot="5400000">
                <a:off x="7078163" y="5843953"/>
                <a:ext cx="104093" cy="104093"/>
              </a:xfrm>
              <a:prstGeom prst="roundRect">
                <a:avLst>
                  <a:gd name="adj" fmla="val 50000"/>
                </a:avLst>
              </a:prstGeom>
              <a:grpFill/>
              <a:ln w="12700" cap="flat" cmpd="sng" algn="ctr">
                <a:solidFill>
                  <a:schemeClr val="accent1"/>
                </a:solidFill>
                <a:prstDash val="solid"/>
                <a:miter lim="800000"/>
              </a:ln>
              <a:effectLst/>
            </p:spPr>
            <p:txBody>
              <a:bodyPr rtlCol="0" anchor="ctr"/>
              <a:lstStyle/>
              <a:p>
                <a:pPr algn="ctr" defTabSz="685800">
                  <a:buClrTx/>
                  <a:defRPr/>
                </a:pPr>
                <a:endParaRPr lang="en-US" sz="1050" dirty="0">
                  <a:solidFill>
                    <a:prstClr val="white"/>
                  </a:solidFill>
                  <a:ea typeface="+mn-ea"/>
                  <a:cs typeface="+mn-cs"/>
                </a:endParaRPr>
              </a:p>
            </p:txBody>
          </p:sp>
        </p:grpSp>
        <p:sp>
          <p:nvSpPr>
            <p:cNvPr id="8" name="Rectangle 7"/>
            <p:cNvSpPr/>
            <p:nvPr/>
          </p:nvSpPr>
          <p:spPr>
            <a:xfrm rot="5400000" flipH="1">
              <a:off x="-736278" y="3454266"/>
              <a:ext cx="1717506" cy="30154"/>
            </a:xfrm>
            <a:prstGeom prst="rect">
              <a:avLst/>
            </a:prstGeom>
            <a:grpFill/>
            <a:ln w="12700" cap="flat" cmpd="sng" algn="ctr">
              <a:noFill/>
              <a:prstDash val="solid"/>
              <a:miter lim="800000"/>
            </a:ln>
            <a:effectLst/>
          </p:spPr>
          <p:txBody>
            <a:bodyPr rtlCol="0" anchor="ctr"/>
            <a:lstStyle/>
            <a:p>
              <a:pPr algn="ctr" defTabSz="685800">
                <a:buClrTx/>
                <a:defRPr/>
              </a:pPr>
              <a:endParaRPr lang="en-US" sz="1050" dirty="0">
                <a:solidFill>
                  <a:prstClr val="white"/>
                </a:solidFill>
                <a:ea typeface="+mn-ea"/>
                <a:cs typeface="+mn-cs"/>
              </a:endParaRPr>
            </a:p>
          </p:txBody>
        </p:sp>
      </p:grpSp>
      <p:grpSp>
        <p:nvGrpSpPr>
          <p:cNvPr id="119" name="Group 118"/>
          <p:cNvGrpSpPr/>
          <p:nvPr/>
        </p:nvGrpSpPr>
        <p:grpSpPr>
          <a:xfrm>
            <a:off x="210235" y="795276"/>
            <a:ext cx="5526266" cy="4170489"/>
            <a:chOff x="280313" y="1048557"/>
            <a:chExt cx="7368353" cy="5560652"/>
          </a:xfrm>
        </p:grpSpPr>
        <p:grpSp>
          <p:nvGrpSpPr>
            <p:cNvPr id="58" name="Group 57"/>
            <p:cNvGrpSpPr/>
            <p:nvPr/>
          </p:nvGrpSpPr>
          <p:grpSpPr>
            <a:xfrm>
              <a:off x="280313" y="1048557"/>
              <a:ext cx="7286626" cy="1598506"/>
              <a:chOff x="280313" y="1048557"/>
              <a:chExt cx="7286626" cy="1598506"/>
            </a:xfrm>
          </p:grpSpPr>
          <p:grpSp>
            <p:nvGrpSpPr>
              <p:cNvPr id="46" name="Group 45"/>
              <p:cNvGrpSpPr/>
              <p:nvPr/>
            </p:nvGrpSpPr>
            <p:grpSpPr>
              <a:xfrm>
                <a:off x="280313" y="1079329"/>
                <a:ext cx="774840" cy="817794"/>
                <a:chOff x="5312690" y="1477366"/>
                <a:chExt cx="774840" cy="817794"/>
              </a:xfrm>
            </p:grpSpPr>
            <p:sp>
              <p:nvSpPr>
                <p:cNvPr id="51" name="Oval 50"/>
                <p:cNvSpPr/>
                <p:nvPr/>
              </p:nvSpPr>
              <p:spPr>
                <a:xfrm>
                  <a:off x="5359519" y="1547207"/>
                  <a:ext cx="681182" cy="681182"/>
                </a:xfrm>
                <a:prstGeom prst="ellipse">
                  <a:avLst/>
                </a:prstGeom>
                <a:solidFill>
                  <a:schemeClr val="bg1"/>
                </a:solidFill>
                <a:ln w="9525">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schemeClr val="tx1"/>
                    </a:solidFill>
                    <a:latin typeface="Century Gothic" panose="020B0502020202020204" pitchFamily="34" charset="0"/>
                  </a:endParaRPr>
                </a:p>
              </p:txBody>
            </p:sp>
            <p:sp>
              <p:nvSpPr>
                <p:cNvPr id="52" name="Arc 51"/>
                <p:cNvSpPr/>
                <p:nvPr/>
              </p:nvSpPr>
              <p:spPr>
                <a:xfrm>
                  <a:off x="5312690" y="1500378"/>
                  <a:ext cx="774840" cy="774840"/>
                </a:xfrm>
                <a:prstGeom prst="arc">
                  <a:avLst>
                    <a:gd name="adj1" fmla="val 5244234"/>
                    <a:gd name="adj2" fmla="val 16261266"/>
                  </a:avLst>
                </a:prstGeom>
                <a:noFill/>
                <a:ln w="6350">
                  <a:solidFill>
                    <a:schemeClr val="tx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schemeClr val="tx1"/>
                    </a:solidFill>
                    <a:latin typeface="Century Gothic" panose="020B0502020202020204" pitchFamily="34" charset="0"/>
                  </a:endParaRPr>
                </a:p>
              </p:txBody>
            </p:sp>
            <p:sp>
              <p:nvSpPr>
                <p:cNvPr id="53" name="Oval 52"/>
                <p:cNvSpPr/>
                <p:nvPr/>
              </p:nvSpPr>
              <p:spPr>
                <a:xfrm>
                  <a:off x="5679329" y="1477366"/>
                  <a:ext cx="41563" cy="41563"/>
                </a:xfrm>
                <a:prstGeom prst="ellipse">
                  <a:avLst/>
                </a:prstGeom>
                <a:solidFill>
                  <a:schemeClr val="bg1"/>
                </a:solidFill>
                <a:ln w="9525">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schemeClr val="tx1"/>
                    </a:solidFill>
                    <a:latin typeface="Century Gothic" panose="020B0502020202020204" pitchFamily="34" charset="0"/>
                  </a:endParaRPr>
                </a:p>
              </p:txBody>
            </p:sp>
            <p:sp>
              <p:nvSpPr>
                <p:cNvPr id="54" name="Oval 53"/>
                <p:cNvSpPr/>
                <p:nvPr/>
              </p:nvSpPr>
              <p:spPr>
                <a:xfrm>
                  <a:off x="5679329" y="2253597"/>
                  <a:ext cx="41563" cy="41563"/>
                </a:xfrm>
                <a:prstGeom prst="ellipse">
                  <a:avLst/>
                </a:prstGeom>
                <a:solidFill>
                  <a:schemeClr val="bg1"/>
                </a:solidFill>
                <a:ln w="9525">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schemeClr val="tx1"/>
                    </a:solidFill>
                    <a:latin typeface="Century Gothic" panose="020B0502020202020204" pitchFamily="34" charset="0"/>
                  </a:endParaRPr>
                </a:p>
              </p:txBody>
            </p:sp>
          </p:grpSp>
          <p:sp>
            <p:nvSpPr>
              <p:cNvPr id="55" name="TextBox 54"/>
              <p:cNvSpPr txBox="1"/>
              <p:nvPr/>
            </p:nvSpPr>
            <p:spPr>
              <a:xfrm>
                <a:off x="1055153" y="1048557"/>
                <a:ext cx="6511786" cy="1598506"/>
              </a:xfrm>
              <a:prstGeom prst="rect">
                <a:avLst/>
              </a:prstGeom>
              <a:noFill/>
              <a:ln>
                <a:solidFill>
                  <a:schemeClr val="tx1">
                    <a:lumMod val="50000"/>
                  </a:schemeClr>
                </a:solidFill>
              </a:ln>
            </p:spPr>
            <p:txBody>
              <a:bodyPr wrap="square" rtlCol="0" anchor="ctr">
                <a:spAutoFit/>
              </a:bodyPr>
              <a:lstStyle/>
              <a:p>
                <a:pPr lvl="0" algn="just"/>
                <a:r>
                  <a:rPr lang="en-US" sz="1200" b="1" dirty="0"/>
                  <a:t>Diversification/Innovative Healthcare Financing:</a:t>
                </a:r>
                <a:r>
                  <a:rPr lang="en-US" sz="1200" dirty="0"/>
                  <a:t> The removal of fuel subsidy creates an opportunity to explore alternative sources of healthcare financing in Bayelsa State. This includes the establishment of health insurance schemes, public-private partnerships, and innovative financing models to ensure sustainable funding for healthcare services.</a:t>
                </a:r>
              </a:p>
            </p:txBody>
          </p:sp>
        </p:grpSp>
        <p:grpSp>
          <p:nvGrpSpPr>
            <p:cNvPr id="37" name="Group 36"/>
            <p:cNvGrpSpPr/>
            <p:nvPr/>
          </p:nvGrpSpPr>
          <p:grpSpPr>
            <a:xfrm>
              <a:off x="646952" y="2021301"/>
              <a:ext cx="41563" cy="817793"/>
              <a:chOff x="5679329" y="1477366"/>
              <a:chExt cx="41563" cy="817794"/>
            </a:xfrm>
          </p:grpSpPr>
          <p:sp>
            <p:nvSpPr>
              <p:cNvPr id="44" name="Oval 43"/>
              <p:cNvSpPr/>
              <p:nvPr/>
            </p:nvSpPr>
            <p:spPr>
              <a:xfrm>
                <a:off x="5679329" y="1477366"/>
                <a:ext cx="41563" cy="41563"/>
              </a:xfrm>
              <a:prstGeom prst="ellipse">
                <a:avLst/>
              </a:prstGeom>
              <a:solidFill>
                <a:schemeClr val="bg1"/>
              </a:solidFill>
              <a:ln w="9525">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schemeClr val="tx1"/>
                  </a:solidFill>
                  <a:latin typeface="Century Gothic" panose="020B0502020202020204" pitchFamily="34" charset="0"/>
                </a:endParaRPr>
              </a:p>
            </p:txBody>
          </p:sp>
          <p:sp>
            <p:nvSpPr>
              <p:cNvPr id="45" name="Oval 44"/>
              <p:cNvSpPr/>
              <p:nvPr/>
            </p:nvSpPr>
            <p:spPr>
              <a:xfrm>
                <a:off x="5679329" y="2253597"/>
                <a:ext cx="41563" cy="41563"/>
              </a:xfrm>
              <a:prstGeom prst="ellipse">
                <a:avLst/>
              </a:prstGeom>
              <a:solidFill>
                <a:schemeClr val="bg1"/>
              </a:solidFill>
              <a:ln w="9525">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schemeClr val="tx1"/>
                  </a:solidFill>
                  <a:latin typeface="Century Gothic" panose="020B0502020202020204" pitchFamily="34" charset="0"/>
                </a:endParaRPr>
              </a:p>
            </p:txBody>
          </p:sp>
        </p:grpSp>
        <p:grpSp>
          <p:nvGrpSpPr>
            <p:cNvPr id="62" name="Group 61"/>
            <p:cNvGrpSpPr/>
            <p:nvPr/>
          </p:nvGrpSpPr>
          <p:grpSpPr>
            <a:xfrm>
              <a:off x="280313" y="2963273"/>
              <a:ext cx="7333455" cy="1618012"/>
              <a:chOff x="280313" y="1079329"/>
              <a:chExt cx="7333455" cy="1618012"/>
            </a:xfrm>
          </p:grpSpPr>
          <p:grpSp>
            <p:nvGrpSpPr>
              <p:cNvPr id="70" name="Group 69"/>
              <p:cNvGrpSpPr/>
              <p:nvPr/>
            </p:nvGrpSpPr>
            <p:grpSpPr>
              <a:xfrm>
                <a:off x="280313" y="1079329"/>
                <a:ext cx="774840" cy="817794"/>
                <a:chOff x="5312690" y="1477366"/>
                <a:chExt cx="774840" cy="817794"/>
              </a:xfrm>
            </p:grpSpPr>
            <p:sp>
              <p:nvSpPr>
                <p:cNvPr id="72" name="Oval 71"/>
                <p:cNvSpPr/>
                <p:nvPr/>
              </p:nvSpPr>
              <p:spPr>
                <a:xfrm>
                  <a:off x="5359519" y="1547207"/>
                  <a:ext cx="681183" cy="681183"/>
                </a:xfrm>
                <a:prstGeom prst="ellipse">
                  <a:avLst/>
                </a:prstGeom>
                <a:solidFill>
                  <a:schemeClr val="bg1"/>
                </a:solidFill>
                <a:ln w="9525">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schemeClr val="tx1"/>
                    </a:solidFill>
                    <a:latin typeface="Century Gothic" panose="020B0502020202020204" pitchFamily="34" charset="0"/>
                  </a:endParaRPr>
                </a:p>
              </p:txBody>
            </p:sp>
            <p:sp>
              <p:nvSpPr>
                <p:cNvPr id="73" name="Arc 72"/>
                <p:cNvSpPr/>
                <p:nvPr/>
              </p:nvSpPr>
              <p:spPr>
                <a:xfrm>
                  <a:off x="5312690" y="1500379"/>
                  <a:ext cx="774840" cy="774840"/>
                </a:xfrm>
                <a:prstGeom prst="arc">
                  <a:avLst>
                    <a:gd name="adj1" fmla="val 5244234"/>
                    <a:gd name="adj2" fmla="val 16261266"/>
                  </a:avLst>
                </a:prstGeom>
                <a:noFill/>
                <a:ln w="6350">
                  <a:solidFill>
                    <a:schemeClr val="tx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schemeClr val="tx1"/>
                    </a:solidFill>
                    <a:latin typeface="Century Gothic" panose="020B0502020202020204" pitchFamily="34" charset="0"/>
                  </a:endParaRPr>
                </a:p>
              </p:txBody>
            </p:sp>
            <p:sp>
              <p:nvSpPr>
                <p:cNvPr id="74" name="Oval 73"/>
                <p:cNvSpPr/>
                <p:nvPr/>
              </p:nvSpPr>
              <p:spPr>
                <a:xfrm>
                  <a:off x="5679329" y="1477366"/>
                  <a:ext cx="41563" cy="41563"/>
                </a:xfrm>
                <a:prstGeom prst="ellipse">
                  <a:avLst/>
                </a:prstGeom>
                <a:solidFill>
                  <a:schemeClr val="bg1"/>
                </a:solidFill>
                <a:ln w="9525">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schemeClr val="tx1"/>
                    </a:solidFill>
                    <a:latin typeface="Century Gothic" panose="020B0502020202020204" pitchFamily="34" charset="0"/>
                  </a:endParaRPr>
                </a:p>
              </p:txBody>
            </p:sp>
            <p:sp>
              <p:nvSpPr>
                <p:cNvPr id="75" name="Oval 74"/>
                <p:cNvSpPr/>
                <p:nvPr/>
              </p:nvSpPr>
              <p:spPr>
                <a:xfrm>
                  <a:off x="5679329" y="2253597"/>
                  <a:ext cx="41563" cy="41563"/>
                </a:xfrm>
                <a:prstGeom prst="ellipse">
                  <a:avLst/>
                </a:prstGeom>
                <a:solidFill>
                  <a:schemeClr val="bg1"/>
                </a:solidFill>
                <a:ln w="9525">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schemeClr val="tx1"/>
                    </a:solidFill>
                    <a:latin typeface="Century Gothic" panose="020B0502020202020204" pitchFamily="34" charset="0"/>
                  </a:endParaRPr>
                </a:p>
              </p:txBody>
            </p:sp>
          </p:grpSp>
          <p:sp>
            <p:nvSpPr>
              <p:cNvPr id="71" name="TextBox 70"/>
              <p:cNvSpPr txBox="1"/>
              <p:nvPr/>
            </p:nvSpPr>
            <p:spPr>
              <a:xfrm>
                <a:off x="1101982" y="1096903"/>
                <a:ext cx="6511786" cy="1600438"/>
              </a:xfrm>
              <a:prstGeom prst="rect">
                <a:avLst/>
              </a:prstGeom>
              <a:noFill/>
              <a:ln>
                <a:solidFill>
                  <a:schemeClr val="tx1">
                    <a:lumMod val="50000"/>
                  </a:schemeClr>
                </a:solidFill>
              </a:ln>
            </p:spPr>
            <p:txBody>
              <a:bodyPr wrap="square" rtlCol="0" anchor="ctr">
                <a:spAutoFit/>
              </a:bodyPr>
              <a:lstStyle/>
              <a:p>
                <a:pPr lvl="0" algn="just"/>
                <a:r>
                  <a:rPr lang="en-US" sz="1200" b="1" dirty="0"/>
                  <a:t>Improved Health System Efficiency:</a:t>
                </a:r>
                <a:r>
                  <a:rPr lang="en-US" sz="1200" dirty="0"/>
                  <a:t> The removal of fuel subsidy can incentivize healthcare providers to optimize resource utilization and enhance overall system efficiency. This may involve adopting cost-effective measures, streamlining administrative processes, and promoting innovative healthcare delivery models to improve the quality and accessibility of healthcare services.</a:t>
                </a:r>
              </a:p>
            </p:txBody>
          </p:sp>
        </p:grpSp>
        <p:grpSp>
          <p:nvGrpSpPr>
            <p:cNvPr id="64" name="Group 63"/>
            <p:cNvGrpSpPr/>
            <p:nvPr/>
          </p:nvGrpSpPr>
          <p:grpSpPr>
            <a:xfrm>
              <a:off x="646952" y="3905245"/>
              <a:ext cx="41563" cy="817793"/>
              <a:chOff x="5679329" y="1477366"/>
              <a:chExt cx="41563" cy="817794"/>
            </a:xfrm>
          </p:grpSpPr>
          <p:sp>
            <p:nvSpPr>
              <p:cNvPr id="68" name="Oval 67"/>
              <p:cNvSpPr/>
              <p:nvPr/>
            </p:nvSpPr>
            <p:spPr>
              <a:xfrm>
                <a:off x="5679329" y="1477366"/>
                <a:ext cx="41563" cy="41563"/>
              </a:xfrm>
              <a:prstGeom prst="ellipse">
                <a:avLst/>
              </a:prstGeom>
              <a:solidFill>
                <a:schemeClr val="bg1"/>
              </a:solidFill>
              <a:ln w="9525">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schemeClr val="tx1"/>
                  </a:solidFill>
                  <a:latin typeface="Century Gothic" panose="020B0502020202020204" pitchFamily="34" charset="0"/>
                </a:endParaRPr>
              </a:p>
            </p:txBody>
          </p:sp>
          <p:sp>
            <p:nvSpPr>
              <p:cNvPr id="69" name="Oval 68"/>
              <p:cNvSpPr/>
              <p:nvPr/>
            </p:nvSpPr>
            <p:spPr>
              <a:xfrm>
                <a:off x="5679329" y="2253597"/>
                <a:ext cx="41563" cy="41563"/>
              </a:xfrm>
              <a:prstGeom prst="ellipse">
                <a:avLst/>
              </a:prstGeom>
              <a:solidFill>
                <a:schemeClr val="bg1"/>
              </a:solidFill>
              <a:ln w="9525">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schemeClr val="tx1"/>
                  </a:solidFill>
                  <a:latin typeface="Century Gothic" panose="020B0502020202020204" pitchFamily="34" charset="0"/>
                </a:endParaRPr>
              </a:p>
            </p:txBody>
          </p:sp>
        </p:grpSp>
        <p:grpSp>
          <p:nvGrpSpPr>
            <p:cNvPr id="77" name="Group 76"/>
            <p:cNvGrpSpPr/>
            <p:nvPr/>
          </p:nvGrpSpPr>
          <p:grpSpPr>
            <a:xfrm>
              <a:off x="280313" y="4762550"/>
              <a:ext cx="7368353" cy="1846659"/>
              <a:chOff x="280313" y="994662"/>
              <a:chExt cx="7368353" cy="1846659"/>
            </a:xfrm>
          </p:grpSpPr>
          <p:grpSp>
            <p:nvGrpSpPr>
              <p:cNvPr id="85" name="Group 84"/>
              <p:cNvGrpSpPr/>
              <p:nvPr/>
            </p:nvGrpSpPr>
            <p:grpSpPr>
              <a:xfrm>
                <a:off x="280313" y="1079329"/>
                <a:ext cx="774840" cy="817794"/>
                <a:chOff x="5312690" y="1477366"/>
                <a:chExt cx="774840" cy="817794"/>
              </a:xfrm>
            </p:grpSpPr>
            <p:sp>
              <p:nvSpPr>
                <p:cNvPr id="87" name="Oval 86"/>
                <p:cNvSpPr/>
                <p:nvPr/>
              </p:nvSpPr>
              <p:spPr>
                <a:xfrm>
                  <a:off x="5359519" y="1547207"/>
                  <a:ext cx="681182" cy="681182"/>
                </a:xfrm>
                <a:prstGeom prst="ellipse">
                  <a:avLst/>
                </a:prstGeom>
                <a:solidFill>
                  <a:schemeClr val="bg1"/>
                </a:solidFill>
                <a:ln w="9525">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schemeClr val="tx1"/>
                    </a:solidFill>
                    <a:latin typeface="Century Gothic" panose="020B0502020202020204" pitchFamily="34" charset="0"/>
                  </a:endParaRPr>
                </a:p>
              </p:txBody>
            </p:sp>
            <p:sp>
              <p:nvSpPr>
                <p:cNvPr id="88" name="Arc 87"/>
                <p:cNvSpPr/>
                <p:nvPr/>
              </p:nvSpPr>
              <p:spPr>
                <a:xfrm>
                  <a:off x="5312690" y="1500378"/>
                  <a:ext cx="774840" cy="774840"/>
                </a:xfrm>
                <a:prstGeom prst="arc">
                  <a:avLst>
                    <a:gd name="adj1" fmla="val 5244234"/>
                    <a:gd name="adj2" fmla="val 16261266"/>
                  </a:avLst>
                </a:prstGeom>
                <a:noFill/>
                <a:ln w="6350">
                  <a:solidFill>
                    <a:schemeClr val="tx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schemeClr val="tx1"/>
                    </a:solidFill>
                    <a:latin typeface="Century Gothic" panose="020B0502020202020204" pitchFamily="34" charset="0"/>
                  </a:endParaRPr>
                </a:p>
              </p:txBody>
            </p:sp>
            <p:sp>
              <p:nvSpPr>
                <p:cNvPr id="89" name="Oval 88"/>
                <p:cNvSpPr/>
                <p:nvPr/>
              </p:nvSpPr>
              <p:spPr>
                <a:xfrm>
                  <a:off x="5679329" y="1477366"/>
                  <a:ext cx="41563" cy="41563"/>
                </a:xfrm>
                <a:prstGeom prst="ellipse">
                  <a:avLst/>
                </a:prstGeom>
                <a:solidFill>
                  <a:schemeClr val="bg1"/>
                </a:solidFill>
                <a:ln w="9525">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schemeClr val="tx1"/>
                    </a:solidFill>
                    <a:latin typeface="Century Gothic" panose="020B0502020202020204" pitchFamily="34" charset="0"/>
                  </a:endParaRPr>
                </a:p>
              </p:txBody>
            </p:sp>
            <p:sp>
              <p:nvSpPr>
                <p:cNvPr id="90" name="Oval 89"/>
                <p:cNvSpPr/>
                <p:nvPr/>
              </p:nvSpPr>
              <p:spPr>
                <a:xfrm>
                  <a:off x="5679329" y="2253597"/>
                  <a:ext cx="41563" cy="41563"/>
                </a:xfrm>
                <a:prstGeom prst="ellipse">
                  <a:avLst/>
                </a:prstGeom>
                <a:solidFill>
                  <a:schemeClr val="bg1"/>
                </a:solidFill>
                <a:ln w="9525">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schemeClr val="tx1"/>
                    </a:solidFill>
                    <a:latin typeface="Century Gothic" panose="020B0502020202020204" pitchFamily="34" charset="0"/>
                  </a:endParaRPr>
                </a:p>
              </p:txBody>
            </p:sp>
          </p:grpSp>
          <p:sp>
            <p:nvSpPr>
              <p:cNvPr id="86" name="TextBox 85"/>
              <p:cNvSpPr txBox="1"/>
              <p:nvPr/>
            </p:nvSpPr>
            <p:spPr>
              <a:xfrm>
                <a:off x="1136879" y="994662"/>
                <a:ext cx="6511787" cy="1846659"/>
              </a:xfrm>
              <a:prstGeom prst="rect">
                <a:avLst/>
              </a:prstGeom>
              <a:noFill/>
              <a:ln>
                <a:solidFill>
                  <a:schemeClr val="tx1">
                    <a:lumMod val="50000"/>
                  </a:schemeClr>
                </a:solidFill>
              </a:ln>
            </p:spPr>
            <p:txBody>
              <a:bodyPr wrap="square" rtlCol="0" anchor="ctr">
                <a:spAutoFit/>
              </a:bodyPr>
              <a:lstStyle/>
              <a:p>
                <a:pPr lvl="0" algn="just"/>
                <a:r>
                  <a:rPr lang="en-US" sz="1200" b="1" dirty="0"/>
                  <a:t>Collaboration and Partnerships:</a:t>
                </a:r>
                <a:r>
                  <a:rPr lang="en-US" sz="1200" dirty="0"/>
                  <a:t> The challenges posed by fuel subsidy removal can create an opportunity for increased collaboration and partnerships within the health sector in Bayelsa State. This includes collaboration between government agencies, healthcare institutions, community organizations, and private sector entities to find innovative solutions, share resources, and collectively address the challenges faced by the health sector.</a:t>
                </a:r>
              </a:p>
            </p:txBody>
          </p:sp>
        </p:grpSp>
        <p:sp>
          <p:nvSpPr>
            <p:cNvPr id="83" name="Oval 82"/>
            <p:cNvSpPr/>
            <p:nvPr/>
          </p:nvSpPr>
          <p:spPr>
            <a:xfrm>
              <a:off x="646952" y="5789194"/>
              <a:ext cx="41563" cy="41563"/>
            </a:xfrm>
            <a:prstGeom prst="ellipse">
              <a:avLst/>
            </a:prstGeom>
            <a:solidFill>
              <a:schemeClr val="bg1"/>
            </a:solidFill>
            <a:ln w="9525">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schemeClr val="tx1"/>
                </a:solidFill>
                <a:latin typeface="Century Gothic" panose="020B0502020202020204" pitchFamily="34" charset="0"/>
              </a:endParaRPr>
            </a:p>
          </p:txBody>
        </p:sp>
      </p:grpSp>
      <p:pic>
        <p:nvPicPr>
          <p:cNvPr id="6146" name="Picture 2" descr="Free vector income inequality abstract concept   illustration. country income distribution, financial gender discrimination, social economic inequality, gini coefficient, salary ga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2281" y="956119"/>
            <a:ext cx="320039" cy="320039"/>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16" descr="Free vector mobile marketing concept illustra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780" y="2370296"/>
            <a:ext cx="318039" cy="318039"/>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Free vector parental control software abstract concep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338" t="7867" r="4338" b="7867"/>
          <a:stretch>
            <a:fillRect/>
          </a:stretch>
        </p:blipFill>
        <p:spPr bwMode="auto">
          <a:xfrm>
            <a:off x="351061" y="3806306"/>
            <a:ext cx="301259" cy="277977"/>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Wellahealth launches #SendGoodHealthHome campaign to streamline  long-distance caregiving for Nigerians in diaspora - Daily Post Nigeria"/>
          <p:cNvPicPr>
            <a:picLocks noChangeAspect="1" noChangeArrowheads="1"/>
          </p:cNvPicPr>
          <p:nvPr/>
        </p:nvPicPr>
        <p:blipFill rotWithShape="1">
          <a:blip r:embed="rId5">
            <a:extLst>
              <a:ext uri="{28A0092B-C50C-407E-A947-70E740481C1C}">
                <a14:useLocalDpi xmlns:a14="http://schemas.microsoft.com/office/drawing/2010/main" val="0"/>
              </a:ext>
            </a:extLst>
          </a:blip>
          <a:srcRect l="35708" r="13574"/>
          <a:stretch>
            <a:fillRect/>
          </a:stretch>
        </p:blipFill>
        <p:spPr bwMode="auto">
          <a:xfrm>
            <a:off x="5959273" y="870737"/>
            <a:ext cx="2890814" cy="38073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Shape 155"/>
        <p:cNvGrpSpPr/>
        <p:nvPr/>
      </p:nvGrpSpPr>
      <p:grpSpPr>
        <a:xfrm>
          <a:off x="0" y="0"/>
          <a:ext cx="0" cy="0"/>
          <a:chOff x="0" y="0"/>
          <a:chExt cx="0" cy="0"/>
        </a:xfrm>
      </p:grpSpPr>
      <p:sp>
        <p:nvSpPr>
          <p:cNvPr id="156" name="Google Shape;156;p24"/>
          <p:cNvSpPr txBox="1">
            <a:spLocks noGrp="1"/>
          </p:cNvSpPr>
          <p:nvPr>
            <p:ph type="title" idx="4294967295"/>
          </p:nvPr>
        </p:nvSpPr>
        <p:spPr>
          <a:xfrm>
            <a:off x="3555665" y="1218854"/>
            <a:ext cx="4754100" cy="2802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GB" sz="1400" b="0" dirty="0">
                <a:solidFill>
                  <a:schemeClr val="tx1"/>
                </a:solidFill>
              </a:rPr>
              <a:t>Want big impact? </a:t>
            </a:r>
            <a:r>
              <a:rPr lang="en-GB" sz="1400" dirty="0">
                <a:solidFill>
                  <a:schemeClr val="tx1"/>
                </a:solidFill>
              </a:rPr>
              <a:t>Use big image.</a:t>
            </a:r>
            <a:endParaRPr sz="1400" dirty="0">
              <a:solidFill>
                <a:schemeClr val="tx1"/>
              </a:solidFill>
            </a:endParaRPr>
          </a:p>
        </p:txBody>
      </p:sp>
      <p:sp>
        <p:nvSpPr>
          <p:cNvPr id="157" name="Google Shape;157;p24"/>
          <p:cNvSpPr txBox="1">
            <a:spLocks noGrp="1"/>
          </p:cNvSpPr>
          <p:nvPr>
            <p:ph type="sldNum" idx="12"/>
          </p:nvPr>
        </p:nvSpPr>
        <p:spPr>
          <a:xfrm>
            <a:off x="8456478" y="129651"/>
            <a:ext cx="548700" cy="3936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GB">
                <a:solidFill>
                  <a:schemeClr val="tx1"/>
                </a:solidFill>
              </a:rPr>
              <a:t>61</a:t>
            </a:fld>
            <a:endParaRPr>
              <a:solidFill>
                <a:schemeClr val="tx1"/>
              </a:solidFill>
            </a:endParaRPr>
          </a:p>
        </p:txBody>
      </p:sp>
      <p:pic>
        <p:nvPicPr>
          <p:cNvPr id="20482" name="Picture 2" descr="Health Insurance in Nigeria: Benefits, How to get it &amp; How Much it Cost |  Koboline"/>
          <p:cNvPicPr>
            <a:picLocks noChangeAspect="1" noChangeArrowheads="1"/>
          </p:cNvPicPr>
          <p:nvPr/>
        </p:nvPicPr>
        <p:blipFill rotWithShape="1">
          <a:blip r:embed="rId4">
            <a:extLst>
              <a:ext uri="{28A0092B-C50C-407E-A947-70E740481C1C}">
                <a14:useLocalDpi xmlns:a14="http://schemas.microsoft.com/office/drawing/2010/main" val="0"/>
              </a:ext>
            </a:extLst>
          </a:blip>
          <a:srcRect l="119" t="248" r="-119" b="14821"/>
          <a:stretch>
            <a:fillRect/>
          </a:stretch>
        </p:blipFill>
        <p:spPr bwMode="auto">
          <a:xfrm>
            <a:off x="0" y="-33868"/>
            <a:ext cx="9144000" cy="517736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61244" y="523251"/>
            <a:ext cx="4560712" cy="2308324"/>
          </a:xfrm>
          <a:prstGeom prst="rect">
            <a:avLst/>
          </a:prstGeom>
          <a:noFill/>
        </p:spPr>
        <p:txBody>
          <a:bodyPr wrap="square" rtlCol="0">
            <a:spAutoFit/>
          </a:bodyPr>
          <a:lstStyle/>
          <a:p>
            <a:pPr algn="ctr"/>
            <a:r>
              <a:rPr lang="en-US" sz="3600" b="1" dirty="0"/>
              <a:t>Possible Positives of Fuel Subsidy </a:t>
            </a:r>
            <a:r>
              <a:rPr lang="en-US" sz="3600" b="1" dirty="0" smtClean="0"/>
              <a:t>Removal</a:t>
            </a:r>
            <a:endParaRPr lang="en-US" sz="3600" b="1" dirty="0"/>
          </a:p>
          <a:p>
            <a:pPr algn="ctr"/>
            <a:r>
              <a:rPr lang="en-US" sz="1800" dirty="0" smtClean="0"/>
              <a:t>Short and long term </a:t>
            </a:r>
            <a:r>
              <a:rPr lang="en-US" sz="1800" dirty="0"/>
              <a:t>Benefits of Fuel Subsidy Removal in the Health Sector</a:t>
            </a:r>
          </a:p>
        </p:txBody>
      </p:sp>
    </p:spTree>
  </p:cSld>
  <p:clrMapOvr>
    <a:masterClrMapping/>
  </p:clrMapOvr>
  <p:transition>
    <p:fade thruBlk="1"/>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900" y="-23367"/>
            <a:ext cx="8673465" cy="342900"/>
          </a:xfrm>
        </p:spPr>
        <p:txBody>
          <a:bodyPr/>
          <a:lstStyle/>
          <a:p>
            <a:pPr algn="ctr"/>
            <a:r>
              <a:rPr lang="en-US" sz="2800" dirty="0" smtClean="0"/>
              <a:t>Possible Short-term </a:t>
            </a:r>
            <a:r>
              <a:rPr lang="en-US" sz="2800" dirty="0"/>
              <a:t>Benefits of Fuel Subsidy Removal in the Health Sector</a:t>
            </a:r>
          </a:p>
        </p:txBody>
      </p:sp>
      <p:sp>
        <p:nvSpPr>
          <p:cNvPr id="3" name="Slide Number Placeholder 2"/>
          <p:cNvSpPr>
            <a:spLocks noGrp="1"/>
          </p:cNvSpPr>
          <p:nvPr>
            <p:ph type="sldNum" sz="quarter" idx="12"/>
          </p:nvPr>
        </p:nvSpPr>
        <p:spPr/>
        <p:txBody>
          <a:bodyPr/>
          <a:lstStyle/>
          <a:p>
            <a:fld id="{7BB16748-3CF8-4CBA-892F-939D9AD21311}" type="slidenum">
              <a:rPr lang="en-US" smtClean="0"/>
              <a:t>62</a:t>
            </a:fld>
            <a:endParaRPr lang="en-US"/>
          </a:p>
        </p:txBody>
      </p:sp>
      <p:grpSp>
        <p:nvGrpSpPr>
          <p:cNvPr id="4" name="Group 3"/>
          <p:cNvGrpSpPr/>
          <p:nvPr/>
        </p:nvGrpSpPr>
        <p:grpSpPr>
          <a:xfrm>
            <a:off x="152734" y="826808"/>
            <a:ext cx="8838533" cy="157895"/>
            <a:chOff x="203645" y="1423443"/>
            <a:chExt cx="11784711" cy="187936"/>
          </a:xfrm>
        </p:grpSpPr>
        <p:sp>
          <p:nvSpPr>
            <p:cNvPr id="5" name="Rectangle 4"/>
            <p:cNvSpPr/>
            <p:nvPr/>
          </p:nvSpPr>
          <p:spPr>
            <a:xfrm>
              <a:off x="203645" y="1423443"/>
              <a:ext cx="11784711" cy="187936"/>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TextBox 5"/>
            <p:cNvSpPr txBox="1"/>
            <p:nvPr/>
          </p:nvSpPr>
          <p:spPr>
            <a:xfrm>
              <a:off x="390684" y="1458078"/>
              <a:ext cx="11410634" cy="118661"/>
            </a:xfrm>
            <a:prstGeom prst="rect">
              <a:avLst/>
            </a:prstGeom>
            <a:solidFill>
              <a:schemeClr val="tx1">
                <a:lumMod val="50000"/>
              </a:schemeClr>
            </a:solidFill>
            <a:ln>
              <a:solidFill>
                <a:schemeClr val="tx1">
                  <a:lumMod val="50000"/>
                </a:schemeClr>
              </a:solidFill>
            </a:ln>
          </p:spPr>
          <p:txBody>
            <a:bodyPr wrap="square" anchor="ctr">
              <a:spAutoFit/>
            </a:bodyPr>
            <a:lstStyle/>
            <a:p>
              <a:pPr lvl="0" algn="ctr">
                <a:defRPr/>
              </a:pPr>
              <a:endParaRPr lang="en-US" sz="900" b="1"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grpSp>
      <p:grpSp>
        <p:nvGrpSpPr>
          <p:cNvPr id="43" name="Group 42"/>
          <p:cNvGrpSpPr/>
          <p:nvPr/>
        </p:nvGrpSpPr>
        <p:grpSpPr>
          <a:xfrm>
            <a:off x="233878" y="1235508"/>
            <a:ext cx="8797387" cy="3553933"/>
            <a:chOff x="330054" y="1445167"/>
            <a:chExt cx="9694089" cy="3916179"/>
          </a:xfrm>
        </p:grpSpPr>
        <p:grpSp>
          <p:nvGrpSpPr>
            <p:cNvPr id="8" name="Group 7"/>
            <p:cNvGrpSpPr/>
            <p:nvPr/>
          </p:nvGrpSpPr>
          <p:grpSpPr>
            <a:xfrm>
              <a:off x="390684" y="1445167"/>
              <a:ext cx="9633459" cy="1074492"/>
              <a:chOff x="203645" y="1221050"/>
              <a:chExt cx="9633459" cy="1074492"/>
            </a:xfrm>
          </p:grpSpPr>
          <p:grpSp>
            <p:nvGrpSpPr>
              <p:cNvPr id="37" name="Group 36"/>
              <p:cNvGrpSpPr/>
              <p:nvPr/>
            </p:nvGrpSpPr>
            <p:grpSpPr>
              <a:xfrm>
                <a:off x="203645" y="1477748"/>
                <a:ext cx="774840" cy="817794"/>
                <a:chOff x="5312690" y="1477366"/>
                <a:chExt cx="774840" cy="817794"/>
              </a:xfrm>
            </p:grpSpPr>
            <p:sp>
              <p:nvSpPr>
                <p:cNvPr id="39" name="Oval 38"/>
                <p:cNvSpPr/>
                <p:nvPr/>
              </p:nvSpPr>
              <p:spPr>
                <a:xfrm>
                  <a:off x="5359519" y="1547207"/>
                  <a:ext cx="681182" cy="681182"/>
                </a:xfrm>
                <a:prstGeom prst="ellipse">
                  <a:avLst/>
                </a:prstGeom>
                <a:solidFill>
                  <a:schemeClr val="bg1"/>
                </a:solidFill>
                <a:ln w="9525">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prstClr val="black"/>
                    </a:solidFill>
                    <a:latin typeface="Century Gothic" panose="020B0502020202020204" pitchFamily="34" charset="0"/>
                  </a:endParaRPr>
                </a:p>
              </p:txBody>
            </p:sp>
            <p:sp>
              <p:nvSpPr>
                <p:cNvPr id="40" name="Arc 39"/>
                <p:cNvSpPr/>
                <p:nvPr/>
              </p:nvSpPr>
              <p:spPr>
                <a:xfrm>
                  <a:off x="5312690" y="1500378"/>
                  <a:ext cx="774840" cy="774840"/>
                </a:xfrm>
                <a:prstGeom prst="arc">
                  <a:avLst>
                    <a:gd name="adj1" fmla="val 5244234"/>
                    <a:gd name="adj2" fmla="val 16261266"/>
                  </a:avLst>
                </a:prstGeom>
                <a:noFill/>
                <a:ln w="6350">
                  <a:solidFill>
                    <a:schemeClr val="tx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prstClr val="black"/>
                    </a:solidFill>
                    <a:latin typeface="Century Gothic" panose="020B0502020202020204" pitchFamily="34" charset="0"/>
                  </a:endParaRPr>
                </a:p>
              </p:txBody>
            </p:sp>
            <p:sp>
              <p:nvSpPr>
                <p:cNvPr id="41" name="Oval 40"/>
                <p:cNvSpPr/>
                <p:nvPr/>
              </p:nvSpPr>
              <p:spPr>
                <a:xfrm>
                  <a:off x="5679329" y="1477366"/>
                  <a:ext cx="41563" cy="41563"/>
                </a:xfrm>
                <a:prstGeom prst="ellipse">
                  <a:avLst/>
                </a:prstGeom>
                <a:solidFill>
                  <a:schemeClr val="bg1"/>
                </a:solidFill>
                <a:ln w="9525">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prstClr val="black"/>
                    </a:solidFill>
                    <a:latin typeface="Century Gothic" panose="020B0502020202020204" pitchFamily="34" charset="0"/>
                  </a:endParaRPr>
                </a:p>
              </p:txBody>
            </p:sp>
            <p:sp>
              <p:nvSpPr>
                <p:cNvPr id="42" name="Oval 41"/>
                <p:cNvSpPr/>
                <p:nvPr/>
              </p:nvSpPr>
              <p:spPr>
                <a:xfrm>
                  <a:off x="5679329" y="2253597"/>
                  <a:ext cx="41563" cy="41563"/>
                </a:xfrm>
                <a:prstGeom prst="ellipse">
                  <a:avLst/>
                </a:prstGeom>
                <a:solidFill>
                  <a:schemeClr val="bg1"/>
                </a:solidFill>
                <a:ln w="9525">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prstClr val="black"/>
                    </a:solidFill>
                    <a:latin typeface="Century Gothic" panose="020B0502020202020204" pitchFamily="34" charset="0"/>
                  </a:endParaRPr>
                </a:p>
              </p:txBody>
            </p:sp>
          </p:grpSp>
          <p:sp>
            <p:nvSpPr>
              <p:cNvPr id="38" name="TextBox 37"/>
              <p:cNvSpPr txBox="1"/>
              <p:nvPr/>
            </p:nvSpPr>
            <p:spPr>
              <a:xfrm>
                <a:off x="972270" y="1221050"/>
                <a:ext cx="8864834" cy="1051358"/>
              </a:xfrm>
              <a:prstGeom prst="rect">
                <a:avLst/>
              </a:prstGeom>
              <a:noFill/>
              <a:ln>
                <a:solidFill>
                  <a:schemeClr val="tx1">
                    <a:lumMod val="50000"/>
                  </a:schemeClr>
                </a:solidFill>
              </a:ln>
            </p:spPr>
            <p:txBody>
              <a:bodyPr wrap="square" rtlCol="0" anchor="ctr">
                <a:spAutoFit/>
              </a:bodyPr>
              <a:lstStyle/>
              <a:p>
                <a:pPr lvl="0"/>
                <a:r>
                  <a:rPr lang="en-US" b="1" dirty="0"/>
                  <a:t>Increased Healthcare Funding</a:t>
                </a:r>
                <a:r>
                  <a:rPr lang="en-US" dirty="0"/>
                  <a:t>: The removal of fuel subsidy allows the government to redirect funds previously allocated to subsidy payments towards healthcare. This infusion of resources can lead to increased investment in healthcare infrastructure, medical equipment, and the recruitment of healthcare professionals.</a:t>
                </a:r>
              </a:p>
            </p:txBody>
          </p:sp>
        </p:grpSp>
        <p:grpSp>
          <p:nvGrpSpPr>
            <p:cNvPr id="9" name="Group 8"/>
            <p:cNvGrpSpPr/>
            <p:nvPr/>
          </p:nvGrpSpPr>
          <p:grpSpPr>
            <a:xfrm>
              <a:off x="330054" y="3005012"/>
              <a:ext cx="9650014" cy="1051357"/>
              <a:chOff x="143015" y="2753332"/>
              <a:chExt cx="9650014" cy="1051357"/>
            </a:xfrm>
          </p:grpSpPr>
          <p:grpSp>
            <p:nvGrpSpPr>
              <p:cNvPr id="31" name="Group 30"/>
              <p:cNvGrpSpPr/>
              <p:nvPr/>
            </p:nvGrpSpPr>
            <p:grpSpPr>
              <a:xfrm>
                <a:off x="143015" y="2988147"/>
                <a:ext cx="774840" cy="813610"/>
                <a:chOff x="5252060" y="1985735"/>
                <a:chExt cx="774840" cy="813610"/>
              </a:xfrm>
            </p:grpSpPr>
            <p:sp>
              <p:nvSpPr>
                <p:cNvPr id="33" name="Oval 32"/>
                <p:cNvSpPr/>
                <p:nvPr/>
              </p:nvSpPr>
              <p:spPr>
                <a:xfrm>
                  <a:off x="5303532" y="2073409"/>
                  <a:ext cx="681182" cy="681182"/>
                </a:xfrm>
                <a:prstGeom prst="ellipse">
                  <a:avLst/>
                </a:prstGeom>
                <a:solidFill>
                  <a:schemeClr val="bg1"/>
                </a:solidFill>
                <a:ln w="9525">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prstClr val="black"/>
                    </a:solidFill>
                    <a:latin typeface="Century Gothic" panose="020B0502020202020204" pitchFamily="34" charset="0"/>
                  </a:endParaRPr>
                </a:p>
              </p:txBody>
            </p:sp>
            <p:sp>
              <p:nvSpPr>
                <p:cNvPr id="34" name="Arc 33"/>
                <p:cNvSpPr/>
                <p:nvPr/>
              </p:nvSpPr>
              <p:spPr>
                <a:xfrm>
                  <a:off x="5252060" y="2024506"/>
                  <a:ext cx="774840" cy="774839"/>
                </a:xfrm>
                <a:prstGeom prst="arc">
                  <a:avLst>
                    <a:gd name="adj1" fmla="val 5244234"/>
                    <a:gd name="adj2" fmla="val 16261266"/>
                  </a:avLst>
                </a:prstGeom>
                <a:noFill/>
                <a:ln w="6350">
                  <a:solidFill>
                    <a:schemeClr val="tx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prstClr val="black"/>
                    </a:solidFill>
                    <a:latin typeface="Century Gothic" panose="020B0502020202020204" pitchFamily="34" charset="0"/>
                  </a:endParaRPr>
                </a:p>
              </p:txBody>
            </p:sp>
            <p:sp>
              <p:nvSpPr>
                <p:cNvPr id="35" name="Oval 34"/>
                <p:cNvSpPr/>
                <p:nvPr/>
              </p:nvSpPr>
              <p:spPr>
                <a:xfrm>
                  <a:off x="5639479" y="1985735"/>
                  <a:ext cx="41563" cy="41563"/>
                </a:xfrm>
                <a:prstGeom prst="ellipse">
                  <a:avLst/>
                </a:prstGeom>
                <a:solidFill>
                  <a:schemeClr val="bg1"/>
                </a:solidFill>
                <a:ln w="9525">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prstClr val="black"/>
                    </a:solidFill>
                    <a:latin typeface="Century Gothic" panose="020B0502020202020204" pitchFamily="34" charset="0"/>
                  </a:endParaRPr>
                </a:p>
              </p:txBody>
            </p:sp>
            <p:sp>
              <p:nvSpPr>
                <p:cNvPr id="36" name="Oval 35"/>
                <p:cNvSpPr/>
                <p:nvPr/>
              </p:nvSpPr>
              <p:spPr>
                <a:xfrm>
                  <a:off x="5679329" y="2253597"/>
                  <a:ext cx="41563" cy="41563"/>
                </a:xfrm>
                <a:prstGeom prst="ellipse">
                  <a:avLst/>
                </a:prstGeom>
                <a:solidFill>
                  <a:schemeClr val="bg1"/>
                </a:solidFill>
                <a:ln w="9525">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prstClr val="black"/>
                    </a:solidFill>
                    <a:latin typeface="Century Gothic" panose="020B0502020202020204" pitchFamily="34" charset="0"/>
                  </a:endParaRPr>
                </a:p>
              </p:txBody>
            </p:sp>
          </p:grpSp>
          <p:sp>
            <p:nvSpPr>
              <p:cNvPr id="32" name="TextBox 31"/>
              <p:cNvSpPr txBox="1"/>
              <p:nvPr/>
            </p:nvSpPr>
            <p:spPr>
              <a:xfrm>
                <a:off x="928198" y="2753332"/>
                <a:ext cx="8864831" cy="1051357"/>
              </a:xfrm>
              <a:prstGeom prst="rect">
                <a:avLst/>
              </a:prstGeom>
              <a:noFill/>
              <a:ln>
                <a:solidFill>
                  <a:schemeClr val="tx1">
                    <a:lumMod val="50000"/>
                  </a:schemeClr>
                </a:solidFill>
              </a:ln>
            </p:spPr>
            <p:txBody>
              <a:bodyPr wrap="square" rtlCol="0" anchor="ctr">
                <a:spAutoFit/>
              </a:bodyPr>
              <a:lstStyle/>
              <a:p>
                <a:pPr lvl="0"/>
                <a:r>
                  <a:rPr lang="en-US" b="1" dirty="0"/>
                  <a:t>Enhanced Quality of Care</a:t>
                </a:r>
                <a:r>
                  <a:rPr lang="en-US" dirty="0"/>
                  <a:t>: With additional funding, healthcare facilities can improve the quality of care they provide. This includes upgrading medical equipment, expanding diagnostic capabilities, and ensuring the availability of essential medicines and supplies. Ultimately, patients can receive better healthcare services, leading to improved health outcomes.</a:t>
                </a:r>
              </a:p>
            </p:txBody>
          </p:sp>
        </p:grpSp>
        <p:grpSp>
          <p:nvGrpSpPr>
            <p:cNvPr id="10" name="Group 9"/>
            <p:cNvGrpSpPr/>
            <p:nvPr/>
          </p:nvGrpSpPr>
          <p:grpSpPr>
            <a:xfrm>
              <a:off x="334697" y="3761051"/>
              <a:ext cx="9645371" cy="1600295"/>
              <a:chOff x="147658" y="1477748"/>
              <a:chExt cx="9645371" cy="1600295"/>
            </a:xfrm>
          </p:grpSpPr>
          <p:grpSp>
            <p:nvGrpSpPr>
              <p:cNvPr id="25" name="Group 24"/>
              <p:cNvGrpSpPr/>
              <p:nvPr/>
            </p:nvGrpSpPr>
            <p:grpSpPr>
              <a:xfrm>
                <a:off x="147658" y="1477748"/>
                <a:ext cx="774840" cy="1600294"/>
                <a:chOff x="5256703" y="1477366"/>
                <a:chExt cx="774840" cy="1600294"/>
              </a:xfrm>
            </p:grpSpPr>
            <p:sp>
              <p:nvSpPr>
                <p:cNvPr id="27" name="Oval 26"/>
                <p:cNvSpPr/>
                <p:nvPr/>
              </p:nvSpPr>
              <p:spPr>
                <a:xfrm>
                  <a:off x="5306475" y="2347488"/>
                  <a:ext cx="681182" cy="681182"/>
                </a:xfrm>
                <a:prstGeom prst="ellipse">
                  <a:avLst/>
                </a:prstGeom>
                <a:solidFill>
                  <a:schemeClr val="bg1"/>
                </a:solidFill>
                <a:ln w="9525">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prstClr val="black"/>
                    </a:solidFill>
                    <a:latin typeface="Century Gothic" panose="020B0502020202020204" pitchFamily="34" charset="0"/>
                  </a:endParaRPr>
                </a:p>
              </p:txBody>
            </p:sp>
            <p:sp>
              <p:nvSpPr>
                <p:cNvPr id="28" name="Arc 27"/>
                <p:cNvSpPr/>
                <p:nvPr/>
              </p:nvSpPr>
              <p:spPr>
                <a:xfrm>
                  <a:off x="5256703" y="2302820"/>
                  <a:ext cx="774840" cy="774840"/>
                </a:xfrm>
                <a:prstGeom prst="arc">
                  <a:avLst>
                    <a:gd name="adj1" fmla="val 5244234"/>
                    <a:gd name="adj2" fmla="val 16261266"/>
                  </a:avLst>
                </a:prstGeom>
                <a:noFill/>
                <a:ln w="6350">
                  <a:solidFill>
                    <a:schemeClr val="tx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prstClr val="black"/>
                    </a:solidFill>
                    <a:latin typeface="Century Gothic" panose="020B0502020202020204" pitchFamily="34" charset="0"/>
                  </a:endParaRPr>
                </a:p>
              </p:txBody>
            </p:sp>
            <p:sp>
              <p:nvSpPr>
                <p:cNvPr id="29" name="Oval 28"/>
                <p:cNvSpPr/>
                <p:nvPr/>
              </p:nvSpPr>
              <p:spPr>
                <a:xfrm>
                  <a:off x="5679329" y="1477366"/>
                  <a:ext cx="41563" cy="41563"/>
                </a:xfrm>
                <a:prstGeom prst="ellipse">
                  <a:avLst/>
                </a:prstGeom>
                <a:solidFill>
                  <a:schemeClr val="bg1"/>
                </a:solidFill>
                <a:ln w="9525">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prstClr val="black"/>
                    </a:solidFill>
                    <a:latin typeface="Century Gothic" panose="020B0502020202020204" pitchFamily="34" charset="0"/>
                  </a:endParaRPr>
                </a:p>
              </p:txBody>
            </p:sp>
            <p:sp>
              <p:nvSpPr>
                <p:cNvPr id="30" name="Oval 29"/>
                <p:cNvSpPr/>
                <p:nvPr/>
              </p:nvSpPr>
              <p:spPr>
                <a:xfrm>
                  <a:off x="5679329" y="2253597"/>
                  <a:ext cx="41563" cy="41563"/>
                </a:xfrm>
                <a:prstGeom prst="ellipse">
                  <a:avLst/>
                </a:prstGeom>
                <a:solidFill>
                  <a:schemeClr val="bg1"/>
                </a:solidFill>
                <a:ln w="9525">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prstClr val="black"/>
                    </a:solidFill>
                    <a:latin typeface="Century Gothic" panose="020B0502020202020204" pitchFamily="34" charset="0"/>
                  </a:endParaRPr>
                </a:p>
              </p:txBody>
            </p:sp>
          </p:grpSp>
          <p:sp>
            <p:nvSpPr>
              <p:cNvPr id="26" name="TextBox 25"/>
              <p:cNvSpPr txBox="1"/>
              <p:nvPr/>
            </p:nvSpPr>
            <p:spPr>
              <a:xfrm>
                <a:off x="928199" y="2026686"/>
                <a:ext cx="8864830" cy="1051357"/>
              </a:xfrm>
              <a:prstGeom prst="rect">
                <a:avLst/>
              </a:prstGeom>
              <a:noFill/>
              <a:ln>
                <a:solidFill>
                  <a:schemeClr val="tx1">
                    <a:lumMod val="50000"/>
                  </a:schemeClr>
                </a:solidFill>
              </a:ln>
            </p:spPr>
            <p:txBody>
              <a:bodyPr wrap="square" rtlCol="0" anchor="ctr">
                <a:spAutoFit/>
              </a:bodyPr>
              <a:lstStyle/>
              <a:p>
                <a:pPr lvl="0"/>
                <a:r>
                  <a:rPr lang="en-US" b="1" dirty="0"/>
                  <a:t>Strengthened Health System Resilience</a:t>
                </a:r>
                <a:r>
                  <a:rPr lang="en-US" dirty="0"/>
                  <a:t>: The removal of fuel subsidy can contribute to strengthening the resilience of the health system. Increased funding can be allocated to emergency preparedness, disease surveillance, and response systems, ensuring that healthcare facilities are better equipped to handle public health emergencies and provide timely and effective interventions.</a:t>
                </a:r>
              </a:p>
            </p:txBody>
          </p:sp>
        </p:grpSp>
      </p:grpSp>
      <p:pic>
        <p:nvPicPr>
          <p:cNvPr id="7170" name="Picture 2" descr="Free vector new employee concept illustr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30" y="1617345"/>
            <a:ext cx="399227" cy="39922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Free vector online catalog. digital platform for backup saves. store drive, data library, document archive. cloud storage for information. media database. vector isolated concept metaphor illustration."/>
          <p:cNvPicPr>
            <a:picLocks noChangeAspect="1" noChangeArrowheads="1"/>
          </p:cNvPicPr>
          <p:nvPr/>
        </p:nvPicPr>
        <p:blipFill rotWithShape="1">
          <a:blip r:embed="rId3">
            <a:extLst>
              <a:ext uri="{28A0092B-C50C-407E-A947-70E740481C1C}">
                <a14:useLocalDpi xmlns:a14="http://schemas.microsoft.com/office/drawing/2010/main" val="0"/>
              </a:ext>
            </a:extLst>
          </a:blip>
          <a:srcRect l="8525" t="6595" r="8525" b="6595"/>
          <a:stretch>
            <a:fillRect/>
          </a:stretch>
        </p:blipFill>
        <p:spPr bwMode="auto">
          <a:xfrm>
            <a:off x="405486" y="3064458"/>
            <a:ext cx="359952" cy="37671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Free vector electronic insurance hardware. digital insurers website, responsive web design, malware protection software. gadgets security assurance. vector isolated concept metaphor illustration"/>
          <p:cNvPicPr>
            <a:picLocks noChangeAspect="1" noChangeArrowheads="1"/>
          </p:cNvPicPr>
          <p:nvPr/>
        </p:nvPicPr>
        <p:blipFill rotWithShape="1">
          <a:blip r:embed="rId4">
            <a:extLst>
              <a:ext uri="{28A0092B-C50C-407E-A947-70E740481C1C}">
                <a14:useLocalDpi xmlns:a14="http://schemas.microsoft.com/office/drawing/2010/main" val="0"/>
              </a:ext>
            </a:extLst>
          </a:blip>
          <a:srcRect l="5389" t="6595" r="5389" b="6595"/>
          <a:stretch>
            <a:fillRect/>
          </a:stretch>
        </p:blipFill>
        <p:spPr bwMode="auto">
          <a:xfrm>
            <a:off x="411884" y="4301818"/>
            <a:ext cx="363011" cy="3531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30" y="26909"/>
            <a:ext cx="8673465" cy="342900"/>
          </a:xfrm>
        </p:spPr>
        <p:txBody>
          <a:bodyPr/>
          <a:lstStyle/>
          <a:p>
            <a:pPr algn="ctr"/>
            <a:r>
              <a:rPr lang="en-US" sz="2800" dirty="0" smtClean="0"/>
              <a:t>Possible Short-term </a:t>
            </a:r>
            <a:r>
              <a:rPr lang="en-US" sz="2800" dirty="0"/>
              <a:t>Benefits of Fuel Subsidy Removal in the Health Sector</a:t>
            </a:r>
          </a:p>
        </p:txBody>
      </p:sp>
      <p:sp>
        <p:nvSpPr>
          <p:cNvPr id="3" name="Slide Number Placeholder 2"/>
          <p:cNvSpPr>
            <a:spLocks noGrp="1"/>
          </p:cNvSpPr>
          <p:nvPr>
            <p:ph type="sldNum" sz="quarter" idx="12"/>
          </p:nvPr>
        </p:nvSpPr>
        <p:spPr/>
        <p:txBody>
          <a:bodyPr/>
          <a:lstStyle/>
          <a:p>
            <a:fld id="{7BB16748-3CF8-4CBA-892F-939D9AD21311}" type="slidenum">
              <a:rPr lang="en-US" smtClean="0"/>
              <a:t>63</a:t>
            </a:fld>
            <a:endParaRPr lang="en-US"/>
          </a:p>
        </p:txBody>
      </p:sp>
      <p:grpSp>
        <p:nvGrpSpPr>
          <p:cNvPr id="4" name="Group 3"/>
          <p:cNvGrpSpPr/>
          <p:nvPr/>
        </p:nvGrpSpPr>
        <p:grpSpPr>
          <a:xfrm>
            <a:off x="152734" y="826808"/>
            <a:ext cx="8838533" cy="157895"/>
            <a:chOff x="203645" y="1423443"/>
            <a:chExt cx="11784711" cy="187936"/>
          </a:xfrm>
        </p:grpSpPr>
        <p:sp>
          <p:nvSpPr>
            <p:cNvPr id="5" name="Rectangle 4"/>
            <p:cNvSpPr/>
            <p:nvPr/>
          </p:nvSpPr>
          <p:spPr>
            <a:xfrm>
              <a:off x="203645" y="1423443"/>
              <a:ext cx="11784711" cy="187936"/>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TextBox 5"/>
            <p:cNvSpPr txBox="1"/>
            <p:nvPr/>
          </p:nvSpPr>
          <p:spPr>
            <a:xfrm>
              <a:off x="390684" y="1458078"/>
              <a:ext cx="11410634" cy="118661"/>
            </a:xfrm>
            <a:prstGeom prst="rect">
              <a:avLst/>
            </a:prstGeom>
            <a:solidFill>
              <a:schemeClr val="tx1">
                <a:lumMod val="50000"/>
              </a:schemeClr>
            </a:solidFill>
            <a:ln>
              <a:solidFill>
                <a:schemeClr val="tx1">
                  <a:lumMod val="50000"/>
                </a:schemeClr>
              </a:solidFill>
            </a:ln>
          </p:spPr>
          <p:txBody>
            <a:bodyPr wrap="square" anchor="ctr">
              <a:spAutoFit/>
            </a:bodyPr>
            <a:lstStyle/>
            <a:p>
              <a:pPr lvl="0" algn="ctr">
                <a:defRPr/>
              </a:pPr>
              <a:endParaRPr lang="en-US" sz="900" b="1"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grpSp>
      <p:grpSp>
        <p:nvGrpSpPr>
          <p:cNvPr id="8" name="Group 7"/>
          <p:cNvGrpSpPr/>
          <p:nvPr/>
        </p:nvGrpSpPr>
        <p:grpSpPr>
          <a:xfrm>
            <a:off x="288899" y="1343230"/>
            <a:ext cx="8742366" cy="867380"/>
            <a:chOff x="203645" y="1339752"/>
            <a:chExt cx="9633459" cy="955790"/>
          </a:xfrm>
        </p:grpSpPr>
        <p:grpSp>
          <p:nvGrpSpPr>
            <p:cNvPr id="37" name="Group 36"/>
            <p:cNvGrpSpPr/>
            <p:nvPr/>
          </p:nvGrpSpPr>
          <p:grpSpPr>
            <a:xfrm>
              <a:off x="203645" y="1477748"/>
              <a:ext cx="774840" cy="817794"/>
              <a:chOff x="5312690" y="1477366"/>
              <a:chExt cx="774840" cy="817794"/>
            </a:xfrm>
          </p:grpSpPr>
          <p:sp>
            <p:nvSpPr>
              <p:cNvPr id="39" name="Oval 38"/>
              <p:cNvSpPr/>
              <p:nvPr/>
            </p:nvSpPr>
            <p:spPr>
              <a:xfrm>
                <a:off x="5359519" y="1547207"/>
                <a:ext cx="681182" cy="681182"/>
              </a:xfrm>
              <a:prstGeom prst="ellipse">
                <a:avLst/>
              </a:prstGeom>
              <a:solidFill>
                <a:schemeClr val="bg1"/>
              </a:solidFill>
              <a:ln w="9525">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prstClr val="black"/>
                  </a:solidFill>
                  <a:latin typeface="Century Gothic" panose="020B0502020202020204" pitchFamily="34" charset="0"/>
                </a:endParaRPr>
              </a:p>
            </p:txBody>
          </p:sp>
          <p:sp>
            <p:nvSpPr>
              <p:cNvPr id="40" name="Arc 39"/>
              <p:cNvSpPr/>
              <p:nvPr/>
            </p:nvSpPr>
            <p:spPr>
              <a:xfrm>
                <a:off x="5312690" y="1500378"/>
                <a:ext cx="774840" cy="774840"/>
              </a:xfrm>
              <a:prstGeom prst="arc">
                <a:avLst>
                  <a:gd name="adj1" fmla="val 5244234"/>
                  <a:gd name="adj2" fmla="val 16261266"/>
                </a:avLst>
              </a:prstGeom>
              <a:noFill/>
              <a:ln w="6350">
                <a:solidFill>
                  <a:schemeClr val="tx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prstClr val="black"/>
                  </a:solidFill>
                  <a:latin typeface="Century Gothic" panose="020B0502020202020204" pitchFamily="34" charset="0"/>
                </a:endParaRPr>
              </a:p>
            </p:txBody>
          </p:sp>
          <p:sp>
            <p:nvSpPr>
              <p:cNvPr id="41" name="Oval 40"/>
              <p:cNvSpPr/>
              <p:nvPr/>
            </p:nvSpPr>
            <p:spPr>
              <a:xfrm>
                <a:off x="5679329" y="1477366"/>
                <a:ext cx="41563" cy="41563"/>
              </a:xfrm>
              <a:prstGeom prst="ellipse">
                <a:avLst/>
              </a:prstGeom>
              <a:solidFill>
                <a:schemeClr val="bg1"/>
              </a:solidFill>
              <a:ln w="9525">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prstClr val="black"/>
                  </a:solidFill>
                  <a:latin typeface="Century Gothic" panose="020B0502020202020204" pitchFamily="34" charset="0"/>
                </a:endParaRPr>
              </a:p>
            </p:txBody>
          </p:sp>
          <p:sp>
            <p:nvSpPr>
              <p:cNvPr id="42" name="Oval 41"/>
              <p:cNvSpPr/>
              <p:nvPr/>
            </p:nvSpPr>
            <p:spPr>
              <a:xfrm>
                <a:off x="5679329" y="2253597"/>
                <a:ext cx="41563" cy="41563"/>
              </a:xfrm>
              <a:prstGeom prst="ellipse">
                <a:avLst/>
              </a:prstGeom>
              <a:solidFill>
                <a:schemeClr val="bg1"/>
              </a:solidFill>
              <a:ln w="9525">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prstClr val="black"/>
                  </a:solidFill>
                  <a:latin typeface="Century Gothic" panose="020B0502020202020204" pitchFamily="34" charset="0"/>
                </a:endParaRPr>
              </a:p>
            </p:txBody>
          </p:sp>
        </p:grpSp>
        <p:sp>
          <p:nvSpPr>
            <p:cNvPr id="38" name="TextBox 37"/>
            <p:cNvSpPr txBox="1"/>
            <p:nvPr/>
          </p:nvSpPr>
          <p:spPr>
            <a:xfrm>
              <a:off x="972270" y="1339752"/>
              <a:ext cx="8864834" cy="813954"/>
            </a:xfrm>
            <a:prstGeom prst="rect">
              <a:avLst/>
            </a:prstGeom>
            <a:noFill/>
            <a:ln>
              <a:solidFill>
                <a:schemeClr val="tx1">
                  <a:lumMod val="50000"/>
                </a:schemeClr>
              </a:solidFill>
            </a:ln>
          </p:spPr>
          <p:txBody>
            <a:bodyPr wrap="square" rtlCol="0" anchor="ctr">
              <a:spAutoFit/>
            </a:bodyPr>
            <a:lstStyle/>
            <a:p>
              <a:pPr lvl="0"/>
              <a:r>
                <a:rPr lang="en-US" b="1" dirty="0"/>
                <a:t>Exercise and Healthy Living</a:t>
              </a:r>
              <a:r>
                <a:rPr lang="en-US" dirty="0"/>
                <a:t>: With improved resources, </a:t>
              </a:r>
              <a:r>
                <a:rPr lang="en-US" dirty="0" smtClean="0"/>
                <a:t>we can </a:t>
              </a:r>
              <a:r>
                <a:rPr lang="en-US" dirty="0"/>
                <a:t>encourage and support programs that promote exercise and healthy living among the population, leading to better overall health and reduced risk of chronic diseases.</a:t>
              </a:r>
            </a:p>
          </p:txBody>
        </p:sp>
      </p:grpSp>
      <p:pic>
        <p:nvPicPr>
          <p:cNvPr id="7170" name="Picture 2" descr="Free vector new employee concept illustr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30" y="1617345"/>
            <a:ext cx="399227" cy="3992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878" y="20585"/>
            <a:ext cx="8838533" cy="342736"/>
          </a:xfrm>
        </p:spPr>
        <p:txBody>
          <a:bodyPr/>
          <a:lstStyle/>
          <a:p>
            <a:pPr algn="ctr"/>
            <a:r>
              <a:rPr lang="en-US" sz="2800" dirty="0" smtClean="0"/>
              <a:t>Long-term </a:t>
            </a:r>
            <a:r>
              <a:rPr lang="en-US" sz="2800" dirty="0"/>
              <a:t>Benefits of Fuel Subsidy Removal in the Health </a:t>
            </a:r>
            <a:r>
              <a:rPr lang="en-US" sz="2800" dirty="0" smtClean="0"/>
              <a:t>Sector</a:t>
            </a:r>
            <a:endParaRPr lang="en-US" sz="2800" dirty="0"/>
          </a:p>
        </p:txBody>
      </p:sp>
      <p:sp>
        <p:nvSpPr>
          <p:cNvPr id="3" name="Slide Number Placeholder 2"/>
          <p:cNvSpPr>
            <a:spLocks noGrp="1"/>
          </p:cNvSpPr>
          <p:nvPr>
            <p:ph type="sldNum" sz="quarter" idx="12"/>
          </p:nvPr>
        </p:nvSpPr>
        <p:spPr/>
        <p:txBody>
          <a:bodyPr/>
          <a:lstStyle/>
          <a:p>
            <a:fld id="{7BB16748-3CF8-4CBA-892F-939D9AD21311}" type="slidenum">
              <a:rPr lang="en-US" smtClean="0"/>
              <a:t>64</a:t>
            </a:fld>
            <a:endParaRPr lang="en-US"/>
          </a:p>
        </p:txBody>
      </p:sp>
      <p:grpSp>
        <p:nvGrpSpPr>
          <p:cNvPr id="4" name="Group 3"/>
          <p:cNvGrpSpPr/>
          <p:nvPr/>
        </p:nvGrpSpPr>
        <p:grpSpPr>
          <a:xfrm>
            <a:off x="152734" y="826808"/>
            <a:ext cx="8838533" cy="157895"/>
            <a:chOff x="203645" y="1423443"/>
            <a:chExt cx="11784711" cy="187936"/>
          </a:xfrm>
        </p:grpSpPr>
        <p:sp>
          <p:nvSpPr>
            <p:cNvPr id="5" name="Rectangle 4"/>
            <p:cNvSpPr/>
            <p:nvPr/>
          </p:nvSpPr>
          <p:spPr>
            <a:xfrm>
              <a:off x="203645" y="1423443"/>
              <a:ext cx="11784711" cy="187936"/>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TextBox 5"/>
            <p:cNvSpPr txBox="1"/>
            <p:nvPr/>
          </p:nvSpPr>
          <p:spPr>
            <a:xfrm>
              <a:off x="390684" y="1458078"/>
              <a:ext cx="11410634" cy="118661"/>
            </a:xfrm>
            <a:prstGeom prst="rect">
              <a:avLst/>
            </a:prstGeom>
            <a:solidFill>
              <a:schemeClr val="tx1">
                <a:lumMod val="50000"/>
              </a:schemeClr>
            </a:solidFill>
            <a:ln>
              <a:solidFill>
                <a:schemeClr val="tx1">
                  <a:lumMod val="50000"/>
                </a:schemeClr>
              </a:solidFill>
            </a:ln>
          </p:spPr>
          <p:txBody>
            <a:bodyPr wrap="square" anchor="ctr">
              <a:spAutoFit/>
            </a:bodyPr>
            <a:lstStyle/>
            <a:p>
              <a:pPr lvl="0" algn="ctr">
                <a:defRPr/>
              </a:pPr>
              <a:endParaRPr lang="en-US" sz="900" b="1"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grpSp>
      <p:grpSp>
        <p:nvGrpSpPr>
          <p:cNvPr id="43" name="Group 42"/>
          <p:cNvGrpSpPr/>
          <p:nvPr/>
        </p:nvGrpSpPr>
        <p:grpSpPr>
          <a:xfrm>
            <a:off x="233878" y="1235507"/>
            <a:ext cx="8797387" cy="3553933"/>
            <a:chOff x="330054" y="1445167"/>
            <a:chExt cx="9694089" cy="3916179"/>
          </a:xfrm>
        </p:grpSpPr>
        <p:grpSp>
          <p:nvGrpSpPr>
            <p:cNvPr id="8" name="Group 7"/>
            <p:cNvGrpSpPr/>
            <p:nvPr/>
          </p:nvGrpSpPr>
          <p:grpSpPr>
            <a:xfrm>
              <a:off x="390684" y="1445167"/>
              <a:ext cx="9633459" cy="1074492"/>
              <a:chOff x="203645" y="1221050"/>
              <a:chExt cx="9633459" cy="1074492"/>
            </a:xfrm>
          </p:grpSpPr>
          <p:grpSp>
            <p:nvGrpSpPr>
              <p:cNvPr id="37" name="Group 36"/>
              <p:cNvGrpSpPr/>
              <p:nvPr/>
            </p:nvGrpSpPr>
            <p:grpSpPr>
              <a:xfrm>
                <a:off x="203645" y="1477748"/>
                <a:ext cx="774840" cy="817794"/>
                <a:chOff x="5312690" y="1477366"/>
                <a:chExt cx="774840" cy="817794"/>
              </a:xfrm>
            </p:grpSpPr>
            <p:sp>
              <p:nvSpPr>
                <p:cNvPr id="39" name="Oval 38"/>
                <p:cNvSpPr/>
                <p:nvPr/>
              </p:nvSpPr>
              <p:spPr>
                <a:xfrm>
                  <a:off x="5359519" y="1547207"/>
                  <a:ext cx="681182" cy="681182"/>
                </a:xfrm>
                <a:prstGeom prst="ellipse">
                  <a:avLst/>
                </a:prstGeom>
                <a:solidFill>
                  <a:schemeClr val="bg1"/>
                </a:solidFill>
                <a:ln w="9525">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prstClr val="black"/>
                    </a:solidFill>
                    <a:latin typeface="Century Gothic" panose="020B0502020202020204" pitchFamily="34" charset="0"/>
                  </a:endParaRPr>
                </a:p>
              </p:txBody>
            </p:sp>
            <p:sp>
              <p:nvSpPr>
                <p:cNvPr id="40" name="Arc 39"/>
                <p:cNvSpPr/>
                <p:nvPr/>
              </p:nvSpPr>
              <p:spPr>
                <a:xfrm>
                  <a:off x="5312690" y="1500378"/>
                  <a:ext cx="774840" cy="774840"/>
                </a:xfrm>
                <a:prstGeom prst="arc">
                  <a:avLst>
                    <a:gd name="adj1" fmla="val 5244234"/>
                    <a:gd name="adj2" fmla="val 16261266"/>
                  </a:avLst>
                </a:prstGeom>
                <a:noFill/>
                <a:ln w="6350">
                  <a:solidFill>
                    <a:schemeClr val="tx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prstClr val="black"/>
                    </a:solidFill>
                    <a:latin typeface="Century Gothic" panose="020B0502020202020204" pitchFamily="34" charset="0"/>
                  </a:endParaRPr>
                </a:p>
              </p:txBody>
            </p:sp>
            <p:sp>
              <p:nvSpPr>
                <p:cNvPr id="41" name="Oval 40"/>
                <p:cNvSpPr/>
                <p:nvPr/>
              </p:nvSpPr>
              <p:spPr>
                <a:xfrm>
                  <a:off x="5679329" y="1477366"/>
                  <a:ext cx="41563" cy="41563"/>
                </a:xfrm>
                <a:prstGeom prst="ellipse">
                  <a:avLst/>
                </a:prstGeom>
                <a:solidFill>
                  <a:schemeClr val="bg1"/>
                </a:solidFill>
                <a:ln w="9525">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prstClr val="black"/>
                    </a:solidFill>
                    <a:latin typeface="Century Gothic" panose="020B0502020202020204" pitchFamily="34" charset="0"/>
                  </a:endParaRPr>
                </a:p>
              </p:txBody>
            </p:sp>
            <p:sp>
              <p:nvSpPr>
                <p:cNvPr id="42" name="Oval 41"/>
                <p:cNvSpPr/>
                <p:nvPr/>
              </p:nvSpPr>
              <p:spPr>
                <a:xfrm>
                  <a:off x="5679329" y="2253597"/>
                  <a:ext cx="41563" cy="41563"/>
                </a:xfrm>
                <a:prstGeom prst="ellipse">
                  <a:avLst/>
                </a:prstGeom>
                <a:solidFill>
                  <a:schemeClr val="bg1"/>
                </a:solidFill>
                <a:ln w="9525">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prstClr val="black"/>
                    </a:solidFill>
                    <a:latin typeface="Century Gothic" panose="020B0502020202020204" pitchFamily="34" charset="0"/>
                  </a:endParaRPr>
                </a:p>
              </p:txBody>
            </p:sp>
          </p:grpSp>
          <p:sp>
            <p:nvSpPr>
              <p:cNvPr id="38" name="TextBox 37"/>
              <p:cNvSpPr txBox="1"/>
              <p:nvPr/>
            </p:nvSpPr>
            <p:spPr>
              <a:xfrm>
                <a:off x="972270" y="1221050"/>
                <a:ext cx="8864834" cy="1051357"/>
              </a:xfrm>
              <a:prstGeom prst="rect">
                <a:avLst/>
              </a:prstGeom>
              <a:noFill/>
              <a:ln>
                <a:solidFill>
                  <a:schemeClr val="tx1">
                    <a:lumMod val="50000"/>
                  </a:schemeClr>
                </a:solidFill>
              </a:ln>
            </p:spPr>
            <p:txBody>
              <a:bodyPr wrap="square" rtlCol="0" anchor="ctr">
                <a:spAutoFit/>
              </a:bodyPr>
              <a:lstStyle/>
              <a:p>
                <a:pPr lvl="0"/>
                <a:r>
                  <a:rPr lang="en-US" b="1" dirty="0"/>
                  <a:t>Sustainable Healthcare Financing</a:t>
                </a:r>
                <a:r>
                  <a:rPr lang="en-US" dirty="0"/>
                  <a:t>: The removal of fuel subsidy creates an opportunity for the government to explore alternative and sustainable sources of healthcare financing. This includes implementing health insurance schemes, exploring public-private partnerships, and promoting innovative financing models to ensure long-term funding for healthcare services.</a:t>
                </a:r>
              </a:p>
            </p:txBody>
          </p:sp>
        </p:grpSp>
        <p:grpSp>
          <p:nvGrpSpPr>
            <p:cNvPr id="9" name="Group 8"/>
            <p:cNvGrpSpPr/>
            <p:nvPr/>
          </p:nvGrpSpPr>
          <p:grpSpPr>
            <a:xfrm>
              <a:off x="330054" y="3005012"/>
              <a:ext cx="9650014" cy="1051357"/>
              <a:chOff x="143015" y="2753332"/>
              <a:chExt cx="9650014" cy="1051357"/>
            </a:xfrm>
          </p:grpSpPr>
          <p:grpSp>
            <p:nvGrpSpPr>
              <p:cNvPr id="31" name="Group 30"/>
              <p:cNvGrpSpPr/>
              <p:nvPr/>
            </p:nvGrpSpPr>
            <p:grpSpPr>
              <a:xfrm>
                <a:off x="143015" y="2988147"/>
                <a:ext cx="774840" cy="813610"/>
                <a:chOff x="5252060" y="1985735"/>
                <a:chExt cx="774840" cy="813610"/>
              </a:xfrm>
            </p:grpSpPr>
            <p:sp>
              <p:nvSpPr>
                <p:cNvPr id="33" name="Oval 32"/>
                <p:cNvSpPr/>
                <p:nvPr/>
              </p:nvSpPr>
              <p:spPr>
                <a:xfrm>
                  <a:off x="5303532" y="2073409"/>
                  <a:ext cx="681182" cy="681182"/>
                </a:xfrm>
                <a:prstGeom prst="ellipse">
                  <a:avLst/>
                </a:prstGeom>
                <a:solidFill>
                  <a:schemeClr val="bg1"/>
                </a:solidFill>
                <a:ln w="9525">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prstClr val="black"/>
                    </a:solidFill>
                    <a:latin typeface="Century Gothic" panose="020B0502020202020204" pitchFamily="34" charset="0"/>
                  </a:endParaRPr>
                </a:p>
              </p:txBody>
            </p:sp>
            <p:sp>
              <p:nvSpPr>
                <p:cNvPr id="34" name="Arc 33"/>
                <p:cNvSpPr/>
                <p:nvPr/>
              </p:nvSpPr>
              <p:spPr>
                <a:xfrm>
                  <a:off x="5252060" y="2024506"/>
                  <a:ext cx="774840" cy="774839"/>
                </a:xfrm>
                <a:prstGeom prst="arc">
                  <a:avLst>
                    <a:gd name="adj1" fmla="val 5244234"/>
                    <a:gd name="adj2" fmla="val 16261266"/>
                  </a:avLst>
                </a:prstGeom>
                <a:noFill/>
                <a:ln w="6350">
                  <a:solidFill>
                    <a:schemeClr val="tx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prstClr val="black"/>
                    </a:solidFill>
                    <a:latin typeface="Century Gothic" panose="020B0502020202020204" pitchFamily="34" charset="0"/>
                  </a:endParaRPr>
                </a:p>
              </p:txBody>
            </p:sp>
            <p:sp>
              <p:nvSpPr>
                <p:cNvPr id="35" name="Oval 34"/>
                <p:cNvSpPr/>
                <p:nvPr/>
              </p:nvSpPr>
              <p:spPr>
                <a:xfrm>
                  <a:off x="5639479" y="1985735"/>
                  <a:ext cx="41563" cy="41563"/>
                </a:xfrm>
                <a:prstGeom prst="ellipse">
                  <a:avLst/>
                </a:prstGeom>
                <a:solidFill>
                  <a:schemeClr val="bg1"/>
                </a:solidFill>
                <a:ln w="9525">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prstClr val="black"/>
                    </a:solidFill>
                    <a:latin typeface="Century Gothic" panose="020B0502020202020204" pitchFamily="34" charset="0"/>
                  </a:endParaRPr>
                </a:p>
              </p:txBody>
            </p:sp>
            <p:sp>
              <p:nvSpPr>
                <p:cNvPr id="36" name="Oval 35"/>
                <p:cNvSpPr/>
                <p:nvPr/>
              </p:nvSpPr>
              <p:spPr>
                <a:xfrm>
                  <a:off x="5679329" y="2253597"/>
                  <a:ext cx="41563" cy="41563"/>
                </a:xfrm>
                <a:prstGeom prst="ellipse">
                  <a:avLst/>
                </a:prstGeom>
                <a:solidFill>
                  <a:schemeClr val="bg1"/>
                </a:solidFill>
                <a:ln w="9525">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prstClr val="black"/>
                    </a:solidFill>
                    <a:latin typeface="Century Gothic" panose="020B0502020202020204" pitchFamily="34" charset="0"/>
                  </a:endParaRPr>
                </a:p>
              </p:txBody>
            </p:sp>
          </p:grpSp>
          <p:sp>
            <p:nvSpPr>
              <p:cNvPr id="32" name="TextBox 31"/>
              <p:cNvSpPr txBox="1"/>
              <p:nvPr/>
            </p:nvSpPr>
            <p:spPr>
              <a:xfrm>
                <a:off x="928198" y="2753332"/>
                <a:ext cx="8864831" cy="1051357"/>
              </a:xfrm>
              <a:prstGeom prst="rect">
                <a:avLst/>
              </a:prstGeom>
              <a:noFill/>
              <a:ln>
                <a:solidFill>
                  <a:schemeClr val="tx1">
                    <a:lumMod val="50000"/>
                  </a:schemeClr>
                </a:solidFill>
              </a:ln>
            </p:spPr>
            <p:txBody>
              <a:bodyPr wrap="square" rtlCol="0" anchor="ctr">
                <a:spAutoFit/>
              </a:bodyPr>
              <a:lstStyle/>
              <a:p>
                <a:pPr lvl="0"/>
                <a:r>
                  <a:rPr lang="en-US" b="1" dirty="0"/>
                  <a:t>Improved Healthcare Access</a:t>
                </a:r>
                <a:r>
                  <a:rPr lang="en-US" dirty="0"/>
                  <a:t>: Over time, the reallocation of funds from fuel subsidy can lead to improved healthcare access, particularly in underserved areas. Investments in healthcare infrastructure and the expansion of healthcare facilities can bring healthcare services closer to communities, reducing geographical barriers and ensuring equitable access to care.</a:t>
                </a:r>
              </a:p>
            </p:txBody>
          </p:sp>
        </p:grpSp>
        <p:grpSp>
          <p:nvGrpSpPr>
            <p:cNvPr id="10" name="Group 9"/>
            <p:cNvGrpSpPr/>
            <p:nvPr/>
          </p:nvGrpSpPr>
          <p:grpSpPr>
            <a:xfrm>
              <a:off x="334697" y="3761051"/>
              <a:ext cx="9645371" cy="1600295"/>
              <a:chOff x="147658" y="1477748"/>
              <a:chExt cx="9645371" cy="1600295"/>
            </a:xfrm>
          </p:grpSpPr>
          <p:grpSp>
            <p:nvGrpSpPr>
              <p:cNvPr id="25" name="Group 24"/>
              <p:cNvGrpSpPr/>
              <p:nvPr/>
            </p:nvGrpSpPr>
            <p:grpSpPr>
              <a:xfrm>
                <a:off x="147658" y="1477748"/>
                <a:ext cx="774840" cy="1600294"/>
                <a:chOff x="5256703" y="1477366"/>
                <a:chExt cx="774840" cy="1600294"/>
              </a:xfrm>
            </p:grpSpPr>
            <p:sp>
              <p:nvSpPr>
                <p:cNvPr id="27" name="Oval 26"/>
                <p:cNvSpPr/>
                <p:nvPr/>
              </p:nvSpPr>
              <p:spPr>
                <a:xfrm>
                  <a:off x="5306475" y="2347488"/>
                  <a:ext cx="681182" cy="681182"/>
                </a:xfrm>
                <a:prstGeom prst="ellipse">
                  <a:avLst/>
                </a:prstGeom>
                <a:solidFill>
                  <a:schemeClr val="bg1"/>
                </a:solidFill>
                <a:ln w="9525">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prstClr val="black"/>
                    </a:solidFill>
                    <a:latin typeface="Century Gothic" panose="020B0502020202020204" pitchFamily="34" charset="0"/>
                  </a:endParaRPr>
                </a:p>
              </p:txBody>
            </p:sp>
            <p:sp>
              <p:nvSpPr>
                <p:cNvPr id="28" name="Arc 27"/>
                <p:cNvSpPr/>
                <p:nvPr/>
              </p:nvSpPr>
              <p:spPr>
                <a:xfrm>
                  <a:off x="5256703" y="2302820"/>
                  <a:ext cx="774840" cy="774840"/>
                </a:xfrm>
                <a:prstGeom prst="arc">
                  <a:avLst>
                    <a:gd name="adj1" fmla="val 5244234"/>
                    <a:gd name="adj2" fmla="val 16261266"/>
                  </a:avLst>
                </a:prstGeom>
                <a:noFill/>
                <a:ln w="6350">
                  <a:solidFill>
                    <a:schemeClr val="tx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prstClr val="black"/>
                    </a:solidFill>
                    <a:latin typeface="Century Gothic" panose="020B0502020202020204" pitchFamily="34" charset="0"/>
                  </a:endParaRPr>
                </a:p>
              </p:txBody>
            </p:sp>
            <p:sp>
              <p:nvSpPr>
                <p:cNvPr id="29" name="Oval 28"/>
                <p:cNvSpPr/>
                <p:nvPr/>
              </p:nvSpPr>
              <p:spPr>
                <a:xfrm>
                  <a:off x="5679329" y="1477366"/>
                  <a:ext cx="41563" cy="41563"/>
                </a:xfrm>
                <a:prstGeom prst="ellipse">
                  <a:avLst/>
                </a:prstGeom>
                <a:solidFill>
                  <a:schemeClr val="bg1"/>
                </a:solidFill>
                <a:ln w="9525">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prstClr val="black"/>
                    </a:solidFill>
                    <a:latin typeface="Century Gothic" panose="020B0502020202020204" pitchFamily="34" charset="0"/>
                  </a:endParaRPr>
                </a:p>
              </p:txBody>
            </p:sp>
            <p:sp>
              <p:nvSpPr>
                <p:cNvPr id="30" name="Oval 29"/>
                <p:cNvSpPr/>
                <p:nvPr/>
              </p:nvSpPr>
              <p:spPr>
                <a:xfrm>
                  <a:off x="5679329" y="2253597"/>
                  <a:ext cx="41563" cy="41563"/>
                </a:xfrm>
                <a:prstGeom prst="ellipse">
                  <a:avLst/>
                </a:prstGeom>
                <a:solidFill>
                  <a:schemeClr val="bg1"/>
                </a:solidFill>
                <a:ln w="9525">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prstClr val="black"/>
                    </a:solidFill>
                    <a:latin typeface="Century Gothic" panose="020B0502020202020204" pitchFamily="34" charset="0"/>
                  </a:endParaRPr>
                </a:p>
              </p:txBody>
            </p:sp>
          </p:grpSp>
          <p:sp>
            <p:nvSpPr>
              <p:cNvPr id="26" name="TextBox 25"/>
              <p:cNvSpPr txBox="1"/>
              <p:nvPr/>
            </p:nvSpPr>
            <p:spPr>
              <a:xfrm>
                <a:off x="928199" y="2026686"/>
                <a:ext cx="8864830" cy="1051357"/>
              </a:xfrm>
              <a:prstGeom prst="rect">
                <a:avLst/>
              </a:prstGeom>
              <a:noFill/>
              <a:ln>
                <a:solidFill>
                  <a:schemeClr val="tx1">
                    <a:lumMod val="50000"/>
                  </a:schemeClr>
                </a:solidFill>
              </a:ln>
            </p:spPr>
            <p:txBody>
              <a:bodyPr wrap="square" rtlCol="0" anchor="ctr">
                <a:spAutoFit/>
              </a:bodyPr>
              <a:lstStyle/>
              <a:p>
                <a:pPr lvl="0"/>
                <a:r>
                  <a:rPr lang="en-US" b="1" dirty="0"/>
                  <a:t>Strengthened Healthcare Workforce</a:t>
                </a:r>
                <a:r>
                  <a:rPr lang="en-US" dirty="0"/>
                  <a:t>: With increased funding, the health sector can invest in training programs, incentives, and retention strategies to attract and retain qualified healthcare professionals. This can help address the shortage of healthcare workers and improve the overall quality of healthcare delivery.</a:t>
                </a:r>
              </a:p>
            </p:txBody>
          </p:sp>
        </p:grpSp>
      </p:grpSp>
      <p:pic>
        <p:nvPicPr>
          <p:cNvPr id="7170" name="Picture 2" descr="Free vector new employee concept illustr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30" y="1617345"/>
            <a:ext cx="399227" cy="39922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Free vector online catalog. digital platform for backup saves. store drive, data library, document archive. cloud storage for information. media database. vector isolated concept metaphor illustration."/>
          <p:cNvPicPr>
            <a:picLocks noChangeAspect="1" noChangeArrowheads="1"/>
          </p:cNvPicPr>
          <p:nvPr/>
        </p:nvPicPr>
        <p:blipFill rotWithShape="1">
          <a:blip r:embed="rId3">
            <a:extLst>
              <a:ext uri="{28A0092B-C50C-407E-A947-70E740481C1C}">
                <a14:useLocalDpi xmlns:a14="http://schemas.microsoft.com/office/drawing/2010/main" val="0"/>
              </a:ext>
            </a:extLst>
          </a:blip>
          <a:srcRect l="8525" t="6595" r="8525" b="6595"/>
          <a:stretch>
            <a:fillRect/>
          </a:stretch>
        </p:blipFill>
        <p:spPr bwMode="auto">
          <a:xfrm>
            <a:off x="405486" y="3064458"/>
            <a:ext cx="359952" cy="37671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Free vector electronic insurance hardware. digital insurers website, responsive web design, malware protection software. gadgets security assurance. vector isolated concept metaphor illustration"/>
          <p:cNvPicPr>
            <a:picLocks noChangeAspect="1" noChangeArrowheads="1"/>
          </p:cNvPicPr>
          <p:nvPr/>
        </p:nvPicPr>
        <p:blipFill rotWithShape="1">
          <a:blip r:embed="rId4">
            <a:extLst>
              <a:ext uri="{28A0092B-C50C-407E-A947-70E740481C1C}">
                <a14:useLocalDpi xmlns:a14="http://schemas.microsoft.com/office/drawing/2010/main" val="0"/>
              </a:ext>
            </a:extLst>
          </a:blip>
          <a:srcRect l="5389" t="6595" r="5389" b="6595"/>
          <a:stretch>
            <a:fillRect/>
          </a:stretch>
        </p:blipFill>
        <p:spPr bwMode="auto">
          <a:xfrm>
            <a:off x="411884" y="4301818"/>
            <a:ext cx="363011" cy="3531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645" y="-24177"/>
            <a:ext cx="8838533" cy="636310"/>
          </a:xfrm>
        </p:spPr>
        <p:txBody>
          <a:bodyPr/>
          <a:lstStyle/>
          <a:p>
            <a:pPr algn="ctr"/>
            <a:r>
              <a:rPr lang="en-US" sz="2800" dirty="0"/>
              <a:t>Long-term Benefits of Fuel Subsidy Removal in the Health Sector</a:t>
            </a:r>
          </a:p>
        </p:txBody>
      </p:sp>
      <p:sp>
        <p:nvSpPr>
          <p:cNvPr id="3" name="Slide Number Placeholder 2"/>
          <p:cNvSpPr>
            <a:spLocks noGrp="1"/>
          </p:cNvSpPr>
          <p:nvPr>
            <p:ph type="sldNum" sz="quarter" idx="12"/>
          </p:nvPr>
        </p:nvSpPr>
        <p:spPr/>
        <p:txBody>
          <a:bodyPr/>
          <a:lstStyle/>
          <a:p>
            <a:fld id="{7BB16748-3CF8-4CBA-892F-939D9AD21311}" type="slidenum">
              <a:rPr lang="en-US" smtClean="0"/>
              <a:t>65</a:t>
            </a:fld>
            <a:endParaRPr lang="en-US"/>
          </a:p>
        </p:txBody>
      </p:sp>
      <p:grpSp>
        <p:nvGrpSpPr>
          <p:cNvPr id="4" name="Group 3"/>
          <p:cNvGrpSpPr/>
          <p:nvPr/>
        </p:nvGrpSpPr>
        <p:grpSpPr>
          <a:xfrm>
            <a:off x="152734" y="826808"/>
            <a:ext cx="8838533" cy="157895"/>
            <a:chOff x="203645" y="1423443"/>
            <a:chExt cx="11784711" cy="187936"/>
          </a:xfrm>
        </p:grpSpPr>
        <p:sp>
          <p:nvSpPr>
            <p:cNvPr id="5" name="Rectangle 4"/>
            <p:cNvSpPr/>
            <p:nvPr/>
          </p:nvSpPr>
          <p:spPr>
            <a:xfrm>
              <a:off x="203645" y="1423443"/>
              <a:ext cx="11784711" cy="187936"/>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TextBox 5"/>
            <p:cNvSpPr txBox="1"/>
            <p:nvPr/>
          </p:nvSpPr>
          <p:spPr>
            <a:xfrm>
              <a:off x="390684" y="1458078"/>
              <a:ext cx="11410634" cy="118661"/>
            </a:xfrm>
            <a:prstGeom prst="rect">
              <a:avLst/>
            </a:prstGeom>
            <a:solidFill>
              <a:schemeClr val="tx1">
                <a:lumMod val="50000"/>
              </a:schemeClr>
            </a:solidFill>
            <a:ln>
              <a:solidFill>
                <a:schemeClr val="tx1">
                  <a:lumMod val="50000"/>
                </a:schemeClr>
              </a:solidFill>
            </a:ln>
          </p:spPr>
          <p:txBody>
            <a:bodyPr wrap="square" anchor="ctr">
              <a:spAutoFit/>
            </a:bodyPr>
            <a:lstStyle/>
            <a:p>
              <a:pPr lvl="0" algn="ctr">
                <a:defRPr/>
              </a:pPr>
              <a:endParaRPr lang="en-US" sz="900" b="1"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grpSp>
      <p:grpSp>
        <p:nvGrpSpPr>
          <p:cNvPr id="8" name="Group 7"/>
          <p:cNvGrpSpPr/>
          <p:nvPr/>
        </p:nvGrpSpPr>
        <p:grpSpPr>
          <a:xfrm>
            <a:off x="261590" y="3184744"/>
            <a:ext cx="8882076" cy="829945"/>
            <a:chOff x="203645" y="1430909"/>
            <a:chExt cx="9787410" cy="914539"/>
          </a:xfrm>
        </p:grpSpPr>
        <p:grpSp>
          <p:nvGrpSpPr>
            <p:cNvPr id="37" name="Group 36"/>
            <p:cNvGrpSpPr/>
            <p:nvPr/>
          </p:nvGrpSpPr>
          <p:grpSpPr>
            <a:xfrm>
              <a:off x="203645" y="1477748"/>
              <a:ext cx="774840" cy="817794"/>
              <a:chOff x="5312690" y="1477366"/>
              <a:chExt cx="774840" cy="817794"/>
            </a:xfrm>
          </p:grpSpPr>
          <p:sp>
            <p:nvSpPr>
              <p:cNvPr id="39" name="Oval 38"/>
              <p:cNvSpPr/>
              <p:nvPr/>
            </p:nvSpPr>
            <p:spPr>
              <a:xfrm>
                <a:off x="5359519" y="1547207"/>
                <a:ext cx="681182" cy="681182"/>
              </a:xfrm>
              <a:prstGeom prst="ellipse">
                <a:avLst/>
              </a:prstGeom>
              <a:solidFill>
                <a:schemeClr val="bg1"/>
              </a:solidFill>
              <a:ln w="9525">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prstClr val="black"/>
                  </a:solidFill>
                  <a:latin typeface="Century Gothic" panose="020B0502020202020204" pitchFamily="34" charset="0"/>
                </a:endParaRPr>
              </a:p>
            </p:txBody>
          </p:sp>
          <p:sp>
            <p:nvSpPr>
              <p:cNvPr id="40" name="Arc 39"/>
              <p:cNvSpPr/>
              <p:nvPr/>
            </p:nvSpPr>
            <p:spPr>
              <a:xfrm>
                <a:off x="5312690" y="1500378"/>
                <a:ext cx="774840" cy="774840"/>
              </a:xfrm>
              <a:prstGeom prst="arc">
                <a:avLst>
                  <a:gd name="adj1" fmla="val 5244234"/>
                  <a:gd name="adj2" fmla="val 16261266"/>
                </a:avLst>
              </a:prstGeom>
              <a:noFill/>
              <a:ln w="6350">
                <a:solidFill>
                  <a:schemeClr val="tx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prstClr val="black"/>
                  </a:solidFill>
                  <a:latin typeface="Century Gothic" panose="020B0502020202020204" pitchFamily="34" charset="0"/>
                </a:endParaRPr>
              </a:p>
            </p:txBody>
          </p:sp>
          <p:sp>
            <p:nvSpPr>
              <p:cNvPr id="41" name="Oval 40"/>
              <p:cNvSpPr/>
              <p:nvPr/>
            </p:nvSpPr>
            <p:spPr>
              <a:xfrm>
                <a:off x="5679329" y="1477366"/>
                <a:ext cx="41563" cy="41563"/>
              </a:xfrm>
              <a:prstGeom prst="ellipse">
                <a:avLst/>
              </a:prstGeom>
              <a:solidFill>
                <a:schemeClr val="bg1"/>
              </a:solidFill>
              <a:ln w="9525">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prstClr val="black"/>
                  </a:solidFill>
                  <a:latin typeface="Century Gothic" panose="020B0502020202020204" pitchFamily="34" charset="0"/>
                </a:endParaRPr>
              </a:p>
            </p:txBody>
          </p:sp>
          <p:sp>
            <p:nvSpPr>
              <p:cNvPr id="42" name="Oval 41"/>
              <p:cNvSpPr/>
              <p:nvPr/>
            </p:nvSpPr>
            <p:spPr>
              <a:xfrm>
                <a:off x="5679329" y="2253597"/>
                <a:ext cx="41563" cy="41563"/>
              </a:xfrm>
              <a:prstGeom prst="ellipse">
                <a:avLst/>
              </a:prstGeom>
              <a:solidFill>
                <a:schemeClr val="bg1"/>
              </a:solidFill>
              <a:ln w="9525">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prstClr val="black"/>
                  </a:solidFill>
                  <a:latin typeface="Century Gothic" panose="020B0502020202020204" pitchFamily="34" charset="0"/>
                </a:endParaRPr>
              </a:p>
            </p:txBody>
          </p:sp>
        </p:grpSp>
        <p:sp>
          <p:nvSpPr>
            <p:cNvPr id="38" name="TextBox 37"/>
            <p:cNvSpPr txBox="1"/>
            <p:nvPr/>
          </p:nvSpPr>
          <p:spPr>
            <a:xfrm>
              <a:off x="1001995" y="1430909"/>
              <a:ext cx="8989060" cy="914539"/>
            </a:xfrm>
            <a:prstGeom prst="rect">
              <a:avLst/>
            </a:prstGeom>
            <a:noFill/>
            <a:ln>
              <a:solidFill>
                <a:schemeClr val="tx1">
                  <a:lumMod val="50000"/>
                </a:schemeClr>
              </a:solidFill>
            </a:ln>
          </p:spPr>
          <p:txBody>
            <a:bodyPr wrap="square" rtlCol="0" anchor="ctr">
              <a:spAutoFit/>
            </a:bodyPr>
            <a:lstStyle/>
            <a:p>
              <a:pPr lvl="0"/>
              <a:r>
                <a:rPr lang="en-US" sz="1600" b="1" dirty="0"/>
                <a:t>Environmental Health</a:t>
              </a:r>
              <a:r>
                <a:rPr lang="en-US" sz="1600" dirty="0"/>
                <a:t>: With the removal of fuel </a:t>
              </a:r>
              <a:r>
                <a:rPr lang="en-US" sz="1600" dirty="0" err="1" smtClean="0"/>
                <a:t>subsidy,we</a:t>
              </a:r>
              <a:r>
                <a:rPr lang="en-US" sz="1600" dirty="0" smtClean="0"/>
                <a:t> can </a:t>
              </a:r>
              <a:r>
                <a:rPr lang="en-US" sz="1600" dirty="0"/>
                <a:t>explore cleaner and sustainable energy alternatives, contributing to improved air quality and a healthier environment, thereby reducing the burden of diseases.</a:t>
              </a:r>
            </a:p>
          </p:txBody>
        </p:sp>
      </p:grpSp>
      <p:grpSp>
        <p:nvGrpSpPr>
          <p:cNvPr id="23" name="Group 22"/>
          <p:cNvGrpSpPr/>
          <p:nvPr/>
        </p:nvGrpSpPr>
        <p:grpSpPr>
          <a:xfrm>
            <a:off x="261590" y="1315764"/>
            <a:ext cx="8882076" cy="1323439"/>
            <a:chOff x="203645" y="1159011"/>
            <a:chExt cx="9787410" cy="1458334"/>
          </a:xfrm>
        </p:grpSpPr>
        <p:grpSp>
          <p:nvGrpSpPr>
            <p:cNvPr id="24" name="Group 23"/>
            <p:cNvGrpSpPr/>
            <p:nvPr/>
          </p:nvGrpSpPr>
          <p:grpSpPr>
            <a:xfrm>
              <a:off x="203645" y="1477748"/>
              <a:ext cx="774840" cy="817794"/>
              <a:chOff x="5312690" y="1477366"/>
              <a:chExt cx="774840" cy="817794"/>
            </a:xfrm>
          </p:grpSpPr>
          <p:sp>
            <p:nvSpPr>
              <p:cNvPr id="26" name="Oval 25"/>
              <p:cNvSpPr/>
              <p:nvPr/>
            </p:nvSpPr>
            <p:spPr>
              <a:xfrm>
                <a:off x="5359519" y="1547207"/>
                <a:ext cx="681182" cy="681182"/>
              </a:xfrm>
              <a:prstGeom prst="ellipse">
                <a:avLst/>
              </a:prstGeom>
              <a:solidFill>
                <a:schemeClr val="bg1"/>
              </a:solidFill>
              <a:ln w="9525">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prstClr val="black"/>
                  </a:solidFill>
                  <a:latin typeface="Century Gothic" panose="020B0502020202020204" pitchFamily="34" charset="0"/>
                </a:endParaRPr>
              </a:p>
            </p:txBody>
          </p:sp>
          <p:sp>
            <p:nvSpPr>
              <p:cNvPr id="27" name="Arc 26"/>
              <p:cNvSpPr/>
              <p:nvPr/>
            </p:nvSpPr>
            <p:spPr>
              <a:xfrm>
                <a:off x="5312690" y="1500378"/>
                <a:ext cx="774840" cy="774840"/>
              </a:xfrm>
              <a:prstGeom prst="arc">
                <a:avLst>
                  <a:gd name="adj1" fmla="val 5244234"/>
                  <a:gd name="adj2" fmla="val 16261266"/>
                </a:avLst>
              </a:prstGeom>
              <a:noFill/>
              <a:ln w="6350">
                <a:solidFill>
                  <a:schemeClr val="tx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prstClr val="black"/>
                  </a:solidFill>
                  <a:latin typeface="Century Gothic" panose="020B0502020202020204" pitchFamily="34" charset="0"/>
                </a:endParaRPr>
              </a:p>
            </p:txBody>
          </p:sp>
          <p:sp>
            <p:nvSpPr>
              <p:cNvPr id="28" name="Oval 27"/>
              <p:cNvSpPr/>
              <p:nvPr/>
            </p:nvSpPr>
            <p:spPr>
              <a:xfrm>
                <a:off x="5679329" y="1477366"/>
                <a:ext cx="41563" cy="41563"/>
              </a:xfrm>
              <a:prstGeom prst="ellipse">
                <a:avLst/>
              </a:prstGeom>
              <a:solidFill>
                <a:schemeClr val="bg1"/>
              </a:solidFill>
              <a:ln w="9525">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prstClr val="black"/>
                  </a:solidFill>
                  <a:latin typeface="Century Gothic" panose="020B0502020202020204" pitchFamily="34" charset="0"/>
                </a:endParaRPr>
              </a:p>
            </p:txBody>
          </p:sp>
          <p:sp>
            <p:nvSpPr>
              <p:cNvPr id="29" name="Oval 28"/>
              <p:cNvSpPr/>
              <p:nvPr/>
            </p:nvSpPr>
            <p:spPr>
              <a:xfrm>
                <a:off x="5679329" y="2253597"/>
                <a:ext cx="41563" cy="41563"/>
              </a:xfrm>
              <a:prstGeom prst="ellipse">
                <a:avLst/>
              </a:prstGeom>
              <a:solidFill>
                <a:schemeClr val="bg1"/>
              </a:solidFill>
              <a:ln w="9525">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prstClr val="black"/>
                  </a:solidFill>
                  <a:latin typeface="Century Gothic" panose="020B0502020202020204" pitchFamily="34" charset="0"/>
                </a:endParaRPr>
              </a:p>
            </p:txBody>
          </p:sp>
        </p:grpSp>
        <p:sp>
          <p:nvSpPr>
            <p:cNvPr id="25" name="TextBox 24"/>
            <p:cNvSpPr txBox="1"/>
            <p:nvPr/>
          </p:nvSpPr>
          <p:spPr>
            <a:xfrm>
              <a:off x="1001995" y="1159011"/>
              <a:ext cx="8989060" cy="1458334"/>
            </a:xfrm>
            <a:prstGeom prst="rect">
              <a:avLst/>
            </a:prstGeom>
            <a:noFill/>
            <a:ln>
              <a:solidFill>
                <a:schemeClr val="tx1">
                  <a:lumMod val="50000"/>
                </a:schemeClr>
              </a:solidFill>
            </a:ln>
          </p:spPr>
          <p:txBody>
            <a:bodyPr wrap="square" rtlCol="0" anchor="ctr">
              <a:spAutoFit/>
            </a:bodyPr>
            <a:lstStyle/>
            <a:p>
              <a:pPr lvl="0"/>
              <a:r>
                <a:rPr lang="en-US" sz="1600" b="1" dirty="0"/>
                <a:t>Enhanced Health Outcomes</a:t>
              </a:r>
              <a:r>
                <a:rPr lang="en-US" sz="1600" dirty="0"/>
                <a:t>: By allocating resources to preventive healthcare programs, health education initiatives, and early intervention measures, the removal of fuel subsidy can contribute to improved health outcomes. This includes reducing the burden of communicable diseases, preventing chronic illnesses, and promoting overall population health.</a:t>
              </a:r>
            </a:p>
          </p:txBody>
        </p:sp>
      </p:grpSp>
      <p:pic>
        <p:nvPicPr>
          <p:cNvPr id="30" name="Picture 2" descr="Free vector new employee concept illustr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166" y="1769575"/>
            <a:ext cx="399227" cy="39922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Free vector electronic insurance hardware. digital insurers website, responsive web design, malware protection software. gadgets security assurance. vector isolated concept metaphor illustration"/>
          <p:cNvPicPr>
            <a:picLocks noChangeAspect="1" noChangeArrowheads="1"/>
          </p:cNvPicPr>
          <p:nvPr/>
        </p:nvPicPr>
        <p:blipFill rotWithShape="1">
          <a:blip r:embed="rId3">
            <a:extLst>
              <a:ext uri="{28A0092B-C50C-407E-A947-70E740481C1C}">
                <a14:useLocalDpi xmlns:a14="http://schemas.microsoft.com/office/drawing/2010/main" val="0"/>
              </a:ext>
            </a:extLst>
          </a:blip>
          <a:srcRect l="5389" t="6595" r="5389" b="6595"/>
          <a:stretch>
            <a:fillRect/>
          </a:stretch>
        </p:blipFill>
        <p:spPr bwMode="auto">
          <a:xfrm>
            <a:off x="446052" y="3442754"/>
            <a:ext cx="363011" cy="3531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Shape 155"/>
        <p:cNvGrpSpPr/>
        <p:nvPr/>
      </p:nvGrpSpPr>
      <p:grpSpPr>
        <a:xfrm>
          <a:off x="0" y="0"/>
          <a:ext cx="0" cy="0"/>
          <a:chOff x="0" y="0"/>
          <a:chExt cx="0" cy="0"/>
        </a:xfrm>
      </p:grpSpPr>
      <p:sp>
        <p:nvSpPr>
          <p:cNvPr id="157" name="Google Shape;157;p24"/>
          <p:cNvSpPr txBox="1">
            <a:spLocks noGrp="1"/>
          </p:cNvSpPr>
          <p:nvPr>
            <p:ph type="sldNum" idx="12"/>
          </p:nvPr>
        </p:nvSpPr>
        <p:spPr>
          <a:xfrm>
            <a:off x="8456478" y="129651"/>
            <a:ext cx="548700" cy="3936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GB">
                <a:solidFill>
                  <a:schemeClr val="tx1"/>
                </a:solidFill>
              </a:rPr>
              <a:t>66</a:t>
            </a:fld>
            <a:endParaRPr>
              <a:solidFill>
                <a:schemeClr val="tx1"/>
              </a:solidFill>
            </a:endParaRP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0750" t="-220" r="2179" b="220"/>
          <a:stretch>
            <a:fillRect/>
          </a:stretch>
        </p:blipFill>
        <p:spPr>
          <a:xfrm>
            <a:off x="1" y="0"/>
            <a:ext cx="9144000" cy="5121974"/>
          </a:xfrm>
          <a:prstGeom prst="rect">
            <a:avLst/>
          </a:prstGeom>
        </p:spPr>
      </p:pic>
      <p:sp>
        <p:nvSpPr>
          <p:cNvPr id="7" name="Explosion 2 6"/>
          <p:cNvSpPr/>
          <p:nvPr/>
        </p:nvSpPr>
        <p:spPr>
          <a:xfrm>
            <a:off x="-597211" y="-641441"/>
            <a:ext cx="4412855" cy="3373351"/>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lumMod val="75000"/>
                  </a:schemeClr>
                </a:solidFill>
              </a:rPr>
              <a:t>Call To Action</a:t>
            </a:r>
          </a:p>
        </p:txBody>
      </p:sp>
    </p:spTree>
  </p:cSld>
  <p:clrMapOvr>
    <a:masterClrMapping/>
  </p:clrMapOvr>
  <p:transition>
    <p:fade thruBlk="1"/>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Rectangle 103"/>
          <p:cNvSpPr/>
          <p:nvPr/>
        </p:nvSpPr>
        <p:spPr>
          <a:xfrm>
            <a:off x="548554" y="678656"/>
            <a:ext cx="3090758" cy="4067021"/>
          </a:xfrm>
          <a:prstGeom prst="rect">
            <a:avLst/>
          </a:prstGeom>
          <a:no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050" kern="1200" dirty="0" err="1">
              <a:solidFill>
                <a:prstClr val="white"/>
              </a:solidFill>
              <a:latin typeface="Calibri" panose="020F0502020204030204"/>
            </a:endParaRPr>
          </a:p>
        </p:txBody>
      </p:sp>
      <p:sp>
        <p:nvSpPr>
          <p:cNvPr id="3" name="Slide Number Placeholder 2"/>
          <p:cNvSpPr>
            <a:spLocks noGrp="1"/>
          </p:cNvSpPr>
          <p:nvPr>
            <p:ph type="sldNum" sz="quarter" idx="12"/>
          </p:nvPr>
        </p:nvSpPr>
        <p:spPr>
          <a:ln>
            <a:solidFill>
              <a:schemeClr val="tx1">
                <a:lumMod val="50000"/>
              </a:schemeClr>
            </a:solidFill>
          </a:ln>
        </p:spPr>
        <p:txBody>
          <a:bodyPr/>
          <a:lstStyle/>
          <a:p>
            <a:pPr algn="ctr" defTabSz="685800">
              <a:buClrTx/>
              <a:defRPr/>
            </a:pPr>
            <a:fld id="{7BB16748-3CF8-4CBA-892F-939D9AD21311}" type="slidenum">
              <a:rPr lang="en-US" sz="750" kern="1200">
                <a:solidFill>
                  <a:prstClr val="black">
                    <a:lumMod val="75000"/>
                    <a:lumOff val="25000"/>
                  </a:prstClr>
                </a:solidFill>
                <a:latin typeface="Arial" panose="020B0604020202020204" pitchFamily="34" charset="0"/>
                <a:ea typeface="+mn-ea"/>
                <a:cs typeface="Arial" panose="020B0604020202020204" pitchFamily="34" charset="0"/>
              </a:rPr>
              <a:t>67</a:t>
            </a:fld>
            <a:endParaRPr lang="en-US" sz="750" kern="1200">
              <a:solidFill>
                <a:prstClr val="black">
                  <a:lumMod val="75000"/>
                  <a:lumOff val="25000"/>
                </a:prstClr>
              </a:solidFill>
              <a:latin typeface="Arial" panose="020B0604020202020204" pitchFamily="34" charset="0"/>
              <a:ea typeface="+mn-ea"/>
              <a:cs typeface="Arial" panose="020B0604020202020204" pitchFamily="34" charset="0"/>
            </a:endParaRPr>
          </a:p>
        </p:txBody>
      </p:sp>
      <p:grpSp>
        <p:nvGrpSpPr>
          <p:cNvPr id="46" name="Group 45"/>
          <p:cNvGrpSpPr/>
          <p:nvPr/>
        </p:nvGrpSpPr>
        <p:grpSpPr>
          <a:xfrm>
            <a:off x="1190" y="1511149"/>
            <a:ext cx="2866269" cy="3422187"/>
            <a:chOff x="-1" y="1177512"/>
            <a:chExt cx="3822687" cy="5076548"/>
          </a:xfrm>
          <a:solidFill>
            <a:schemeClr val="tx1">
              <a:lumMod val="50000"/>
            </a:schemeClr>
          </a:solidFill>
        </p:grpSpPr>
        <p:sp>
          <p:nvSpPr>
            <p:cNvPr id="47" name="Rectangle 46"/>
            <p:cNvSpPr/>
            <p:nvPr/>
          </p:nvSpPr>
          <p:spPr>
            <a:xfrm flipH="1">
              <a:off x="-1" y="5795210"/>
              <a:ext cx="3374205" cy="458850"/>
            </a:xfrm>
            <a:prstGeom prst="rect">
              <a:avLst/>
            </a:prstGeom>
            <a:grpFill/>
            <a:ln w="12700" cap="flat" cmpd="sng" algn="ctr">
              <a:solidFill>
                <a:schemeClr val="tx1">
                  <a:lumMod val="50000"/>
                </a:schemeClr>
              </a:solidFill>
              <a:prstDash val="solid"/>
              <a:miter lim="800000"/>
            </a:ln>
            <a:effectLst/>
          </p:spPr>
          <p:txBody>
            <a:bodyPr rtlCol="0" anchor="ctr"/>
            <a:lstStyle/>
            <a:p>
              <a:pPr algn="ctr" defTabSz="685800">
                <a:buClrTx/>
                <a:defRPr/>
              </a:pPr>
              <a:endParaRPr lang="en-IN" sz="1050" dirty="0">
                <a:solidFill>
                  <a:srgbClr val="FFFFFF"/>
                </a:solidFill>
                <a:latin typeface="Calibri" panose="020F0502020204030204"/>
                <a:ea typeface="+mn-ea"/>
                <a:cs typeface="+mn-cs"/>
              </a:endParaRPr>
            </a:p>
          </p:txBody>
        </p:sp>
        <p:sp>
          <p:nvSpPr>
            <p:cNvPr id="48" name="Rectangle 47"/>
            <p:cNvSpPr/>
            <p:nvPr/>
          </p:nvSpPr>
          <p:spPr>
            <a:xfrm flipH="1">
              <a:off x="247650" y="1177512"/>
              <a:ext cx="3575036" cy="4978634"/>
            </a:xfrm>
            <a:prstGeom prst="rect">
              <a:avLst/>
            </a:prstGeom>
            <a:grpFill/>
            <a:ln w="12700" cap="flat" cmpd="sng" algn="ctr">
              <a:solidFill>
                <a:schemeClr val="tx1">
                  <a:lumMod val="50000"/>
                </a:schemeClr>
              </a:solidFill>
              <a:prstDash val="solid"/>
              <a:miter lim="800000"/>
            </a:ln>
            <a:effectLst/>
          </p:spPr>
          <p:txBody>
            <a:bodyPr rtlCol="0" anchor="ctr"/>
            <a:lstStyle/>
            <a:p>
              <a:pPr algn="ctr" defTabSz="685800">
                <a:buClrTx/>
                <a:defRPr/>
              </a:pPr>
              <a:endParaRPr lang="en-IN" sz="1050" dirty="0">
                <a:solidFill>
                  <a:srgbClr val="FFFFFF"/>
                </a:solidFill>
                <a:latin typeface="Calibri" panose="020F0502020204030204"/>
                <a:ea typeface="+mn-ea"/>
                <a:cs typeface="+mn-cs"/>
              </a:endParaRPr>
            </a:p>
          </p:txBody>
        </p:sp>
        <p:grpSp>
          <p:nvGrpSpPr>
            <p:cNvPr id="49" name="Group 48"/>
            <p:cNvGrpSpPr/>
            <p:nvPr/>
          </p:nvGrpSpPr>
          <p:grpSpPr>
            <a:xfrm rot="5400000" flipH="1">
              <a:off x="-114378" y="4640892"/>
              <a:ext cx="472620" cy="86027"/>
              <a:chOff x="6553199" y="5843953"/>
              <a:chExt cx="629057" cy="104093"/>
            </a:xfrm>
            <a:grpFill/>
          </p:grpSpPr>
          <p:sp>
            <p:nvSpPr>
              <p:cNvPr id="51" name="Rectangle: Rounded Corners 50"/>
              <p:cNvSpPr/>
              <p:nvPr/>
            </p:nvSpPr>
            <p:spPr>
              <a:xfrm rot="5400000">
                <a:off x="6553199" y="5843953"/>
                <a:ext cx="104093" cy="104093"/>
              </a:xfrm>
              <a:prstGeom prst="roundRect">
                <a:avLst>
                  <a:gd name="adj" fmla="val 50000"/>
                </a:avLst>
              </a:prstGeom>
              <a:grpFill/>
              <a:ln w="12700" cap="flat" cmpd="sng" algn="ctr">
                <a:solidFill>
                  <a:schemeClr val="tx1">
                    <a:lumMod val="50000"/>
                  </a:schemeClr>
                </a:solidFill>
                <a:prstDash val="solid"/>
                <a:miter lim="800000"/>
              </a:ln>
              <a:effectLst/>
            </p:spPr>
            <p:txBody>
              <a:bodyPr rtlCol="0" anchor="ctr"/>
              <a:lstStyle/>
              <a:p>
                <a:pPr algn="ctr" defTabSz="685800">
                  <a:buClrTx/>
                  <a:defRPr/>
                </a:pPr>
                <a:endParaRPr lang="en-US" sz="1050" dirty="0">
                  <a:solidFill>
                    <a:prstClr val="white"/>
                  </a:solidFill>
                  <a:ea typeface="+mn-ea"/>
                  <a:cs typeface="+mn-cs"/>
                </a:endParaRPr>
              </a:p>
            </p:txBody>
          </p:sp>
          <p:sp>
            <p:nvSpPr>
              <p:cNvPr id="52" name="Rectangle: Rounded Corners 51"/>
              <p:cNvSpPr/>
              <p:nvPr/>
            </p:nvSpPr>
            <p:spPr>
              <a:xfrm rot="5400000">
                <a:off x="6815681" y="5843953"/>
                <a:ext cx="104093" cy="104093"/>
              </a:xfrm>
              <a:prstGeom prst="roundRect">
                <a:avLst>
                  <a:gd name="adj" fmla="val 50000"/>
                </a:avLst>
              </a:prstGeom>
              <a:grpFill/>
              <a:ln w="12700" cap="flat" cmpd="sng" algn="ctr">
                <a:solidFill>
                  <a:schemeClr val="tx1">
                    <a:lumMod val="50000"/>
                  </a:schemeClr>
                </a:solidFill>
                <a:prstDash val="solid"/>
                <a:miter lim="800000"/>
              </a:ln>
              <a:effectLst/>
            </p:spPr>
            <p:txBody>
              <a:bodyPr rtlCol="0" anchor="ctr"/>
              <a:lstStyle/>
              <a:p>
                <a:pPr algn="ctr" defTabSz="685800">
                  <a:buClrTx/>
                  <a:defRPr/>
                </a:pPr>
                <a:endParaRPr lang="en-US" sz="1050" dirty="0">
                  <a:solidFill>
                    <a:prstClr val="white"/>
                  </a:solidFill>
                  <a:ea typeface="+mn-ea"/>
                  <a:cs typeface="+mn-cs"/>
                </a:endParaRPr>
              </a:p>
            </p:txBody>
          </p:sp>
          <p:sp>
            <p:nvSpPr>
              <p:cNvPr id="53" name="Rectangle: Rounded Corners 52"/>
              <p:cNvSpPr/>
              <p:nvPr/>
            </p:nvSpPr>
            <p:spPr>
              <a:xfrm rot="5400000">
                <a:off x="7078163" y="5843953"/>
                <a:ext cx="104093" cy="104093"/>
              </a:xfrm>
              <a:prstGeom prst="roundRect">
                <a:avLst>
                  <a:gd name="adj" fmla="val 50000"/>
                </a:avLst>
              </a:prstGeom>
              <a:grpFill/>
              <a:ln w="12700" cap="flat" cmpd="sng" algn="ctr">
                <a:solidFill>
                  <a:schemeClr val="tx1">
                    <a:lumMod val="50000"/>
                  </a:schemeClr>
                </a:solidFill>
                <a:prstDash val="solid"/>
                <a:miter lim="800000"/>
              </a:ln>
              <a:effectLst/>
            </p:spPr>
            <p:txBody>
              <a:bodyPr rtlCol="0" anchor="ctr"/>
              <a:lstStyle/>
              <a:p>
                <a:pPr algn="ctr" defTabSz="685800">
                  <a:buClrTx/>
                  <a:defRPr/>
                </a:pPr>
                <a:endParaRPr lang="en-US" sz="1050" dirty="0">
                  <a:solidFill>
                    <a:prstClr val="white"/>
                  </a:solidFill>
                  <a:ea typeface="+mn-ea"/>
                  <a:cs typeface="+mn-cs"/>
                </a:endParaRPr>
              </a:p>
            </p:txBody>
          </p:sp>
        </p:grpSp>
        <p:sp>
          <p:nvSpPr>
            <p:cNvPr id="50" name="Rectangle 49"/>
            <p:cNvSpPr/>
            <p:nvPr/>
          </p:nvSpPr>
          <p:spPr>
            <a:xfrm rot="5400000" flipH="1">
              <a:off x="-736278" y="3454266"/>
              <a:ext cx="1717506" cy="30154"/>
            </a:xfrm>
            <a:prstGeom prst="rect">
              <a:avLst/>
            </a:prstGeom>
            <a:grpFill/>
            <a:ln w="12700" cap="flat" cmpd="sng" algn="ctr">
              <a:solidFill>
                <a:schemeClr val="tx1">
                  <a:lumMod val="50000"/>
                </a:schemeClr>
              </a:solidFill>
              <a:prstDash val="solid"/>
              <a:miter lim="800000"/>
            </a:ln>
            <a:effectLst/>
          </p:spPr>
          <p:txBody>
            <a:bodyPr rtlCol="0" anchor="ctr"/>
            <a:lstStyle/>
            <a:p>
              <a:pPr algn="ctr" defTabSz="685800">
                <a:buClrTx/>
                <a:defRPr/>
              </a:pPr>
              <a:endParaRPr lang="en-US" sz="1050" dirty="0">
                <a:solidFill>
                  <a:prstClr val="white"/>
                </a:solidFill>
                <a:ea typeface="+mn-ea"/>
                <a:cs typeface="+mn-cs"/>
              </a:endParaRPr>
            </a:p>
          </p:txBody>
        </p:sp>
      </p:grpSp>
      <p:sp>
        <p:nvSpPr>
          <p:cNvPr id="54" name="Rectangle 53"/>
          <p:cNvSpPr/>
          <p:nvPr/>
        </p:nvSpPr>
        <p:spPr>
          <a:xfrm flipH="1">
            <a:off x="159208" y="1833454"/>
            <a:ext cx="56078" cy="2571557"/>
          </a:xfrm>
          <a:prstGeom prst="rect">
            <a:avLst/>
          </a:prstGeom>
          <a:pattFill prst="ltDnDiag">
            <a:fgClr>
              <a:srgbClr val="D7D7D7"/>
            </a:fgClr>
            <a:bgClr>
              <a:schemeClr val="accent2"/>
            </a:bgClr>
          </a:patt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050" kern="1200" dirty="0">
              <a:solidFill>
                <a:prstClr val="white"/>
              </a:solidFill>
              <a:latin typeface="Arial" panose="020B0604020202020204"/>
            </a:endParaRPr>
          </a:p>
        </p:txBody>
      </p:sp>
      <p:grpSp>
        <p:nvGrpSpPr>
          <p:cNvPr id="148" name="Group 147"/>
          <p:cNvGrpSpPr/>
          <p:nvPr/>
        </p:nvGrpSpPr>
        <p:grpSpPr>
          <a:xfrm>
            <a:off x="3336452" y="751938"/>
            <a:ext cx="5725832" cy="705773"/>
            <a:chOff x="4448602" y="1336616"/>
            <a:chExt cx="7634443" cy="941029"/>
          </a:xfrm>
        </p:grpSpPr>
        <p:grpSp>
          <p:nvGrpSpPr>
            <p:cNvPr id="106" name="Group 105"/>
            <p:cNvGrpSpPr/>
            <p:nvPr/>
          </p:nvGrpSpPr>
          <p:grpSpPr>
            <a:xfrm>
              <a:off x="4448602" y="1413362"/>
              <a:ext cx="774840" cy="817794"/>
              <a:chOff x="5312690" y="1477366"/>
              <a:chExt cx="774840" cy="817794"/>
            </a:xfrm>
          </p:grpSpPr>
          <p:sp>
            <p:nvSpPr>
              <p:cNvPr id="107" name="Oval 106"/>
              <p:cNvSpPr/>
              <p:nvPr/>
            </p:nvSpPr>
            <p:spPr>
              <a:xfrm>
                <a:off x="5359519" y="1547207"/>
                <a:ext cx="681182" cy="681182"/>
              </a:xfrm>
              <a:prstGeom prst="ellipse">
                <a:avLst/>
              </a:prstGeom>
              <a:solidFill>
                <a:schemeClr val="bg1"/>
              </a:solidFill>
              <a:ln w="9525">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prstClr val="black"/>
                  </a:solidFill>
                  <a:latin typeface="Century Gothic" panose="020B0502020202020204" pitchFamily="34" charset="0"/>
                </a:endParaRPr>
              </a:p>
            </p:txBody>
          </p:sp>
          <p:sp>
            <p:nvSpPr>
              <p:cNvPr id="108" name="Arc 107"/>
              <p:cNvSpPr/>
              <p:nvPr/>
            </p:nvSpPr>
            <p:spPr>
              <a:xfrm>
                <a:off x="5312690" y="1500378"/>
                <a:ext cx="774840" cy="774840"/>
              </a:xfrm>
              <a:prstGeom prst="arc">
                <a:avLst>
                  <a:gd name="adj1" fmla="val 5244234"/>
                  <a:gd name="adj2" fmla="val 16261266"/>
                </a:avLst>
              </a:prstGeom>
              <a:noFill/>
              <a:ln w="6350">
                <a:solidFill>
                  <a:schemeClr val="tx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prstClr val="black"/>
                  </a:solidFill>
                  <a:latin typeface="Century Gothic" panose="020B0502020202020204" pitchFamily="34" charset="0"/>
                </a:endParaRPr>
              </a:p>
            </p:txBody>
          </p:sp>
          <p:sp>
            <p:nvSpPr>
              <p:cNvPr id="109" name="Oval 108"/>
              <p:cNvSpPr/>
              <p:nvPr/>
            </p:nvSpPr>
            <p:spPr>
              <a:xfrm>
                <a:off x="5679329" y="1477366"/>
                <a:ext cx="41563" cy="41563"/>
              </a:xfrm>
              <a:prstGeom prst="ellipse">
                <a:avLst/>
              </a:prstGeom>
              <a:solidFill>
                <a:schemeClr val="bg1"/>
              </a:solidFill>
              <a:ln w="9525">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prstClr val="black"/>
                  </a:solidFill>
                  <a:latin typeface="Century Gothic" panose="020B0502020202020204" pitchFamily="34" charset="0"/>
                </a:endParaRPr>
              </a:p>
            </p:txBody>
          </p:sp>
          <p:sp>
            <p:nvSpPr>
              <p:cNvPr id="110" name="Oval 109"/>
              <p:cNvSpPr/>
              <p:nvPr/>
            </p:nvSpPr>
            <p:spPr>
              <a:xfrm>
                <a:off x="5679329" y="2253597"/>
                <a:ext cx="41563" cy="41563"/>
              </a:xfrm>
              <a:prstGeom prst="ellipse">
                <a:avLst/>
              </a:prstGeom>
              <a:solidFill>
                <a:schemeClr val="bg1"/>
              </a:solidFill>
              <a:ln w="9525">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prstClr val="black"/>
                  </a:solidFill>
                  <a:latin typeface="Century Gothic" panose="020B0502020202020204" pitchFamily="34" charset="0"/>
                </a:endParaRPr>
              </a:p>
            </p:txBody>
          </p:sp>
        </p:grpSp>
        <p:sp>
          <p:nvSpPr>
            <p:cNvPr id="142" name="TextBox 141"/>
            <p:cNvSpPr txBox="1"/>
            <p:nvPr/>
          </p:nvSpPr>
          <p:spPr>
            <a:xfrm>
              <a:off x="5285005" y="1336616"/>
              <a:ext cx="5735612" cy="697625"/>
            </a:xfrm>
            <a:prstGeom prst="rect">
              <a:avLst/>
            </a:prstGeom>
            <a:solidFill>
              <a:schemeClr val="tx1">
                <a:lumMod val="50000"/>
              </a:schemeClr>
            </a:solidFill>
            <a:ln>
              <a:solidFill>
                <a:schemeClr val="tx1">
                  <a:lumMod val="50000"/>
                </a:schemeClr>
              </a:solidFill>
            </a:ln>
          </p:spPr>
          <p:txBody>
            <a:bodyPr wrap="square" rtlCol="0" anchor="ctr">
              <a:spAutoFit/>
            </a:bodyPr>
            <a:lstStyle/>
            <a:p>
              <a:r>
                <a:rPr lang="en-US" b="1" dirty="0">
                  <a:solidFill>
                    <a:schemeClr val="bg1"/>
                  </a:solidFill>
                </a:rPr>
                <a:t>Increasing investment in healthcare workforce training and </a:t>
              </a:r>
              <a:r>
                <a:rPr lang="en-US" b="1" dirty="0" smtClean="0">
                  <a:solidFill>
                    <a:schemeClr val="bg1"/>
                  </a:solidFill>
                </a:rPr>
                <a:t>development</a:t>
              </a:r>
              <a:endParaRPr lang="en-US" b="1" dirty="0">
                <a:solidFill>
                  <a:schemeClr val="bg1"/>
                </a:solidFill>
              </a:endParaRPr>
            </a:p>
          </p:txBody>
        </p:sp>
        <p:sp>
          <p:nvSpPr>
            <p:cNvPr id="147" name="TextBox 146"/>
            <p:cNvSpPr txBox="1"/>
            <p:nvPr/>
          </p:nvSpPr>
          <p:spPr>
            <a:xfrm>
              <a:off x="5449825" y="2000647"/>
              <a:ext cx="6633220" cy="276998"/>
            </a:xfrm>
            <a:prstGeom prst="rect">
              <a:avLst/>
            </a:prstGeom>
            <a:noFill/>
            <a:ln>
              <a:solidFill>
                <a:schemeClr val="tx1">
                  <a:lumMod val="50000"/>
                </a:schemeClr>
              </a:solidFill>
            </a:ln>
          </p:spPr>
          <p:txBody>
            <a:bodyPr wrap="square" rtlCol="0" anchor="t">
              <a:spAutoFit/>
            </a:bodyPr>
            <a:lstStyle/>
            <a:p>
              <a:pPr marL="214630" indent="-214630" defTabSz="685800">
                <a:buClrTx/>
                <a:buFont typeface="Courier New" panose="02070309020205020404" pitchFamily="49" charset="0"/>
                <a:buChar char="o"/>
                <a:defRPr/>
              </a:pPr>
              <a:endParaRPr lang="en-US" sz="750" kern="1200" dirty="0">
                <a:solidFill>
                  <a:srgbClr val="000000">
                    <a:lumMod val="75000"/>
                    <a:lumOff val="25000"/>
                  </a:srgbClr>
                </a:solidFill>
                <a:latin typeface="Century Gothic" panose="020B0502020202020204" pitchFamily="34" charset="0"/>
                <a:ea typeface="+mn-ea"/>
                <a:cs typeface="+mn-cs"/>
              </a:endParaRPr>
            </a:p>
          </p:txBody>
        </p:sp>
      </p:grpSp>
      <p:grpSp>
        <p:nvGrpSpPr>
          <p:cNvPr id="149" name="Group 148"/>
          <p:cNvGrpSpPr/>
          <p:nvPr/>
        </p:nvGrpSpPr>
        <p:grpSpPr>
          <a:xfrm>
            <a:off x="3313216" y="1840547"/>
            <a:ext cx="5691962" cy="772095"/>
            <a:chOff x="4448602" y="1413362"/>
            <a:chExt cx="7589282" cy="1029461"/>
          </a:xfrm>
        </p:grpSpPr>
        <p:grpSp>
          <p:nvGrpSpPr>
            <p:cNvPr id="150" name="Group 149"/>
            <p:cNvGrpSpPr/>
            <p:nvPr/>
          </p:nvGrpSpPr>
          <p:grpSpPr>
            <a:xfrm>
              <a:off x="4448602" y="1413362"/>
              <a:ext cx="774840" cy="817794"/>
              <a:chOff x="5312690" y="1477366"/>
              <a:chExt cx="774840" cy="817794"/>
            </a:xfrm>
          </p:grpSpPr>
          <p:sp>
            <p:nvSpPr>
              <p:cNvPr id="155" name="Oval 154"/>
              <p:cNvSpPr/>
              <p:nvPr/>
            </p:nvSpPr>
            <p:spPr>
              <a:xfrm>
                <a:off x="5359519" y="1547207"/>
                <a:ext cx="681182" cy="681182"/>
              </a:xfrm>
              <a:prstGeom prst="ellipse">
                <a:avLst/>
              </a:prstGeom>
              <a:solidFill>
                <a:schemeClr val="bg1"/>
              </a:solidFill>
              <a:ln w="9525">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prstClr val="black"/>
                  </a:solidFill>
                  <a:latin typeface="Century Gothic" panose="020B0502020202020204" pitchFamily="34" charset="0"/>
                </a:endParaRPr>
              </a:p>
            </p:txBody>
          </p:sp>
          <p:sp>
            <p:nvSpPr>
              <p:cNvPr id="156" name="Arc 155"/>
              <p:cNvSpPr/>
              <p:nvPr/>
            </p:nvSpPr>
            <p:spPr>
              <a:xfrm>
                <a:off x="5312690" y="1500378"/>
                <a:ext cx="774840" cy="774840"/>
              </a:xfrm>
              <a:prstGeom prst="arc">
                <a:avLst>
                  <a:gd name="adj1" fmla="val 5244234"/>
                  <a:gd name="adj2" fmla="val 16261266"/>
                </a:avLst>
              </a:prstGeom>
              <a:noFill/>
              <a:ln w="6350">
                <a:solidFill>
                  <a:schemeClr val="tx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prstClr val="black"/>
                  </a:solidFill>
                  <a:latin typeface="Century Gothic" panose="020B0502020202020204" pitchFamily="34" charset="0"/>
                </a:endParaRPr>
              </a:p>
            </p:txBody>
          </p:sp>
          <p:sp>
            <p:nvSpPr>
              <p:cNvPr id="157" name="Oval 156"/>
              <p:cNvSpPr/>
              <p:nvPr/>
            </p:nvSpPr>
            <p:spPr>
              <a:xfrm>
                <a:off x="5679329" y="1477366"/>
                <a:ext cx="41563" cy="41563"/>
              </a:xfrm>
              <a:prstGeom prst="ellipse">
                <a:avLst/>
              </a:prstGeom>
              <a:solidFill>
                <a:schemeClr val="bg1"/>
              </a:solidFill>
              <a:ln w="9525">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prstClr val="black"/>
                  </a:solidFill>
                  <a:latin typeface="Century Gothic" panose="020B0502020202020204" pitchFamily="34" charset="0"/>
                </a:endParaRPr>
              </a:p>
            </p:txBody>
          </p:sp>
          <p:sp>
            <p:nvSpPr>
              <p:cNvPr id="158" name="Oval 157"/>
              <p:cNvSpPr/>
              <p:nvPr/>
            </p:nvSpPr>
            <p:spPr>
              <a:xfrm>
                <a:off x="5679329" y="2253597"/>
                <a:ext cx="41563" cy="41563"/>
              </a:xfrm>
              <a:prstGeom prst="ellipse">
                <a:avLst/>
              </a:prstGeom>
              <a:solidFill>
                <a:schemeClr val="bg1"/>
              </a:solidFill>
              <a:ln w="9525">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prstClr val="black"/>
                  </a:solidFill>
                  <a:latin typeface="Century Gothic" panose="020B0502020202020204" pitchFamily="34" charset="0"/>
                </a:endParaRPr>
              </a:p>
            </p:txBody>
          </p:sp>
        </p:grpSp>
        <p:sp>
          <p:nvSpPr>
            <p:cNvPr id="152" name="TextBox 151"/>
            <p:cNvSpPr txBox="1"/>
            <p:nvPr/>
          </p:nvSpPr>
          <p:spPr>
            <a:xfrm>
              <a:off x="5404666" y="2165824"/>
              <a:ext cx="6633218" cy="276999"/>
            </a:xfrm>
            <a:prstGeom prst="rect">
              <a:avLst/>
            </a:prstGeom>
            <a:noFill/>
            <a:ln>
              <a:solidFill>
                <a:schemeClr val="tx1">
                  <a:lumMod val="50000"/>
                </a:schemeClr>
              </a:solidFill>
            </a:ln>
          </p:spPr>
          <p:txBody>
            <a:bodyPr wrap="square" rtlCol="0" anchor="t">
              <a:spAutoFit/>
            </a:bodyPr>
            <a:lstStyle/>
            <a:p>
              <a:pPr marL="214630" indent="-214630" defTabSz="685800">
                <a:buClrTx/>
                <a:buFont typeface="Courier New" panose="02070309020205020404" pitchFamily="49" charset="0"/>
                <a:buChar char="o"/>
                <a:defRPr/>
              </a:pPr>
              <a:endParaRPr lang="en-US" sz="750" kern="1200" dirty="0">
                <a:solidFill>
                  <a:srgbClr val="000000">
                    <a:lumMod val="75000"/>
                    <a:lumOff val="25000"/>
                  </a:srgbClr>
                </a:solidFill>
                <a:latin typeface="Century Gothic" panose="020B0502020202020204" pitchFamily="34" charset="0"/>
                <a:ea typeface="+mn-ea"/>
                <a:cs typeface="+mn-cs"/>
              </a:endParaRPr>
            </a:p>
          </p:txBody>
        </p:sp>
      </p:grpSp>
      <p:grpSp>
        <p:nvGrpSpPr>
          <p:cNvPr id="159" name="Group 158"/>
          <p:cNvGrpSpPr/>
          <p:nvPr/>
        </p:nvGrpSpPr>
        <p:grpSpPr>
          <a:xfrm>
            <a:off x="3371574" y="2765472"/>
            <a:ext cx="5725832" cy="672555"/>
            <a:chOff x="4448602" y="1380907"/>
            <a:chExt cx="7634442" cy="896740"/>
          </a:xfrm>
        </p:grpSpPr>
        <p:grpSp>
          <p:nvGrpSpPr>
            <p:cNvPr id="160" name="Group 159"/>
            <p:cNvGrpSpPr/>
            <p:nvPr/>
          </p:nvGrpSpPr>
          <p:grpSpPr>
            <a:xfrm>
              <a:off x="4448602" y="1413362"/>
              <a:ext cx="774840" cy="817794"/>
              <a:chOff x="5312690" y="1477366"/>
              <a:chExt cx="774840" cy="817794"/>
            </a:xfrm>
          </p:grpSpPr>
          <p:sp>
            <p:nvSpPr>
              <p:cNvPr id="165" name="Oval 164"/>
              <p:cNvSpPr/>
              <p:nvPr/>
            </p:nvSpPr>
            <p:spPr>
              <a:xfrm>
                <a:off x="5359519" y="1547207"/>
                <a:ext cx="681182" cy="681182"/>
              </a:xfrm>
              <a:prstGeom prst="ellipse">
                <a:avLst/>
              </a:prstGeom>
              <a:solidFill>
                <a:schemeClr val="bg1"/>
              </a:solidFill>
              <a:ln w="9525">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prstClr val="black"/>
                  </a:solidFill>
                  <a:latin typeface="Century Gothic" panose="020B0502020202020204" pitchFamily="34" charset="0"/>
                </a:endParaRPr>
              </a:p>
            </p:txBody>
          </p:sp>
          <p:sp>
            <p:nvSpPr>
              <p:cNvPr id="166" name="Arc 165"/>
              <p:cNvSpPr/>
              <p:nvPr/>
            </p:nvSpPr>
            <p:spPr>
              <a:xfrm>
                <a:off x="5312690" y="1500378"/>
                <a:ext cx="774840" cy="774840"/>
              </a:xfrm>
              <a:prstGeom prst="arc">
                <a:avLst>
                  <a:gd name="adj1" fmla="val 5244234"/>
                  <a:gd name="adj2" fmla="val 16261266"/>
                </a:avLst>
              </a:prstGeom>
              <a:noFill/>
              <a:ln w="6350">
                <a:solidFill>
                  <a:schemeClr val="tx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prstClr val="black"/>
                  </a:solidFill>
                  <a:latin typeface="Century Gothic" panose="020B0502020202020204" pitchFamily="34" charset="0"/>
                </a:endParaRPr>
              </a:p>
            </p:txBody>
          </p:sp>
          <p:sp>
            <p:nvSpPr>
              <p:cNvPr id="167" name="Oval 166"/>
              <p:cNvSpPr/>
              <p:nvPr/>
            </p:nvSpPr>
            <p:spPr>
              <a:xfrm>
                <a:off x="5679329" y="1477366"/>
                <a:ext cx="41563" cy="41563"/>
              </a:xfrm>
              <a:prstGeom prst="ellipse">
                <a:avLst/>
              </a:prstGeom>
              <a:solidFill>
                <a:schemeClr val="bg1"/>
              </a:solidFill>
              <a:ln w="9525">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prstClr val="black"/>
                  </a:solidFill>
                  <a:latin typeface="Century Gothic" panose="020B0502020202020204" pitchFamily="34" charset="0"/>
                </a:endParaRPr>
              </a:p>
            </p:txBody>
          </p:sp>
          <p:sp>
            <p:nvSpPr>
              <p:cNvPr id="168" name="Oval 167"/>
              <p:cNvSpPr/>
              <p:nvPr/>
            </p:nvSpPr>
            <p:spPr>
              <a:xfrm>
                <a:off x="5679329" y="2253597"/>
                <a:ext cx="41563" cy="41563"/>
              </a:xfrm>
              <a:prstGeom prst="ellipse">
                <a:avLst/>
              </a:prstGeom>
              <a:solidFill>
                <a:schemeClr val="bg1"/>
              </a:solidFill>
              <a:ln w="9525">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prstClr val="black"/>
                  </a:solidFill>
                  <a:latin typeface="Century Gothic" panose="020B0502020202020204" pitchFamily="34" charset="0"/>
                </a:endParaRPr>
              </a:p>
            </p:txBody>
          </p:sp>
        </p:grpSp>
        <p:grpSp>
          <p:nvGrpSpPr>
            <p:cNvPr id="161" name="Group 160"/>
            <p:cNvGrpSpPr/>
            <p:nvPr/>
          </p:nvGrpSpPr>
          <p:grpSpPr>
            <a:xfrm>
              <a:off x="5285004" y="1380907"/>
              <a:ext cx="5735611" cy="697627"/>
              <a:chOff x="7277772" y="1632410"/>
              <a:chExt cx="2905734" cy="1021396"/>
            </a:xfrm>
          </p:grpSpPr>
          <p:sp>
            <p:nvSpPr>
              <p:cNvPr id="163" name="Rectangle: Rounded Corners 162"/>
              <p:cNvSpPr/>
              <p:nvPr/>
            </p:nvSpPr>
            <p:spPr>
              <a:xfrm>
                <a:off x="7277773" y="2007375"/>
                <a:ext cx="2651226" cy="549474"/>
              </a:xfrm>
              <a:prstGeom prst="roundRect">
                <a:avLst>
                  <a:gd name="adj" fmla="val 50000"/>
                </a:avLst>
              </a:prstGeom>
              <a:solidFill>
                <a:schemeClr val="accent1"/>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050" kern="1200">
                  <a:solidFill>
                    <a:prstClr val="black"/>
                  </a:solidFill>
                  <a:latin typeface="Century Gothic" panose="020B0502020202020204" pitchFamily="34" charset="0"/>
                </a:endParaRPr>
              </a:p>
            </p:txBody>
          </p:sp>
          <p:sp>
            <p:nvSpPr>
              <p:cNvPr id="164" name="TextBox 163"/>
              <p:cNvSpPr txBox="1"/>
              <p:nvPr/>
            </p:nvSpPr>
            <p:spPr>
              <a:xfrm>
                <a:off x="7277772" y="1632410"/>
                <a:ext cx="2905734" cy="1021396"/>
              </a:xfrm>
              <a:prstGeom prst="rect">
                <a:avLst/>
              </a:prstGeom>
              <a:solidFill>
                <a:schemeClr val="tx1">
                  <a:lumMod val="50000"/>
                </a:schemeClr>
              </a:solidFill>
              <a:ln>
                <a:solidFill>
                  <a:schemeClr val="tx1">
                    <a:lumMod val="50000"/>
                  </a:schemeClr>
                </a:solidFill>
              </a:ln>
            </p:spPr>
            <p:txBody>
              <a:bodyPr wrap="square" rtlCol="0" anchor="ctr">
                <a:spAutoFit/>
              </a:bodyPr>
              <a:lstStyle/>
              <a:p>
                <a:pPr lvl="0"/>
                <a:r>
                  <a:rPr lang="en-US" b="1" dirty="0">
                    <a:solidFill>
                      <a:schemeClr val="bg1"/>
                    </a:solidFill>
                  </a:rPr>
                  <a:t>Enhancing access to healthcare services in rural and remote areas</a:t>
                </a:r>
              </a:p>
            </p:txBody>
          </p:sp>
        </p:grpSp>
        <p:sp>
          <p:nvSpPr>
            <p:cNvPr id="162" name="TextBox 161"/>
            <p:cNvSpPr txBox="1"/>
            <p:nvPr/>
          </p:nvSpPr>
          <p:spPr>
            <a:xfrm>
              <a:off x="5449825" y="2000648"/>
              <a:ext cx="6633219" cy="276999"/>
            </a:xfrm>
            <a:prstGeom prst="rect">
              <a:avLst/>
            </a:prstGeom>
            <a:noFill/>
            <a:ln>
              <a:solidFill>
                <a:schemeClr val="tx1">
                  <a:lumMod val="50000"/>
                </a:schemeClr>
              </a:solidFill>
            </a:ln>
          </p:spPr>
          <p:txBody>
            <a:bodyPr wrap="square" rtlCol="0" anchor="t">
              <a:spAutoFit/>
            </a:bodyPr>
            <a:lstStyle/>
            <a:p>
              <a:pPr marL="214630" indent="-214630" defTabSz="685800">
                <a:buClrTx/>
                <a:buFont typeface="Courier New" panose="02070309020205020404" pitchFamily="49" charset="0"/>
                <a:buChar char="o"/>
                <a:defRPr/>
              </a:pPr>
              <a:endParaRPr lang="en-US" sz="750" kern="1200" dirty="0">
                <a:solidFill>
                  <a:srgbClr val="000000">
                    <a:lumMod val="75000"/>
                    <a:lumOff val="25000"/>
                  </a:srgbClr>
                </a:solidFill>
                <a:latin typeface="Century Gothic" panose="020B0502020202020204" pitchFamily="34" charset="0"/>
                <a:ea typeface="+mn-ea"/>
                <a:cs typeface="+mn-cs"/>
              </a:endParaRPr>
            </a:p>
          </p:txBody>
        </p:sp>
      </p:grpSp>
      <p:grpSp>
        <p:nvGrpSpPr>
          <p:cNvPr id="189" name="Group 188"/>
          <p:cNvGrpSpPr/>
          <p:nvPr/>
        </p:nvGrpSpPr>
        <p:grpSpPr>
          <a:xfrm>
            <a:off x="3348338" y="3667546"/>
            <a:ext cx="5725832" cy="750629"/>
            <a:chOff x="4448602" y="1276809"/>
            <a:chExt cx="7634442" cy="1000839"/>
          </a:xfrm>
        </p:grpSpPr>
        <p:grpSp>
          <p:nvGrpSpPr>
            <p:cNvPr id="190" name="Group 189"/>
            <p:cNvGrpSpPr/>
            <p:nvPr/>
          </p:nvGrpSpPr>
          <p:grpSpPr>
            <a:xfrm>
              <a:off x="4448602" y="1413362"/>
              <a:ext cx="774840" cy="817794"/>
              <a:chOff x="5312690" y="1477366"/>
              <a:chExt cx="774840" cy="817794"/>
            </a:xfrm>
          </p:grpSpPr>
          <p:sp>
            <p:nvSpPr>
              <p:cNvPr id="195" name="Oval 194"/>
              <p:cNvSpPr/>
              <p:nvPr/>
            </p:nvSpPr>
            <p:spPr>
              <a:xfrm>
                <a:off x="5359519" y="1547207"/>
                <a:ext cx="681182" cy="681182"/>
              </a:xfrm>
              <a:prstGeom prst="ellipse">
                <a:avLst/>
              </a:prstGeom>
              <a:solidFill>
                <a:schemeClr val="bg1"/>
              </a:solidFill>
              <a:ln w="9525">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prstClr val="black"/>
                  </a:solidFill>
                  <a:latin typeface="Century Gothic" panose="020B0502020202020204" pitchFamily="34" charset="0"/>
                </a:endParaRPr>
              </a:p>
            </p:txBody>
          </p:sp>
          <p:sp>
            <p:nvSpPr>
              <p:cNvPr id="196" name="Arc 195"/>
              <p:cNvSpPr/>
              <p:nvPr/>
            </p:nvSpPr>
            <p:spPr>
              <a:xfrm>
                <a:off x="5312690" y="1500378"/>
                <a:ext cx="774840" cy="774840"/>
              </a:xfrm>
              <a:prstGeom prst="arc">
                <a:avLst>
                  <a:gd name="adj1" fmla="val 5244234"/>
                  <a:gd name="adj2" fmla="val 16261266"/>
                </a:avLst>
              </a:prstGeom>
              <a:noFill/>
              <a:ln w="6350">
                <a:solidFill>
                  <a:schemeClr val="tx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prstClr val="black"/>
                  </a:solidFill>
                  <a:latin typeface="Century Gothic" panose="020B0502020202020204" pitchFamily="34" charset="0"/>
                </a:endParaRPr>
              </a:p>
            </p:txBody>
          </p:sp>
          <p:sp>
            <p:nvSpPr>
              <p:cNvPr id="197" name="Oval 196"/>
              <p:cNvSpPr/>
              <p:nvPr/>
            </p:nvSpPr>
            <p:spPr>
              <a:xfrm>
                <a:off x="5679329" y="1477366"/>
                <a:ext cx="41563" cy="41563"/>
              </a:xfrm>
              <a:prstGeom prst="ellipse">
                <a:avLst/>
              </a:prstGeom>
              <a:solidFill>
                <a:schemeClr val="bg1"/>
              </a:solidFill>
              <a:ln w="9525">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prstClr val="black"/>
                  </a:solidFill>
                  <a:latin typeface="Century Gothic" panose="020B0502020202020204" pitchFamily="34" charset="0"/>
                </a:endParaRPr>
              </a:p>
            </p:txBody>
          </p:sp>
          <p:sp>
            <p:nvSpPr>
              <p:cNvPr id="198" name="Oval 197"/>
              <p:cNvSpPr/>
              <p:nvPr/>
            </p:nvSpPr>
            <p:spPr>
              <a:xfrm>
                <a:off x="5679329" y="2253597"/>
                <a:ext cx="41563" cy="41563"/>
              </a:xfrm>
              <a:prstGeom prst="ellipse">
                <a:avLst/>
              </a:prstGeom>
              <a:solidFill>
                <a:schemeClr val="bg1"/>
              </a:solidFill>
              <a:ln w="9525">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IN" sz="1500" kern="1200" dirty="0" err="1">
                  <a:solidFill>
                    <a:prstClr val="black"/>
                  </a:solidFill>
                  <a:latin typeface="Century Gothic" panose="020B0502020202020204" pitchFamily="34" charset="0"/>
                </a:endParaRPr>
              </a:p>
            </p:txBody>
          </p:sp>
        </p:grpSp>
        <p:sp>
          <p:nvSpPr>
            <p:cNvPr id="194" name="TextBox 193"/>
            <p:cNvSpPr txBox="1"/>
            <p:nvPr/>
          </p:nvSpPr>
          <p:spPr>
            <a:xfrm>
              <a:off x="5449825" y="1276809"/>
              <a:ext cx="5554944" cy="697627"/>
            </a:xfrm>
            <a:prstGeom prst="rect">
              <a:avLst/>
            </a:prstGeom>
            <a:noFill/>
            <a:ln>
              <a:solidFill>
                <a:schemeClr val="tx1">
                  <a:lumMod val="50000"/>
                </a:schemeClr>
              </a:solidFill>
            </a:ln>
          </p:spPr>
          <p:txBody>
            <a:bodyPr wrap="square" rtlCol="0" anchor="ctr">
              <a:spAutoFit/>
            </a:bodyPr>
            <a:lstStyle/>
            <a:p>
              <a:pPr lvl="0"/>
              <a:r>
                <a:rPr lang="en-US" b="1" dirty="0"/>
                <a:t>Implementing innovative healthcare delivery models to improve efficiency and effectiveness</a:t>
              </a:r>
            </a:p>
          </p:txBody>
        </p:sp>
        <p:sp>
          <p:nvSpPr>
            <p:cNvPr id="192" name="TextBox 191"/>
            <p:cNvSpPr txBox="1"/>
            <p:nvPr/>
          </p:nvSpPr>
          <p:spPr>
            <a:xfrm>
              <a:off x="5449825" y="2000649"/>
              <a:ext cx="6633219" cy="276999"/>
            </a:xfrm>
            <a:prstGeom prst="rect">
              <a:avLst/>
            </a:prstGeom>
            <a:noFill/>
            <a:ln>
              <a:solidFill>
                <a:schemeClr val="tx1">
                  <a:lumMod val="50000"/>
                </a:schemeClr>
              </a:solidFill>
            </a:ln>
          </p:spPr>
          <p:txBody>
            <a:bodyPr wrap="square" rtlCol="0" anchor="t">
              <a:spAutoFit/>
            </a:bodyPr>
            <a:lstStyle/>
            <a:p>
              <a:pPr marL="214630" indent="-214630" defTabSz="685800">
                <a:buClrTx/>
                <a:buFont typeface="Courier New" panose="02070309020205020404" pitchFamily="49" charset="0"/>
                <a:buChar char="o"/>
                <a:defRPr/>
              </a:pPr>
              <a:endParaRPr lang="en-US" sz="750" kern="1200" dirty="0">
                <a:solidFill>
                  <a:srgbClr val="000000">
                    <a:lumMod val="75000"/>
                    <a:lumOff val="25000"/>
                  </a:srgbClr>
                </a:solidFill>
                <a:latin typeface="Century Gothic" panose="020B0502020202020204" pitchFamily="34" charset="0"/>
                <a:ea typeface="+mn-ea"/>
                <a:cs typeface="+mn-cs"/>
              </a:endParaRPr>
            </a:p>
          </p:txBody>
        </p:sp>
      </p:grpSp>
      <p:pic>
        <p:nvPicPr>
          <p:cNvPr id="2050" name="Picture 2" descr="Free vector global data security, personal data security, cyber data security online concept illustration, internet security or information privacy &amp; protec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62492" y="954405"/>
            <a:ext cx="329049" cy="329049"/>
          </a:xfrm>
          <a:prstGeom prst="rect">
            <a:avLst/>
          </a:prstGeom>
          <a:noFill/>
          <a:ln>
            <a:solidFill>
              <a:schemeClr val="tx1">
                <a:lumMod val="50000"/>
              </a:schemeClr>
            </a:solidFill>
          </a:ln>
          <a:extLst>
            <a:ext uri="{909E8E84-426E-40DD-AFC4-6F175D3DCCD1}">
              <a14:hiddenFill xmlns:a14="http://schemas.microsoft.com/office/drawing/2010/main">
                <a:solidFill>
                  <a:srgbClr val="FFFFFF"/>
                </a:solidFill>
              </a14:hiddenFill>
            </a:ext>
          </a:extLst>
        </p:spPr>
      </p:pic>
      <p:pic>
        <p:nvPicPr>
          <p:cNvPr id="2052" name="Picture 4" descr="Free vector invoice concept illustratio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73" t="7522" r="6873" b="7522"/>
          <a:stretch>
            <a:fillRect/>
          </a:stretch>
        </p:blipFill>
        <p:spPr bwMode="auto">
          <a:xfrm>
            <a:off x="3459798" y="1951601"/>
            <a:ext cx="323229" cy="318366"/>
          </a:xfrm>
          <a:prstGeom prst="rect">
            <a:avLst/>
          </a:prstGeom>
          <a:noFill/>
          <a:ln>
            <a:solidFill>
              <a:schemeClr val="tx1">
                <a:lumMod val="50000"/>
              </a:schemeClr>
            </a:solidFill>
          </a:ln>
          <a:extLst>
            <a:ext uri="{909E8E84-426E-40DD-AFC4-6F175D3DCCD1}">
              <a14:hiddenFill xmlns:a14="http://schemas.microsoft.com/office/drawing/2010/main">
                <a:solidFill>
                  <a:srgbClr val="FFFFFF"/>
                </a:solidFill>
              </a14:hiddenFill>
            </a:ext>
          </a:extLst>
        </p:spPr>
      </p:pic>
      <p:pic>
        <p:nvPicPr>
          <p:cNvPr id="2054" name="Picture 6" descr="Vector e wallet digital payment online transaction with woman standing and holding mobile phone concept illustra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55080" y="2925712"/>
            <a:ext cx="343850" cy="343850"/>
          </a:xfrm>
          <a:prstGeom prst="rect">
            <a:avLst/>
          </a:prstGeom>
          <a:noFill/>
          <a:ln>
            <a:solidFill>
              <a:schemeClr val="tx1">
                <a:lumMod val="50000"/>
              </a:schemeClr>
            </a:solidFill>
          </a:ln>
          <a:extLst>
            <a:ext uri="{909E8E84-426E-40DD-AFC4-6F175D3DCCD1}">
              <a14:hiddenFill xmlns:a14="http://schemas.microsoft.com/office/drawing/2010/main">
                <a:solidFill>
                  <a:srgbClr val="FFFFFF"/>
                </a:solidFill>
              </a14:hiddenFill>
            </a:ext>
          </a:extLst>
        </p:spPr>
      </p:pic>
      <p:pic>
        <p:nvPicPr>
          <p:cNvPr id="2056" name="Picture 8" descr="Free vector push notifications concept illustrati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53972" y="3914392"/>
            <a:ext cx="353370" cy="353370"/>
          </a:xfrm>
          <a:prstGeom prst="rect">
            <a:avLst/>
          </a:prstGeom>
          <a:noFill/>
          <a:ln>
            <a:solidFill>
              <a:schemeClr val="tx1">
                <a:lumMod val="50000"/>
              </a:schemeClr>
            </a:solidFill>
          </a:ln>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142876" y="152400"/>
            <a:ext cx="7414640" cy="342161"/>
          </a:xfrm>
          <a:ln>
            <a:solidFill>
              <a:schemeClr val="tx1">
                <a:lumMod val="50000"/>
              </a:schemeClr>
            </a:solidFill>
          </a:ln>
        </p:spPr>
        <p:txBody>
          <a:bodyPr/>
          <a:lstStyle/>
          <a:p>
            <a:r>
              <a:rPr lang="en-US" sz="2400" dirty="0"/>
              <a:t>Inspiring Actions for Improved Healthcare Delivery</a:t>
            </a:r>
          </a:p>
        </p:txBody>
      </p:sp>
      <p:sp>
        <p:nvSpPr>
          <p:cNvPr id="4" name="Rectangle 3"/>
          <p:cNvSpPr/>
          <p:nvPr/>
        </p:nvSpPr>
        <p:spPr>
          <a:xfrm>
            <a:off x="3882461" y="1866990"/>
            <a:ext cx="4383002" cy="523220"/>
          </a:xfrm>
          <a:prstGeom prst="rect">
            <a:avLst/>
          </a:prstGeom>
        </p:spPr>
        <p:txBody>
          <a:bodyPr wrap="square">
            <a:spAutoFit/>
          </a:bodyPr>
          <a:lstStyle/>
          <a:p>
            <a:pPr lvl="0"/>
            <a:r>
              <a:rPr lang="en-US" b="1" dirty="0">
                <a:solidFill>
                  <a:schemeClr val="tx1">
                    <a:lumMod val="50000"/>
                  </a:schemeClr>
                </a:solidFill>
              </a:rPr>
              <a:t>Strengthening healthcare infrastructure and facilities in Bayelsa State</a:t>
            </a:r>
          </a:p>
        </p:txBody>
      </p:sp>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20834" r="16862"/>
          <a:stretch>
            <a:fillRect/>
          </a:stretch>
        </p:blipFill>
        <p:spPr>
          <a:xfrm>
            <a:off x="234388" y="2361818"/>
            <a:ext cx="2794114" cy="17133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3"/>
          <p:cNvPicPr preferRelativeResize="0"/>
          <p:nvPr/>
        </p:nvPicPr>
        <p:blipFill rotWithShape="1">
          <a:blip r:embed="rId3"/>
          <a:srcRect l="33980"/>
          <a:stretch>
            <a:fillRect/>
          </a:stretch>
        </p:blipFill>
        <p:spPr>
          <a:xfrm>
            <a:off x="4351484" y="499009"/>
            <a:ext cx="5162599" cy="5223498"/>
          </a:xfrm>
          <a:custGeom>
            <a:avLst/>
            <a:gdLst/>
            <a:ahLst/>
            <a:cxnLst/>
            <a:rect l="l" t="t" r="r" b="b"/>
            <a:pathLst>
              <a:path w="20675" h="21114" extrusionOk="0">
                <a:moveTo>
                  <a:pt x="12541" y="2"/>
                </a:moveTo>
                <a:cubicBezTo>
                  <a:pt x="11005" y="50"/>
                  <a:pt x="9210" y="907"/>
                  <a:pt x="6517" y="2189"/>
                </a:cubicBezTo>
                <a:cubicBezTo>
                  <a:pt x="2926" y="3898"/>
                  <a:pt x="927" y="4853"/>
                  <a:pt x="232" y="6805"/>
                </a:cubicBezTo>
                <a:cubicBezTo>
                  <a:pt x="-463" y="8757"/>
                  <a:pt x="468" y="10793"/>
                  <a:pt x="2143" y="14457"/>
                </a:cubicBezTo>
                <a:cubicBezTo>
                  <a:pt x="3819" y="18120"/>
                  <a:pt x="4751" y="20166"/>
                  <a:pt x="6662" y="20876"/>
                </a:cubicBezTo>
                <a:cubicBezTo>
                  <a:pt x="8573" y="21586"/>
                  <a:pt x="10566" y="20642"/>
                  <a:pt x="14157" y="18932"/>
                </a:cubicBezTo>
                <a:cubicBezTo>
                  <a:pt x="17747" y="17221"/>
                  <a:pt x="19747" y="16267"/>
                  <a:pt x="20442" y="14315"/>
                </a:cubicBezTo>
                <a:cubicBezTo>
                  <a:pt x="21137" y="12364"/>
                  <a:pt x="20207" y="10327"/>
                  <a:pt x="18531" y="6664"/>
                </a:cubicBezTo>
                <a:cubicBezTo>
                  <a:pt x="16854" y="3000"/>
                  <a:pt x="15923" y="949"/>
                  <a:pt x="14012" y="239"/>
                </a:cubicBezTo>
                <a:cubicBezTo>
                  <a:pt x="13535" y="62"/>
                  <a:pt x="13053" y="-14"/>
                  <a:pt x="12541" y="2"/>
                </a:cubicBezTo>
                <a:close/>
              </a:path>
            </a:pathLst>
          </a:custGeom>
          <a:noFill/>
          <a:ln>
            <a:noFill/>
          </a:ln>
        </p:spPr>
      </p:pic>
      <p:sp>
        <p:nvSpPr>
          <p:cNvPr id="149" name="Google Shape;149;p23"/>
          <p:cNvSpPr txBox="1">
            <a:spLocks noGrp="1"/>
          </p:cNvSpPr>
          <p:nvPr>
            <p:ph type="title"/>
          </p:nvPr>
        </p:nvSpPr>
        <p:spPr>
          <a:xfrm>
            <a:off x="431516" y="0"/>
            <a:ext cx="8024962" cy="707545"/>
          </a:xfrm>
          <a:prstGeom prst="rect">
            <a:avLst/>
          </a:prstGeom>
        </p:spPr>
        <p:txBody>
          <a:bodyPr spcFirstLastPara="1" wrap="square" lIns="0" tIns="0" rIns="0" bIns="0" anchor="b" anchorCtr="0">
            <a:noAutofit/>
          </a:bodyPr>
          <a:lstStyle/>
          <a:p>
            <a:pPr lvl="0"/>
            <a:r>
              <a:rPr lang="en-US" dirty="0"/>
              <a:t>Providing Practical </a:t>
            </a:r>
            <a:r>
              <a:rPr lang="en-US" dirty="0" smtClean="0"/>
              <a:t>Recommendations</a:t>
            </a:r>
            <a:endParaRPr dirty="0"/>
          </a:p>
        </p:txBody>
      </p:sp>
      <p:sp>
        <p:nvSpPr>
          <p:cNvPr id="151" name="Google Shape;151;p23"/>
          <p:cNvSpPr txBox="1">
            <a:spLocks noGrp="1"/>
          </p:cNvSpPr>
          <p:nvPr>
            <p:ph type="sldNum" idx="12"/>
          </p:nvPr>
        </p:nvSpPr>
        <p:spPr>
          <a:xfrm>
            <a:off x="8456478" y="129651"/>
            <a:ext cx="548700" cy="3936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GB"/>
              <a:t>68</a:t>
            </a:fld>
            <a:endParaRPr lang="en-GB"/>
          </a:p>
        </p:txBody>
      </p:sp>
      <p:sp>
        <p:nvSpPr>
          <p:cNvPr id="3" name="TextBox 2"/>
          <p:cNvSpPr txBox="1"/>
          <p:nvPr/>
        </p:nvSpPr>
        <p:spPr>
          <a:xfrm>
            <a:off x="431515" y="845587"/>
            <a:ext cx="8573663" cy="3816429"/>
          </a:xfrm>
          <a:prstGeom prst="rect">
            <a:avLst/>
          </a:prstGeom>
          <a:noFill/>
        </p:spPr>
        <p:txBody>
          <a:bodyPr wrap="square" rtlCol="0">
            <a:spAutoFit/>
          </a:bodyPr>
          <a:lstStyle/>
          <a:p>
            <a:pPr marL="285750" lvl="0" indent="-285750">
              <a:buFont typeface="Wingdings" panose="05000000000000000000" pitchFamily="2" charset="2"/>
              <a:buChar char="v"/>
            </a:pPr>
            <a:r>
              <a:rPr lang="en-US" sz="1100" dirty="0"/>
              <a:t>Advocate Health-In-ALL Policy ; Diversify Health Promotions: Health should be intergrated into all  government policies and investment, especially in critical sectors that constitute social detrminants of health.</a:t>
            </a:r>
            <a:r>
              <a:rPr lang="en-US" sz="1100" dirty="0">
                <a:sym typeface="+mn-ea"/>
              </a:rPr>
              <a:t>The government should ensure that health considerations are integrated into decision-making processes</a:t>
            </a:r>
          </a:p>
          <a:p>
            <a:pPr marL="0" lvl="0" indent="0">
              <a:buFont typeface="Wingdings" panose="05000000000000000000" pitchFamily="2" charset="2"/>
              <a:buNone/>
            </a:pPr>
            <a:endParaRPr lang="en-US" sz="1100" dirty="0"/>
          </a:p>
          <a:p>
            <a:pPr marL="285750" lvl="0" indent="-285750">
              <a:buFont typeface="Wingdings" panose="05000000000000000000" pitchFamily="2" charset="2"/>
              <a:buChar char="v"/>
            </a:pPr>
            <a:r>
              <a:rPr lang="en-US" sz="1100" dirty="0"/>
              <a:t>Promote and implement innovative investment in critical sectors such as education,infrastructure, Power and social safety nets/Protection.</a:t>
            </a:r>
            <a:r>
              <a:rPr lang="en-US" sz="1100" dirty="0">
                <a:sym typeface="+mn-ea"/>
              </a:rPr>
              <a:t>Instead of relying solely on cash palliatives, </a:t>
            </a:r>
            <a:r>
              <a:rPr lang="en-US" sz="1100" dirty="0"/>
              <a:t> explore sustainable  investment strategies that will great middle class, eradicate poverty and improve purchasing power.</a:t>
            </a:r>
          </a:p>
          <a:p>
            <a:pPr marL="0" lvl="0" indent="0">
              <a:buFont typeface="Wingdings" panose="05000000000000000000" pitchFamily="2" charset="2"/>
              <a:buNone/>
            </a:pPr>
            <a:endParaRPr lang="en-US" sz="1100" dirty="0"/>
          </a:p>
          <a:p>
            <a:pPr marL="285750" lvl="0" indent="-285750">
              <a:buFont typeface="Wingdings" panose="05000000000000000000" pitchFamily="2" charset="2"/>
              <a:buChar char="v"/>
            </a:pPr>
            <a:r>
              <a:rPr lang="en-US" sz="1100" dirty="0"/>
              <a:t>Revitalise the economy to that of manufacturing from consumer status as we are presently. So the refinaries need to work.</a:t>
            </a:r>
          </a:p>
          <a:p>
            <a:pPr marL="285750" lvl="0" indent="-285750">
              <a:buFont typeface="Wingdings" panose="05000000000000000000" pitchFamily="2" charset="2"/>
              <a:buChar char="v"/>
            </a:pPr>
            <a:endParaRPr lang="en-US" sz="1100" dirty="0"/>
          </a:p>
          <a:p>
            <a:pPr marL="285750" lvl="0" indent="-285750">
              <a:buFont typeface="Wingdings" panose="05000000000000000000" pitchFamily="2" charset="2"/>
              <a:buChar char="v"/>
            </a:pPr>
            <a:r>
              <a:rPr lang="en-US" sz="1100" dirty="0"/>
              <a:t>Prioritize Health Investments: The removal of fuel subsidy highlights the importance of prioritizing health policies/investment. .</a:t>
            </a:r>
          </a:p>
          <a:p>
            <a:pPr marL="285750" lvl="0" indent="-285750">
              <a:buFont typeface="Wingdings" panose="05000000000000000000" pitchFamily="2" charset="2"/>
              <a:buChar char="v"/>
            </a:pPr>
            <a:endParaRPr lang="en-US" sz="1100" dirty="0"/>
          </a:p>
          <a:p>
            <a:pPr marL="285750" lvl="0" indent="-285750">
              <a:buFont typeface="Wingdings" panose="05000000000000000000" pitchFamily="2" charset="2"/>
              <a:buChar char="v"/>
            </a:pPr>
            <a:r>
              <a:rPr lang="en-US" sz="1100" dirty="0"/>
              <a:t>Advocate for Public Health Measures: Everyone should actively advocate for effective public health measures and invest in initiatives to improve the overall health of the population.</a:t>
            </a:r>
          </a:p>
          <a:p>
            <a:pPr marL="285750" lvl="0" indent="-285750">
              <a:buFont typeface="Wingdings" panose="05000000000000000000" pitchFamily="2" charset="2"/>
              <a:buChar char="v"/>
            </a:pPr>
            <a:endParaRPr lang="en-US" sz="1100" dirty="0"/>
          </a:p>
          <a:p>
            <a:pPr marL="285750" lvl="0" indent="-285750">
              <a:buFont typeface="Wingdings" panose="05000000000000000000" pitchFamily="2" charset="2"/>
              <a:buChar char="v"/>
            </a:pPr>
            <a:r>
              <a:rPr lang="en-US" sz="1100" dirty="0"/>
              <a:t>Encourage Public-Private Partnerships: Innovative measures should be implemented to promote public-private partnerships in the health sector. Collaboration between the government and private healthcare providers can enhance access to quality healthcare services.</a:t>
            </a:r>
          </a:p>
          <a:p>
            <a:pPr marL="285750" lvl="0" indent="-285750">
              <a:buFont typeface="Wingdings" panose="05000000000000000000" pitchFamily="2" charset="2"/>
              <a:buChar char="v"/>
            </a:pPr>
            <a:endParaRPr lang="en-US" sz="1100" dirty="0"/>
          </a:p>
          <a:p>
            <a:pPr marL="285750" lvl="0" indent="-285750">
              <a:buFont typeface="Wingdings" panose="05000000000000000000" pitchFamily="2" charset="2"/>
              <a:buChar char="v"/>
            </a:pPr>
            <a:r>
              <a:rPr lang="en-US" sz="1100" dirty="0"/>
              <a:t>Subsidized Transportation for Rural Residents: To improve healthcare access for rural inhabitants, the government should provide subsidized and readily available transportation to nearby health centers. This can ensure timely access to medical services and reduce healthcare disparities in remote areas</a:t>
            </a:r>
          </a:p>
        </p:txBody>
      </p:sp>
    </p:spTree>
  </p:cSld>
  <p:clrMapOvr>
    <a:masterClrMapping/>
  </p:clrMapOvr>
  <p:transition>
    <p:fade thruBlk="1"/>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9" name="Google Shape;149;p23"/>
          <p:cNvSpPr txBox="1">
            <a:spLocks noGrp="1"/>
          </p:cNvSpPr>
          <p:nvPr>
            <p:ph type="title"/>
          </p:nvPr>
        </p:nvSpPr>
        <p:spPr>
          <a:xfrm>
            <a:off x="631139" y="129651"/>
            <a:ext cx="7440687" cy="439852"/>
          </a:xfrm>
          <a:prstGeom prst="rect">
            <a:avLst/>
          </a:prstGeom>
        </p:spPr>
        <p:txBody>
          <a:bodyPr spcFirstLastPara="1" wrap="square" lIns="0" tIns="0" rIns="0" bIns="0" anchor="b" anchorCtr="0">
            <a:noAutofit/>
          </a:bodyPr>
          <a:lstStyle/>
          <a:p>
            <a:pPr lvl="0"/>
            <a:r>
              <a:rPr lang="en-US" dirty="0"/>
              <a:t>Providing Practical </a:t>
            </a:r>
            <a:r>
              <a:rPr lang="en-US" dirty="0" smtClean="0"/>
              <a:t>Recommendations 2</a:t>
            </a:r>
            <a:endParaRPr dirty="0"/>
          </a:p>
        </p:txBody>
      </p:sp>
      <p:sp>
        <p:nvSpPr>
          <p:cNvPr id="151" name="Google Shape;151;p23"/>
          <p:cNvSpPr txBox="1">
            <a:spLocks noGrp="1"/>
          </p:cNvSpPr>
          <p:nvPr>
            <p:ph type="sldNum" idx="12"/>
          </p:nvPr>
        </p:nvSpPr>
        <p:spPr>
          <a:xfrm>
            <a:off x="8456478" y="129651"/>
            <a:ext cx="548700" cy="3936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GB"/>
              <a:t>69</a:t>
            </a:fld>
            <a:endParaRPr lang="en-GB"/>
          </a:p>
        </p:txBody>
      </p:sp>
      <p:sp>
        <p:nvSpPr>
          <p:cNvPr id="2" name="TextBox 1"/>
          <p:cNvSpPr txBox="1"/>
          <p:nvPr/>
        </p:nvSpPr>
        <p:spPr>
          <a:xfrm>
            <a:off x="488147" y="1175679"/>
            <a:ext cx="7968331" cy="3784600"/>
          </a:xfrm>
          <a:prstGeom prst="rect">
            <a:avLst/>
          </a:prstGeom>
          <a:noFill/>
        </p:spPr>
        <p:txBody>
          <a:bodyPr wrap="square" rtlCol="0">
            <a:spAutoFit/>
          </a:bodyPr>
          <a:lstStyle/>
          <a:p>
            <a:pPr marL="285750" indent="-285750">
              <a:buFont typeface="Wingdings" panose="05000000000000000000" pitchFamily="2" charset="2"/>
              <a:buChar char="v"/>
            </a:pPr>
            <a:r>
              <a:rPr lang="en-US" sz="1600" dirty="0"/>
              <a:t>Implementing targeted interventions to mitigate the negative effects of fuel subsidy removal on healthcare access and affordability</a:t>
            </a:r>
          </a:p>
          <a:p>
            <a:pPr marL="285750" lvl="0" indent="-285750">
              <a:buFont typeface="Wingdings" panose="05000000000000000000" pitchFamily="2" charset="2"/>
              <a:buChar char="v"/>
            </a:pPr>
            <a:endParaRPr lang="en-US" sz="1600" dirty="0"/>
          </a:p>
          <a:p>
            <a:pPr marL="285750" lvl="0" indent="-285750">
              <a:buFont typeface="Wingdings" panose="05000000000000000000" pitchFamily="2" charset="2"/>
              <a:buChar char="v"/>
            </a:pPr>
            <a:r>
              <a:rPr lang="en-US" sz="1600" dirty="0"/>
              <a:t>Developing comprehensive health insurance schemes to provide financial protection for citizens</a:t>
            </a:r>
          </a:p>
          <a:p>
            <a:pPr marL="285750" lvl="0" indent="-285750">
              <a:buFont typeface="Wingdings" panose="05000000000000000000" pitchFamily="2" charset="2"/>
              <a:buChar char="v"/>
            </a:pPr>
            <a:endParaRPr lang="en-US" sz="1600" dirty="0"/>
          </a:p>
          <a:p>
            <a:pPr marL="285750" lvl="0" indent="-285750">
              <a:buFont typeface="Wingdings" panose="05000000000000000000" pitchFamily="2" charset="2"/>
              <a:buChar char="v"/>
            </a:pPr>
            <a:r>
              <a:rPr lang="en-US" sz="1600" dirty="0"/>
              <a:t>Strengthening healthcare data collection and analysis framework  for evidence-based decision-making</a:t>
            </a:r>
          </a:p>
          <a:p>
            <a:pPr marL="285750" lvl="0" indent="-285750">
              <a:buFont typeface="Wingdings" panose="05000000000000000000" pitchFamily="2" charset="2"/>
              <a:buChar char="v"/>
            </a:pPr>
            <a:endParaRPr lang="en-US" sz="1600" dirty="0"/>
          </a:p>
          <a:p>
            <a:pPr marL="285750" lvl="0" indent="-285750">
              <a:buFont typeface="Wingdings" panose="05000000000000000000" pitchFamily="2" charset="2"/>
              <a:buChar char="v"/>
            </a:pPr>
            <a:r>
              <a:rPr lang="en-US" sz="1600" dirty="0"/>
              <a:t>Collaborating with international partners and organizations to leverage resources and expertise for healthcare improvement</a:t>
            </a:r>
          </a:p>
          <a:p>
            <a:pPr marL="285750" lvl="0" indent="-285750">
              <a:buFont typeface="Wingdings" panose="05000000000000000000" pitchFamily="2" charset="2"/>
              <a:buChar char="v"/>
            </a:pPr>
            <a:endParaRPr lang="en-US" sz="1600" dirty="0"/>
          </a:p>
          <a:p>
            <a:pPr marL="285750" lvl="0" indent="-285750">
              <a:buFont typeface="Wingdings" panose="05000000000000000000" pitchFamily="2" charset="2"/>
              <a:buChar char="v"/>
            </a:pPr>
            <a:r>
              <a:rPr lang="en-US" sz="1600" dirty="0"/>
              <a:t>Prioritizing research and innovation in healthcare to address emerging challenges and improve service delivery.</a:t>
            </a:r>
          </a:p>
          <a:p>
            <a:endParaRPr lang="en-US" sz="1600" dirty="0"/>
          </a:p>
        </p:txBody>
      </p:sp>
    </p:spTree>
  </p:cSld>
  <p:clrMapOvr>
    <a:masterClrMapping/>
  </p:clrMapOvr>
  <p:transition>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8"/>
          <p:cNvSpPr txBox="1">
            <a:spLocks noGrp="1"/>
          </p:cNvSpPr>
          <p:nvPr>
            <p:ph type="body" idx="1"/>
          </p:nvPr>
        </p:nvSpPr>
        <p:spPr>
          <a:xfrm>
            <a:off x="452120" y="-483870"/>
            <a:ext cx="7851140" cy="5307965"/>
          </a:xfrm>
          <a:prstGeom prst="rect">
            <a:avLst/>
          </a:prstGeom>
        </p:spPr>
        <p:txBody>
          <a:bodyPr spcFirstLastPara="1" wrap="square" lIns="0" tIns="0" rIns="0" bIns="0" anchor="ctr" anchorCtr="0">
            <a:noAutofit/>
          </a:bodyPr>
          <a:lstStyle/>
          <a:p>
            <a:pPr marL="0" lvl="0" indent="0">
              <a:spcAft>
                <a:spcPts val="600"/>
              </a:spcAft>
              <a:buNone/>
            </a:pPr>
            <a:r>
              <a:rPr lang="en-US" sz="3200" dirty="0" smtClean="0"/>
              <a:t>" I have maintained the position that the fuel subsidy had to go, this once beneficial measure had outlived its usefulness. It cost us Trillions yearly, that would have been better spent on public transportation, healthcare, Education and housing etc. instead of being funneled to deep pockets of few"</a:t>
            </a:r>
            <a:endParaRPr sz="3200" dirty="0"/>
          </a:p>
        </p:txBody>
      </p:sp>
      <p:sp>
        <p:nvSpPr>
          <p:cNvPr id="100" name="Google Shape;100;p18"/>
          <p:cNvSpPr txBox="1">
            <a:spLocks noGrp="1"/>
          </p:cNvSpPr>
          <p:nvPr>
            <p:ph type="sldNum" idx="12"/>
          </p:nvPr>
        </p:nvSpPr>
        <p:spPr>
          <a:xfrm>
            <a:off x="8456478" y="129651"/>
            <a:ext cx="548700" cy="3936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GB"/>
              <a:t>7</a:t>
            </a:fld>
            <a:endParaRPr lang="en-GB"/>
          </a:p>
        </p:txBody>
      </p:sp>
    </p:spTree>
  </p:cSld>
  <p:clrMapOvr>
    <a:masterClrMapping/>
  </p:clrMapOvr>
  <p:transition>
    <p:fade thruBlk="1"/>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70</a:t>
            </a:fld>
            <a:endParaRPr lang="en-GB"/>
          </a:p>
        </p:txBody>
      </p:sp>
      <p:sp>
        <p:nvSpPr>
          <p:cNvPr id="3" name="TextBox 2"/>
          <p:cNvSpPr txBox="1"/>
          <p:nvPr/>
        </p:nvSpPr>
        <p:spPr>
          <a:xfrm>
            <a:off x="522189" y="464832"/>
            <a:ext cx="4613096" cy="3138170"/>
          </a:xfrm>
          <a:prstGeom prst="rect">
            <a:avLst/>
          </a:prstGeom>
          <a:noFill/>
        </p:spPr>
        <p:txBody>
          <a:bodyPr wrap="square" rtlCol="0">
            <a:spAutoFit/>
          </a:bodyPr>
          <a:lstStyle/>
          <a:p>
            <a:pPr algn="ctr"/>
            <a:r>
              <a:rPr lang="en-US" sz="6600" dirty="0" smtClean="0"/>
              <a:t>Thank You For Listening</a:t>
            </a:r>
          </a:p>
        </p:txBody>
      </p:sp>
      <p:sp>
        <p:nvSpPr>
          <p:cNvPr id="4" name="Flowchart: Process 3"/>
          <p:cNvSpPr/>
          <p:nvPr/>
        </p:nvSpPr>
        <p:spPr>
          <a:xfrm>
            <a:off x="565079" y="523251"/>
            <a:ext cx="4674741" cy="3021333"/>
          </a:xfrm>
          <a:prstGeom prst="flowChartProcess">
            <a:avLst/>
          </a:prstGeom>
          <a:no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ym typeface="+mn-ea"/>
              </a:rPr>
              <a:t>!</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14183" b="15705"/>
          <a:stretch/>
        </p:blipFill>
        <p:spPr>
          <a:xfrm>
            <a:off x="4480311" y="2301412"/>
            <a:ext cx="4552462" cy="23938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fade thruBlk="1"/>
  </p:transition>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4"/>
            </a:gs>
            <a:gs pos="20000">
              <a:schemeClr val="accent4"/>
            </a:gs>
            <a:gs pos="79000">
              <a:schemeClr val="accent3"/>
            </a:gs>
            <a:gs pos="100000">
              <a:schemeClr val="accent3"/>
            </a:gs>
          </a:gsLst>
          <a:lin ang="5400012" scaled="0"/>
        </a:gradFill>
        <a:effectLst/>
      </p:bgPr>
    </p:bg>
    <p:spTree>
      <p:nvGrpSpPr>
        <p:cNvPr id="1" name="Shape 111"/>
        <p:cNvGrpSpPr/>
        <p:nvPr/>
      </p:nvGrpSpPr>
      <p:grpSpPr>
        <a:xfrm>
          <a:off x="0" y="0"/>
          <a:ext cx="0" cy="0"/>
          <a:chOff x="0" y="0"/>
          <a:chExt cx="0" cy="0"/>
        </a:xfrm>
      </p:grpSpPr>
      <p:sp>
        <p:nvSpPr>
          <p:cNvPr id="112" name="Google Shape;112;p20"/>
          <p:cNvSpPr txBox="1">
            <a:spLocks noGrp="1"/>
          </p:cNvSpPr>
          <p:nvPr>
            <p:ph type="ctrTitle" idx="4294967295"/>
          </p:nvPr>
        </p:nvSpPr>
        <p:spPr>
          <a:xfrm>
            <a:off x="838200" y="2116750"/>
            <a:ext cx="4735800" cy="1159800"/>
          </a:xfrm>
          <a:prstGeom prst="rect">
            <a:avLst/>
          </a:prstGeom>
        </p:spPr>
        <p:txBody>
          <a:bodyPr spcFirstLastPara="1" wrap="square" lIns="0" tIns="0" rIns="0" bIns="0" anchor="b" anchorCtr="0">
            <a:noAutofit/>
          </a:bodyPr>
          <a:lstStyle/>
          <a:p>
            <a:pPr marL="0" lvl="0" indent="0" algn="l" rtl="0">
              <a:lnSpc>
                <a:spcPct val="80000"/>
              </a:lnSpc>
              <a:spcBef>
                <a:spcPts val="0"/>
              </a:spcBef>
              <a:spcAft>
                <a:spcPts val="0"/>
              </a:spcAft>
              <a:buNone/>
            </a:pPr>
            <a:r>
              <a:rPr lang="en-GB" sz="9600" dirty="0"/>
              <a:t>Big concept</a:t>
            </a:r>
            <a:endParaRPr sz="9600" dirty="0"/>
          </a:p>
        </p:txBody>
      </p:sp>
      <p:sp>
        <p:nvSpPr>
          <p:cNvPr id="113" name="Google Shape;113;p20"/>
          <p:cNvSpPr txBox="1">
            <a:spLocks noGrp="1"/>
          </p:cNvSpPr>
          <p:nvPr>
            <p:ph type="subTitle" idx="4294967295"/>
          </p:nvPr>
        </p:nvSpPr>
        <p:spPr>
          <a:xfrm>
            <a:off x="838200" y="3411550"/>
            <a:ext cx="4735800" cy="784800"/>
          </a:xfrm>
          <a:prstGeom prst="rect">
            <a:avLst/>
          </a:prstGeom>
        </p:spPr>
        <p:txBody>
          <a:bodyPr spcFirstLastPara="1" wrap="square" lIns="0" tIns="0" rIns="0" bIns="0" anchor="t" anchorCtr="0">
            <a:noAutofit/>
          </a:bodyPr>
          <a:lstStyle/>
          <a:p>
            <a:pPr marL="0" lvl="0" indent="0" algn="l" rtl="0">
              <a:spcBef>
                <a:spcPts val="0"/>
              </a:spcBef>
              <a:spcAft>
                <a:spcPts val="600"/>
              </a:spcAft>
              <a:buNone/>
            </a:pPr>
            <a:r>
              <a:rPr lang="en-GB">
                <a:solidFill>
                  <a:schemeClr val="dk2"/>
                </a:solidFill>
              </a:rPr>
              <a:t>Bring the attention of your audience over a key concept using icons or illustrations</a:t>
            </a:r>
            <a:endParaRPr>
              <a:solidFill>
                <a:schemeClr val="dk2"/>
              </a:solidFill>
            </a:endParaRPr>
          </a:p>
        </p:txBody>
      </p:sp>
      <p:grpSp>
        <p:nvGrpSpPr>
          <p:cNvPr id="114" name="Google Shape;114;p20"/>
          <p:cNvGrpSpPr/>
          <p:nvPr/>
        </p:nvGrpSpPr>
        <p:grpSpPr>
          <a:xfrm>
            <a:off x="5212613" y="322601"/>
            <a:ext cx="1722365" cy="1722348"/>
            <a:chOff x="6643075" y="3664250"/>
            <a:chExt cx="407950" cy="407975"/>
          </a:xfrm>
        </p:grpSpPr>
        <p:sp>
          <p:nvSpPr>
            <p:cNvPr id="115" name="Google Shape;115;p20"/>
            <p:cNvSpPr/>
            <p:nvPr/>
          </p:nvSpPr>
          <p:spPr>
            <a:xfrm>
              <a:off x="6794075" y="3815250"/>
              <a:ext cx="211300" cy="211300"/>
            </a:xfrm>
            <a:custGeom>
              <a:avLst/>
              <a:gdLst/>
              <a:ahLst/>
              <a:cxnLst/>
              <a:rect l="l" t="t" r="r" b="b"/>
              <a:pathLst>
                <a:path w="8452" h="8452" fill="none" extrusionOk="0">
                  <a:moveTo>
                    <a:pt x="0" y="8135"/>
                  </a:moveTo>
                  <a:lnTo>
                    <a:pt x="0" y="8135"/>
                  </a:lnTo>
                  <a:lnTo>
                    <a:pt x="438" y="8257"/>
                  </a:lnTo>
                  <a:lnTo>
                    <a:pt x="852" y="8354"/>
                  </a:lnTo>
                  <a:lnTo>
                    <a:pt x="1291" y="8403"/>
                  </a:lnTo>
                  <a:lnTo>
                    <a:pt x="1729" y="8452"/>
                  </a:lnTo>
                  <a:lnTo>
                    <a:pt x="2168" y="8452"/>
                  </a:lnTo>
                  <a:lnTo>
                    <a:pt x="2606" y="8427"/>
                  </a:lnTo>
                  <a:lnTo>
                    <a:pt x="3020" y="8378"/>
                  </a:lnTo>
                  <a:lnTo>
                    <a:pt x="3458" y="8281"/>
                  </a:lnTo>
                  <a:lnTo>
                    <a:pt x="3872" y="8184"/>
                  </a:lnTo>
                  <a:lnTo>
                    <a:pt x="4311" y="8037"/>
                  </a:lnTo>
                  <a:lnTo>
                    <a:pt x="4701" y="7867"/>
                  </a:lnTo>
                  <a:lnTo>
                    <a:pt x="5115" y="7672"/>
                  </a:lnTo>
                  <a:lnTo>
                    <a:pt x="5504" y="7429"/>
                  </a:lnTo>
                  <a:lnTo>
                    <a:pt x="5870" y="7185"/>
                  </a:lnTo>
                  <a:lnTo>
                    <a:pt x="6235" y="6893"/>
                  </a:lnTo>
                  <a:lnTo>
                    <a:pt x="6576" y="6576"/>
                  </a:lnTo>
                  <a:lnTo>
                    <a:pt x="6576" y="6576"/>
                  </a:lnTo>
                  <a:lnTo>
                    <a:pt x="6892" y="6235"/>
                  </a:lnTo>
                  <a:lnTo>
                    <a:pt x="7185" y="5870"/>
                  </a:lnTo>
                  <a:lnTo>
                    <a:pt x="7428" y="5505"/>
                  </a:lnTo>
                  <a:lnTo>
                    <a:pt x="7672" y="5115"/>
                  </a:lnTo>
                  <a:lnTo>
                    <a:pt x="7867" y="4701"/>
                  </a:lnTo>
                  <a:lnTo>
                    <a:pt x="8037" y="4311"/>
                  </a:lnTo>
                  <a:lnTo>
                    <a:pt x="8183" y="3873"/>
                  </a:lnTo>
                  <a:lnTo>
                    <a:pt x="8281" y="3459"/>
                  </a:lnTo>
                  <a:lnTo>
                    <a:pt x="8378" y="3020"/>
                  </a:lnTo>
                  <a:lnTo>
                    <a:pt x="8427" y="2606"/>
                  </a:lnTo>
                  <a:lnTo>
                    <a:pt x="8451" y="2168"/>
                  </a:lnTo>
                  <a:lnTo>
                    <a:pt x="8451" y="1730"/>
                  </a:lnTo>
                  <a:lnTo>
                    <a:pt x="8402" y="1291"/>
                  </a:lnTo>
                  <a:lnTo>
                    <a:pt x="8354" y="853"/>
                  </a:lnTo>
                  <a:lnTo>
                    <a:pt x="8256" y="439"/>
                  </a:lnTo>
                  <a:lnTo>
                    <a:pt x="8135" y="0"/>
                  </a:lnTo>
                </a:path>
              </a:pathLst>
            </a:custGeom>
            <a:noFill/>
            <a:ln w="121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0"/>
            <p:cNvSpPr/>
            <p:nvPr/>
          </p:nvSpPr>
          <p:spPr>
            <a:xfrm>
              <a:off x="6643075" y="3664250"/>
              <a:ext cx="407950" cy="407975"/>
            </a:xfrm>
            <a:custGeom>
              <a:avLst/>
              <a:gdLst/>
              <a:ahLst/>
              <a:cxnLst/>
              <a:rect l="l" t="t" r="r" b="b"/>
              <a:pathLst>
                <a:path w="16318" h="16319" fill="none" extrusionOk="0">
                  <a:moveTo>
                    <a:pt x="16074" y="244"/>
                  </a:moveTo>
                  <a:lnTo>
                    <a:pt x="16074" y="244"/>
                  </a:lnTo>
                  <a:lnTo>
                    <a:pt x="15928" y="122"/>
                  </a:lnTo>
                  <a:lnTo>
                    <a:pt x="15758" y="49"/>
                  </a:lnTo>
                  <a:lnTo>
                    <a:pt x="15538" y="0"/>
                  </a:lnTo>
                  <a:lnTo>
                    <a:pt x="15319" y="0"/>
                  </a:lnTo>
                  <a:lnTo>
                    <a:pt x="15051" y="25"/>
                  </a:lnTo>
                  <a:lnTo>
                    <a:pt x="14759" y="73"/>
                  </a:lnTo>
                  <a:lnTo>
                    <a:pt x="14442" y="171"/>
                  </a:lnTo>
                  <a:lnTo>
                    <a:pt x="14102" y="293"/>
                  </a:lnTo>
                  <a:lnTo>
                    <a:pt x="13736" y="439"/>
                  </a:lnTo>
                  <a:lnTo>
                    <a:pt x="13347" y="609"/>
                  </a:lnTo>
                  <a:lnTo>
                    <a:pt x="12957" y="828"/>
                  </a:lnTo>
                  <a:lnTo>
                    <a:pt x="12543" y="1048"/>
                  </a:lnTo>
                  <a:lnTo>
                    <a:pt x="11666" y="1608"/>
                  </a:lnTo>
                  <a:lnTo>
                    <a:pt x="10716" y="2265"/>
                  </a:lnTo>
                  <a:lnTo>
                    <a:pt x="10716" y="2265"/>
                  </a:lnTo>
                  <a:lnTo>
                    <a:pt x="10278" y="2095"/>
                  </a:lnTo>
                  <a:lnTo>
                    <a:pt x="9815" y="1949"/>
                  </a:lnTo>
                  <a:lnTo>
                    <a:pt x="9352" y="1851"/>
                  </a:lnTo>
                  <a:lnTo>
                    <a:pt x="8890" y="1778"/>
                  </a:lnTo>
                  <a:lnTo>
                    <a:pt x="8427" y="1730"/>
                  </a:lnTo>
                  <a:lnTo>
                    <a:pt x="7940" y="1730"/>
                  </a:lnTo>
                  <a:lnTo>
                    <a:pt x="7477" y="1778"/>
                  </a:lnTo>
                  <a:lnTo>
                    <a:pt x="7014" y="1827"/>
                  </a:lnTo>
                  <a:lnTo>
                    <a:pt x="6551" y="1924"/>
                  </a:lnTo>
                  <a:lnTo>
                    <a:pt x="6089" y="2070"/>
                  </a:lnTo>
                  <a:lnTo>
                    <a:pt x="5650" y="2241"/>
                  </a:lnTo>
                  <a:lnTo>
                    <a:pt x="5212" y="2436"/>
                  </a:lnTo>
                  <a:lnTo>
                    <a:pt x="4774" y="2679"/>
                  </a:lnTo>
                  <a:lnTo>
                    <a:pt x="4384" y="2972"/>
                  </a:lnTo>
                  <a:lnTo>
                    <a:pt x="3994" y="3264"/>
                  </a:lnTo>
                  <a:lnTo>
                    <a:pt x="3605" y="3605"/>
                  </a:lnTo>
                  <a:lnTo>
                    <a:pt x="3605" y="3605"/>
                  </a:lnTo>
                  <a:lnTo>
                    <a:pt x="3264" y="3995"/>
                  </a:lnTo>
                  <a:lnTo>
                    <a:pt x="2971" y="4384"/>
                  </a:lnTo>
                  <a:lnTo>
                    <a:pt x="2679" y="4774"/>
                  </a:lnTo>
                  <a:lnTo>
                    <a:pt x="2436" y="5212"/>
                  </a:lnTo>
                  <a:lnTo>
                    <a:pt x="2241" y="5651"/>
                  </a:lnTo>
                  <a:lnTo>
                    <a:pt x="2070" y="6089"/>
                  </a:lnTo>
                  <a:lnTo>
                    <a:pt x="1924" y="6552"/>
                  </a:lnTo>
                  <a:lnTo>
                    <a:pt x="1827" y="7015"/>
                  </a:lnTo>
                  <a:lnTo>
                    <a:pt x="1778" y="7477"/>
                  </a:lnTo>
                  <a:lnTo>
                    <a:pt x="1729" y="7940"/>
                  </a:lnTo>
                  <a:lnTo>
                    <a:pt x="1729" y="8427"/>
                  </a:lnTo>
                  <a:lnTo>
                    <a:pt x="1778" y="8890"/>
                  </a:lnTo>
                  <a:lnTo>
                    <a:pt x="1851" y="9353"/>
                  </a:lnTo>
                  <a:lnTo>
                    <a:pt x="1948" y="9815"/>
                  </a:lnTo>
                  <a:lnTo>
                    <a:pt x="2095" y="10278"/>
                  </a:lnTo>
                  <a:lnTo>
                    <a:pt x="2265" y="10716"/>
                  </a:lnTo>
                  <a:lnTo>
                    <a:pt x="2265" y="10716"/>
                  </a:lnTo>
                  <a:lnTo>
                    <a:pt x="1607" y="11666"/>
                  </a:lnTo>
                  <a:lnTo>
                    <a:pt x="1047" y="12543"/>
                  </a:lnTo>
                  <a:lnTo>
                    <a:pt x="828" y="12957"/>
                  </a:lnTo>
                  <a:lnTo>
                    <a:pt x="609" y="13347"/>
                  </a:lnTo>
                  <a:lnTo>
                    <a:pt x="438" y="13737"/>
                  </a:lnTo>
                  <a:lnTo>
                    <a:pt x="292" y="14102"/>
                  </a:lnTo>
                  <a:lnTo>
                    <a:pt x="170" y="14443"/>
                  </a:lnTo>
                  <a:lnTo>
                    <a:pt x="73" y="14759"/>
                  </a:lnTo>
                  <a:lnTo>
                    <a:pt x="24" y="15052"/>
                  </a:lnTo>
                  <a:lnTo>
                    <a:pt x="0" y="15320"/>
                  </a:lnTo>
                  <a:lnTo>
                    <a:pt x="0" y="15539"/>
                  </a:lnTo>
                  <a:lnTo>
                    <a:pt x="49" y="15758"/>
                  </a:lnTo>
                  <a:lnTo>
                    <a:pt x="122" y="15928"/>
                  </a:lnTo>
                  <a:lnTo>
                    <a:pt x="244" y="16075"/>
                  </a:lnTo>
                  <a:lnTo>
                    <a:pt x="244" y="16075"/>
                  </a:lnTo>
                  <a:lnTo>
                    <a:pt x="341" y="16172"/>
                  </a:lnTo>
                  <a:lnTo>
                    <a:pt x="487" y="16245"/>
                  </a:lnTo>
                  <a:lnTo>
                    <a:pt x="633" y="16294"/>
                  </a:lnTo>
                  <a:lnTo>
                    <a:pt x="804" y="16318"/>
                  </a:lnTo>
                  <a:lnTo>
                    <a:pt x="974" y="16318"/>
                  </a:lnTo>
                  <a:lnTo>
                    <a:pt x="1169" y="16318"/>
                  </a:lnTo>
                  <a:lnTo>
                    <a:pt x="1388" y="16269"/>
                  </a:lnTo>
                  <a:lnTo>
                    <a:pt x="1632" y="16221"/>
                  </a:lnTo>
                  <a:lnTo>
                    <a:pt x="2143" y="16075"/>
                  </a:lnTo>
                  <a:lnTo>
                    <a:pt x="2703" y="15831"/>
                  </a:lnTo>
                  <a:lnTo>
                    <a:pt x="3312" y="15539"/>
                  </a:lnTo>
                  <a:lnTo>
                    <a:pt x="3946" y="15149"/>
                  </a:lnTo>
                  <a:lnTo>
                    <a:pt x="4652" y="14711"/>
                  </a:lnTo>
                  <a:lnTo>
                    <a:pt x="5358" y="14224"/>
                  </a:lnTo>
                  <a:lnTo>
                    <a:pt x="6113" y="13663"/>
                  </a:lnTo>
                  <a:lnTo>
                    <a:pt x="6892" y="13055"/>
                  </a:lnTo>
                  <a:lnTo>
                    <a:pt x="7696" y="12397"/>
                  </a:lnTo>
                  <a:lnTo>
                    <a:pt x="8500" y="11691"/>
                  </a:lnTo>
                  <a:lnTo>
                    <a:pt x="9304" y="10936"/>
                  </a:lnTo>
                  <a:lnTo>
                    <a:pt x="10132" y="10132"/>
                  </a:lnTo>
                  <a:lnTo>
                    <a:pt x="10132" y="10132"/>
                  </a:lnTo>
                  <a:lnTo>
                    <a:pt x="10935" y="9304"/>
                  </a:lnTo>
                  <a:lnTo>
                    <a:pt x="11690" y="8500"/>
                  </a:lnTo>
                  <a:lnTo>
                    <a:pt x="12397" y="7696"/>
                  </a:lnTo>
                  <a:lnTo>
                    <a:pt x="13054" y="6893"/>
                  </a:lnTo>
                  <a:lnTo>
                    <a:pt x="13663" y="6113"/>
                  </a:lnTo>
                  <a:lnTo>
                    <a:pt x="14223" y="5358"/>
                  </a:lnTo>
                  <a:lnTo>
                    <a:pt x="14710" y="4652"/>
                  </a:lnTo>
                  <a:lnTo>
                    <a:pt x="15149" y="3946"/>
                  </a:lnTo>
                  <a:lnTo>
                    <a:pt x="15538" y="3313"/>
                  </a:lnTo>
                  <a:lnTo>
                    <a:pt x="15831" y="2704"/>
                  </a:lnTo>
                  <a:lnTo>
                    <a:pt x="16074" y="2144"/>
                  </a:lnTo>
                  <a:lnTo>
                    <a:pt x="16220" y="1632"/>
                  </a:lnTo>
                  <a:lnTo>
                    <a:pt x="16269" y="1389"/>
                  </a:lnTo>
                  <a:lnTo>
                    <a:pt x="16318" y="1169"/>
                  </a:lnTo>
                  <a:lnTo>
                    <a:pt x="16318" y="975"/>
                  </a:lnTo>
                  <a:lnTo>
                    <a:pt x="16318" y="804"/>
                  </a:lnTo>
                  <a:lnTo>
                    <a:pt x="16293" y="634"/>
                  </a:lnTo>
                  <a:lnTo>
                    <a:pt x="16245" y="487"/>
                  </a:lnTo>
                  <a:lnTo>
                    <a:pt x="16172" y="341"/>
                  </a:lnTo>
                  <a:lnTo>
                    <a:pt x="16074" y="244"/>
                  </a:lnTo>
                  <a:lnTo>
                    <a:pt x="16074" y="244"/>
                  </a:lnTo>
                  <a:close/>
                  <a:moveTo>
                    <a:pt x="1827" y="13810"/>
                  </a:moveTo>
                  <a:lnTo>
                    <a:pt x="1827" y="13810"/>
                  </a:lnTo>
                  <a:lnTo>
                    <a:pt x="1754" y="13737"/>
                  </a:lnTo>
                  <a:lnTo>
                    <a:pt x="1729" y="13639"/>
                  </a:lnTo>
                  <a:lnTo>
                    <a:pt x="1681" y="13542"/>
                  </a:lnTo>
                  <a:lnTo>
                    <a:pt x="1681" y="13444"/>
                  </a:lnTo>
                  <a:lnTo>
                    <a:pt x="1681" y="13176"/>
                  </a:lnTo>
                  <a:lnTo>
                    <a:pt x="1754" y="12884"/>
                  </a:lnTo>
                  <a:lnTo>
                    <a:pt x="1875" y="12519"/>
                  </a:lnTo>
                  <a:lnTo>
                    <a:pt x="2046" y="12153"/>
                  </a:lnTo>
                  <a:lnTo>
                    <a:pt x="2265" y="11715"/>
                  </a:lnTo>
                  <a:lnTo>
                    <a:pt x="2533" y="11277"/>
                  </a:lnTo>
                  <a:lnTo>
                    <a:pt x="2533" y="11277"/>
                  </a:lnTo>
                  <a:lnTo>
                    <a:pt x="2752" y="11642"/>
                  </a:lnTo>
                  <a:lnTo>
                    <a:pt x="3020" y="12007"/>
                  </a:lnTo>
                  <a:lnTo>
                    <a:pt x="3288" y="12373"/>
                  </a:lnTo>
                  <a:lnTo>
                    <a:pt x="3605" y="12714"/>
                  </a:lnTo>
                  <a:lnTo>
                    <a:pt x="3605" y="12714"/>
                  </a:lnTo>
                  <a:lnTo>
                    <a:pt x="3897" y="12957"/>
                  </a:lnTo>
                  <a:lnTo>
                    <a:pt x="4165" y="13201"/>
                  </a:lnTo>
                  <a:lnTo>
                    <a:pt x="4165" y="13201"/>
                  </a:lnTo>
                  <a:lnTo>
                    <a:pt x="3751" y="13444"/>
                  </a:lnTo>
                  <a:lnTo>
                    <a:pt x="3361" y="13639"/>
                  </a:lnTo>
                  <a:lnTo>
                    <a:pt x="3020" y="13785"/>
                  </a:lnTo>
                  <a:lnTo>
                    <a:pt x="2679" y="13883"/>
                  </a:lnTo>
                  <a:lnTo>
                    <a:pt x="2411" y="13956"/>
                  </a:lnTo>
                  <a:lnTo>
                    <a:pt x="2168" y="13956"/>
                  </a:lnTo>
                  <a:lnTo>
                    <a:pt x="2070" y="13931"/>
                  </a:lnTo>
                  <a:lnTo>
                    <a:pt x="1973" y="13907"/>
                  </a:lnTo>
                  <a:lnTo>
                    <a:pt x="1900" y="13858"/>
                  </a:lnTo>
                  <a:lnTo>
                    <a:pt x="1827" y="13810"/>
                  </a:lnTo>
                  <a:lnTo>
                    <a:pt x="1827" y="13810"/>
                  </a:lnTo>
                  <a:close/>
                  <a:moveTo>
                    <a:pt x="8159" y="4482"/>
                  </a:moveTo>
                  <a:lnTo>
                    <a:pt x="8159" y="4482"/>
                  </a:lnTo>
                  <a:lnTo>
                    <a:pt x="8037" y="4482"/>
                  </a:lnTo>
                  <a:lnTo>
                    <a:pt x="7940" y="4433"/>
                  </a:lnTo>
                  <a:lnTo>
                    <a:pt x="7842" y="4384"/>
                  </a:lnTo>
                  <a:lnTo>
                    <a:pt x="7745" y="4311"/>
                  </a:lnTo>
                  <a:lnTo>
                    <a:pt x="7672" y="4238"/>
                  </a:lnTo>
                  <a:lnTo>
                    <a:pt x="7623" y="4141"/>
                  </a:lnTo>
                  <a:lnTo>
                    <a:pt x="7574" y="4019"/>
                  </a:lnTo>
                  <a:lnTo>
                    <a:pt x="7574" y="3897"/>
                  </a:lnTo>
                  <a:lnTo>
                    <a:pt x="7574" y="3897"/>
                  </a:lnTo>
                  <a:lnTo>
                    <a:pt x="7574" y="3775"/>
                  </a:lnTo>
                  <a:lnTo>
                    <a:pt x="7623" y="3678"/>
                  </a:lnTo>
                  <a:lnTo>
                    <a:pt x="7672" y="3580"/>
                  </a:lnTo>
                  <a:lnTo>
                    <a:pt x="7745" y="3483"/>
                  </a:lnTo>
                  <a:lnTo>
                    <a:pt x="7842" y="3410"/>
                  </a:lnTo>
                  <a:lnTo>
                    <a:pt x="7940" y="3361"/>
                  </a:lnTo>
                  <a:lnTo>
                    <a:pt x="8037" y="3337"/>
                  </a:lnTo>
                  <a:lnTo>
                    <a:pt x="8159" y="3313"/>
                  </a:lnTo>
                  <a:lnTo>
                    <a:pt x="8159" y="3313"/>
                  </a:lnTo>
                  <a:lnTo>
                    <a:pt x="8281" y="3337"/>
                  </a:lnTo>
                  <a:lnTo>
                    <a:pt x="8378" y="3361"/>
                  </a:lnTo>
                  <a:lnTo>
                    <a:pt x="8476" y="3410"/>
                  </a:lnTo>
                  <a:lnTo>
                    <a:pt x="8573" y="3483"/>
                  </a:lnTo>
                  <a:lnTo>
                    <a:pt x="8646" y="3580"/>
                  </a:lnTo>
                  <a:lnTo>
                    <a:pt x="8695" y="3678"/>
                  </a:lnTo>
                  <a:lnTo>
                    <a:pt x="8743" y="3775"/>
                  </a:lnTo>
                  <a:lnTo>
                    <a:pt x="8743" y="3897"/>
                  </a:lnTo>
                  <a:lnTo>
                    <a:pt x="8743" y="3897"/>
                  </a:lnTo>
                  <a:lnTo>
                    <a:pt x="8743" y="4019"/>
                  </a:lnTo>
                  <a:lnTo>
                    <a:pt x="8695" y="4141"/>
                  </a:lnTo>
                  <a:lnTo>
                    <a:pt x="8646" y="4238"/>
                  </a:lnTo>
                  <a:lnTo>
                    <a:pt x="8573" y="4311"/>
                  </a:lnTo>
                  <a:lnTo>
                    <a:pt x="8476" y="4384"/>
                  </a:lnTo>
                  <a:lnTo>
                    <a:pt x="8378" y="4433"/>
                  </a:lnTo>
                  <a:lnTo>
                    <a:pt x="8281" y="4482"/>
                  </a:lnTo>
                  <a:lnTo>
                    <a:pt x="8159" y="4482"/>
                  </a:lnTo>
                  <a:lnTo>
                    <a:pt x="8159" y="4482"/>
                  </a:lnTo>
                  <a:close/>
                  <a:moveTo>
                    <a:pt x="9133" y="5943"/>
                  </a:moveTo>
                  <a:lnTo>
                    <a:pt x="9133" y="5943"/>
                  </a:lnTo>
                  <a:lnTo>
                    <a:pt x="9036" y="5943"/>
                  </a:lnTo>
                  <a:lnTo>
                    <a:pt x="8963" y="5919"/>
                  </a:lnTo>
                  <a:lnTo>
                    <a:pt x="8841" y="5846"/>
                  </a:lnTo>
                  <a:lnTo>
                    <a:pt x="8768" y="5724"/>
                  </a:lnTo>
                  <a:lnTo>
                    <a:pt x="8743" y="5651"/>
                  </a:lnTo>
                  <a:lnTo>
                    <a:pt x="8743" y="5553"/>
                  </a:lnTo>
                  <a:lnTo>
                    <a:pt x="8743" y="5553"/>
                  </a:lnTo>
                  <a:lnTo>
                    <a:pt x="8743" y="5480"/>
                  </a:lnTo>
                  <a:lnTo>
                    <a:pt x="8768" y="5407"/>
                  </a:lnTo>
                  <a:lnTo>
                    <a:pt x="8841" y="5285"/>
                  </a:lnTo>
                  <a:lnTo>
                    <a:pt x="8963" y="5212"/>
                  </a:lnTo>
                  <a:lnTo>
                    <a:pt x="9036" y="5188"/>
                  </a:lnTo>
                  <a:lnTo>
                    <a:pt x="9133" y="5164"/>
                  </a:lnTo>
                  <a:lnTo>
                    <a:pt x="9133" y="5164"/>
                  </a:lnTo>
                  <a:lnTo>
                    <a:pt x="9206" y="5188"/>
                  </a:lnTo>
                  <a:lnTo>
                    <a:pt x="9279" y="5212"/>
                  </a:lnTo>
                  <a:lnTo>
                    <a:pt x="9401" y="5285"/>
                  </a:lnTo>
                  <a:lnTo>
                    <a:pt x="9474" y="5407"/>
                  </a:lnTo>
                  <a:lnTo>
                    <a:pt x="9498" y="5480"/>
                  </a:lnTo>
                  <a:lnTo>
                    <a:pt x="9523" y="5553"/>
                  </a:lnTo>
                  <a:lnTo>
                    <a:pt x="9523" y="5553"/>
                  </a:lnTo>
                  <a:lnTo>
                    <a:pt x="9498" y="5651"/>
                  </a:lnTo>
                  <a:lnTo>
                    <a:pt x="9474" y="5724"/>
                  </a:lnTo>
                  <a:lnTo>
                    <a:pt x="9401" y="5846"/>
                  </a:lnTo>
                  <a:lnTo>
                    <a:pt x="9279" y="5919"/>
                  </a:lnTo>
                  <a:lnTo>
                    <a:pt x="9206" y="5943"/>
                  </a:lnTo>
                  <a:lnTo>
                    <a:pt x="9133" y="5943"/>
                  </a:lnTo>
                  <a:lnTo>
                    <a:pt x="9133" y="5943"/>
                  </a:lnTo>
                  <a:close/>
                  <a:moveTo>
                    <a:pt x="9986" y="4409"/>
                  </a:moveTo>
                  <a:lnTo>
                    <a:pt x="9986" y="4409"/>
                  </a:lnTo>
                  <a:lnTo>
                    <a:pt x="9888" y="4409"/>
                  </a:lnTo>
                  <a:lnTo>
                    <a:pt x="9815" y="4384"/>
                  </a:lnTo>
                  <a:lnTo>
                    <a:pt x="9693" y="4287"/>
                  </a:lnTo>
                  <a:lnTo>
                    <a:pt x="9620" y="4165"/>
                  </a:lnTo>
                  <a:lnTo>
                    <a:pt x="9596" y="4092"/>
                  </a:lnTo>
                  <a:lnTo>
                    <a:pt x="9596" y="4019"/>
                  </a:lnTo>
                  <a:lnTo>
                    <a:pt x="9596" y="4019"/>
                  </a:lnTo>
                  <a:lnTo>
                    <a:pt x="9596" y="3946"/>
                  </a:lnTo>
                  <a:lnTo>
                    <a:pt x="9620" y="3873"/>
                  </a:lnTo>
                  <a:lnTo>
                    <a:pt x="9693" y="3751"/>
                  </a:lnTo>
                  <a:lnTo>
                    <a:pt x="9815" y="3654"/>
                  </a:lnTo>
                  <a:lnTo>
                    <a:pt x="9888" y="3629"/>
                  </a:lnTo>
                  <a:lnTo>
                    <a:pt x="9986" y="3629"/>
                  </a:lnTo>
                  <a:lnTo>
                    <a:pt x="9986" y="3629"/>
                  </a:lnTo>
                  <a:lnTo>
                    <a:pt x="10059" y="3629"/>
                  </a:lnTo>
                  <a:lnTo>
                    <a:pt x="10132" y="3654"/>
                  </a:lnTo>
                  <a:lnTo>
                    <a:pt x="10253" y="3751"/>
                  </a:lnTo>
                  <a:lnTo>
                    <a:pt x="10327" y="3873"/>
                  </a:lnTo>
                  <a:lnTo>
                    <a:pt x="10351" y="3946"/>
                  </a:lnTo>
                  <a:lnTo>
                    <a:pt x="10375" y="4019"/>
                  </a:lnTo>
                  <a:lnTo>
                    <a:pt x="10375" y="4019"/>
                  </a:lnTo>
                  <a:lnTo>
                    <a:pt x="10351" y="4092"/>
                  </a:lnTo>
                  <a:lnTo>
                    <a:pt x="10327" y="4165"/>
                  </a:lnTo>
                  <a:lnTo>
                    <a:pt x="10253" y="4287"/>
                  </a:lnTo>
                  <a:lnTo>
                    <a:pt x="10132" y="4384"/>
                  </a:lnTo>
                  <a:lnTo>
                    <a:pt x="10059" y="4409"/>
                  </a:lnTo>
                  <a:lnTo>
                    <a:pt x="9986" y="4409"/>
                  </a:lnTo>
                  <a:lnTo>
                    <a:pt x="9986" y="4409"/>
                  </a:lnTo>
                  <a:close/>
                  <a:moveTo>
                    <a:pt x="13200" y="4165"/>
                  </a:moveTo>
                  <a:lnTo>
                    <a:pt x="13200" y="4165"/>
                  </a:lnTo>
                  <a:lnTo>
                    <a:pt x="12957" y="3897"/>
                  </a:lnTo>
                  <a:lnTo>
                    <a:pt x="12713" y="3605"/>
                  </a:lnTo>
                  <a:lnTo>
                    <a:pt x="12713" y="3605"/>
                  </a:lnTo>
                  <a:lnTo>
                    <a:pt x="12372" y="3288"/>
                  </a:lnTo>
                  <a:lnTo>
                    <a:pt x="12007" y="3020"/>
                  </a:lnTo>
                  <a:lnTo>
                    <a:pt x="11642" y="2752"/>
                  </a:lnTo>
                  <a:lnTo>
                    <a:pt x="11276" y="2533"/>
                  </a:lnTo>
                  <a:lnTo>
                    <a:pt x="11276" y="2533"/>
                  </a:lnTo>
                  <a:lnTo>
                    <a:pt x="11715" y="2265"/>
                  </a:lnTo>
                  <a:lnTo>
                    <a:pt x="12153" y="2046"/>
                  </a:lnTo>
                  <a:lnTo>
                    <a:pt x="12518" y="1876"/>
                  </a:lnTo>
                  <a:lnTo>
                    <a:pt x="12884" y="1754"/>
                  </a:lnTo>
                  <a:lnTo>
                    <a:pt x="13176" y="1681"/>
                  </a:lnTo>
                  <a:lnTo>
                    <a:pt x="13444" y="1681"/>
                  </a:lnTo>
                  <a:lnTo>
                    <a:pt x="13541" y="1681"/>
                  </a:lnTo>
                  <a:lnTo>
                    <a:pt x="13639" y="1730"/>
                  </a:lnTo>
                  <a:lnTo>
                    <a:pt x="13736" y="1754"/>
                  </a:lnTo>
                  <a:lnTo>
                    <a:pt x="13809" y="1827"/>
                  </a:lnTo>
                  <a:lnTo>
                    <a:pt x="13809" y="1827"/>
                  </a:lnTo>
                  <a:lnTo>
                    <a:pt x="13858" y="1900"/>
                  </a:lnTo>
                  <a:lnTo>
                    <a:pt x="13907" y="1973"/>
                  </a:lnTo>
                  <a:lnTo>
                    <a:pt x="13931" y="2070"/>
                  </a:lnTo>
                  <a:lnTo>
                    <a:pt x="13955" y="2168"/>
                  </a:lnTo>
                  <a:lnTo>
                    <a:pt x="13955" y="2411"/>
                  </a:lnTo>
                  <a:lnTo>
                    <a:pt x="13882" y="2679"/>
                  </a:lnTo>
                  <a:lnTo>
                    <a:pt x="13785" y="3020"/>
                  </a:lnTo>
                  <a:lnTo>
                    <a:pt x="13639" y="3361"/>
                  </a:lnTo>
                  <a:lnTo>
                    <a:pt x="13444" y="3751"/>
                  </a:lnTo>
                  <a:lnTo>
                    <a:pt x="13200" y="4165"/>
                  </a:lnTo>
                  <a:lnTo>
                    <a:pt x="13200" y="4165"/>
                  </a:lnTo>
                  <a:close/>
                </a:path>
              </a:pathLst>
            </a:custGeom>
            <a:noFill/>
            <a:ln w="121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 name="Google Shape;117;p20"/>
          <p:cNvGrpSpPr/>
          <p:nvPr/>
        </p:nvGrpSpPr>
        <p:grpSpPr>
          <a:xfrm rot="-5214698">
            <a:off x="6998111" y="1770206"/>
            <a:ext cx="708127" cy="708087"/>
            <a:chOff x="576250" y="4319400"/>
            <a:chExt cx="442075" cy="442050"/>
          </a:xfrm>
        </p:grpSpPr>
        <p:sp>
          <p:nvSpPr>
            <p:cNvPr id="118" name="Google Shape;118;p20"/>
            <p:cNvSpPr/>
            <p:nvPr/>
          </p:nvSpPr>
          <p:spPr>
            <a:xfrm>
              <a:off x="576250" y="4319400"/>
              <a:ext cx="442075" cy="442050"/>
            </a:xfrm>
            <a:custGeom>
              <a:avLst/>
              <a:gdLst/>
              <a:ahLst/>
              <a:cxnLst/>
              <a:rect l="l" t="t" r="r" b="b"/>
              <a:pathLst>
                <a:path w="17683" h="17682" fill="none" extrusionOk="0">
                  <a:moveTo>
                    <a:pt x="11472" y="17292"/>
                  </a:moveTo>
                  <a:lnTo>
                    <a:pt x="11472" y="12153"/>
                  </a:lnTo>
                  <a:lnTo>
                    <a:pt x="16416" y="7209"/>
                  </a:lnTo>
                  <a:lnTo>
                    <a:pt x="16416" y="7209"/>
                  </a:lnTo>
                  <a:lnTo>
                    <a:pt x="16562" y="7063"/>
                  </a:lnTo>
                  <a:lnTo>
                    <a:pt x="16684" y="6868"/>
                  </a:lnTo>
                  <a:lnTo>
                    <a:pt x="16830" y="6674"/>
                  </a:lnTo>
                  <a:lnTo>
                    <a:pt x="16927" y="6479"/>
                  </a:lnTo>
                  <a:lnTo>
                    <a:pt x="17146" y="6040"/>
                  </a:lnTo>
                  <a:lnTo>
                    <a:pt x="17317" y="5553"/>
                  </a:lnTo>
                  <a:lnTo>
                    <a:pt x="17439" y="5042"/>
                  </a:lnTo>
                  <a:lnTo>
                    <a:pt x="17560" y="4506"/>
                  </a:lnTo>
                  <a:lnTo>
                    <a:pt x="17633" y="3970"/>
                  </a:lnTo>
                  <a:lnTo>
                    <a:pt x="17658" y="3434"/>
                  </a:lnTo>
                  <a:lnTo>
                    <a:pt x="17682" y="2898"/>
                  </a:lnTo>
                  <a:lnTo>
                    <a:pt x="17682" y="2411"/>
                  </a:lnTo>
                  <a:lnTo>
                    <a:pt x="17658" y="1949"/>
                  </a:lnTo>
                  <a:lnTo>
                    <a:pt x="17609" y="1510"/>
                  </a:lnTo>
                  <a:lnTo>
                    <a:pt x="17536" y="1145"/>
                  </a:lnTo>
                  <a:lnTo>
                    <a:pt x="17463" y="828"/>
                  </a:lnTo>
                  <a:lnTo>
                    <a:pt x="17366" y="585"/>
                  </a:lnTo>
                  <a:lnTo>
                    <a:pt x="17292" y="487"/>
                  </a:lnTo>
                  <a:lnTo>
                    <a:pt x="17244" y="439"/>
                  </a:lnTo>
                  <a:lnTo>
                    <a:pt x="17244" y="439"/>
                  </a:lnTo>
                  <a:lnTo>
                    <a:pt x="17195" y="390"/>
                  </a:lnTo>
                  <a:lnTo>
                    <a:pt x="17098" y="317"/>
                  </a:lnTo>
                  <a:lnTo>
                    <a:pt x="16854" y="219"/>
                  </a:lnTo>
                  <a:lnTo>
                    <a:pt x="16537" y="146"/>
                  </a:lnTo>
                  <a:lnTo>
                    <a:pt x="16172" y="73"/>
                  </a:lnTo>
                  <a:lnTo>
                    <a:pt x="15734" y="25"/>
                  </a:lnTo>
                  <a:lnTo>
                    <a:pt x="15271" y="0"/>
                  </a:lnTo>
                  <a:lnTo>
                    <a:pt x="14784" y="0"/>
                  </a:lnTo>
                  <a:lnTo>
                    <a:pt x="14248" y="25"/>
                  </a:lnTo>
                  <a:lnTo>
                    <a:pt x="13712" y="49"/>
                  </a:lnTo>
                  <a:lnTo>
                    <a:pt x="13176" y="122"/>
                  </a:lnTo>
                  <a:lnTo>
                    <a:pt x="12641" y="244"/>
                  </a:lnTo>
                  <a:lnTo>
                    <a:pt x="12129" y="366"/>
                  </a:lnTo>
                  <a:lnTo>
                    <a:pt x="11642" y="536"/>
                  </a:lnTo>
                  <a:lnTo>
                    <a:pt x="11204" y="755"/>
                  </a:lnTo>
                  <a:lnTo>
                    <a:pt x="10985" y="853"/>
                  </a:lnTo>
                  <a:lnTo>
                    <a:pt x="10814" y="999"/>
                  </a:lnTo>
                  <a:lnTo>
                    <a:pt x="10619" y="1121"/>
                  </a:lnTo>
                  <a:lnTo>
                    <a:pt x="10473" y="1267"/>
                  </a:lnTo>
                  <a:lnTo>
                    <a:pt x="5529" y="6211"/>
                  </a:lnTo>
                  <a:lnTo>
                    <a:pt x="390" y="6211"/>
                  </a:lnTo>
                  <a:lnTo>
                    <a:pt x="390" y="6211"/>
                  </a:lnTo>
                  <a:lnTo>
                    <a:pt x="244" y="6235"/>
                  </a:lnTo>
                  <a:lnTo>
                    <a:pt x="147" y="6259"/>
                  </a:lnTo>
                  <a:lnTo>
                    <a:pt x="49" y="6308"/>
                  </a:lnTo>
                  <a:lnTo>
                    <a:pt x="0" y="6381"/>
                  </a:lnTo>
                  <a:lnTo>
                    <a:pt x="0" y="6454"/>
                  </a:lnTo>
                  <a:lnTo>
                    <a:pt x="25" y="6552"/>
                  </a:lnTo>
                  <a:lnTo>
                    <a:pt x="74" y="6649"/>
                  </a:lnTo>
                  <a:lnTo>
                    <a:pt x="171" y="6771"/>
                  </a:lnTo>
                  <a:lnTo>
                    <a:pt x="2582" y="9158"/>
                  </a:lnTo>
                  <a:lnTo>
                    <a:pt x="2265" y="9474"/>
                  </a:lnTo>
                  <a:lnTo>
                    <a:pt x="950" y="9718"/>
                  </a:lnTo>
                  <a:lnTo>
                    <a:pt x="950" y="9718"/>
                  </a:lnTo>
                  <a:lnTo>
                    <a:pt x="804" y="9767"/>
                  </a:lnTo>
                  <a:lnTo>
                    <a:pt x="682" y="9815"/>
                  </a:lnTo>
                  <a:lnTo>
                    <a:pt x="609" y="9913"/>
                  </a:lnTo>
                  <a:lnTo>
                    <a:pt x="561" y="9986"/>
                  </a:lnTo>
                  <a:lnTo>
                    <a:pt x="561" y="10083"/>
                  </a:lnTo>
                  <a:lnTo>
                    <a:pt x="585" y="10205"/>
                  </a:lnTo>
                  <a:lnTo>
                    <a:pt x="634" y="10302"/>
                  </a:lnTo>
                  <a:lnTo>
                    <a:pt x="731" y="10424"/>
                  </a:lnTo>
                  <a:lnTo>
                    <a:pt x="7258" y="16951"/>
                  </a:lnTo>
                  <a:lnTo>
                    <a:pt x="7258" y="16951"/>
                  </a:lnTo>
                  <a:lnTo>
                    <a:pt x="7380" y="17049"/>
                  </a:lnTo>
                  <a:lnTo>
                    <a:pt x="7477" y="17097"/>
                  </a:lnTo>
                  <a:lnTo>
                    <a:pt x="7599" y="17122"/>
                  </a:lnTo>
                  <a:lnTo>
                    <a:pt x="7697" y="17122"/>
                  </a:lnTo>
                  <a:lnTo>
                    <a:pt x="7770" y="17073"/>
                  </a:lnTo>
                  <a:lnTo>
                    <a:pt x="7867" y="17000"/>
                  </a:lnTo>
                  <a:lnTo>
                    <a:pt x="7916" y="16878"/>
                  </a:lnTo>
                  <a:lnTo>
                    <a:pt x="7965" y="16732"/>
                  </a:lnTo>
                  <a:lnTo>
                    <a:pt x="8208" y="15417"/>
                  </a:lnTo>
                  <a:lnTo>
                    <a:pt x="8525" y="15100"/>
                  </a:lnTo>
                  <a:lnTo>
                    <a:pt x="10911" y="17511"/>
                  </a:lnTo>
                  <a:lnTo>
                    <a:pt x="10911" y="17511"/>
                  </a:lnTo>
                  <a:lnTo>
                    <a:pt x="11033" y="17609"/>
                  </a:lnTo>
                  <a:lnTo>
                    <a:pt x="11131" y="17658"/>
                  </a:lnTo>
                  <a:lnTo>
                    <a:pt x="11228" y="17682"/>
                  </a:lnTo>
                  <a:lnTo>
                    <a:pt x="11301" y="17682"/>
                  </a:lnTo>
                  <a:lnTo>
                    <a:pt x="11374" y="17633"/>
                  </a:lnTo>
                  <a:lnTo>
                    <a:pt x="11423" y="17536"/>
                  </a:lnTo>
                  <a:lnTo>
                    <a:pt x="11447" y="17438"/>
                  </a:lnTo>
                  <a:lnTo>
                    <a:pt x="11472" y="17292"/>
                  </a:lnTo>
                  <a:lnTo>
                    <a:pt x="11472" y="17292"/>
                  </a:lnTo>
                  <a:close/>
                  <a:moveTo>
                    <a:pt x="6162" y="12202"/>
                  </a:moveTo>
                  <a:lnTo>
                    <a:pt x="6162" y="12202"/>
                  </a:lnTo>
                  <a:lnTo>
                    <a:pt x="6089" y="12275"/>
                  </a:lnTo>
                  <a:lnTo>
                    <a:pt x="6016" y="12324"/>
                  </a:lnTo>
                  <a:lnTo>
                    <a:pt x="5919" y="12348"/>
                  </a:lnTo>
                  <a:lnTo>
                    <a:pt x="5821" y="12348"/>
                  </a:lnTo>
                  <a:lnTo>
                    <a:pt x="5724" y="12348"/>
                  </a:lnTo>
                  <a:lnTo>
                    <a:pt x="5626" y="12324"/>
                  </a:lnTo>
                  <a:lnTo>
                    <a:pt x="5553" y="12275"/>
                  </a:lnTo>
                  <a:lnTo>
                    <a:pt x="5480" y="12202"/>
                  </a:lnTo>
                  <a:lnTo>
                    <a:pt x="5480" y="12202"/>
                  </a:lnTo>
                  <a:lnTo>
                    <a:pt x="5407" y="12129"/>
                  </a:lnTo>
                  <a:lnTo>
                    <a:pt x="5359" y="12056"/>
                  </a:lnTo>
                  <a:lnTo>
                    <a:pt x="5334" y="11959"/>
                  </a:lnTo>
                  <a:lnTo>
                    <a:pt x="5334" y="11861"/>
                  </a:lnTo>
                  <a:lnTo>
                    <a:pt x="5334" y="11764"/>
                  </a:lnTo>
                  <a:lnTo>
                    <a:pt x="5359" y="11666"/>
                  </a:lnTo>
                  <a:lnTo>
                    <a:pt x="5407" y="11593"/>
                  </a:lnTo>
                  <a:lnTo>
                    <a:pt x="5480" y="11520"/>
                  </a:lnTo>
                  <a:lnTo>
                    <a:pt x="8013" y="8987"/>
                  </a:lnTo>
                  <a:lnTo>
                    <a:pt x="8013" y="8987"/>
                  </a:lnTo>
                  <a:lnTo>
                    <a:pt x="8086" y="8939"/>
                  </a:lnTo>
                  <a:lnTo>
                    <a:pt x="8159" y="8890"/>
                  </a:lnTo>
                  <a:lnTo>
                    <a:pt x="8257" y="8865"/>
                  </a:lnTo>
                  <a:lnTo>
                    <a:pt x="8354" y="8841"/>
                  </a:lnTo>
                  <a:lnTo>
                    <a:pt x="8452" y="8865"/>
                  </a:lnTo>
                  <a:lnTo>
                    <a:pt x="8525" y="8890"/>
                  </a:lnTo>
                  <a:lnTo>
                    <a:pt x="8622" y="8939"/>
                  </a:lnTo>
                  <a:lnTo>
                    <a:pt x="8695" y="8987"/>
                  </a:lnTo>
                  <a:lnTo>
                    <a:pt x="8695" y="8987"/>
                  </a:lnTo>
                  <a:lnTo>
                    <a:pt x="8744" y="9060"/>
                  </a:lnTo>
                  <a:lnTo>
                    <a:pt x="8793" y="9158"/>
                  </a:lnTo>
                  <a:lnTo>
                    <a:pt x="8817" y="9231"/>
                  </a:lnTo>
                  <a:lnTo>
                    <a:pt x="8841" y="9328"/>
                  </a:lnTo>
                  <a:lnTo>
                    <a:pt x="8817" y="9426"/>
                  </a:lnTo>
                  <a:lnTo>
                    <a:pt x="8793" y="9523"/>
                  </a:lnTo>
                  <a:lnTo>
                    <a:pt x="8744" y="9596"/>
                  </a:lnTo>
                  <a:lnTo>
                    <a:pt x="8695" y="9669"/>
                  </a:lnTo>
                  <a:lnTo>
                    <a:pt x="6162" y="12202"/>
                  </a:lnTo>
                  <a:close/>
                  <a:moveTo>
                    <a:pt x="13396" y="7307"/>
                  </a:moveTo>
                  <a:lnTo>
                    <a:pt x="13396" y="7307"/>
                  </a:lnTo>
                  <a:lnTo>
                    <a:pt x="13274" y="7404"/>
                  </a:lnTo>
                  <a:lnTo>
                    <a:pt x="13152" y="7477"/>
                  </a:lnTo>
                  <a:lnTo>
                    <a:pt x="13006" y="7526"/>
                  </a:lnTo>
                  <a:lnTo>
                    <a:pt x="12836" y="7550"/>
                  </a:lnTo>
                  <a:lnTo>
                    <a:pt x="12689" y="7526"/>
                  </a:lnTo>
                  <a:lnTo>
                    <a:pt x="12543" y="7477"/>
                  </a:lnTo>
                  <a:lnTo>
                    <a:pt x="12421" y="7404"/>
                  </a:lnTo>
                  <a:lnTo>
                    <a:pt x="12300" y="7307"/>
                  </a:lnTo>
                  <a:lnTo>
                    <a:pt x="10376" y="5383"/>
                  </a:lnTo>
                  <a:lnTo>
                    <a:pt x="10376" y="5383"/>
                  </a:lnTo>
                  <a:lnTo>
                    <a:pt x="10278" y="5261"/>
                  </a:lnTo>
                  <a:lnTo>
                    <a:pt x="10205" y="5139"/>
                  </a:lnTo>
                  <a:lnTo>
                    <a:pt x="10156" y="4993"/>
                  </a:lnTo>
                  <a:lnTo>
                    <a:pt x="10132" y="4847"/>
                  </a:lnTo>
                  <a:lnTo>
                    <a:pt x="10156" y="4676"/>
                  </a:lnTo>
                  <a:lnTo>
                    <a:pt x="10205" y="4530"/>
                  </a:lnTo>
                  <a:lnTo>
                    <a:pt x="10278" y="4408"/>
                  </a:lnTo>
                  <a:lnTo>
                    <a:pt x="10376" y="4287"/>
                  </a:lnTo>
                  <a:lnTo>
                    <a:pt x="10376" y="4287"/>
                  </a:lnTo>
                  <a:lnTo>
                    <a:pt x="11326" y="3313"/>
                  </a:lnTo>
                  <a:lnTo>
                    <a:pt x="11326" y="3313"/>
                  </a:lnTo>
                  <a:lnTo>
                    <a:pt x="11496" y="3166"/>
                  </a:lnTo>
                  <a:lnTo>
                    <a:pt x="11666" y="3045"/>
                  </a:lnTo>
                  <a:lnTo>
                    <a:pt x="11861" y="2947"/>
                  </a:lnTo>
                  <a:lnTo>
                    <a:pt x="12032" y="2850"/>
                  </a:lnTo>
                  <a:lnTo>
                    <a:pt x="12227" y="2777"/>
                  </a:lnTo>
                  <a:lnTo>
                    <a:pt x="12446" y="2728"/>
                  </a:lnTo>
                  <a:lnTo>
                    <a:pt x="12641" y="2704"/>
                  </a:lnTo>
                  <a:lnTo>
                    <a:pt x="12836" y="2704"/>
                  </a:lnTo>
                  <a:lnTo>
                    <a:pt x="13055" y="2704"/>
                  </a:lnTo>
                  <a:lnTo>
                    <a:pt x="13250" y="2728"/>
                  </a:lnTo>
                  <a:lnTo>
                    <a:pt x="13469" y="2777"/>
                  </a:lnTo>
                  <a:lnTo>
                    <a:pt x="13664" y="2850"/>
                  </a:lnTo>
                  <a:lnTo>
                    <a:pt x="13834" y="2947"/>
                  </a:lnTo>
                  <a:lnTo>
                    <a:pt x="14029" y="3045"/>
                  </a:lnTo>
                  <a:lnTo>
                    <a:pt x="14199" y="3166"/>
                  </a:lnTo>
                  <a:lnTo>
                    <a:pt x="14370" y="3313"/>
                  </a:lnTo>
                  <a:lnTo>
                    <a:pt x="14370" y="3313"/>
                  </a:lnTo>
                  <a:lnTo>
                    <a:pt x="14516" y="3483"/>
                  </a:lnTo>
                  <a:lnTo>
                    <a:pt x="14638" y="3653"/>
                  </a:lnTo>
                  <a:lnTo>
                    <a:pt x="14735" y="3848"/>
                  </a:lnTo>
                  <a:lnTo>
                    <a:pt x="14833" y="4019"/>
                  </a:lnTo>
                  <a:lnTo>
                    <a:pt x="14906" y="4214"/>
                  </a:lnTo>
                  <a:lnTo>
                    <a:pt x="14954" y="4433"/>
                  </a:lnTo>
                  <a:lnTo>
                    <a:pt x="14979" y="4628"/>
                  </a:lnTo>
                  <a:lnTo>
                    <a:pt x="14979" y="4847"/>
                  </a:lnTo>
                  <a:lnTo>
                    <a:pt x="14979" y="5042"/>
                  </a:lnTo>
                  <a:lnTo>
                    <a:pt x="14954" y="5237"/>
                  </a:lnTo>
                  <a:lnTo>
                    <a:pt x="14906" y="5456"/>
                  </a:lnTo>
                  <a:lnTo>
                    <a:pt x="14833" y="5651"/>
                  </a:lnTo>
                  <a:lnTo>
                    <a:pt x="14735" y="5821"/>
                  </a:lnTo>
                  <a:lnTo>
                    <a:pt x="14638" y="6016"/>
                  </a:lnTo>
                  <a:lnTo>
                    <a:pt x="14516" y="6186"/>
                  </a:lnTo>
                  <a:lnTo>
                    <a:pt x="14370" y="6357"/>
                  </a:lnTo>
                  <a:lnTo>
                    <a:pt x="14370" y="6357"/>
                  </a:lnTo>
                  <a:lnTo>
                    <a:pt x="13396" y="7307"/>
                  </a:lnTo>
                  <a:lnTo>
                    <a:pt x="13396" y="7307"/>
                  </a:lnTo>
                  <a:close/>
                </a:path>
              </a:pathLst>
            </a:custGeom>
            <a:noFill/>
            <a:ln w="121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0"/>
            <p:cNvSpPr/>
            <p:nvPr/>
          </p:nvSpPr>
          <p:spPr>
            <a:xfrm>
              <a:off x="595725" y="4668875"/>
              <a:ext cx="73100" cy="73100"/>
            </a:xfrm>
            <a:custGeom>
              <a:avLst/>
              <a:gdLst/>
              <a:ahLst/>
              <a:cxnLst/>
              <a:rect l="l" t="t" r="r" b="b"/>
              <a:pathLst>
                <a:path w="2924" h="2924" fill="none" extrusionOk="0">
                  <a:moveTo>
                    <a:pt x="2656" y="269"/>
                  </a:moveTo>
                  <a:lnTo>
                    <a:pt x="2656" y="269"/>
                  </a:lnTo>
                  <a:lnTo>
                    <a:pt x="2509" y="147"/>
                  </a:lnTo>
                  <a:lnTo>
                    <a:pt x="2363" y="74"/>
                  </a:lnTo>
                  <a:lnTo>
                    <a:pt x="2193" y="25"/>
                  </a:lnTo>
                  <a:lnTo>
                    <a:pt x="2022" y="1"/>
                  </a:lnTo>
                  <a:lnTo>
                    <a:pt x="1852" y="25"/>
                  </a:lnTo>
                  <a:lnTo>
                    <a:pt x="1681" y="74"/>
                  </a:lnTo>
                  <a:lnTo>
                    <a:pt x="1511" y="147"/>
                  </a:lnTo>
                  <a:lnTo>
                    <a:pt x="1365" y="269"/>
                  </a:lnTo>
                  <a:lnTo>
                    <a:pt x="1365" y="269"/>
                  </a:lnTo>
                  <a:lnTo>
                    <a:pt x="1219" y="488"/>
                  </a:lnTo>
                  <a:lnTo>
                    <a:pt x="999" y="829"/>
                  </a:lnTo>
                  <a:lnTo>
                    <a:pt x="561" y="1730"/>
                  </a:lnTo>
                  <a:lnTo>
                    <a:pt x="171" y="2558"/>
                  </a:lnTo>
                  <a:lnTo>
                    <a:pt x="1" y="2924"/>
                  </a:lnTo>
                  <a:lnTo>
                    <a:pt x="1" y="2924"/>
                  </a:lnTo>
                  <a:lnTo>
                    <a:pt x="366" y="2753"/>
                  </a:lnTo>
                  <a:lnTo>
                    <a:pt x="1194" y="2363"/>
                  </a:lnTo>
                  <a:lnTo>
                    <a:pt x="2095" y="1925"/>
                  </a:lnTo>
                  <a:lnTo>
                    <a:pt x="2436" y="1706"/>
                  </a:lnTo>
                  <a:lnTo>
                    <a:pt x="2656" y="1560"/>
                  </a:lnTo>
                  <a:lnTo>
                    <a:pt x="2656" y="1560"/>
                  </a:lnTo>
                  <a:lnTo>
                    <a:pt x="2777" y="1414"/>
                  </a:lnTo>
                  <a:lnTo>
                    <a:pt x="2850" y="1243"/>
                  </a:lnTo>
                  <a:lnTo>
                    <a:pt x="2899" y="1073"/>
                  </a:lnTo>
                  <a:lnTo>
                    <a:pt x="2923" y="902"/>
                  </a:lnTo>
                  <a:lnTo>
                    <a:pt x="2899" y="732"/>
                  </a:lnTo>
                  <a:lnTo>
                    <a:pt x="2850" y="561"/>
                  </a:lnTo>
                  <a:lnTo>
                    <a:pt x="2777" y="415"/>
                  </a:lnTo>
                  <a:lnTo>
                    <a:pt x="2656" y="269"/>
                  </a:lnTo>
                  <a:lnTo>
                    <a:pt x="2656" y="269"/>
                  </a:lnTo>
                  <a:close/>
                </a:path>
              </a:pathLst>
            </a:custGeom>
            <a:noFill/>
            <a:ln w="121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0"/>
            <p:cNvSpPr/>
            <p:nvPr/>
          </p:nvSpPr>
          <p:spPr>
            <a:xfrm>
              <a:off x="652350" y="4711500"/>
              <a:ext cx="46925" cy="46925"/>
            </a:xfrm>
            <a:custGeom>
              <a:avLst/>
              <a:gdLst/>
              <a:ahLst/>
              <a:cxnLst/>
              <a:rect l="l" t="t" r="r" b="b"/>
              <a:pathLst>
                <a:path w="1877" h="1877" fill="none" extrusionOk="0">
                  <a:moveTo>
                    <a:pt x="1657" y="244"/>
                  </a:moveTo>
                  <a:lnTo>
                    <a:pt x="1657" y="244"/>
                  </a:lnTo>
                  <a:lnTo>
                    <a:pt x="1535" y="147"/>
                  </a:lnTo>
                  <a:lnTo>
                    <a:pt x="1413" y="74"/>
                  </a:lnTo>
                  <a:lnTo>
                    <a:pt x="1267" y="25"/>
                  </a:lnTo>
                  <a:lnTo>
                    <a:pt x="1121" y="1"/>
                  </a:lnTo>
                  <a:lnTo>
                    <a:pt x="975" y="25"/>
                  </a:lnTo>
                  <a:lnTo>
                    <a:pt x="829" y="74"/>
                  </a:lnTo>
                  <a:lnTo>
                    <a:pt x="707" y="147"/>
                  </a:lnTo>
                  <a:lnTo>
                    <a:pt x="585" y="244"/>
                  </a:lnTo>
                  <a:lnTo>
                    <a:pt x="585" y="244"/>
                  </a:lnTo>
                  <a:lnTo>
                    <a:pt x="464" y="391"/>
                  </a:lnTo>
                  <a:lnTo>
                    <a:pt x="366" y="610"/>
                  </a:lnTo>
                  <a:lnTo>
                    <a:pt x="269" y="878"/>
                  </a:lnTo>
                  <a:lnTo>
                    <a:pt x="171" y="1170"/>
                  </a:lnTo>
                  <a:lnTo>
                    <a:pt x="50" y="1681"/>
                  </a:lnTo>
                  <a:lnTo>
                    <a:pt x="1" y="1876"/>
                  </a:lnTo>
                  <a:lnTo>
                    <a:pt x="1" y="1876"/>
                  </a:lnTo>
                  <a:lnTo>
                    <a:pt x="220" y="1852"/>
                  </a:lnTo>
                  <a:lnTo>
                    <a:pt x="731" y="1706"/>
                  </a:lnTo>
                  <a:lnTo>
                    <a:pt x="999" y="1633"/>
                  </a:lnTo>
                  <a:lnTo>
                    <a:pt x="1267" y="1535"/>
                  </a:lnTo>
                  <a:lnTo>
                    <a:pt x="1511" y="1413"/>
                  </a:lnTo>
                  <a:lnTo>
                    <a:pt x="1657" y="1316"/>
                  </a:lnTo>
                  <a:lnTo>
                    <a:pt x="1657" y="1316"/>
                  </a:lnTo>
                  <a:lnTo>
                    <a:pt x="1754" y="1194"/>
                  </a:lnTo>
                  <a:lnTo>
                    <a:pt x="1827" y="1048"/>
                  </a:lnTo>
                  <a:lnTo>
                    <a:pt x="1876" y="926"/>
                  </a:lnTo>
                  <a:lnTo>
                    <a:pt x="1876" y="780"/>
                  </a:lnTo>
                  <a:lnTo>
                    <a:pt x="1876" y="634"/>
                  </a:lnTo>
                  <a:lnTo>
                    <a:pt x="1827" y="488"/>
                  </a:lnTo>
                  <a:lnTo>
                    <a:pt x="1754" y="366"/>
                  </a:lnTo>
                  <a:lnTo>
                    <a:pt x="1657" y="244"/>
                  </a:lnTo>
                  <a:lnTo>
                    <a:pt x="1657" y="244"/>
                  </a:lnTo>
                  <a:close/>
                </a:path>
              </a:pathLst>
            </a:custGeom>
            <a:noFill/>
            <a:ln w="121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0"/>
            <p:cNvSpPr/>
            <p:nvPr/>
          </p:nvSpPr>
          <p:spPr>
            <a:xfrm>
              <a:off x="579300" y="4638450"/>
              <a:ext cx="46900" cy="46900"/>
            </a:xfrm>
            <a:custGeom>
              <a:avLst/>
              <a:gdLst/>
              <a:ahLst/>
              <a:cxnLst/>
              <a:rect l="l" t="t" r="r" b="b"/>
              <a:pathLst>
                <a:path w="1876" h="1876" fill="none" extrusionOk="0">
                  <a:moveTo>
                    <a:pt x="1632" y="219"/>
                  </a:moveTo>
                  <a:lnTo>
                    <a:pt x="1632" y="219"/>
                  </a:lnTo>
                  <a:lnTo>
                    <a:pt x="1510" y="122"/>
                  </a:lnTo>
                  <a:lnTo>
                    <a:pt x="1388" y="49"/>
                  </a:lnTo>
                  <a:lnTo>
                    <a:pt x="1242" y="0"/>
                  </a:lnTo>
                  <a:lnTo>
                    <a:pt x="1096" y="0"/>
                  </a:lnTo>
                  <a:lnTo>
                    <a:pt x="950" y="0"/>
                  </a:lnTo>
                  <a:lnTo>
                    <a:pt x="828" y="49"/>
                  </a:lnTo>
                  <a:lnTo>
                    <a:pt x="682" y="122"/>
                  </a:lnTo>
                  <a:lnTo>
                    <a:pt x="560" y="219"/>
                  </a:lnTo>
                  <a:lnTo>
                    <a:pt x="560" y="219"/>
                  </a:lnTo>
                  <a:lnTo>
                    <a:pt x="463" y="366"/>
                  </a:lnTo>
                  <a:lnTo>
                    <a:pt x="341" y="609"/>
                  </a:lnTo>
                  <a:lnTo>
                    <a:pt x="244" y="877"/>
                  </a:lnTo>
                  <a:lnTo>
                    <a:pt x="171" y="1145"/>
                  </a:lnTo>
                  <a:lnTo>
                    <a:pt x="25" y="1656"/>
                  </a:lnTo>
                  <a:lnTo>
                    <a:pt x="0" y="1876"/>
                  </a:lnTo>
                  <a:lnTo>
                    <a:pt x="0" y="1876"/>
                  </a:lnTo>
                  <a:lnTo>
                    <a:pt x="195" y="1827"/>
                  </a:lnTo>
                  <a:lnTo>
                    <a:pt x="707" y="1705"/>
                  </a:lnTo>
                  <a:lnTo>
                    <a:pt x="999" y="1608"/>
                  </a:lnTo>
                  <a:lnTo>
                    <a:pt x="1267" y="1510"/>
                  </a:lnTo>
                  <a:lnTo>
                    <a:pt x="1486" y="1413"/>
                  </a:lnTo>
                  <a:lnTo>
                    <a:pt x="1632" y="1291"/>
                  </a:lnTo>
                  <a:lnTo>
                    <a:pt x="1632" y="1291"/>
                  </a:lnTo>
                  <a:lnTo>
                    <a:pt x="1729" y="1169"/>
                  </a:lnTo>
                  <a:lnTo>
                    <a:pt x="1802" y="1048"/>
                  </a:lnTo>
                  <a:lnTo>
                    <a:pt x="1851" y="901"/>
                  </a:lnTo>
                  <a:lnTo>
                    <a:pt x="1876" y="755"/>
                  </a:lnTo>
                  <a:lnTo>
                    <a:pt x="1851" y="609"/>
                  </a:lnTo>
                  <a:lnTo>
                    <a:pt x="1802" y="463"/>
                  </a:lnTo>
                  <a:lnTo>
                    <a:pt x="1729" y="341"/>
                  </a:lnTo>
                  <a:lnTo>
                    <a:pt x="1632" y="219"/>
                  </a:lnTo>
                  <a:lnTo>
                    <a:pt x="1632" y="219"/>
                  </a:lnTo>
                  <a:close/>
                </a:path>
              </a:pathLst>
            </a:custGeom>
            <a:noFill/>
            <a:ln w="121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 name="Google Shape;122;p20"/>
          <p:cNvSpPr/>
          <p:nvPr/>
        </p:nvSpPr>
        <p:spPr>
          <a:xfrm>
            <a:off x="4800488" y="720262"/>
            <a:ext cx="269213" cy="257055"/>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0"/>
          <p:cNvSpPr/>
          <p:nvPr/>
        </p:nvSpPr>
        <p:spPr>
          <a:xfrm rot="2697530">
            <a:off x="5869454" y="2444465"/>
            <a:ext cx="408675" cy="390218"/>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0"/>
          <p:cNvSpPr/>
          <p:nvPr/>
        </p:nvSpPr>
        <p:spPr>
          <a:xfrm>
            <a:off x="6192759" y="2221687"/>
            <a:ext cx="163695" cy="156374"/>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0"/>
          <p:cNvSpPr/>
          <p:nvPr/>
        </p:nvSpPr>
        <p:spPr>
          <a:xfrm rot="1279958">
            <a:off x="4613970" y="1495627"/>
            <a:ext cx="163658" cy="156360"/>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0"/>
          <p:cNvSpPr txBox="1">
            <a:spLocks noGrp="1"/>
          </p:cNvSpPr>
          <p:nvPr>
            <p:ph type="sldNum" idx="12"/>
          </p:nvPr>
        </p:nvSpPr>
        <p:spPr>
          <a:xfrm>
            <a:off x="8456478" y="129651"/>
            <a:ext cx="548700" cy="3936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GB"/>
              <a:t>8</a:t>
            </a:fld>
            <a:endParaRPr lang="en-GB"/>
          </a:p>
        </p:txBody>
      </p:sp>
      <p:pic>
        <p:nvPicPr>
          <p:cNvPr id="2052" name="Picture 4" descr="OccupyNigeria shows the movement's global face | Opinions | Al Jazee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44924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8719" y="40054"/>
            <a:ext cx="4231501" cy="2862322"/>
          </a:xfrm>
          <a:prstGeom prst="rect">
            <a:avLst/>
          </a:prstGeom>
          <a:noFill/>
        </p:spPr>
        <p:txBody>
          <a:bodyPr wrap="square" rtlCol="0">
            <a:spAutoFit/>
          </a:bodyPr>
          <a:lstStyle/>
          <a:p>
            <a:pPr algn="ctr"/>
            <a:r>
              <a:rPr lang="en-US" sz="6000" b="1" dirty="0" smtClean="0">
                <a:solidFill>
                  <a:srgbClr val="00B050"/>
                </a:solidFill>
              </a:rPr>
              <a:t>Occupy</a:t>
            </a:r>
            <a:r>
              <a:rPr lang="en-US" sz="6000" b="1" dirty="0" smtClean="0"/>
              <a:t> </a:t>
            </a:r>
            <a:r>
              <a:rPr lang="en-US" sz="6000" b="1" dirty="0" smtClean="0">
                <a:solidFill>
                  <a:schemeClr val="bg1"/>
                </a:solidFill>
              </a:rPr>
              <a:t>Nigeria</a:t>
            </a:r>
            <a:r>
              <a:rPr lang="en-US" sz="6000" b="1" dirty="0" smtClean="0"/>
              <a:t> </a:t>
            </a:r>
            <a:r>
              <a:rPr lang="en-US" sz="6000" b="1" dirty="0" smtClean="0">
                <a:solidFill>
                  <a:srgbClr val="00B050"/>
                </a:solidFill>
              </a:rPr>
              <a:t>2012</a:t>
            </a:r>
            <a:endParaRPr lang="en-US" sz="6000" b="1" dirty="0">
              <a:solidFill>
                <a:srgbClr val="00B050"/>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2963" y="356409"/>
            <a:ext cx="935439" cy="1163481"/>
          </a:xfrm>
          <a:prstGeom prst="rect">
            <a:avLst/>
          </a:prstGeom>
        </p:spPr>
      </p:pic>
    </p:spTree>
  </p:cSld>
  <p:clrMapOvr>
    <a:masterClrMapping/>
  </p:clrMapOvr>
  <p:transition>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9</a:t>
            </a:fld>
            <a:endParaRPr lang="en-GB"/>
          </a:p>
        </p:txBody>
      </p:sp>
      <p:sp>
        <p:nvSpPr>
          <p:cNvPr id="4" name="Rectangle 3"/>
          <p:cNvSpPr/>
          <p:nvPr/>
        </p:nvSpPr>
        <p:spPr>
          <a:xfrm>
            <a:off x="113016" y="1181526"/>
            <a:ext cx="8892162" cy="3667875"/>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57546" y="215757"/>
            <a:ext cx="7705618" cy="523220"/>
          </a:xfrm>
          <a:prstGeom prst="rect">
            <a:avLst/>
          </a:prstGeom>
          <a:noFill/>
        </p:spPr>
        <p:txBody>
          <a:bodyPr wrap="square" rtlCol="0">
            <a:spAutoFit/>
          </a:bodyPr>
          <a:lstStyle/>
          <a:p>
            <a:pPr algn="ctr"/>
            <a:r>
              <a:rPr lang="en-US" sz="2800" b="1" dirty="0" smtClean="0"/>
              <a:t>NEWSPAPER HEADLINES</a:t>
            </a:r>
            <a:endParaRPr lang="en-US" sz="2800" b="1" dirty="0"/>
          </a:p>
        </p:txBody>
      </p:sp>
      <p:pic>
        <p:nvPicPr>
          <p:cNvPr id="1026" name="Picture 2" descr="Newspaper Headlines: FG mulls minimum wage review as labour threatens to  begin strike Wednesday | TheCable"/>
          <p:cNvPicPr>
            <a:picLocks noChangeAspect="1" noChangeArrowheads="1"/>
          </p:cNvPicPr>
          <p:nvPr/>
        </p:nvPicPr>
        <p:blipFill rotWithShape="1">
          <a:blip r:embed="rId2">
            <a:extLst>
              <a:ext uri="{28A0092B-C50C-407E-A947-70E740481C1C}">
                <a14:useLocalDpi xmlns:a14="http://schemas.microsoft.com/office/drawing/2010/main" val="0"/>
              </a:ext>
            </a:extLst>
          </a:blip>
          <a:srcRect l="7106" t="12889" r="9202" b="33136"/>
          <a:stretch>
            <a:fillRect/>
          </a:stretch>
        </p:blipFill>
        <p:spPr bwMode="auto">
          <a:xfrm>
            <a:off x="323050" y="1479540"/>
            <a:ext cx="3996647" cy="307184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6249" y="1479540"/>
            <a:ext cx="3484042" cy="3075870"/>
          </a:xfrm>
          <a:prstGeom prst="rect">
            <a:avLst/>
          </a:prstGeom>
        </p:spPr>
      </p:pic>
    </p:spTree>
  </p:cSld>
  <p:clrMapOvr>
    <a:masterClrMapping/>
  </p:clrMapOvr>
  <p:transition>
    <p:fade thruBlk="1"/>
  </p:transition>
  <p:timing>
    <p:tnLst>
      <p:par>
        <p:cTn id="1" dur="indefinite" restart="never" nodeType="tmRoot"/>
      </p:par>
    </p:tnLst>
  </p:timing>
</p:sld>
</file>

<file path=ppt/theme/theme1.xml><?xml version="1.0" encoding="utf-8"?>
<a:theme xmlns:a="http://schemas.openxmlformats.org/drawingml/2006/main" name="Iden template">
  <a:themeElements>
    <a:clrScheme name="Custom 347">
      <a:dk1>
        <a:srgbClr val="2E363D"/>
      </a:dk1>
      <a:lt1>
        <a:srgbClr val="FFFFFF"/>
      </a:lt1>
      <a:dk2>
        <a:srgbClr val="767E85"/>
      </a:dk2>
      <a:lt2>
        <a:srgbClr val="FBFBFB"/>
      </a:lt2>
      <a:accent1>
        <a:srgbClr val="F8E7D5"/>
      </a:accent1>
      <a:accent2>
        <a:srgbClr val="EBC7C1"/>
      </a:accent2>
      <a:accent3>
        <a:srgbClr val="E9F2F9"/>
      </a:accent3>
      <a:accent4>
        <a:srgbClr val="B5CFDA"/>
      </a:accent4>
      <a:accent5>
        <a:srgbClr val="EEEAEA"/>
      </a:accent5>
      <a:accent6>
        <a:srgbClr val="E3E9D3"/>
      </a:accent6>
      <a:hlink>
        <a:srgbClr val="2E363D"/>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40</TotalTime>
  <Words>6073</Words>
  <Application>Microsoft Office PowerPoint</Application>
  <PresentationFormat>On-screen Show (16:9)</PresentationFormat>
  <Paragraphs>542</Paragraphs>
  <Slides>70</Slides>
  <Notes>31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70</vt:i4>
      </vt:variant>
    </vt:vector>
  </HeadingPairs>
  <TitlesOfParts>
    <vt:vector size="80" baseType="lpstr">
      <vt:lpstr>Arial</vt:lpstr>
      <vt:lpstr>Calibri</vt:lpstr>
      <vt:lpstr>Century Gothic</vt:lpstr>
      <vt:lpstr>Courier New</vt:lpstr>
      <vt:lpstr>Encode Sans Semi Condensed</vt:lpstr>
      <vt:lpstr>Karla</vt:lpstr>
      <vt:lpstr>Source Sans Pro Light</vt:lpstr>
      <vt:lpstr>Times New Roman</vt:lpstr>
      <vt:lpstr>Wingdings</vt:lpstr>
      <vt:lpstr>Iden template</vt:lpstr>
      <vt:lpstr>NIGERIAN MEDICAL ASSOCIATION</vt:lpstr>
      <vt:lpstr>Prof. Seiyefa F. Brisibe</vt:lpstr>
      <vt:lpstr>PRESENTATION OUTLINE</vt:lpstr>
      <vt:lpstr>Introduction</vt:lpstr>
      <vt:lpstr>The Journey with Fuel Subsidy: A Personal Experience</vt:lpstr>
      <vt:lpstr>PowerPoint Presentation</vt:lpstr>
      <vt:lpstr>PowerPoint Presentation</vt:lpstr>
      <vt:lpstr>Big concept</vt:lpstr>
      <vt:lpstr>PowerPoint Presentation</vt:lpstr>
      <vt:lpstr>PowerPoint Presentation</vt:lpstr>
      <vt:lpstr>History and Background of Fuel Subsidy in Nigeria</vt:lpstr>
      <vt:lpstr>Brief History of Fuel Subsidy in Nigeria</vt:lpstr>
      <vt:lpstr>Historical Price Changes In Petrol Prices</vt:lpstr>
      <vt:lpstr>PowerPoint Presentation</vt:lpstr>
      <vt:lpstr>Subsidy Negative Effect on the GDP</vt:lpstr>
      <vt:lpstr>Subsidy Effect on the GDP</vt:lpstr>
      <vt:lpstr>Want big impact? Use big image.</vt:lpstr>
      <vt:lpstr>Want big impact? Use big image.</vt:lpstr>
      <vt:lpstr>PowerPoint Presentation</vt:lpstr>
      <vt:lpstr>PowerPoint Presentation</vt:lpstr>
      <vt:lpstr>PowerPoint Presentation</vt:lpstr>
      <vt:lpstr>HEALTHCARE  DELIVERY IN NIGERIA AND THE FOCUS ON BAYELSA STATE</vt:lpstr>
      <vt:lpstr>Nigerian HealthCare Service Delivery</vt:lpstr>
      <vt:lpstr>Overview of the Healthcare indices in Nigeria </vt:lpstr>
      <vt:lpstr>WHO Report on the Overview of the Nigerian Health Sector</vt:lpstr>
      <vt:lpstr>Bayelsa Health Indicators at a glance </vt:lpstr>
      <vt:lpstr>Health System Building Blocks</vt:lpstr>
      <vt:lpstr>Leadership and Governance</vt:lpstr>
      <vt:lpstr>Key Characteristics of Good Service Delivery</vt:lpstr>
      <vt:lpstr>Key Characteristics of Good Service Delivery Cont’d</vt:lpstr>
      <vt:lpstr>Health Workforce</vt:lpstr>
      <vt:lpstr>Access to Essential Medicines/Technologies</vt:lpstr>
      <vt:lpstr>What is Health Financing? </vt:lpstr>
      <vt:lpstr>Health system Performance</vt:lpstr>
      <vt:lpstr>Specifics on Healthcare systems of Nigeria &amp; Bayelsa State</vt:lpstr>
      <vt:lpstr>Workforce</vt:lpstr>
      <vt:lpstr>Service Delivery</vt:lpstr>
      <vt:lpstr>Availability of Medical Products &amp; Technology</vt:lpstr>
      <vt:lpstr>Finance</vt:lpstr>
      <vt:lpstr>UNDERSTANDING THE IMPACT OF FUEL SUBSIDY REMOVAL ON HEALTHCARE DELIVERY</vt:lpstr>
      <vt:lpstr>UNDERSTANDING THE IMPACT OF FUEL SUBSIDY REMOVAL ON HEALTHCARE DELIVERY</vt:lpstr>
      <vt:lpstr>Impacts of Fuel Subsidy Removal on Healthcare Delivery in Bayelsa State</vt:lpstr>
      <vt:lpstr>Increased Transportation Costs and Access Barriers</vt:lpstr>
      <vt:lpstr>Affordability Challenges and Limited Access to Healthcare Products</vt:lpstr>
      <vt:lpstr>Quality of Healthcare Delivery</vt:lpstr>
      <vt:lpstr>Impact on Rural Healthcare and Infrastructure</vt:lpstr>
      <vt:lpstr>Healthcare Workforce Shortage and Brain Drain (Japa Syndrome)</vt:lpstr>
      <vt:lpstr>DATA TO SHOWCASE THE EFFECTS OF FUEL SUBSIDY REMOVAL</vt:lpstr>
      <vt:lpstr>DATA TO SHOWCASE THE EFFECTS OF FUEL SUBSIDY REMOVAL</vt:lpstr>
      <vt:lpstr>PowerPoint Presentation</vt:lpstr>
      <vt:lpstr>PowerPoint Presentation</vt:lpstr>
      <vt:lpstr>PowerPoint Presentation</vt:lpstr>
      <vt:lpstr>Willingness to pay for extra health products amongst bayelsan in June</vt:lpstr>
      <vt:lpstr>PowerPoint Presentation</vt:lpstr>
      <vt:lpstr>KEY MESSAGING AND INSIGHTS</vt:lpstr>
      <vt:lpstr>KEY MESSAGES AND INSIGHTS</vt:lpstr>
      <vt:lpstr>Want big impact? Use big image.</vt:lpstr>
      <vt:lpstr>Projected Worsening Challenges in Bayelsa State Health Sector due to Fuel Subsidy Removal:</vt:lpstr>
      <vt:lpstr>Projected Worsening Challenges in Bayelsa State Health Sector due to Fuel Subsidy Removal:</vt:lpstr>
      <vt:lpstr>ProjectedOpportunities for the Health Sector in Bayelsa State due to Fuel Subsidy Removal</vt:lpstr>
      <vt:lpstr>Want big impact? Use big image.</vt:lpstr>
      <vt:lpstr>Possible Short-term Benefits of Fuel Subsidy Removal in the Health Sector</vt:lpstr>
      <vt:lpstr>Possible Short-term Benefits of Fuel Subsidy Removal in the Health Sector</vt:lpstr>
      <vt:lpstr>Long-term Benefits of Fuel Subsidy Removal in the Health Sector</vt:lpstr>
      <vt:lpstr>Long-term Benefits of Fuel Subsidy Removal in the Health Sector</vt:lpstr>
      <vt:lpstr>PowerPoint Presentation</vt:lpstr>
      <vt:lpstr>Inspiring Actions for Improved Healthcare Delivery</vt:lpstr>
      <vt:lpstr>Providing Practical Recommendations</vt:lpstr>
      <vt:lpstr>Providing Practical Recommendations 2</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KEYNOTE ADDRESS FOR NMA ANNUAL GENERAL MEETING</dc:title>
  <dc:creator>HP</dc:creator>
  <cp:lastModifiedBy>HP</cp:lastModifiedBy>
  <cp:revision>161</cp:revision>
  <cp:lastPrinted>2023-08-03T09:33:33Z</cp:lastPrinted>
  <dcterms:created xsi:type="dcterms:W3CDTF">2023-08-01T12:12:00Z</dcterms:created>
  <dcterms:modified xsi:type="dcterms:W3CDTF">2023-08-03T10:32:07Z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B87DDF8C223140178EC970CD98D180D3</vt:lpwstr>
  </property>
  <property fmtid="{D5CDD505-2E9C-101B-9397-08002B2CF9AE}" pid="3" name="KSOProductBuildVer">
    <vt:lpwstr>1033-11.2.0.11537</vt:lpwstr>
  </property>
</Properties>
</file>