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67" r:id="rId6"/>
    <p:sldId id="387" r:id="rId7"/>
    <p:sldId id="390" r:id="rId8"/>
    <p:sldId id="262" r:id="rId9"/>
    <p:sldId id="261" r:id="rId10"/>
    <p:sldId id="400" r:id="rId11"/>
    <p:sldId id="393" r:id="rId12"/>
    <p:sldId id="329" r:id="rId13"/>
    <p:sldId id="260" r:id="rId14"/>
    <p:sldId id="394" r:id="rId15"/>
    <p:sldId id="395" r:id="rId16"/>
    <p:sldId id="386" r:id="rId17"/>
    <p:sldId id="268" r:id="rId18"/>
    <p:sldId id="269" r:id="rId19"/>
    <p:sldId id="270" r:id="rId20"/>
    <p:sldId id="271" r:id="rId21"/>
    <p:sldId id="391" r:id="rId22"/>
    <p:sldId id="392" r:id="rId23"/>
    <p:sldId id="272" r:id="rId24"/>
    <p:sldId id="273" r:id="rId25"/>
    <p:sldId id="274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396" r:id="rId34"/>
    <p:sldId id="284" r:id="rId35"/>
    <p:sldId id="287" r:id="rId36"/>
    <p:sldId id="288" r:id="rId37"/>
    <p:sldId id="290" r:id="rId38"/>
    <p:sldId id="291" r:id="rId39"/>
    <p:sldId id="293" r:id="rId40"/>
    <p:sldId id="292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401" r:id="rId50"/>
    <p:sldId id="302" r:id="rId51"/>
    <p:sldId id="303" r:id="rId52"/>
    <p:sldId id="304" r:id="rId53"/>
    <p:sldId id="399" r:id="rId54"/>
    <p:sldId id="305" r:id="rId55"/>
    <p:sldId id="306" r:id="rId56"/>
    <p:sldId id="307" r:id="rId57"/>
    <p:sldId id="308" r:id="rId58"/>
    <p:sldId id="309" r:id="rId59"/>
    <p:sldId id="310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98" r:id="rId68"/>
    <p:sldId id="397" r:id="rId69"/>
    <p:sldId id="320" r:id="rId70"/>
    <p:sldId id="321" r:id="rId71"/>
    <p:sldId id="389" r:id="rId72"/>
    <p:sldId id="322" r:id="rId7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5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6" Type="http://schemas.openxmlformats.org/officeDocument/2006/relationships/tableStyles" Target="tableStyles.xml"/><Relationship Id="rId75" Type="http://schemas.openxmlformats.org/officeDocument/2006/relationships/viewProps" Target="viewProps.xml"/><Relationship Id="rId74" Type="http://schemas.openxmlformats.org/officeDocument/2006/relationships/presProps" Target="presProps.xml"/><Relationship Id="rId73" Type="http://schemas.openxmlformats.org/officeDocument/2006/relationships/slide" Target="slides/slide71.xml"/><Relationship Id="rId72" Type="http://schemas.openxmlformats.org/officeDocument/2006/relationships/slide" Target="slides/slide70.xml"/><Relationship Id="rId71" Type="http://schemas.openxmlformats.org/officeDocument/2006/relationships/slide" Target="slides/slide69.xml"/><Relationship Id="rId70" Type="http://schemas.openxmlformats.org/officeDocument/2006/relationships/slide" Target="slides/slide68.xml"/><Relationship Id="rId7" Type="http://schemas.openxmlformats.org/officeDocument/2006/relationships/slide" Target="slides/slide5.xml"/><Relationship Id="rId69" Type="http://schemas.openxmlformats.org/officeDocument/2006/relationships/slide" Target="slides/slide67.xml"/><Relationship Id="rId68" Type="http://schemas.openxmlformats.org/officeDocument/2006/relationships/slide" Target="slides/slide66.xml"/><Relationship Id="rId67" Type="http://schemas.openxmlformats.org/officeDocument/2006/relationships/slide" Target="slides/slide65.xml"/><Relationship Id="rId66" Type="http://schemas.openxmlformats.org/officeDocument/2006/relationships/slide" Target="slides/slide64.xml"/><Relationship Id="rId65" Type="http://schemas.openxmlformats.org/officeDocument/2006/relationships/slide" Target="slides/slide63.xml"/><Relationship Id="rId64" Type="http://schemas.openxmlformats.org/officeDocument/2006/relationships/slide" Target="slides/slide62.xml"/><Relationship Id="rId63" Type="http://schemas.openxmlformats.org/officeDocument/2006/relationships/slide" Target="slides/slide61.xml"/><Relationship Id="rId62" Type="http://schemas.openxmlformats.org/officeDocument/2006/relationships/slide" Target="slides/slide60.xml"/><Relationship Id="rId61" Type="http://schemas.openxmlformats.org/officeDocument/2006/relationships/slide" Target="slides/slide59.xml"/><Relationship Id="rId60" Type="http://schemas.openxmlformats.org/officeDocument/2006/relationships/slide" Target="slides/slide58.xml"/><Relationship Id="rId6" Type="http://schemas.openxmlformats.org/officeDocument/2006/relationships/slide" Target="slides/slide4.xml"/><Relationship Id="rId59" Type="http://schemas.openxmlformats.org/officeDocument/2006/relationships/slide" Target="slides/slide57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rcRect b="3795"/>
          <a:stretch>
            <a:fillRect/>
          </a:stretch>
        </p:blipFill>
        <p:spPr>
          <a:xfrm>
            <a:off x="0" y="260350"/>
            <a:ext cx="9144000" cy="6597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620713"/>
            <a:ext cx="8207375" cy="10826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9900" y="1843088"/>
            <a:ext cx="8212138" cy="9810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0ACB13D5-8157-4B35-A3ED-4AB86463226A}" type="datetimeFigureOut">
              <a:rPr lang="en-US" smtClean="0"/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F8104570-12C3-47EB-88EC-CEC392379BA0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ACB13D5-8157-4B35-A3ED-4AB86463226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8104570-12C3-47EB-88EC-CEC392379BA0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ACB13D5-8157-4B35-A3ED-4AB86463226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8104570-12C3-47EB-88EC-CEC392379BA0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ACB13D5-8157-4B35-A3ED-4AB86463226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8104570-12C3-47EB-88EC-CEC392379BA0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ACB13D5-8157-4B35-A3ED-4AB86463226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8104570-12C3-47EB-88EC-CEC392379BA0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ACB13D5-8157-4B35-A3ED-4AB86463226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8104570-12C3-47EB-88EC-CEC392379BA0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ACB13D5-8157-4B35-A3ED-4AB86463226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8104570-12C3-47EB-88EC-CEC392379BA0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ACB13D5-8157-4B35-A3ED-4AB86463226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8104570-12C3-47EB-88EC-CEC392379BA0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ACB13D5-8157-4B35-A3ED-4AB86463226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8104570-12C3-47EB-88EC-CEC392379BA0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ACB13D5-8157-4B35-A3ED-4AB86463226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8104570-12C3-47EB-88EC-CEC392379BA0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ACB13D5-8157-4B35-A3ED-4AB86463226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8104570-12C3-47EB-88EC-CEC392379BA0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457200" y="1174750"/>
            <a:ext cx="82296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0ACB13D5-8157-4B35-A3ED-4AB86463226A}" type="datetimeFigureOut">
              <a:rPr lang="en-US" smtClean="0"/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F8104570-12C3-47EB-88EC-CEC392379BA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 algn="ctr">
              <a:buNone/>
            </a:pPr>
            <a:r>
              <a:rPr lang="en-US" sz="4000" dirty="0" smtClean="0"/>
              <a:t>MANAGEMENT OF NEONATAL JAUNDICE(NNJ)</a:t>
            </a: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BY</a:t>
            </a: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DR MESIOBI ANENE, N. J</a:t>
            </a:r>
            <a:endParaRPr lang="en-US" sz="4000" dirty="0" smtClean="0"/>
          </a:p>
          <a:p>
            <a:pPr marL="0" indent="0" algn="ctr">
              <a:buNone/>
            </a:pPr>
            <a:r>
              <a:rPr lang="en-US" sz="4000" dirty="0"/>
              <a:t>(MBBS,FWACP)</a:t>
            </a: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27/06/23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PATHOGENESIS OF NNJ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sym typeface="+mn-ea"/>
              </a:rPr>
              <a:t>Bilirubin production (8 to 10 mg/kg/day) in newborn is &gt; twice adult rate</a:t>
            </a:r>
            <a:endParaRPr lang="en-US" dirty="0" smtClean="0"/>
          </a:p>
          <a:p>
            <a:r>
              <a:rPr lang="en-US" dirty="0" smtClean="0">
                <a:sym typeface="+mn-ea"/>
              </a:rPr>
              <a:t>Catabolism of 1 g of hemoglobin yields 35 mg of bilirubin.</a:t>
            </a:r>
            <a:endParaRPr lang="en-US" dirty="0" smtClean="0"/>
          </a:p>
          <a:p>
            <a:r>
              <a:rPr lang="en-US" dirty="0" smtClean="0">
                <a:sym typeface="+mn-ea"/>
              </a:rPr>
              <a:t>One molecule of CO and </a:t>
            </a:r>
            <a:r>
              <a:rPr lang="en-US" dirty="0" err="1" smtClean="0">
                <a:sym typeface="+mn-ea"/>
              </a:rPr>
              <a:t>biliverdin</a:t>
            </a:r>
            <a:r>
              <a:rPr lang="en-US" dirty="0" smtClean="0">
                <a:sym typeface="+mn-ea"/>
              </a:rPr>
              <a:t> (and, subsequently, bilirubin) is formed for each molecule of </a:t>
            </a:r>
            <a:r>
              <a:rPr lang="en-US" dirty="0" err="1" smtClean="0">
                <a:sym typeface="+mn-ea"/>
              </a:rPr>
              <a:t>heme</a:t>
            </a:r>
            <a:r>
              <a:rPr lang="en-US" dirty="0" smtClean="0">
                <a:sym typeface="+mn-ea"/>
              </a:rPr>
              <a:t> degraded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BILIRUBIN METABOLISM</a:t>
            </a:r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891665" y="1174750"/>
            <a:ext cx="5359400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PATHOGENESIS OF NNJ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Unbound bilirubin can cross the intact BBB</a:t>
            </a:r>
            <a:endParaRPr lang="en-US"/>
          </a:p>
          <a:p>
            <a:r>
              <a:rPr lang="en-US"/>
              <a:t>Factors that reduces binding of bilirubin to </a:t>
            </a:r>
            <a:endParaRPr lang="en-US"/>
          </a:p>
          <a:p>
            <a:pPr marL="0" indent="0">
              <a:buNone/>
            </a:pPr>
            <a:r>
              <a:rPr lang="en-US"/>
              <a:t>   serum albumin:</a:t>
            </a:r>
            <a:endParaRPr lang="en-US"/>
          </a:p>
          <a:p>
            <a:r>
              <a:rPr lang="en-US"/>
              <a:t>Free fatty acids</a:t>
            </a:r>
            <a:endParaRPr lang="en-US"/>
          </a:p>
          <a:p>
            <a:r>
              <a:rPr lang="en-US"/>
              <a:t>Reduced PH, Acidosis, Hypoxia, Dehydration, premturity..</a:t>
            </a:r>
            <a:endParaRPr lang="en-US"/>
          </a:p>
          <a:p>
            <a:r>
              <a:rPr lang="en-US"/>
              <a:t>Drugs e.g Diazepam, Ceftriazone, Chloramphenicol etc </a:t>
            </a:r>
            <a:endParaRPr lang="en-US"/>
          </a:p>
          <a:p>
            <a:r>
              <a:rPr lang="en-US"/>
              <a:t>Clinical status of the neonate (ill neonates)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br>
              <a:rPr lang="en-US">
                <a:sym typeface="+mn-ea"/>
              </a:rPr>
            </a:br>
            <a:r>
              <a:rPr lang="en-US" sz="3200">
                <a:sym typeface="+mn-ea"/>
              </a:rPr>
              <a:t>PHYSIOLOGIC MECHANISMS OF NNJ</a:t>
            </a:r>
            <a:br>
              <a:rPr lang="en-US" sz="3200"/>
            </a:br>
            <a:endParaRPr 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Increased bilirubin load on liver cell due to Short rbc life span, ineffective erythropoiesis etc</a:t>
            </a:r>
            <a:endParaRPr lang="en-US"/>
          </a:p>
          <a:p>
            <a:r>
              <a:rPr lang="en-US"/>
              <a:t>Increased red cell mass</a:t>
            </a:r>
            <a:endParaRPr lang="en-US"/>
          </a:p>
          <a:p>
            <a:r>
              <a:rPr lang="en-US"/>
              <a:t>Decreased hepatic uptake of bilirubin from plasma </a:t>
            </a:r>
            <a:endParaRPr lang="en-US"/>
          </a:p>
          <a:p>
            <a:r>
              <a:rPr lang="en-US"/>
              <a:t>Low Y, Z Protein liganding 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br>
              <a:rPr lang="en-US" sz="3200">
                <a:sym typeface="+mn-ea"/>
              </a:rPr>
            </a:br>
            <a:r>
              <a:rPr lang="en-US" sz="3200">
                <a:sym typeface="+mn-ea"/>
              </a:rPr>
              <a:t>PHYSIOLOGIC MECHANISMS OF NNJ</a:t>
            </a:r>
            <a:br>
              <a:rPr lang="en-US" sz="3200"/>
            </a:br>
            <a:endParaRPr 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>
                <a:sym typeface="+mn-ea"/>
              </a:rPr>
              <a:t>Decreased bilirubin conjugation</a:t>
            </a:r>
            <a:endParaRPr lang="en-US"/>
          </a:p>
          <a:p>
            <a:r>
              <a:rPr lang="en-US">
                <a:sym typeface="+mn-ea"/>
              </a:rPr>
              <a:t>Reduced enzymes activities</a:t>
            </a:r>
            <a:endParaRPr lang="en-US"/>
          </a:p>
          <a:p>
            <a:r>
              <a:rPr lang="en-US">
                <a:sym typeface="+mn-ea"/>
              </a:rPr>
              <a:t>Defective or slow bilirubin excretion</a:t>
            </a:r>
            <a:endParaRPr lang="en-US"/>
          </a:p>
          <a:p>
            <a:r>
              <a:rPr lang="en-US">
                <a:sym typeface="+mn-ea"/>
              </a:rPr>
              <a:t>Enhanced enterohepatic circulation (fewer bacteria &amp; greater activity of beta-glucuronidase</a:t>
            </a:r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OF NNJ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Time of occurrence: Early (&lt;36hrs) or Late    outset (&gt;36hrs)</a:t>
            </a:r>
            <a:endParaRPr lang="en-US" dirty="0" smtClean="0"/>
          </a:p>
          <a:p>
            <a:r>
              <a:rPr lang="en-US" dirty="0" smtClean="0"/>
              <a:t> Type: Conjugated or unconjugated, Mixed</a:t>
            </a:r>
            <a:endParaRPr lang="en-US" dirty="0" smtClean="0"/>
          </a:p>
          <a:p>
            <a:r>
              <a:rPr lang="en-US" dirty="0" smtClean="0"/>
              <a:t>  Physiologic and Pathologic</a:t>
            </a:r>
            <a:endParaRPr lang="en-US" dirty="0" smtClean="0"/>
          </a:p>
          <a:p>
            <a:r>
              <a:rPr lang="en-US" dirty="0" smtClean="0"/>
              <a:t> To Liver: </a:t>
            </a:r>
            <a:r>
              <a:rPr lang="en-US" dirty="0" err="1" smtClean="0"/>
              <a:t>Prehepatic</a:t>
            </a:r>
            <a:r>
              <a:rPr lang="en-US" dirty="0" smtClean="0"/>
              <a:t> (Unconjugated),   </a:t>
            </a:r>
            <a:r>
              <a:rPr lang="en-US" dirty="0" err="1" smtClean="0"/>
              <a:t>Posthepatic</a:t>
            </a:r>
            <a:r>
              <a:rPr lang="en-US" dirty="0" smtClean="0"/>
              <a:t>(Conjugated),Hepatic (Mixed)</a:t>
            </a:r>
            <a:endParaRPr lang="en-US" dirty="0" smtClean="0"/>
          </a:p>
          <a:p>
            <a:r>
              <a:rPr lang="en-US" dirty="0" smtClean="0"/>
              <a:t> Severity: mild, moderate, severe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br>
              <a:rPr lang="en-US" dirty="0" smtClean="0">
                <a:sym typeface="+mn-ea"/>
              </a:rPr>
            </a:br>
            <a:r>
              <a:rPr lang="en-US" dirty="0" smtClean="0">
                <a:sym typeface="+mn-ea"/>
              </a:rPr>
              <a:t>CLASSIFICATION OF NNJ</a:t>
            </a:r>
            <a:br>
              <a:rPr lang="en-US" dirty="0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/>
              <a:t>PHYSIOLOGIC JAUNDICE </a:t>
            </a:r>
            <a:endParaRPr lang="en-US"/>
          </a:p>
          <a:p>
            <a:r>
              <a:rPr lang="en-US"/>
              <a:t> Diagnosis of exclusion</a:t>
            </a:r>
            <a:endParaRPr lang="en-US"/>
          </a:p>
          <a:p>
            <a:r>
              <a:rPr lang="en-US"/>
              <a:t> Involves unconjugated bilirubin</a:t>
            </a:r>
            <a:endParaRPr lang="en-US"/>
          </a:p>
          <a:p>
            <a:r>
              <a:rPr lang="en-US"/>
              <a:t> Can only be made after exhaustive investigation.</a:t>
            </a:r>
            <a:endParaRPr lang="en-US"/>
          </a:p>
          <a:p>
            <a:r>
              <a:rPr lang="en-US"/>
              <a:t>Occurs in 50 – 60% of full term babies and up to 80% of </a:t>
            </a:r>
            <a:r>
              <a:rPr lang="en-US">
                <a:sym typeface="+mn-ea"/>
              </a:rPr>
              <a:t>preterms but diagnosis cannot be made in a Preterm baby</a:t>
            </a:r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8229600" cy="582613"/>
          </a:xfrm>
        </p:spPr>
        <p:txBody>
          <a:bodyPr/>
          <a:p>
            <a:r>
              <a:rPr lang="en-US" dirty="0" smtClean="0">
                <a:sym typeface="+mn-ea"/>
              </a:rPr>
              <a:t>CLASSIFICATION OF NNJ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>
                <a:sym typeface="+mn-ea"/>
              </a:rPr>
              <a:t>PHYSIOLOGIC JAUNDICE </a:t>
            </a:r>
            <a:r>
              <a:rPr lang="en-US">
                <a:sym typeface="+mn-ea"/>
              </a:rPr>
              <a:t>CONT’D</a:t>
            </a:r>
            <a:endParaRPr lang="en-US">
              <a:sym typeface="+mn-ea"/>
            </a:endParaRPr>
          </a:p>
          <a:p>
            <a:r>
              <a:rPr lang="en-US">
                <a:sym typeface="+mn-ea"/>
              </a:rPr>
              <a:t>Begins at &gt;36 hrs (usually not earlier than  24 hours)</a:t>
            </a:r>
            <a:endParaRPr lang="en-US"/>
          </a:p>
          <a:p>
            <a:r>
              <a:rPr lang="en-US">
                <a:sym typeface="+mn-ea"/>
              </a:rPr>
              <a:t>Peaks at &lt; 12.0 mg/dL at 3-5 days in term and at &lt;15.0 at 5-7 days in preterm infants</a:t>
            </a:r>
            <a:endParaRPr lang="en-US"/>
          </a:p>
          <a:p>
            <a:r>
              <a:rPr lang="en-US">
                <a:sym typeface="+mn-ea"/>
              </a:rPr>
              <a:t>Direct bilirubin &lt; 1.5-2mg/dl or &lt; 15% of total SBR</a:t>
            </a:r>
            <a:endParaRPr lang="en-US"/>
          </a:p>
          <a:p>
            <a:r>
              <a:rPr lang="en-US">
                <a:sym typeface="+mn-ea"/>
              </a:rPr>
              <a:t>Requires no active management. Reassurance to parents (caregivers) is sufficient.</a:t>
            </a:r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dirty="0" smtClean="0">
                <a:sym typeface="+mn-ea"/>
              </a:rPr>
              <a:t>CLASSIFICATION OF NNJ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/>
              <a:t>PATHOLOGIC JAUNDICE</a:t>
            </a:r>
            <a:endParaRPr lang="en-US"/>
          </a:p>
          <a:p>
            <a:r>
              <a:rPr lang="en-US"/>
              <a:t>Onset before 36 hours of age (Early outset NNJ).</a:t>
            </a:r>
            <a:endParaRPr lang="en-US"/>
          </a:p>
          <a:p>
            <a:r>
              <a:rPr lang="en-US"/>
              <a:t>A rise in serum bilirubin levels of &gt;0.5 mg/dL/hr or 5mg/dl/day</a:t>
            </a:r>
            <a:endParaRPr lang="en-US"/>
          </a:p>
          <a:p>
            <a:r>
              <a:rPr lang="en-US"/>
              <a:t>Term infant with SBR &gt; 12.9mg/dl.</a:t>
            </a:r>
            <a:endParaRPr lang="en-US"/>
          </a:p>
          <a:p>
            <a:r>
              <a:rPr lang="en-US"/>
              <a:t> Preterm infant with SBR &gt; 15mg/dl.</a:t>
            </a:r>
            <a:endParaRPr lang="en-US"/>
          </a:p>
          <a:p>
            <a:r>
              <a:rPr lang="en-US"/>
              <a:t> Direct bilirubin &gt; 1.5-2mg/dl. or &gt;15% </a:t>
            </a: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dirty="0" smtClean="0">
                <a:sym typeface="+mn-ea"/>
              </a:rPr>
              <a:t>CLASSIFICATION OF NNJ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>
                <a:sym typeface="+mn-ea"/>
              </a:rPr>
              <a:t>PATHOLOGIC JAUNDICE</a:t>
            </a:r>
            <a:endParaRPr lang="en-US">
              <a:sym typeface="+mn-ea"/>
            </a:endParaRPr>
          </a:p>
          <a:p>
            <a:r>
              <a:rPr lang="en-US">
                <a:sym typeface="+mn-ea"/>
              </a:rPr>
              <a:t>Jaundice persisting after 10 -12 days in a term </a:t>
            </a:r>
            <a:endParaRPr lang="en-US"/>
          </a:p>
          <a:p>
            <a:r>
              <a:rPr lang="en-US">
                <a:sym typeface="+mn-ea"/>
              </a:rPr>
              <a:t>infant or after 14 days in a premature infant.</a:t>
            </a:r>
            <a:endParaRPr lang="en-US"/>
          </a:p>
          <a:p>
            <a:r>
              <a:rPr lang="en-US">
                <a:sym typeface="+mn-ea"/>
              </a:rPr>
              <a:t>Jaundice in a sick child</a:t>
            </a:r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• Definition</a:t>
            </a:r>
            <a:endParaRPr lang="en-US" dirty="0" smtClean="0"/>
          </a:p>
          <a:p>
            <a:r>
              <a:rPr lang="en-US" dirty="0" smtClean="0"/>
              <a:t>Epidemiology/Burden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 smtClean="0">
                <a:sym typeface="+mn-ea"/>
              </a:rPr>
              <a:t>Pathogenesis</a:t>
            </a:r>
            <a:endParaRPr lang="en-US" dirty="0" smtClean="0"/>
          </a:p>
          <a:p>
            <a:r>
              <a:rPr lang="en-US" dirty="0" smtClean="0">
                <a:sym typeface="+mn-ea"/>
              </a:rPr>
              <a:t>Classification</a:t>
            </a:r>
            <a:endParaRPr lang="en-US" dirty="0" smtClean="0">
              <a:sym typeface="+mn-ea"/>
            </a:endParaRPr>
          </a:p>
          <a:p>
            <a:r>
              <a:rPr lang="en-US" dirty="0" smtClean="0">
                <a:sym typeface="+mn-ea"/>
              </a:rPr>
              <a:t>Aetiology/Risk factors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• Principle of Management</a:t>
            </a:r>
            <a:endParaRPr lang="en-US" dirty="0" smtClean="0"/>
          </a:p>
          <a:p>
            <a:r>
              <a:rPr lang="en-US" dirty="0"/>
              <a:t>Conclusion</a:t>
            </a:r>
            <a:endParaRPr lang="en-US" dirty="0"/>
          </a:p>
          <a:p>
            <a:r>
              <a:rPr lang="en-US" dirty="0"/>
              <a:t>References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640715"/>
          </a:xfrm>
        </p:spPr>
        <p:txBody>
          <a:bodyPr/>
          <a:p>
            <a:br>
              <a:rPr lang="en-US" dirty="0" smtClean="0">
                <a:sym typeface="+mn-ea"/>
              </a:rPr>
            </a:br>
            <a:r>
              <a:rPr lang="en-US" dirty="0" smtClean="0">
                <a:sym typeface="+mn-ea"/>
              </a:rPr>
              <a:t>CLASSIFICATION OF NNJ</a:t>
            </a:r>
            <a:br>
              <a:rPr lang="en-US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4750"/>
            <a:ext cx="8229600" cy="5984240"/>
          </a:xfrm>
        </p:spPr>
        <p:txBody>
          <a:bodyPr/>
          <a:p>
            <a:pPr marL="0" indent="0">
              <a:buNone/>
            </a:pPr>
            <a:r>
              <a:rPr lang="en-US">
                <a:sym typeface="+mn-ea"/>
              </a:rPr>
              <a:t>BREASTFEEDING  JAUNDICE</a:t>
            </a:r>
            <a:endParaRPr lang="en-US"/>
          </a:p>
          <a:p>
            <a:r>
              <a:rPr lang="en-US"/>
              <a:t>Breastfed infants have higher risk of NNJ – about x 3.</a:t>
            </a:r>
            <a:endParaRPr lang="en-US"/>
          </a:p>
          <a:p>
            <a:r>
              <a:rPr lang="en-US"/>
              <a:t>Increased enterohepatic circulation (higher activity of beta glucuronidase)</a:t>
            </a:r>
            <a:endParaRPr lang="en-US"/>
          </a:p>
          <a:p>
            <a:r>
              <a:rPr lang="en-US"/>
              <a:t>Early onset (2-4 days) – breastfeeding-associated jaundice</a:t>
            </a:r>
            <a:endParaRPr lang="en-US"/>
          </a:p>
          <a:p>
            <a:r>
              <a:rPr lang="en-US"/>
              <a:t>Enhanced enterohepatic circulation </a:t>
            </a:r>
            <a:endParaRPr lang="en-US"/>
          </a:p>
          <a:p>
            <a:r>
              <a:rPr lang="en-US"/>
              <a:t>Decreased fluid and caloric intake.</a:t>
            </a:r>
            <a:endParaRPr lang="en-US"/>
          </a:p>
          <a:p>
            <a:r>
              <a:rPr lang="en-US"/>
              <a:t>Bilirubin levels fall as feeding become adequate</a:t>
            </a:r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br>
              <a:rPr lang="en-US" dirty="0" smtClean="0">
                <a:sym typeface="+mn-ea"/>
              </a:rPr>
            </a:br>
            <a:br>
              <a:rPr lang="en-US" dirty="0" smtClean="0">
                <a:sym typeface="+mn-ea"/>
              </a:rPr>
            </a:br>
            <a:r>
              <a:rPr lang="en-US" dirty="0" smtClean="0">
                <a:sym typeface="+mn-ea"/>
              </a:rPr>
              <a:t>CLASSIFICATION OF NNJ</a:t>
            </a:r>
            <a:br>
              <a:rPr lang="en-US"/>
            </a:br>
            <a:br>
              <a:rPr lang="en-US">
                <a:sym typeface="+mn-ea"/>
              </a:rPr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>
                <a:sym typeface="+mn-ea"/>
              </a:rPr>
              <a:t>BREAST MILK JAUNDICE</a:t>
            </a:r>
            <a:r>
              <a:rPr lang="en-US">
                <a:sym typeface="+mn-ea"/>
              </a:rPr>
              <a:t> </a:t>
            </a:r>
            <a:endParaRPr lang="en-US">
              <a:sym typeface="+mn-ea"/>
            </a:endParaRPr>
          </a:p>
          <a:p>
            <a:r>
              <a:rPr lang="en-US">
                <a:sym typeface="+mn-ea"/>
              </a:rPr>
              <a:t>Late onset (4-7 days) – breast milk jaundice</a:t>
            </a:r>
            <a:endParaRPr lang="en-US"/>
          </a:p>
          <a:p>
            <a:r>
              <a:rPr lang="en-US">
                <a:sym typeface="+mn-ea"/>
              </a:rPr>
              <a:t>Inhibitory factors in breast milk.</a:t>
            </a:r>
            <a:endParaRPr lang="en-US"/>
          </a:p>
          <a:p>
            <a:r>
              <a:rPr lang="en-US">
                <a:sym typeface="+mn-ea"/>
              </a:rPr>
              <a:t>Jaundice may prolong</a:t>
            </a:r>
            <a:endParaRPr lang="en-US"/>
          </a:p>
          <a:p>
            <a:r>
              <a:rPr lang="en-US">
                <a:sym typeface="+mn-ea"/>
              </a:rPr>
              <a:t>Cessation of BF leads to fall in bilirubin levels</a:t>
            </a:r>
            <a:endParaRPr lang="en-US"/>
          </a:p>
          <a:p>
            <a:r>
              <a:rPr lang="en-US">
                <a:sym typeface="+mn-ea"/>
              </a:rPr>
              <a:t>Recommencement of BF does not lead to recurrence of jaundice</a:t>
            </a:r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RISK FACTORS FOR NNJ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  <a:p>
            <a:r>
              <a:rPr lang="en-US"/>
              <a:t>Male sex</a:t>
            </a:r>
            <a:endParaRPr lang="en-US"/>
          </a:p>
          <a:p>
            <a:r>
              <a:rPr lang="en-US"/>
              <a:t>Black race</a:t>
            </a:r>
            <a:endParaRPr lang="en-US"/>
          </a:p>
          <a:p>
            <a:r>
              <a:rPr lang="en-US">
                <a:sym typeface="+mn-ea"/>
              </a:rPr>
              <a:t>prolonged labour, </a:t>
            </a:r>
            <a:endParaRPr lang="en-US"/>
          </a:p>
          <a:p>
            <a:r>
              <a:rPr lang="en-US">
                <a:sym typeface="+mn-ea"/>
              </a:rPr>
              <a:t>premature rupture of the membrane,</a:t>
            </a:r>
            <a:endParaRPr lang="en-US">
              <a:sym typeface="+mn-ea"/>
            </a:endParaRPr>
          </a:p>
          <a:p>
            <a:r>
              <a:rPr lang="en-US">
                <a:sym typeface="+mn-ea"/>
              </a:rPr>
              <a:t>weight loss &gt;10%, </a:t>
            </a:r>
            <a:endParaRPr lang="en-US">
              <a:sym typeface="+mn-ea"/>
            </a:endParaRPr>
          </a:p>
          <a:p>
            <a:r>
              <a:rPr lang="en-US">
                <a:sym typeface="+mn-ea"/>
              </a:rPr>
              <a:t>Use of ictorogenicagent e.g naphthalene ball</a:t>
            </a:r>
            <a:endParaRPr lang="en-US">
              <a:sym typeface="+mn-ea"/>
            </a:endParaRPr>
          </a:p>
          <a:p>
            <a:r>
              <a:rPr lang="en-US">
                <a:sym typeface="+mn-ea"/>
              </a:rPr>
              <a:t>family history of jaundice, </a:t>
            </a:r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AETIOLOGY OF NNJ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/>
              <a:t>COMMON</a:t>
            </a:r>
            <a:endParaRPr lang="en-US"/>
          </a:p>
          <a:p>
            <a:r>
              <a:rPr lang="en-US"/>
              <a:t>Glucose-6-phosphate dehydrogenase (G6PD) deficiency</a:t>
            </a:r>
            <a:endParaRPr lang="en-US"/>
          </a:p>
          <a:p>
            <a:r>
              <a:rPr lang="en-US"/>
              <a:t>Bacterial sepsis (Haemolysis, depressed hepatic function)</a:t>
            </a:r>
            <a:endParaRPr lang="en-US"/>
          </a:p>
          <a:p>
            <a:r>
              <a:rPr lang="en-US"/>
              <a:t> ABO blood group(Mother is O, Baby A/B) </a:t>
            </a:r>
            <a:endParaRPr lang="en-US"/>
          </a:p>
          <a:p>
            <a:r>
              <a:rPr lang="en-US"/>
              <a:t>Low birth weight/Prematurity</a:t>
            </a:r>
            <a:endParaRPr lang="en-US"/>
          </a:p>
          <a:p>
            <a:r>
              <a:rPr lang="en-US">
                <a:sym typeface="+mn-ea"/>
              </a:rPr>
              <a:t>Rhesus haemolytic disease (Mother Rh Neg, Baby +) </a:t>
            </a:r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AETIOLOGY OF NNJ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>
                <a:sym typeface="+mn-ea"/>
              </a:rPr>
              <a:t>Uncommon </a:t>
            </a:r>
            <a:endParaRPr lang="en-US"/>
          </a:p>
          <a:p>
            <a:r>
              <a:rPr lang="en-US">
                <a:sym typeface="+mn-ea"/>
              </a:rPr>
              <a:t>Extravasated blood - cephalohaematomas extensive bruising (breech delivery)</a:t>
            </a:r>
            <a:endParaRPr lang="en-US"/>
          </a:p>
          <a:p>
            <a:r>
              <a:rPr lang="en-US">
                <a:sym typeface="+mn-ea"/>
              </a:rPr>
              <a:t>Dehydration and starvation</a:t>
            </a:r>
            <a:endParaRPr lang="en-US"/>
          </a:p>
          <a:p>
            <a:r>
              <a:rPr lang="en-US">
                <a:sym typeface="+mn-ea"/>
              </a:rPr>
              <a:t>Drugs that bind albumin (ceftriaxone, sodium salicylate, sulphonamides)</a:t>
            </a:r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922655"/>
          </a:xfrm>
        </p:spPr>
        <p:txBody>
          <a:bodyPr/>
          <a:p>
            <a:br>
              <a:rPr lang="en-US" sz="3200">
                <a:sym typeface="+mn-ea"/>
              </a:rPr>
            </a:br>
            <a:r>
              <a:rPr lang="en-US" sz="3200">
                <a:sym typeface="+mn-ea"/>
              </a:rPr>
              <a:t>CAUSES OF CONJUGATED HYPERBILIRUBINEMI</a:t>
            </a:r>
            <a:r>
              <a:rPr lang="en-US">
                <a:sym typeface="+mn-ea"/>
              </a:rPr>
              <a:t>A</a:t>
            </a:r>
            <a:br>
              <a:rPr lang="en-US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/>
              <a:t>Extrahepatic biliary disease (Choluric jaundice)</a:t>
            </a:r>
            <a:endParaRPr lang="en-US"/>
          </a:p>
          <a:p>
            <a:r>
              <a:rPr lang="en-US"/>
              <a:t> Biliary atresia</a:t>
            </a:r>
            <a:endParaRPr lang="en-US"/>
          </a:p>
          <a:p>
            <a:r>
              <a:rPr lang="en-US"/>
              <a:t> Choledochal cyst</a:t>
            </a:r>
            <a:endParaRPr lang="en-US"/>
          </a:p>
          <a:p>
            <a:r>
              <a:rPr lang="en-US"/>
              <a:t> Bile duct stenosis</a:t>
            </a:r>
            <a:endParaRPr lang="en-US"/>
          </a:p>
          <a:p>
            <a:r>
              <a:rPr lang="en-US"/>
              <a:t> Spontaneous perforation of the bile duct</a:t>
            </a:r>
            <a:endParaRPr lang="en-US"/>
          </a:p>
          <a:p>
            <a:r>
              <a:rPr lang="en-US"/>
              <a:t>Cholelithiasis</a:t>
            </a:r>
            <a:endParaRPr lang="en-US"/>
          </a:p>
          <a:p>
            <a:pPr marL="0" indent="0">
              <a:buNone/>
            </a:pPr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806450"/>
          </a:xfrm>
        </p:spPr>
        <p:txBody>
          <a:bodyPr/>
          <a:p>
            <a:r>
              <a:rPr lang="en-US" sz="2800">
                <a:sym typeface="+mn-ea"/>
              </a:rPr>
              <a:t>CAUSES OF CONJUGATED HYPERBILIRUBINEMIA</a:t>
            </a:r>
            <a:endParaRPr lang="en-US" sz="2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/>
              <a:t>Viral: </a:t>
            </a:r>
            <a:endParaRPr lang="en-US"/>
          </a:p>
          <a:p>
            <a:r>
              <a:rPr lang="en-US"/>
              <a:t>Idiopathic hepatitis B virus; non-A, non-B hepatitis virus;</a:t>
            </a:r>
            <a:endParaRPr lang="en-US"/>
          </a:p>
          <a:p>
            <a:r>
              <a:rPr lang="en-US"/>
              <a:t>cytomegalovirus; herpes simplex virus; coxsackie virus; </a:t>
            </a:r>
            <a:endParaRPr lang="en-US"/>
          </a:p>
          <a:p>
            <a:r>
              <a:rPr lang="en-US"/>
              <a:t>Epstein-Barr virus; adenovirus</a:t>
            </a:r>
            <a:endParaRPr lang="en-US"/>
          </a:p>
          <a:p>
            <a:pPr marL="0" indent="0">
              <a:buNone/>
            </a:pPr>
            <a:r>
              <a:rPr lang="en-US"/>
              <a:t> Bacterial: Treponema pallidum, Escherichia coli, group B streptococcus, Staphylococcus aureus, Listeria.</a:t>
            </a:r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792480"/>
          </a:xfrm>
        </p:spPr>
        <p:txBody>
          <a:bodyPr/>
          <a:p>
            <a:r>
              <a:rPr lang="en-US" sz="2800">
                <a:sym typeface="+mn-ea"/>
              </a:rPr>
              <a:t>CAUSES OF CONJUGATED HYPERBILIRUBINEMIA</a:t>
            </a:r>
            <a:endParaRPr lang="en-US" sz="2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>
                <a:sym typeface="+mn-ea"/>
              </a:rPr>
              <a:t>• Others: Toxoplasma gondii</a:t>
            </a:r>
            <a:endParaRPr lang="en-US"/>
          </a:p>
          <a:p>
            <a:pPr marL="0" indent="0">
              <a:buNone/>
            </a:pPr>
            <a:r>
              <a:rPr lang="en-US"/>
              <a:t>Intrahepatic biliary disease</a:t>
            </a:r>
            <a:endParaRPr lang="en-US"/>
          </a:p>
          <a:p>
            <a:r>
              <a:rPr lang="en-US"/>
              <a:t>Intrahepatic bile duct paucity (syndromic or non-syndromic) </a:t>
            </a:r>
            <a:endParaRPr lang="en-US"/>
          </a:p>
          <a:p>
            <a:r>
              <a:rPr lang="en-US"/>
              <a:t>Progressive intrahepatic cholestasis</a:t>
            </a:r>
            <a:endParaRPr lang="en-US"/>
          </a:p>
          <a:p>
            <a:r>
              <a:rPr lang="en-US"/>
              <a:t>Inspissated bile</a:t>
            </a:r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94385"/>
          </a:xfrm>
        </p:spPr>
        <p:txBody>
          <a:bodyPr/>
          <a:p>
            <a:r>
              <a:rPr lang="en-US" sz="2800">
                <a:sym typeface="+mn-ea"/>
              </a:rPr>
              <a:t>CAUSES OF CONJUGATED HYPERBILIRUBINEMIA</a:t>
            </a:r>
            <a:endParaRPr lang="en-US" sz="2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/>
              <a:t>Hepatocellular disease</a:t>
            </a:r>
            <a:endParaRPr lang="en-US"/>
          </a:p>
          <a:p>
            <a:r>
              <a:rPr lang="en-US"/>
              <a:t>Bacterial Infections (Often Mixed Cong, Uncong) • a1-antitrypsin deficiency, cystic fibrosis, </a:t>
            </a:r>
            <a:endParaRPr lang="en-US"/>
          </a:p>
          <a:p>
            <a:r>
              <a:rPr lang="en-US"/>
              <a:t>Zellweger's syndrome,</a:t>
            </a:r>
            <a:endParaRPr lang="en-US"/>
          </a:p>
          <a:p>
            <a:r>
              <a:rPr lang="en-US"/>
              <a:t>Dubin-Johnson and Rotor's syndromes,</a:t>
            </a:r>
            <a:endParaRPr lang="en-US"/>
          </a:p>
          <a:p>
            <a:r>
              <a:rPr lang="en-US"/>
              <a:t>Total parenteral nutrition</a:t>
            </a:r>
            <a:endParaRPr lang="en-US"/>
          </a:p>
          <a:p>
            <a:r>
              <a:rPr lang="en-US"/>
              <a:t>Idiopathic neonatal hepatitis</a:t>
            </a:r>
            <a:endParaRPr lang="en-US"/>
          </a:p>
          <a:p>
            <a:r>
              <a:rPr lang="en-US"/>
              <a:t>Neonatal hemochromatosis</a:t>
            </a:r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br>
              <a:rPr lang="en-US">
                <a:sym typeface="+mn-ea"/>
              </a:rPr>
            </a:br>
            <a:r>
              <a:rPr lang="en-US">
                <a:sym typeface="+mn-ea"/>
              </a:rPr>
              <a:t>MIXED HYPERBILIRUBINEMIA</a:t>
            </a:r>
            <a:br>
              <a:rPr lang="en-US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• Infection –TORCHES</a:t>
            </a:r>
            <a:endParaRPr lang="en-US"/>
          </a:p>
          <a:p>
            <a:r>
              <a:rPr lang="en-US"/>
              <a:t>• Sepsis</a:t>
            </a:r>
            <a:endParaRPr lang="en-US"/>
          </a:p>
          <a:p>
            <a:r>
              <a:rPr lang="en-US"/>
              <a:t>• UTI</a:t>
            </a:r>
            <a:endParaRPr lang="en-US"/>
          </a:p>
          <a:p>
            <a:r>
              <a:rPr lang="en-US"/>
              <a:t>• Hepatitis</a:t>
            </a:r>
            <a:endParaRPr lang="en-US"/>
          </a:p>
          <a:p>
            <a:r>
              <a:rPr lang="en-US"/>
              <a:t>• Galactosemia</a:t>
            </a:r>
            <a:endParaRPr lang="en-US"/>
          </a:p>
          <a:p>
            <a:r>
              <a:rPr lang="en-US"/>
              <a:t>• Hypopituitarism</a:t>
            </a:r>
            <a:endParaRPr lang="en-US"/>
          </a:p>
          <a:p>
            <a:r>
              <a:rPr lang="en-US"/>
              <a:t>Congenital Hypothyroidism</a:t>
            </a:r>
            <a:endParaRPr lang="en-US"/>
          </a:p>
          <a:p>
            <a:pPr marL="0" indent="0">
              <a:buNone/>
            </a:pP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NNJ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 Neonatal Jaundice is yellowness of the sclera/skin/ mucous membrane from deposition of bilirubin(</a:t>
            </a:r>
            <a:r>
              <a:rPr lang="en-US" dirty="0" err="1" smtClean="0"/>
              <a:t>hyperbilirubinaemia</a:t>
            </a:r>
            <a:r>
              <a:rPr lang="en-US" dirty="0" smtClean="0"/>
              <a:t>) that occurs in the n</a:t>
            </a:r>
            <a:r>
              <a:rPr lang="en-US" dirty="0" smtClean="0">
                <a:sym typeface="+mn-ea"/>
              </a:rPr>
              <a:t>ewborn</a:t>
            </a:r>
            <a:r>
              <a:rPr lang="en-US" dirty="0" smtClean="0"/>
              <a:t> (≤28 days)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z="3200"/>
              <a:t>PRINCIPLE OF MANAGEMENT OF NNJ</a:t>
            </a:r>
            <a:endParaRPr 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 History and Physical examinations</a:t>
            </a:r>
            <a:endParaRPr lang="en-US"/>
          </a:p>
          <a:p>
            <a:r>
              <a:rPr lang="en-US"/>
              <a:t> Investigations</a:t>
            </a:r>
            <a:endParaRPr lang="en-US"/>
          </a:p>
          <a:p>
            <a:r>
              <a:rPr lang="en-US"/>
              <a:t> Phototherapy ???Sunlight</a:t>
            </a:r>
            <a:endParaRPr lang="en-US"/>
          </a:p>
          <a:p>
            <a:r>
              <a:rPr lang="en-US"/>
              <a:t> Exchange blood transfusion</a:t>
            </a:r>
            <a:endParaRPr lang="en-US"/>
          </a:p>
          <a:p>
            <a:r>
              <a:rPr lang="en-US"/>
              <a:t> Medical management</a:t>
            </a:r>
            <a:endParaRPr lang="en-US"/>
          </a:p>
          <a:p>
            <a:r>
              <a:rPr lang="en-US"/>
              <a:t> Prevention</a:t>
            </a:r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908050"/>
          </a:xfrm>
        </p:spPr>
        <p:txBody>
          <a:bodyPr/>
          <a:p>
            <a:br>
              <a:rPr lang="en-US">
                <a:sym typeface="+mn-ea"/>
              </a:rPr>
            </a:br>
            <a:r>
              <a:rPr lang="en-US">
                <a:sym typeface="+mn-ea"/>
              </a:rPr>
              <a:t>Management of Non-conjugated hyperbilirubinaemia</a:t>
            </a:r>
            <a:br>
              <a:rPr lang="en-US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4750"/>
            <a:ext cx="8229600" cy="5440045"/>
          </a:xfrm>
        </p:spPr>
        <p:txBody>
          <a:bodyPr/>
          <a:p>
            <a:r>
              <a:rPr lang="en-US"/>
              <a:t>History and Physical examinations: Evaluation of course, causes and complications</a:t>
            </a:r>
            <a:endParaRPr lang="en-US"/>
          </a:p>
          <a:p>
            <a:r>
              <a:rPr lang="en-US"/>
              <a:t>Investigations: Rapid diagnosis, Blood, Urine</a:t>
            </a:r>
            <a:endParaRPr lang="en-US"/>
          </a:p>
          <a:p>
            <a:r>
              <a:rPr lang="en-US"/>
              <a:t>Phototherapy: Conventional, LED/Bilitrum,</a:t>
            </a:r>
            <a:endParaRPr lang="en-US"/>
          </a:p>
          <a:p>
            <a:r>
              <a:rPr lang="en-US">
                <a:sym typeface="+mn-ea"/>
              </a:rPr>
              <a:t>Biliblanket/ Double setup (Intensive &amp; Non Intensive</a:t>
            </a:r>
            <a:endParaRPr lang="en-US"/>
          </a:p>
          <a:p>
            <a:r>
              <a:rPr lang="en-US">
                <a:sym typeface="+mn-ea"/>
              </a:rPr>
              <a:t>Exchange blood transfusion</a:t>
            </a:r>
            <a:endParaRPr lang="en-US">
              <a:sym typeface="+mn-ea"/>
            </a:endParaRPr>
          </a:p>
          <a:p>
            <a:r>
              <a:rPr lang="en-US">
                <a:sym typeface="+mn-ea"/>
              </a:rPr>
              <a:t> Intravenous immunoglobulin</a:t>
            </a:r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EXAMINATION</a:t>
            </a:r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43000" y="1143000"/>
            <a:ext cx="2388870" cy="495300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4495800" y="2438400"/>
            <a:ext cx="254000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/>
              <a:t>Zone SBR mmol/L</a:t>
            </a:r>
            <a:endParaRPr lang="en-US"/>
          </a:p>
          <a:p>
            <a:r>
              <a:rPr lang="en-US"/>
              <a:t>• 1 = 100 mmol/L</a:t>
            </a:r>
            <a:endParaRPr lang="en-US"/>
          </a:p>
          <a:p>
            <a:r>
              <a:rPr lang="en-US"/>
              <a:t>• 2 = 150 mmol/L</a:t>
            </a:r>
            <a:endParaRPr lang="en-US"/>
          </a:p>
          <a:p>
            <a:r>
              <a:rPr lang="en-US"/>
              <a:t>• 3 = 200 mmol/L</a:t>
            </a:r>
            <a:endParaRPr lang="en-US"/>
          </a:p>
          <a:p>
            <a:r>
              <a:rPr lang="en-US"/>
              <a:t>• 4 = 250 mmol/L</a:t>
            </a:r>
            <a:endParaRPr lang="en-US"/>
          </a:p>
          <a:p>
            <a:r>
              <a:rPr lang="en-US"/>
              <a:t>• 5 &gt; 250 mmol/L</a:t>
            </a:r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 INVESTIGATION:BILIRUBINOMETER</a:t>
            </a:r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57150" y="2855595"/>
            <a:ext cx="3390265" cy="2511425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12030" y="2579370"/>
            <a:ext cx="2921635" cy="322834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INVESTIGATION OF NNJ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74750"/>
            <a:ext cx="8229600" cy="5261610"/>
          </a:xfrm>
        </p:spPr>
        <p:txBody>
          <a:bodyPr/>
          <a:p>
            <a:pPr marL="0" indent="0">
              <a:buNone/>
            </a:pPr>
            <a:r>
              <a:rPr lang="en-US"/>
              <a:t>NOTE</a:t>
            </a:r>
            <a:endParaRPr lang="en-US"/>
          </a:p>
          <a:p>
            <a:r>
              <a:rPr lang="en-US"/>
              <a:t>Use a transcutaneous bilirubinometer in babies with a gestational age of 35 weeks or more and postnatal age of more than 24 hours  </a:t>
            </a:r>
            <a:endParaRPr lang="en-US"/>
          </a:p>
          <a:p>
            <a:r>
              <a:rPr lang="en-US"/>
              <a:t>If a transcutaneous bilirubinometer measurement indicates a bilirubin level greater than 250 micromol/litre check the result by measuring the serum bilirubin </a:t>
            </a:r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br>
              <a:rPr lang="en-US">
                <a:sym typeface="+mn-ea"/>
              </a:rPr>
            </a:br>
            <a:r>
              <a:rPr lang="en-US">
                <a:sym typeface="+mn-ea"/>
              </a:rPr>
              <a:t>INVESTIGATION OF NNJ</a:t>
            </a:r>
            <a:br>
              <a:rPr lang="en-US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4750"/>
            <a:ext cx="8229600" cy="5683250"/>
          </a:xfrm>
        </p:spPr>
        <p:txBody>
          <a:bodyPr/>
          <a:p>
            <a:pPr marL="0" indent="0">
              <a:buNone/>
            </a:pPr>
            <a:r>
              <a:rPr lang="en-US">
                <a:sym typeface="+mn-ea"/>
              </a:rPr>
              <a:t>NOTE</a:t>
            </a:r>
            <a:endParaRPr lang="en-US">
              <a:sym typeface="+mn-ea"/>
            </a:endParaRPr>
          </a:p>
          <a:p>
            <a:r>
              <a:rPr lang="en-US">
                <a:sym typeface="+mn-ea"/>
              </a:rPr>
              <a:t>Always use serum bilirubin measurement to determine the bilirubin level in babies with jaundice in the first 24 hours of life </a:t>
            </a:r>
            <a:endParaRPr lang="en-US"/>
          </a:p>
          <a:p>
            <a:r>
              <a:rPr lang="en-US">
                <a:sym typeface="+mn-ea"/>
              </a:rPr>
              <a:t>Always use serum bilirubin measurement to determine the bilirubin level in babies less than 35 weeks gestational age </a:t>
            </a:r>
            <a:endParaRPr lang="en-US">
              <a:sym typeface="+mn-ea"/>
            </a:endParaRPr>
          </a:p>
          <a:p>
            <a:r>
              <a:rPr lang="en-US">
                <a:sym typeface="+mn-ea"/>
              </a:rPr>
              <a:t>If a transcutaneous bilirubinometer is not available, measure the serum bilirubi</a:t>
            </a:r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INVESTIGATION OF NNJ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4750"/>
            <a:ext cx="8229600" cy="5448300"/>
          </a:xfrm>
        </p:spPr>
        <p:txBody>
          <a:bodyPr/>
          <a:p>
            <a:pPr marL="0" indent="0">
              <a:buNone/>
            </a:pPr>
            <a:r>
              <a:rPr lang="en-US"/>
              <a:t>• Serum bilirubin levels (conjugated and   unconjugated)</a:t>
            </a:r>
            <a:endParaRPr lang="en-US"/>
          </a:p>
          <a:p>
            <a:pPr marL="0" indent="0">
              <a:buNone/>
            </a:pPr>
            <a:r>
              <a:rPr lang="en-US"/>
              <a:t>NOTE-Sampling technique-lab manuals recommend that blood samples protected from light till the serum is analyzed.</a:t>
            </a:r>
            <a:endParaRPr lang="en-US"/>
          </a:p>
          <a:p>
            <a:r>
              <a:rPr lang="en-US"/>
              <a:t>Mother &amp; baby’s blood groups: ABO &amp; Rh </a:t>
            </a:r>
            <a:endParaRPr lang="en-US"/>
          </a:p>
          <a:p>
            <a:pPr marL="0" indent="0">
              <a:buNone/>
            </a:pPr>
            <a:r>
              <a:rPr lang="en-US"/>
              <a:t>   type antibodies</a:t>
            </a:r>
            <a:endParaRPr lang="en-US"/>
          </a:p>
          <a:p>
            <a:r>
              <a:rPr lang="en-US"/>
              <a:t>FBC +reticulocyte count</a:t>
            </a:r>
            <a:endParaRPr lang="en-US"/>
          </a:p>
          <a:p>
            <a:r>
              <a:rPr lang="en-US"/>
              <a:t>Coomb’s test</a:t>
            </a:r>
            <a:endParaRPr lang="en-US"/>
          </a:p>
          <a:p>
            <a:r>
              <a:rPr lang="en-US"/>
              <a:t>G6PD status </a:t>
            </a:r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br>
              <a:rPr lang="en-US">
                <a:sym typeface="+mn-ea"/>
              </a:rPr>
            </a:br>
            <a:r>
              <a:rPr lang="en-US">
                <a:sym typeface="+mn-ea"/>
              </a:rPr>
              <a:t>INVESTIGATION OF NNJ</a:t>
            </a:r>
            <a:br>
              <a:rPr lang="en-US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/>
              <a:t>Other investigations that may be necessary as indicated</a:t>
            </a:r>
            <a:endParaRPr lang="en-US"/>
          </a:p>
          <a:p>
            <a:r>
              <a:rPr lang="en-US"/>
              <a:t>Total serum protein and electrolytes</a:t>
            </a:r>
            <a:endParaRPr lang="en-US"/>
          </a:p>
          <a:p>
            <a:r>
              <a:rPr lang="en-US"/>
              <a:t>Infection screen including LP for CSF analysis when indicated</a:t>
            </a:r>
            <a:endParaRPr lang="en-US"/>
          </a:p>
          <a:p>
            <a:r>
              <a:rPr lang="en-US"/>
              <a:t>Stool pigments</a:t>
            </a:r>
            <a:endParaRPr lang="en-US"/>
          </a:p>
          <a:p>
            <a:r>
              <a:rPr lang="en-US"/>
              <a:t>Thyroid screen</a:t>
            </a:r>
            <a:endParaRPr lang="en-US"/>
          </a:p>
          <a:p>
            <a:r>
              <a:rPr lang="en-US"/>
              <a:t>Abdominal ultrasound, Liver USS</a:t>
            </a:r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TREATMENT OF NNJ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>
              <a:sym typeface="+mn-ea"/>
            </a:endParaRPr>
          </a:p>
          <a:p>
            <a:r>
              <a:rPr lang="en-US">
                <a:sym typeface="+mn-ea"/>
              </a:rPr>
              <a:t>Treat underlying cause</a:t>
            </a:r>
            <a:endParaRPr lang="en-US">
              <a:sym typeface="+mn-ea"/>
            </a:endParaRPr>
          </a:p>
          <a:p>
            <a:r>
              <a:rPr lang="en-US">
                <a:sym typeface="+mn-ea"/>
              </a:rPr>
              <a:t>Phototherapy: Conventional, Led Emitting Diode/Bilitrum,</a:t>
            </a:r>
            <a:endParaRPr lang="en-US"/>
          </a:p>
          <a:p>
            <a:r>
              <a:rPr lang="en-US">
                <a:sym typeface="+mn-ea"/>
              </a:rPr>
              <a:t>Biliblanket/ Double setup (Intensive &amp; Non Intensive</a:t>
            </a:r>
            <a:endParaRPr lang="en-US"/>
          </a:p>
          <a:p>
            <a:r>
              <a:rPr lang="en-US">
                <a:sym typeface="+mn-ea"/>
              </a:rPr>
              <a:t>Exchange blood transfusion</a:t>
            </a:r>
            <a:endParaRPr lang="en-US">
              <a:sym typeface="+mn-ea"/>
            </a:endParaRPr>
          </a:p>
          <a:p>
            <a:r>
              <a:rPr lang="en-US">
                <a:sym typeface="+mn-ea"/>
              </a:rPr>
              <a:t> Pharmacotherapy</a:t>
            </a:r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br>
              <a:rPr lang="en-US">
                <a:sym typeface="+mn-ea"/>
              </a:rPr>
            </a:br>
            <a:r>
              <a:rPr lang="en-US">
                <a:sym typeface="+mn-ea"/>
              </a:rPr>
              <a:t>TREATMENT OF NNJ</a:t>
            </a:r>
            <a:br>
              <a:rPr lang="en-US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Types of Phototherapy light</a:t>
            </a:r>
            <a:endParaRPr lang="en-US"/>
          </a:p>
          <a:p>
            <a:r>
              <a:rPr lang="en-US"/>
              <a:t> Conventional Photo stands with Fluorescent Tubes</a:t>
            </a:r>
            <a:endParaRPr lang="en-US"/>
          </a:p>
          <a:p>
            <a:pPr marL="0" indent="0">
              <a:buNone/>
            </a:pPr>
            <a:r>
              <a:rPr lang="en-US"/>
              <a:t>– White, blue; Special blue tubes more effective</a:t>
            </a:r>
            <a:endParaRPr lang="en-US"/>
          </a:p>
          <a:p>
            <a:r>
              <a:rPr lang="en-US"/>
              <a:t>Halogen lamps</a:t>
            </a:r>
            <a:endParaRPr lang="en-US"/>
          </a:p>
          <a:p>
            <a:r>
              <a:rPr lang="en-US"/>
              <a:t>Fibreoptic systems</a:t>
            </a:r>
            <a:endParaRPr lang="en-US"/>
          </a:p>
          <a:p>
            <a:r>
              <a:rPr lang="en-US"/>
              <a:t>Light emitting diodes (LEDs)/ Bilitrum</a:t>
            </a:r>
            <a:endParaRPr lang="en-US"/>
          </a:p>
          <a:p>
            <a:r>
              <a:rPr lang="en-US"/>
              <a:t>Sunlight (Filtered sunlight)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EPIDEMIOLOGY/BURDEN OF NNJ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dirty="0" smtClean="0">
                <a:sym typeface="+mn-ea"/>
              </a:rPr>
              <a:t>Neonatal jaundice is associated with serious neonatal health consequences, especially in resource-limited settings.</a:t>
            </a:r>
            <a:endParaRPr lang="en-US" dirty="0" smtClean="0">
              <a:sym typeface="+mn-ea"/>
            </a:endParaRPr>
          </a:p>
          <a:p>
            <a:r>
              <a:rPr lang="en-US" dirty="0" smtClean="0">
                <a:sym typeface="+mn-ea"/>
              </a:rPr>
              <a:t> The disease also imposes a substantial burden on the healthcare resources.</a:t>
            </a:r>
            <a:endParaRPr lang="en-US" dirty="0" smtClean="0">
              <a:sym typeface="+mn-ea"/>
            </a:endParaRPr>
          </a:p>
          <a:p>
            <a:r>
              <a:rPr lang="en-US" dirty="0" smtClean="0">
                <a:sym typeface="+mn-ea"/>
              </a:rPr>
              <a:t> It affects 60% of full-term newborns and 80% of preterm newborns on a global scale. </a:t>
            </a:r>
            <a:endParaRPr lang="en-US" dirty="0" smtClean="0"/>
          </a:p>
          <a:p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br>
              <a:rPr lang="en-US">
                <a:sym typeface="+mn-ea"/>
              </a:rPr>
            </a:br>
            <a:r>
              <a:rPr lang="en-US">
                <a:sym typeface="+mn-ea"/>
              </a:rPr>
              <a:t>TREATMENT OF NNJ</a:t>
            </a:r>
            <a:br>
              <a:rPr lang="en-US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4750"/>
            <a:ext cx="8229600" cy="5313680"/>
          </a:xfrm>
        </p:spPr>
        <p:txBody>
          <a:bodyPr/>
          <a:p>
            <a:r>
              <a:rPr lang="en-US"/>
              <a:t>Dose-response relationship(decline in TSB levels). </a:t>
            </a:r>
            <a:endParaRPr lang="en-US"/>
          </a:p>
          <a:p>
            <a:r>
              <a:rPr lang="en-US"/>
              <a:t>The more the light, the more the effectiveness!</a:t>
            </a:r>
            <a:endParaRPr lang="en-US"/>
          </a:p>
          <a:p>
            <a:r>
              <a:rPr lang="en-US"/>
              <a:t>Continuous vs intermittent (Duration of exposure)</a:t>
            </a:r>
            <a:endParaRPr lang="en-US"/>
          </a:p>
          <a:p>
            <a:r>
              <a:rPr lang="en-US"/>
              <a:t> Nude vs covered</a:t>
            </a:r>
            <a:endParaRPr lang="en-US"/>
          </a:p>
          <a:p>
            <a:r>
              <a:rPr lang="en-US"/>
              <a:t> Monitor SB and Hct 4-6hrly in haemolytic disease, less frequently in older healthy neonates</a:t>
            </a:r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BILIBLANKET</a:t>
            </a:r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533400" y="1295400"/>
            <a:ext cx="2857500" cy="16002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114800" y="990600"/>
            <a:ext cx="4038600" cy="23914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5" y="3525520"/>
            <a:ext cx="8515985" cy="352806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Phototherapy decision levels umol/l </a:t>
            </a:r>
            <a:endParaRPr lang="en-US"/>
          </a:p>
        </p:txBody>
      </p:sp>
      <p:graphicFrame>
        <p:nvGraphicFramePr>
          <p:cNvPr id="7" name="Content Placeholder 6"/>
          <p:cNvGraphicFramePr/>
          <p:nvPr>
            <p:ph idx="1"/>
          </p:nvPr>
        </p:nvGraphicFramePr>
        <p:xfrm>
          <a:off x="457200" y="1174750"/>
          <a:ext cx="68580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</a:tblGrid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Gest.Age(wks) 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At birth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24 hrs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48hrs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72hrs</a:t>
                      </a:r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28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40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90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130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170</a:t>
                      </a:r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30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40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90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150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200</a:t>
                      </a:r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32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40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100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160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220</a:t>
                      </a:r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34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40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110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170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240</a:t>
                      </a:r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36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40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110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190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260</a:t>
                      </a:r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38 and above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100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200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250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300</a:t>
                      </a:r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>
                <a:sym typeface="+mn-ea"/>
              </a:rPr>
              <a:t>How does Phototherapy work?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74750"/>
            <a:ext cx="8229600" cy="5683250"/>
          </a:xfrm>
        </p:spPr>
        <p:txBody>
          <a:bodyPr/>
          <a:p>
            <a:r>
              <a:rPr lang="en-US"/>
              <a:t> Photo-oxidation? Theoretically true but the process is too slow to be useful.</a:t>
            </a:r>
            <a:endParaRPr lang="en-US"/>
          </a:p>
          <a:p>
            <a:r>
              <a:rPr lang="en-US"/>
              <a:t>Isomerization (configurational)? Very rapid </a:t>
            </a:r>
            <a:endParaRPr lang="en-US"/>
          </a:p>
          <a:p>
            <a:pPr marL="0" indent="0">
              <a:buNone/>
            </a:pPr>
            <a:r>
              <a:rPr lang="en-US"/>
              <a:t>    process resulting in conversion of 20% to   </a:t>
            </a:r>
            <a:endParaRPr lang="en-US"/>
          </a:p>
          <a:p>
            <a:pPr marL="0" indent="0">
              <a:buNone/>
            </a:pPr>
            <a:r>
              <a:rPr lang="en-US"/>
              <a:t>    </a:t>
            </a:r>
            <a:r>
              <a:rPr lang="en-US">
                <a:sym typeface="+mn-ea"/>
              </a:rPr>
              <a:t>25% of </a:t>
            </a:r>
            <a:r>
              <a:rPr lang="en-US"/>
              <a:t>bilirubin to water soluble isomers      </a:t>
            </a:r>
            <a:r>
              <a:rPr lang="en-US">
                <a:sym typeface="+mn-ea"/>
              </a:rPr>
              <a:t>which are </a:t>
            </a:r>
            <a:r>
              <a:rPr lang="en-US"/>
              <a:t> easily excreted and thus total   bilirubin is reduced</a:t>
            </a:r>
            <a:endParaRPr lang="en-US"/>
          </a:p>
          <a:p>
            <a:r>
              <a:rPr lang="en-US"/>
              <a:t>Isomerization (structural)? Results in the </a:t>
            </a:r>
            <a:endParaRPr lang="en-US"/>
          </a:p>
          <a:p>
            <a:pPr marL="0" indent="0">
              <a:buNone/>
            </a:pPr>
            <a:r>
              <a:rPr lang="en-US"/>
              <a:t>   formation of lumirubin. The higher the</a:t>
            </a:r>
            <a:endParaRPr lang="en-US"/>
          </a:p>
          <a:p>
            <a:pPr marL="0" indent="0">
              <a:buNone/>
            </a:pPr>
            <a:r>
              <a:rPr lang="en-US"/>
              <a:t>   </a:t>
            </a:r>
            <a:r>
              <a:rPr lang="en-US">
                <a:sym typeface="+mn-ea"/>
              </a:rPr>
              <a:t>intensity of light, the more effective the   process.</a:t>
            </a:r>
            <a:endParaRPr lang="en-US"/>
          </a:p>
          <a:p>
            <a:pPr marL="0" indent="0">
              <a:buNone/>
            </a:pPr>
            <a:r>
              <a:rPr lang="en-US"/>
              <a:t>    </a:t>
            </a:r>
            <a:endParaRPr lang="en-US"/>
          </a:p>
          <a:p>
            <a:pPr marL="0" indent="0">
              <a:buNone/>
            </a:pPr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br>
              <a:rPr lang="en-US">
                <a:sym typeface="+mn-ea"/>
              </a:rPr>
            </a:br>
            <a:r>
              <a:rPr lang="en-US">
                <a:sym typeface="+mn-ea"/>
              </a:rPr>
              <a:t>Phototherapy: factors determining dose</a:t>
            </a:r>
            <a:br>
              <a:rPr lang="en-US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4750"/>
            <a:ext cx="8229600" cy="5281930"/>
          </a:xfrm>
        </p:spPr>
        <p:txBody>
          <a:bodyPr/>
          <a:p>
            <a:pPr marL="0" indent="0">
              <a:buNone/>
            </a:pPr>
            <a:r>
              <a:rPr lang="en-US"/>
              <a:t>Light spectrum </a:t>
            </a:r>
            <a:endParaRPr lang="en-US"/>
          </a:p>
          <a:p>
            <a:r>
              <a:rPr lang="en-US"/>
              <a:t> Blue-green spectrum. Bilirubin absorbs light in 450-460 nm. Longer wavelengths penetrate skin better.</a:t>
            </a:r>
            <a:endParaRPr lang="en-US"/>
          </a:p>
          <a:p>
            <a:pPr marL="0" indent="0">
              <a:buNone/>
            </a:pPr>
            <a:r>
              <a:rPr lang="en-US"/>
              <a:t> Irradiance</a:t>
            </a:r>
            <a:endParaRPr lang="en-US"/>
          </a:p>
          <a:p>
            <a:r>
              <a:rPr lang="en-US"/>
              <a:t>Radiant power incident on a surface per unit area of the surface. </a:t>
            </a:r>
            <a:endParaRPr lang="en-US"/>
          </a:p>
          <a:p>
            <a:r>
              <a:rPr lang="en-US"/>
              <a:t>Irradiation level of 30-40 uW/cm2/nm more effective. The more the irradiant, the more effective</a:t>
            </a:r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br>
              <a:rPr lang="en-US">
                <a:sym typeface="+mn-ea"/>
              </a:rPr>
            </a:br>
            <a:r>
              <a:rPr lang="en-US">
                <a:sym typeface="+mn-ea"/>
              </a:rPr>
              <a:t>Phototherapy: factors determining dose</a:t>
            </a:r>
            <a:br>
              <a:rPr lang="en-US">
                <a:sym typeface="+mn-ea"/>
              </a:rPr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>
                <a:sym typeface="+mn-ea"/>
              </a:rPr>
              <a:t>Distance b/w infant and light source.</a:t>
            </a:r>
            <a:endParaRPr lang="en-US"/>
          </a:p>
          <a:p>
            <a:r>
              <a:rPr lang="en-US">
                <a:sym typeface="+mn-ea"/>
              </a:rPr>
              <a:t>Should not be &gt;50 cm. but note concern about thermal burn. 10 – 15 cm ideal. The more the light, the closer to light, the better</a:t>
            </a:r>
            <a:endParaRPr lang="en-US">
              <a:sym typeface="+mn-ea"/>
            </a:endParaRPr>
          </a:p>
          <a:p>
            <a:pPr marL="0" indent="0">
              <a:buNone/>
            </a:pPr>
            <a:r>
              <a:rPr lang="en-US">
                <a:sym typeface="+mn-ea"/>
              </a:rPr>
              <a:t>Surface area</a:t>
            </a:r>
            <a:endParaRPr lang="en-US"/>
          </a:p>
          <a:p>
            <a:r>
              <a:rPr lang="en-US">
                <a:sym typeface="+mn-ea"/>
              </a:rPr>
              <a:t>The larger the surface area the better.</a:t>
            </a:r>
            <a:endParaRPr lang="en-US">
              <a:sym typeface="+mn-ea"/>
            </a:endParaRPr>
          </a:p>
          <a:p>
            <a:r>
              <a:rPr lang="en-US">
                <a:sym typeface="+mn-ea"/>
              </a:rPr>
              <a:t>Reflective materials maybe used to increase area of irradiation.</a:t>
            </a:r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br>
              <a:rPr lang="en-US">
                <a:sym typeface="+mn-ea"/>
              </a:rPr>
            </a:br>
            <a:r>
              <a:rPr lang="en-US">
                <a:sym typeface="+mn-ea"/>
              </a:rPr>
              <a:t>Phototherapy: factors determining dose</a:t>
            </a:r>
            <a:br>
              <a:rPr lang="en-US">
                <a:sym typeface="+mn-ea"/>
              </a:rPr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229600" cy="4953000"/>
          </a:xfrm>
        </p:spPr>
        <p:txBody>
          <a:bodyPr/>
          <a:p>
            <a:pPr marL="0" indent="0">
              <a:buNone/>
            </a:pPr>
            <a:r>
              <a:rPr lang="en-US"/>
              <a:t>Design of the phototherapy unit</a:t>
            </a:r>
            <a:endParaRPr lang="en-US"/>
          </a:p>
          <a:p>
            <a:r>
              <a:rPr lang="en-US"/>
              <a:t> May affect energy delivery. Narrow spectrum light sources are more efficient but more expensive</a:t>
            </a:r>
            <a:endParaRPr lang="en-US"/>
          </a:p>
          <a:p>
            <a:r>
              <a:rPr lang="en-US"/>
              <a:t>White linen cot covers and aluminum foil are helpful as they reflect light and thus enhance irradiation</a:t>
            </a:r>
            <a:endParaRPr lang="en-US"/>
          </a:p>
          <a:p>
            <a:r>
              <a:rPr lang="en-US"/>
              <a:t>Babies under phototherapy should be down to diapers. </a:t>
            </a:r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PHOTOTHERAPY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4750"/>
            <a:ext cx="8229600" cy="5605145"/>
          </a:xfrm>
        </p:spPr>
        <p:txBody>
          <a:bodyPr/>
          <a:p>
            <a:r>
              <a:rPr lang="en-US">
                <a:sym typeface="+mn-ea"/>
              </a:rPr>
              <a:t>Fluid management should be individualized: there is no evidence-based indication for extra IVF in every patient</a:t>
            </a:r>
            <a:endParaRPr lang="en-US"/>
          </a:p>
          <a:p>
            <a:r>
              <a:rPr lang="en-US">
                <a:sym typeface="+mn-ea"/>
              </a:rPr>
              <a:t>Monitor light energy with Radiometer</a:t>
            </a:r>
            <a:endParaRPr lang="en-US">
              <a:sym typeface="+mn-ea"/>
            </a:endParaRPr>
          </a:p>
          <a:p>
            <a:r>
              <a:rPr lang="en-US"/>
              <a:t>Practice of exposing jaundiced infants to direct sunlight as a form of treatment has potential dangers from infrared and ultraviolet rays and sunburn. </a:t>
            </a:r>
            <a:endParaRPr lang="en-US"/>
          </a:p>
          <a:p>
            <a:r>
              <a:rPr lang="en-US"/>
              <a:t>It should be avoided except Filtered Phototherapy for it is dificult to monitor, erratic source, more cold…etc</a:t>
            </a:r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z="2800"/>
              <a:t>COMPLICATION OF PHOTO THERAPY</a:t>
            </a:r>
            <a:endParaRPr lang="en-US" sz="2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Rashes</a:t>
            </a:r>
            <a:endParaRPr lang="en-US"/>
          </a:p>
          <a:p>
            <a:r>
              <a:rPr lang="en-US"/>
              <a:t>Diarrhoea</a:t>
            </a:r>
            <a:endParaRPr lang="en-US"/>
          </a:p>
          <a:p>
            <a:r>
              <a:rPr lang="en-US"/>
              <a:t>Skin bronzing( grey baby syndrome)</a:t>
            </a:r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SUNLIGHT TREATMENT</a:t>
            </a:r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856740" y="1626870"/>
            <a:ext cx="5429250" cy="40481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br>
              <a:rPr lang="en-US">
                <a:sym typeface="+mn-ea"/>
              </a:rPr>
            </a:br>
            <a:r>
              <a:rPr lang="en-US">
                <a:sym typeface="+mn-ea"/>
              </a:rPr>
              <a:t>EPIDEMIOLOGY/BURDEN OF NNJ</a:t>
            </a:r>
            <a:br>
              <a:rPr lang="en-US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dirty="0" smtClean="0">
                <a:sym typeface="+mn-ea"/>
              </a:rPr>
              <a:t>The incidence of neonatal jaundice is reported to be highest in the African region, with 667.8 per 10 000 live births, followed by 251.3 per 10 000 in Southeast Asia </a:t>
            </a:r>
            <a:endParaRPr lang="en-US" dirty="0" smtClean="0">
              <a:sym typeface="+mn-ea"/>
            </a:endParaRPr>
          </a:p>
          <a:p>
            <a:r>
              <a:rPr lang="en-US">
                <a:sym typeface="+mn-ea"/>
              </a:rPr>
              <a:t>According to a world survey, about 1.1 million new-borns would develop severe jaundice annually and majority of them resides in sub-Saharan Africa and South Asia </a:t>
            </a:r>
            <a:endParaRPr lang="en-US" dirty="0" smtClean="0">
              <a:sym typeface="+mn-ea"/>
            </a:endParaRPr>
          </a:p>
          <a:p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RADIOMETER</a:t>
            </a:r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57250" y="1174750"/>
            <a:ext cx="7428865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>
                <a:sym typeface="+mn-ea"/>
              </a:rPr>
              <a:t>Exchange blood transfusion (EBT)</a:t>
            </a:r>
            <a:br>
              <a:rPr lang="en-US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4750"/>
            <a:ext cx="8229600" cy="6446520"/>
          </a:xfrm>
        </p:spPr>
        <p:txBody>
          <a:bodyPr/>
          <a:p>
            <a:r>
              <a:rPr lang="en-US"/>
              <a:t>Second line of treatment when phototherapy fails</a:t>
            </a:r>
            <a:endParaRPr lang="en-US"/>
          </a:p>
          <a:p>
            <a:r>
              <a:rPr lang="en-US"/>
              <a:t>Used in conjunction with phototherapy if bilirubin level is very high or there are features of ABE</a:t>
            </a:r>
            <a:endParaRPr lang="en-US"/>
          </a:p>
          <a:p>
            <a:r>
              <a:rPr lang="en-US"/>
              <a:t>Indicated for erythroblastosis fetalis and hydrops fetalis</a:t>
            </a:r>
            <a:endParaRPr lang="en-US"/>
          </a:p>
          <a:p>
            <a:r>
              <a:rPr lang="en-US"/>
              <a:t>In Extreme hyperbilirubinemia is TSB of </a:t>
            </a:r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>
                <a:sym typeface="+mn-ea"/>
              </a:rPr>
              <a:t>25mg/dl with or without haemolytic disease</a:t>
            </a:r>
            <a:endParaRPr lang="en-US"/>
          </a:p>
          <a:p>
            <a:r>
              <a:rPr lang="en-US">
                <a:sym typeface="+mn-ea"/>
              </a:rPr>
              <a:t>Its use may be minimal where there is effective phototherapy with high Irradiance</a:t>
            </a:r>
            <a:endParaRPr lang="en-US">
              <a:sym typeface="+mn-ea"/>
            </a:endParaRPr>
          </a:p>
          <a:p>
            <a:r>
              <a:rPr lang="en-US">
                <a:sym typeface="+mn-ea"/>
              </a:rPr>
              <a:t>Dilutional reduction of bilirubin</a:t>
            </a:r>
            <a:endParaRPr lang="en-US"/>
          </a:p>
          <a:p>
            <a:r>
              <a:rPr lang="en-US">
                <a:sym typeface="+mn-ea"/>
              </a:rPr>
              <a:t>Dilution of triggers of haemolysis - antibodies, infective agents</a:t>
            </a:r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br>
              <a:rPr lang="en-US">
                <a:sym typeface="+mn-ea"/>
              </a:rPr>
            </a:br>
            <a:r>
              <a:rPr lang="en-US">
                <a:sym typeface="+mn-ea"/>
              </a:rPr>
              <a:t>Exchange blood transfusion</a:t>
            </a:r>
            <a:br>
              <a:rPr lang="en-US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4750"/>
            <a:ext cx="8229600" cy="5430520"/>
          </a:xfrm>
        </p:spPr>
        <p:txBody>
          <a:bodyPr/>
          <a:p>
            <a:r>
              <a:rPr lang="en-US"/>
              <a:t>Removes bilirubin-laden blood from circulation and replaces it with donor blood</a:t>
            </a:r>
            <a:endParaRPr lang="en-US"/>
          </a:p>
          <a:p>
            <a:r>
              <a:rPr lang="en-US"/>
              <a:t>Reduces antibody-coated RBCs</a:t>
            </a:r>
            <a:endParaRPr lang="en-US"/>
          </a:p>
          <a:p>
            <a:r>
              <a:rPr lang="en-US"/>
              <a:t>Corrects anaemia</a:t>
            </a:r>
            <a:endParaRPr lang="en-US"/>
          </a:p>
          <a:p>
            <a:r>
              <a:rPr lang="en-US"/>
              <a:t>Removal as much of maternal antibody</a:t>
            </a:r>
            <a:endParaRPr lang="en-US"/>
          </a:p>
          <a:p>
            <a:r>
              <a:rPr lang="en-US"/>
              <a:t>Removal as much of other potential toxic byproducts of the haemolytic process.</a:t>
            </a:r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Decision levels umol/l for EBT (NICE)</a:t>
            </a:r>
            <a:endParaRPr lang="en-US"/>
          </a:p>
        </p:txBody>
      </p:sp>
      <p:graphicFrame>
        <p:nvGraphicFramePr>
          <p:cNvPr id="7" name="Content Placeholder 6"/>
          <p:cNvGraphicFramePr/>
          <p:nvPr>
            <p:ph idx="1"/>
          </p:nvPr>
        </p:nvGraphicFramePr>
        <p:xfrm>
          <a:off x="457200" y="1174750"/>
          <a:ext cx="82296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2105"/>
                <a:gridCol w="1689735"/>
                <a:gridCol w="1645920"/>
                <a:gridCol w="1645920"/>
                <a:gridCol w="1645920"/>
              </a:tblGrid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Gest.Age(wks) 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At birth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24 hrs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48hrs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72hrs</a:t>
                      </a:r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28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80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140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220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280</a:t>
                      </a:r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30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80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150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230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300</a:t>
                      </a:r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32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80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160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240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320</a:t>
                      </a:r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34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80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160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250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340</a:t>
                      </a:r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36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80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170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270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360</a:t>
                      </a:r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38 and above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100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290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450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450</a:t>
                      </a:r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EBT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4750"/>
            <a:ext cx="8229600" cy="6058535"/>
          </a:xfrm>
        </p:spPr>
        <p:txBody>
          <a:bodyPr/>
          <a:p>
            <a:pPr marL="0" indent="0">
              <a:buNone/>
            </a:pPr>
            <a:r>
              <a:rPr lang="en-US"/>
              <a:t>• To rapidly lower SBR concentration</a:t>
            </a:r>
            <a:endParaRPr lang="en-US"/>
          </a:p>
          <a:p>
            <a:pPr marL="0" indent="0">
              <a:buNone/>
            </a:pPr>
            <a:r>
              <a:rPr lang="en-US"/>
              <a:t>• Overall morbidity of 0.1- 0.3/100   procedures but even lower in term and near-term healthy infants.</a:t>
            </a:r>
            <a:endParaRPr lang="en-US"/>
          </a:p>
          <a:p>
            <a:pPr marL="0" indent="0">
              <a:buNone/>
            </a:pPr>
            <a:r>
              <a:rPr lang="en-US"/>
              <a:t>• Stabilize baby before procedure</a:t>
            </a:r>
            <a:endParaRPr lang="en-US"/>
          </a:p>
          <a:p>
            <a:pPr marL="0" indent="0">
              <a:buNone/>
            </a:pPr>
            <a:r>
              <a:rPr lang="en-US"/>
              <a:t>• </a:t>
            </a:r>
            <a:r>
              <a:rPr lang="en-US">
                <a:sym typeface="+mn-ea"/>
              </a:rPr>
              <a:t>Factors to consider:</a:t>
            </a:r>
            <a:endParaRPr lang="en-US"/>
          </a:p>
          <a:p>
            <a:pPr marL="0" indent="0">
              <a:buNone/>
            </a:pPr>
            <a:r>
              <a:rPr lang="en-US">
                <a:sym typeface="+mn-ea"/>
              </a:rPr>
              <a:t>Age of the infant,Birthweight,GA,Rate of bili rise &gt;5mg/dl/day or &gt;0.5mg/dl/hr,Presence / absence of stress factors that ↑ risk of ABE</a:t>
            </a:r>
            <a:endParaRPr lang="en-US"/>
          </a:p>
          <a:p>
            <a:pPr marL="0" indent="0">
              <a:buNone/>
            </a:pPr>
            <a:r>
              <a:rPr lang="en-US">
                <a:sym typeface="+mn-ea"/>
              </a:rPr>
              <a:t>Presence of significant anemia (Hb &lt; 12gm/dL)</a:t>
            </a:r>
            <a:endParaRPr lang="en-US"/>
          </a:p>
          <a:p>
            <a:pPr marL="0" indent="0">
              <a:buNone/>
            </a:pPr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br>
              <a:rPr lang="en-US">
                <a:sym typeface="+mn-ea"/>
              </a:rPr>
            </a:br>
            <a:r>
              <a:rPr lang="en-US">
                <a:sym typeface="+mn-ea"/>
              </a:rPr>
              <a:t>Technique of EBT</a:t>
            </a:r>
            <a:br>
              <a:rPr lang="en-US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Take consent and explain procedure to parents.</a:t>
            </a:r>
            <a:endParaRPr lang="en-US"/>
          </a:p>
          <a:p>
            <a:r>
              <a:rPr lang="en-US"/>
              <a:t>Use EBT pack; push and pull method using a single </a:t>
            </a:r>
            <a:endParaRPr lang="en-US"/>
          </a:p>
          <a:p>
            <a:r>
              <a:rPr lang="en-US"/>
              <a:t>Catheter passed into the UV should be discouraged.</a:t>
            </a:r>
            <a:endParaRPr lang="en-US"/>
          </a:p>
          <a:p>
            <a:r>
              <a:rPr lang="en-US"/>
              <a:t>Other methods include catherization of the UA and UV and simultaneously withdrawing and pushing in blood</a:t>
            </a:r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br>
              <a:rPr lang="en-US">
                <a:sym typeface="+mn-ea"/>
              </a:rPr>
            </a:br>
            <a:r>
              <a:rPr lang="en-US">
                <a:sym typeface="+mn-ea"/>
              </a:rPr>
              <a:t>Technique of EBT</a:t>
            </a:r>
            <a:br>
              <a:rPr lang="en-US">
                <a:sym typeface="+mn-ea"/>
              </a:rPr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>
                <a:sym typeface="+mn-ea"/>
              </a:rPr>
              <a:t>Use of peripheral veins</a:t>
            </a:r>
            <a:endParaRPr lang="en-US"/>
          </a:p>
          <a:p>
            <a:r>
              <a:rPr lang="en-US">
                <a:sym typeface="+mn-ea"/>
              </a:rPr>
              <a:t>Strict asepsis</a:t>
            </a:r>
            <a:endParaRPr lang="en-US"/>
          </a:p>
          <a:p>
            <a:r>
              <a:rPr lang="en-US">
                <a:sym typeface="+mn-ea"/>
              </a:rPr>
              <a:t>Accurate documentation of volumes exchanged/cycle</a:t>
            </a:r>
            <a:endParaRPr lang="en-US"/>
          </a:p>
          <a:p>
            <a:r>
              <a:rPr lang="en-US">
                <a:sym typeface="+mn-ea"/>
              </a:rPr>
              <a:t>PCV of the blood</a:t>
            </a:r>
            <a:endParaRPr 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br>
              <a:rPr lang="en-US">
                <a:sym typeface="+mn-ea"/>
              </a:rPr>
            </a:br>
            <a:r>
              <a:rPr lang="en-US">
                <a:sym typeface="+mn-ea"/>
              </a:rPr>
              <a:t>Efficiency of EBT</a:t>
            </a:r>
            <a:br>
              <a:rPr lang="en-US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Volume of donor blood as a fraction of infant’s blood</a:t>
            </a:r>
            <a:endParaRPr lang="en-US"/>
          </a:p>
          <a:p>
            <a:r>
              <a:rPr lang="en-US"/>
              <a:t>Rate of exchange- 60 to 90mins</a:t>
            </a:r>
            <a:endParaRPr lang="en-US"/>
          </a:p>
          <a:p>
            <a:r>
              <a:rPr lang="en-US"/>
              <a:t>Post-EBT SB about 60% pre-exchange levels</a:t>
            </a:r>
            <a:endParaRPr lang="en-US"/>
          </a:p>
          <a:p>
            <a:r>
              <a:rPr lang="en-US">
                <a:sym typeface="+mn-ea"/>
              </a:rPr>
              <a:t>Rebound could be as high as 70-80% pre exchange levels because of the re-equilibration of bilirubin btw vascular and extravascular compartments</a:t>
            </a:r>
            <a:endParaRPr 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>
                <a:sym typeface="+mn-ea"/>
              </a:rPr>
              <a:t>Blood for EBT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  <a:p>
            <a:r>
              <a:rPr lang="en-US"/>
              <a:t>Crossmatch against the infant and the </a:t>
            </a:r>
            <a:endParaRPr lang="en-US"/>
          </a:p>
          <a:p>
            <a:r>
              <a:rPr lang="en-US"/>
              <a:t>mother’s serum</a:t>
            </a:r>
            <a:endParaRPr lang="en-US"/>
          </a:p>
          <a:p>
            <a:r>
              <a:rPr lang="en-US"/>
              <a:t>Double volume exchange 160mls/kg</a:t>
            </a:r>
            <a:endParaRPr lang="en-US"/>
          </a:p>
          <a:p>
            <a:r>
              <a:rPr lang="en-US"/>
              <a:t>Whole blood should be used.</a:t>
            </a:r>
            <a:endParaRPr lang="en-US"/>
          </a:p>
          <a:p>
            <a:r>
              <a:rPr lang="en-US"/>
              <a:t>ACD, CPD anticoagulant</a:t>
            </a:r>
            <a:endParaRPr lang="en-US"/>
          </a:p>
          <a:p>
            <a:r>
              <a:rPr lang="en-US"/>
              <a:t>Never more than 4days old</a:t>
            </a:r>
            <a:endParaRPr lang="en-US"/>
          </a:p>
          <a:p>
            <a:r>
              <a:rPr lang="en-US"/>
              <a:t>Heparinized blood ideal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br>
              <a:rPr lang="en-US">
                <a:sym typeface="+mn-ea"/>
              </a:rPr>
            </a:br>
            <a:r>
              <a:rPr lang="en-US">
                <a:sym typeface="+mn-ea"/>
              </a:rPr>
              <a:t>EPIDEMIOLOGY/BURDEN OF NNJ</a:t>
            </a:r>
            <a:br>
              <a:rPr lang="en-US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endParaRPr lang="en-US" dirty="0" smtClean="0">
              <a:sym typeface="+mn-ea"/>
            </a:endParaRPr>
          </a:p>
          <a:p>
            <a:r>
              <a:rPr lang="en-US" dirty="0" smtClean="0">
                <a:sym typeface="+mn-ea"/>
              </a:rPr>
              <a:t>Prevalence of NNJ in Nigeria is 23-60%</a:t>
            </a:r>
            <a:endParaRPr lang="en-US" dirty="0" smtClean="0">
              <a:sym typeface="+mn-ea"/>
            </a:endParaRPr>
          </a:p>
          <a:p>
            <a:r>
              <a:rPr lang="en-US" dirty="0" smtClean="0">
                <a:sym typeface="+mn-ea"/>
              </a:rPr>
              <a:t>Prevalence of NNJ in Bayelsa is 1</a:t>
            </a:r>
            <a:r>
              <a:rPr lang="en-US"/>
              <a:t>7.9%</a:t>
            </a:r>
            <a:endParaRPr lang="en-US"/>
          </a:p>
          <a:p>
            <a:r>
              <a:rPr lang="en-US"/>
              <a:t>NNJ</a:t>
            </a:r>
            <a:r>
              <a:rPr lang="en-US" dirty="0" smtClean="0">
                <a:sym typeface="+mn-ea"/>
              </a:rPr>
              <a:t> accounts for 1309.3 deaths per 100 000 and is identified as the seventh most common cause of neonatal mortality globally,</a:t>
            </a:r>
            <a:endParaRPr lang="en-US" dirty="0" smtClean="0">
              <a:sym typeface="+mn-ea"/>
            </a:endParaRPr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br>
              <a:rPr lang="en-US">
                <a:sym typeface="+mn-ea"/>
              </a:rPr>
            </a:br>
            <a:r>
              <a:rPr lang="en-US">
                <a:sym typeface="+mn-ea"/>
              </a:rPr>
              <a:t>EBT complications.</a:t>
            </a:r>
            <a:br>
              <a:rPr lang="en-US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Complications of blood tx.- infections, </a:t>
            </a:r>
            <a:endParaRPr lang="en-US"/>
          </a:p>
          <a:p>
            <a:pPr marL="0" indent="0">
              <a:buNone/>
            </a:pPr>
            <a:r>
              <a:rPr lang="en-US"/>
              <a:t>transfusion reactions, etc.</a:t>
            </a:r>
            <a:endParaRPr lang="en-US"/>
          </a:p>
          <a:p>
            <a:r>
              <a:rPr lang="en-US"/>
              <a:t>Complications of catheter </a:t>
            </a:r>
            <a:r>
              <a:rPr lang="en-US">
                <a:sym typeface="+mn-ea"/>
              </a:rPr>
              <a:t>Placement</a:t>
            </a:r>
            <a:endParaRPr lang="en-US"/>
          </a:p>
          <a:p>
            <a:pPr marL="0" indent="0">
              <a:buNone/>
            </a:pPr>
            <a:r>
              <a:rPr lang="en-US"/>
              <a:t>-perforation, wrong placement, vasospasm, </a:t>
            </a:r>
            <a:endParaRPr lang="en-US"/>
          </a:p>
          <a:p>
            <a:pPr marL="0" indent="0">
              <a:buNone/>
            </a:pPr>
            <a:r>
              <a:rPr lang="en-US"/>
              <a:t>and necrotizing enterocolitis, etc</a:t>
            </a:r>
            <a:endParaRPr lang="en-US"/>
          </a:p>
          <a:p>
            <a:r>
              <a:rPr lang="en-US"/>
              <a:t>Complications of EBT - haemodynamic </a:t>
            </a:r>
            <a:endParaRPr lang="en-US"/>
          </a:p>
          <a:p>
            <a:pPr marL="0" indent="0">
              <a:buNone/>
            </a:pPr>
            <a:r>
              <a:rPr lang="en-US"/>
              <a:t>changes ffg the push-pull process, electrolyte changes- hypocalcaemia, hyperkalaemia etc.</a:t>
            </a:r>
            <a:endParaRPr lang="en-US"/>
          </a:p>
          <a:p>
            <a:r>
              <a:rPr lang="en-US"/>
              <a:t>– </a:t>
            </a:r>
            <a:endParaRPr 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br>
              <a:rPr lang="en-US">
                <a:sym typeface="+mn-ea"/>
              </a:rPr>
            </a:br>
            <a:br>
              <a:rPr lang="en-US">
                <a:sym typeface="+mn-ea"/>
              </a:rPr>
            </a:br>
            <a:r>
              <a:rPr lang="en-US">
                <a:sym typeface="+mn-ea"/>
              </a:rPr>
              <a:t>EBT complications.</a:t>
            </a:r>
            <a:br>
              <a:rPr lang="en-US">
                <a:sym typeface="+mn-ea"/>
              </a:rPr>
            </a:br>
            <a:br>
              <a:rPr lang="en-US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>
                <a:sym typeface="+mn-ea"/>
              </a:rPr>
              <a:t>Others- hypothermia, hypoglycaemia</a:t>
            </a:r>
            <a:endParaRPr lang="en-US"/>
          </a:p>
          <a:p>
            <a:r>
              <a:rPr lang="en-US">
                <a:sym typeface="+mn-ea"/>
              </a:rPr>
              <a:t>Morbidity, Mortality risks may be significant </a:t>
            </a:r>
            <a:endParaRPr lang="en-US"/>
          </a:p>
          <a:p>
            <a:pPr marL="0" indent="0">
              <a:buNone/>
            </a:pPr>
            <a:r>
              <a:rPr lang="en-US">
                <a:sym typeface="+mn-ea"/>
              </a:rPr>
              <a:t>esp in sick preterm infants (apnea, </a:t>
            </a:r>
            <a:endParaRPr lang="en-US"/>
          </a:p>
          <a:p>
            <a:pPr marL="0" indent="0">
              <a:buNone/>
            </a:pPr>
            <a:r>
              <a:rPr lang="en-US">
                <a:sym typeface="+mn-ea"/>
              </a:rPr>
              <a:t>bradycardia, cyanosis, resp, cardiac arrest, </a:t>
            </a:r>
            <a:endParaRPr lang="en-US"/>
          </a:p>
          <a:p>
            <a:pPr marL="0" indent="0">
              <a:buNone/>
            </a:pPr>
            <a:r>
              <a:rPr lang="en-US">
                <a:sym typeface="+mn-ea"/>
              </a:rPr>
              <a:t>pulmonary oedema.)</a:t>
            </a:r>
            <a:endParaRPr lang="en-US"/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br>
              <a:rPr lang="en-US">
                <a:sym typeface="+mn-ea"/>
              </a:rPr>
            </a:br>
            <a:r>
              <a:rPr lang="en-US">
                <a:sym typeface="+mn-ea"/>
              </a:rPr>
              <a:t>Pharmacotherapy </a:t>
            </a:r>
            <a:br>
              <a:rPr lang="en-US">
                <a:sym typeface="+mn-ea"/>
              </a:rPr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7150"/>
            <a:ext cx="8229600" cy="5168900"/>
          </a:xfrm>
        </p:spPr>
        <p:txBody>
          <a:bodyPr/>
          <a:p>
            <a:pPr marL="0" indent="0">
              <a:buNone/>
            </a:pPr>
            <a:r>
              <a:rPr lang="en-US"/>
              <a:t>Intravenous immunoglobulin</a:t>
            </a:r>
            <a:endParaRPr lang="en-US"/>
          </a:p>
          <a:p>
            <a:r>
              <a:rPr lang="en-US"/>
              <a:t>Very useful for reducing the need for EBT in NNJ secondary to blood group incompatibilities</a:t>
            </a:r>
            <a:endParaRPr lang="en-US"/>
          </a:p>
          <a:p>
            <a:r>
              <a:rPr lang="en-US"/>
              <a:t>Used in combination with intense phototherapy</a:t>
            </a:r>
            <a:endParaRPr lang="en-US"/>
          </a:p>
          <a:p>
            <a:r>
              <a:rPr lang="en-US"/>
              <a:t>Mechanism of IVIG action is unclear, may be, non specific blockade of Fc receptors resulting in a decline in carboxy-haemoglobin levels</a:t>
            </a:r>
            <a:endParaRPr 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br>
              <a:rPr lang="en-US">
                <a:sym typeface="+mn-ea"/>
              </a:rPr>
            </a:br>
            <a:r>
              <a:rPr lang="en-US">
                <a:sym typeface="+mn-ea"/>
              </a:rPr>
              <a:t>Pharmacotherapy contd</a:t>
            </a:r>
            <a:br>
              <a:rPr lang="en-US">
                <a:sym typeface="+mn-ea"/>
              </a:rPr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>
                <a:sym typeface="+mn-ea"/>
              </a:rPr>
              <a:t> Carboxyhaemoglobin levels are a sensitive index of haemolysis and hence immunoglobulin could decrease </a:t>
            </a:r>
            <a:endParaRPr lang="en-US"/>
          </a:p>
          <a:p>
            <a:pPr marL="0" indent="0">
              <a:buNone/>
            </a:pPr>
            <a:r>
              <a:rPr lang="en-US">
                <a:sym typeface="+mn-ea"/>
              </a:rPr>
              <a:t>   haemolysis.</a:t>
            </a:r>
            <a:endParaRPr lang="en-US"/>
          </a:p>
          <a:p>
            <a:r>
              <a:rPr lang="en-US">
                <a:sym typeface="+mn-ea"/>
              </a:rPr>
              <a:t>Dose is intra-venous gamma globulin (0.5-1.0g/kg) over 2hrs daily X 3days is recommended</a:t>
            </a:r>
            <a:endParaRPr lang="en-US"/>
          </a:p>
          <a:p>
            <a:r>
              <a:rPr lang="en-US">
                <a:sym typeface="+mn-ea"/>
              </a:rPr>
              <a:t>Limited in use because of Non-availability, cost and skill in use</a:t>
            </a:r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br>
              <a:rPr lang="en-US">
                <a:sym typeface="+mn-ea"/>
              </a:rPr>
            </a:br>
            <a:r>
              <a:rPr lang="en-US">
                <a:sym typeface="+mn-ea"/>
              </a:rPr>
              <a:t>Pharmacotherapy contd</a:t>
            </a:r>
            <a:br>
              <a:rPr lang="en-US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The use of tin-mesoporphyrin to inhibit heme </a:t>
            </a:r>
            <a:endParaRPr lang="en-US"/>
          </a:p>
          <a:p>
            <a:r>
              <a:rPr lang="en-US"/>
              <a:t>oxygenase has shown promise in clinical trials</a:t>
            </a:r>
            <a:endParaRPr lang="en-US"/>
          </a:p>
          <a:p>
            <a:r>
              <a:rPr lang="en-US"/>
              <a:t>Reduces TSB and requirement for phototherapy</a:t>
            </a:r>
            <a:endParaRPr lang="en-US"/>
          </a:p>
          <a:p>
            <a:r>
              <a:rPr lang="en-US"/>
              <a:t>Side effect-transient non-dose-dependent erythema.</a:t>
            </a:r>
            <a:endParaRPr lang="en-US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br>
              <a:rPr lang="en-US">
                <a:sym typeface="+mn-ea"/>
              </a:rPr>
            </a:br>
            <a:r>
              <a:rPr lang="en-US">
                <a:sym typeface="+mn-ea"/>
              </a:rPr>
              <a:t>Pharmacotherapy contd</a:t>
            </a:r>
            <a:br>
              <a:rPr lang="en-US">
                <a:sym typeface="+mn-ea"/>
              </a:rPr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60550"/>
            <a:ext cx="8229600" cy="5683250"/>
          </a:xfrm>
        </p:spPr>
        <p:txBody>
          <a:bodyPr/>
          <a:p>
            <a:r>
              <a:rPr lang="en-US"/>
              <a:t>Phenobarbitone-augments hepatic uptake of jaundice and increases the activity of glucoronyl-transferase (UDPG-T) enzyme.</a:t>
            </a:r>
            <a:endParaRPr lang="en-US"/>
          </a:p>
          <a:p>
            <a:r>
              <a:rPr lang="en-US"/>
              <a:t>Thus stimulating bilirubin conjugation and eventual excretion</a:t>
            </a:r>
            <a:endParaRPr lang="en-US"/>
          </a:p>
          <a:p>
            <a:r>
              <a:rPr lang="en-US">
                <a:sym typeface="+mn-ea"/>
              </a:rPr>
              <a:t>Use limited because of slow onset of action(48-72hrs) to reach therapeutic levels in the blood</a:t>
            </a:r>
            <a:endParaRPr lang="en-US"/>
          </a:p>
          <a:p>
            <a:r>
              <a:rPr lang="en-US">
                <a:sym typeface="+mn-ea"/>
              </a:rPr>
              <a:t>May be given in adequate doses to mother prepartum Or the baby soon after birth, or both</a:t>
            </a:r>
            <a:endParaRPr lang="en-US"/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br>
              <a:rPr lang="en-US">
                <a:sym typeface="+mn-ea"/>
              </a:rPr>
            </a:br>
            <a:r>
              <a:rPr lang="en-US">
                <a:sym typeface="+mn-ea"/>
              </a:rPr>
              <a:t>COMPLICATION OF NNJ</a:t>
            </a:r>
            <a:br>
              <a:rPr lang="en-US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  <a:p>
            <a:r>
              <a:rPr lang="en-US"/>
              <a:t>Bilirubin induced neurologic deficit(BIND)- Kernictrus/ acute bilirubin encephalopathy (ABE)</a:t>
            </a:r>
            <a:endParaRPr lang="en-US"/>
          </a:p>
          <a:p>
            <a:r>
              <a:rPr lang="en-US"/>
              <a:t>cerebral palsy</a:t>
            </a:r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COMPLICATION OF NNJ</a:t>
            </a:r>
            <a:endParaRPr lang="en-US"/>
          </a:p>
        </p:txBody>
      </p:sp>
      <p:pic>
        <p:nvPicPr>
          <p:cNvPr id="4" name="Picture 1" descr="NEONATAL JAUNDICE Dr.mirzarahimi. - ppt video online download"/>
          <p:cNvPicPr>
            <a:picLocks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" y="1174750"/>
            <a:ext cx="7533640" cy="495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CONCLUSION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  <a:p>
            <a:r>
              <a:rPr lang="en-US"/>
              <a:t>The occurrence of neonatal jaundice and its related morbidity/mortality cannot be overlooked.</a:t>
            </a:r>
            <a:endParaRPr lang="en-US"/>
          </a:p>
          <a:p>
            <a:r>
              <a:rPr lang="en-US"/>
              <a:t>Healthcare centres need to be equipped with adequate treatment facilities to effectively manage the disease burden. </a:t>
            </a:r>
            <a:endParaRPr lang="en-US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REFERENCE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algn="just">
              <a:lnSpc>
                <a:spcPct val="100000"/>
              </a:lnSpc>
            </a:pPr>
            <a:r>
              <a:rPr lang="en-US" sz="2400">
                <a:sym typeface="+mn-ea"/>
              </a:rPr>
              <a:t>NelsoN Textbook of Paediatrics of Paeditrics: 20th ed.</a:t>
            </a:r>
            <a:endParaRPr lang="en-US" sz="2400"/>
          </a:p>
          <a:p>
            <a:pPr algn="just">
              <a:lnSpc>
                <a:spcPct val="100000"/>
              </a:lnSpc>
            </a:pPr>
            <a:r>
              <a:rPr lang="en-US" sz="2400"/>
              <a:t>Hansen T. The epidemiology of neonatal jaundice. Pediatric Medicine. 2021;5(18):18 </a:t>
            </a:r>
            <a:endParaRPr lang="en-US" sz="2400"/>
          </a:p>
          <a:p>
            <a:pPr algn="just">
              <a:lnSpc>
                <a:spcPct val="100000"/>
              </a:lnSpc>
            </a:pPr>
            <a:r>
              <a:rPr lang="en-US" sz="2400"/>
              <a:t>World Health Organization . Effective perinatal care: facilitator guide 2010. Available from: https://www.euro.who.int/__data/assets/pdf_file/0003/127902/EPC_facilitators_guide.pdf [accessed 20 May 2022]. </a:t>
            </a:r>
            <a:endParaRPr lang="en-US" sz="2400"/>
          </a:p>
          <a:p>
            <a:pPr algn="just">
              <a:lnSpc>
                <a:spcPct val="100000"/>
              </a:lnSpc>
            </a:pPr>
            <a:r>
              <a:rPr lang="en-US" sz="2400"/>
              <a:t> Olusanya BO, Teeple S, Kassebaum NJ. The contribution of neonatal jaundice to global child mortality: findings from the GBD 2016 study. Pediatrics. 2018 Feb 1;141(2).</a:t>
            </a:r>
            <a:endParaRPr lang="en-US" sz="2400"/>
          </a:p>
          <a:p>
            <a:pPr marL="0" indent="0" algn="just">
              <a:lnSpc>
                <a:spcPct val="100000"/>
              </a:lnSpc>
              <a:buNone/>
            </a:pPr>
            <a:endParaRPr lang="en-US"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PATHOGENESIS OF NNJ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ym typeface="+mn-ea"/>
              </a:rPr>
              <a:t>BILIRUBIN METABOLISM</a:t>
            </a:r>
            <a:br>
              <a:rPr lang="en-US" dirty="0" smtClean="0">
                <a:sym typeface="+mn-ea"/>
              </a:rPr>
            </a:br>
            <a:endParaRPr lang="en-US" dirty="0" smtClean="0"/>
          </a:p>
          <a:p>
            <a:r>
              <a:rPr lang="en-US" dirty="0" smtClean="0"/>
              <a:t>Derived principally from </a:t>
            </a:r>
            <a:r>
              <a:rPr lang="en-US" dirty="0" err="1" smtClean="0"/>
              <a:t>haemoglobin</a:t>
            </a:r>
            <a:r>
              <a:rPr lang="en-US" dirty="0" smtClean="0"/>
              <a:t> (75-80%)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Other sources of bilirubin contribute 20-25%</a:t>
            </a:r>
            <a:endParaRPr lang="en-US" dirty="0" smtClean="0"/>
          </a:p>
          <a:p>
            <a:r>
              <a:rPr lang="en-US" dirty="0" smtClean="0"/>
              <a:t>Meconium</a:t>
            </a:r>
            <a:endParaRPr lang="en-US" dirty="0" smtClean="0"/>
          </a:p>
          <a:p>
            <a:r>
              <a:rPr lang="en-US" dirty="0" smtClean="0"/>
              <a:t>Myoglobin</a:t>
            </a:r>
            <a:endParaRPr lang="en-US" dirty="0" smtClean="0"/>
          </a:p>
          <a:p>
            <a:r>
              <a:rPr lang="en-US" dirty="0" smtClean="0"/>
              <a:t>Ineffective erythropoiesis</a:t>
            </a:r>
            <a:endParaRPr lang="en-US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algn="just">
              <a:lnSpc>
                <a:spcPct val="100000"/>
              </a:lnSpc>
            </a:pPr>
            <a:r>
              <a:rPr lang="en-US" sz="2400">
                <a:sym typeface="+mn-ea"/>
              </a:rPr>
              <a:t>Yu TC, Nguyen C, Ruiz N, Zhou S, Zhang X, Böing EA, Tan H. Prevalence and burden of illness of treated hemolytic neonatal hyperbilirubinemia in a privately insured population in the United States. BMC pediatrics. 2019 Dec;19(1):1-5.</a:t>
            </a:r>
            <a:endParaRPr lang="en-US" sz="2400">
              <a:sym typeface="+mn-ea"/>
            </a:endParaRPr>
          </a:p>
          <a:p>
            <a:pPr algn="just">
              <a:lnSpc>
                <a:spcPct val="100000"/>
              </a:lnSpc>
            </a:pPr>
            <a:r>
              <a:rPr lang="en-US" sz="2400">
                <a:sym typeface="+mn-ea"/>
              </a:rPr>
              <a:t>Slusher TM, Zamora TG, Appiah D, Stanke JU, Strand MA, Lee BW, Richardson SB, Keating EM, Siddappa AM, Olusanya BO. Burden of severe neonatal jaundice: a systematic review and meta-analysis. BMJ paediatrics open. 2017;1(1).</a:t>
            </a:r>
            <a:endParaRPr lang="en-US" sz="2400"/>
          </a:p>
          <a:p>
            <a:endParaRPr lang="en-US" sz="240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 algn="ctr">
              <a:buNone/>
            </a:pPr>
            <a:endParaRPr lang="en-US">
              <a:sym typeface="+mn-ea"/>
            </a:endParaRPr>
          </a:p>
          <a:p>
            <a:pPr marL="0" indent="0" algn="ctr">
              <a:buNone/>
            </a:pPr>
            <a:endParaRPr lang="en-US">
              <a:sym typeface="+mn-ea"/>
            </a:endParaRPr>
          </a:p>
          <a:p>
            <a:pPr marL="0" indent="0" algn="ctr">
              <a:buNone/>
            </a:pPr>
            <a:endParaRPr lang="en-US">
              <a:sym typeface="+mn-ea"/>
            </a:endParaRPr>
          </a:p>
          <a:p>
            <a:pPr marL="0" indent="0" algn="ctr">
              <a:buNone/>
            </a:pPr>
            <a:r>
              <a:rPr lang="en-US" sz="6600">
                <a:sym typeface="+mn-ea"/>
              </a:rPr>
              <a:t>Thank you!</a:t>
            </a:r>
            <a:endParaRPr lang="en-US" sz="6600"/>
          </a:p>
          <a:p>
            <a:pPr algn="ctr"/>
            <a:endParaRPr lang="en-US" sz="6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PATHOGENESIS OF NNJ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2500"/>
          </a:bodyPr>
          <a:lstStyle/>
          <a:p>
            <a:pPr marL="0" indent="0">
              <a:buNone/>
            </a:pPr>
            <a:r>
              <a:rPr lang="en-US" dirty="0" smtClean="0">
                <a:sym typeface="+mn-ea"/>
              </a:rPr>
              <a:t>BILIRUBIN METABOLISM</a:t>
            </a:r>
            <a:br>
              <a:rPr lang="en-US" dirty="0" smtClean="0">
                <a:sym typeface="+mn-ea"/>
              </a:rPr>
            </a:br>
            <a:endParaRPr lang="en-US" dirty="0" smtClean="0"/>
          </a:p>
          <a:p>
            <a:r>
              <a:rPr lang="en-US" dirty="0" err="1" smtClean="0"/>
              <a:t>Heme</a:t>
            </a:r>
            <a:r>
              <a:rPr lang="en-US" dirty="0" smtClean="0"/>
              <a:t> is degraded in a 2-step process involving 2 enzymes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 -</a:t>
            </a:r>
            <a:r>
              <a:rPr lang="en-US" dirty="0" err="1" smtClean="0"/>
              <a:t>Heme</a:t>
            </a:r>
            <a:r>
              <a:rPr lang="en-US" dirty="0" smtClean="0"/>
              <a:t> </a:t>
            </a:r>
            <a:r>
              <a:rPr lang="en-US" dirty="0" err="1" smtClean="0"/>
              <a:t>oxygenase</a:t>
            </a:r>
            <a:r>
              <a:rPr lang="en-US" dirty="0" smtClean="0"/>
              <a:t> (rate limiting)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 -</a:t>
            </a:r>
            <a:r>
              <a:rPr lang="en-US" dirty="0" err="1" smtClean="0"/>
              <a:t>Biliverdin</a:t>
            </a:r>
            <a:r>
              <a:rPr lang="en-US" dirty="0" smtClean="0"/>
              <a:t> </a:t>
            </a:r>
            <a:r>
              <a:rPr lang="en-US" dirty="0" err="1" smtClean="0"/>
              <a:t>reductase</a:t>
            </a:r>
            <a:endParaRPr lang="en-US" dirty="0" smtClean="0"/>
          </a:p>
          <a:p>
            <a:r>
              <a:rPr lang="en-US" dirty="0" smtClean="0"/>
              <a:t>Bilirubin is toxic to tissues therefore transported in plasma tightly but reversibly bound to albumin to liver for the process of </a:t>
            </a:r>
            <a:r>
              <a:rPr lang="en-US" dirty="0" smtClean="0">
                <a:sym typeface="+mn-ea"/>
              </a:rPr>
              <a:t>conjugation.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>
                <a:sym typeface="+mn-ea"/>
              </a:rPr>
              <a:t>To Bilirubin </a:t>
            </a:r>
            <a:r>
              <a:rPr lang="en-US" dirty="0" err="1" smtClean="0">
                <a:sym typeface="+mn-ea"/>
              </a:rPr>
              <a:t>Monoglucorunide</a:t>
            </a:r>
            <a:r>
              <a:rPr lang="en-US" dirty="0" smtClean="0">
                <a:sym typeface="+mn-ea"/>
              </a:rPr>
              <a:t> (secreted into bile) then to </a:t>
            </a:r>
            <a:r>
              <a:rPr lang="en-US" dirty="0" err="1" smtClean="0">
                <a:sym typeface="+mn-ea"/>
              </a:rPr>
              <a:t>Diglucuronide</a:t>
            </a:r>
            <a:r>
              <a:rPr lang="en-US" dirty="0" smtClean="0">
                <a:sym typeface="+mn-ea"/>
              </a:rPr>
              <a:t> in the bile ducts and gall bladder and later secreted into the intestine through the common hepatic ducts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PATHOGENESIS OF NNJ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>
                <a:sym typeface="+mn-ea"/>
              </a:rPr>
              <a:t>BILIRUBIN METABOLISM</a:t>
            </a:r>
            <a:br>
              <a:rPr lang="en-US" dirty="0" smtClean="0">
                <a:sym typeface="+mn-ea"/>
              </a:rPr>
            </a:br>
            <a:endParaRPr lang="en-US" dirty="0" smtClean="0"/>
          </a:p>
          <a:p>
            <a:r>
              <a:rPr lang="en-US" dirty="0" smtClean="0"/>
              <a:t>  Common hepatic duct empties into 2nd part of duodenum</a:t>
            </a:r>
            <a:endParaRPr lang="en-US" dirty="0" smtClean="0"/>
          </a:p>
          <a:p>
            <a:r>
              <a:rPr lang="en-US" dirty="0" smtClean="0"/>
              <a:t>  The gut flora hydrolyze bilirubin </a:t>
            </a:r>
            <a:r>
              <a:rPr lang="en-US" dirty="0" err="1" smtClean="0"/>
              <a:t>diglucuronide</a:t>
            </a:r>
            <a:r>
              <a:rPr lang="en-US" dirty="0" smtClean="0"/>
              <a:t> and reduce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free bilirubin to the colorless </a:t>
            </a:r>
            <a:r>
              <a:rPr lang="en-US" dirty="0" err="1" smtClean="0"/>
              <a:t>urobilinogen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  </a:t>
            </a:r>
            <a:r>
              <a:rPr lang="en-US" dirty="0" err="1" smtClean="0"/>
              <a:t>Urobilinogen</a:t>
            </a:r>
            <a:r>
              <a:rPr lang="en-US" dirty="0" smtClean="0"/>
              <a:t> is further processed to produce </a:t>
            </a:r>
            <a:r>
              <a:rPr lang="en-US" dirty="0" err="1" smtClean="0"/>
              <a:t>stercobilin</a:t>
            </a:r>
            <a:r>
              <a:rPr lang="en-US" dirty="0" smtClean="0"/>
              <a:t>,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which gives feces their characteristic brown color.</a:t>
            </a:r>
            <a:endParaRPr lang="en-US" dirty="0" smtClean="0"/>
          </a:p>
          <a:p>
            <a:r>
              <a:rPr lang="en-US" dirty="0" smtClean="0"/>
              <a:t>  Some </a:t>
            </a:r>
            <a:r>
              <a:rPr lang="en-US" dirty="0" err="1" smtClean="0"/>
              <a:t>urobilinogen</a:t>
            </a:r>
            <a:r>
              <a:rPr lang="en-US" dirty="0" smtClean="0"/>
              <a:t> is reabsorbed from the gut and removed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from the circulation in urine as </a:t>
            </a:r>
            <a:r>
              <a:rPr lang="en-US" dirty="0" err="1" smtClean="0"/>
              <a:t>urobilin</a:t>
            </a:r>
            <a:r>
              <a:rPr lang="en-US" dirty="0" smtClean="0"/>
              <a:t>; this is responsible for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the amber color of urine</a:t>
            </a:r>
            <a:endParaRPr lang="en-US" dirty="0" smtClean="0"/>
          </a:p>
          <a:p>
            <a:r>
              <a:rPr lang="en-US" dirty="0" smtClean="0"/>
              <a:t>  Some </a:t>
            </a:r>
            <a:r>
              <a:rPr lang="en-US" dirty="0" err="1" smtClean="0"/>
              <a:t>deconjugation</a:t>
            </a:r>
            <a:r>
              <a:rPr lang="en-US" dirty="0" smtClean="0"/>
              <a:t> and reabsorption occur through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       enterohepatic</a:t>
            </a:r>
            <a:r>
              <a:rPr lang="en-US" dirty="0" smtClean="0"/>
              <a:t> circulation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range Waves">
  <a:themeElements>
    <a:clrScheme name="Orang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C73109"/>
      </a:accent1>
      <a:accent2>
        <a:srgbClr val="FF5050"/>
      </a:accent2>
      <a:accent3>
        <a:srgbClr val="FFFFFF"/>
      </a:accent3>
      <a:accent4>
        <a:srgbClr val="000000"/>
      </a:accent4>
      <a:accent5>
        <a:srgbClr val="E0ADAA"/>
      </a:accent5>
      <a:accent6>
        <a:srgbClr val="E74848"/>
      </a:accent6>
      <a:hlink>
        <a:srgbClr val="4D4D4D"/>
      </a:hlink>
      <a:folHlink>
        <a:srgbClr val="777777"/>
      </a:folHlink>
    </a:clrScheme>
    <a:fontScheme name="Orang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Orang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C73109"/>
        </a:accent1>
        <a:accent2>
          <a:srgbClr val="FF5050"/>
        </a:accent2>
        <a:accent3>
          <a:srgbClr val="FFFFFF"/>
        </a:accent3>
        <a:accent4>
          <a:srgbClr val="000000"/>
        </a:accent4>
        <a:accent5>
          <a:srgbClr val="E0ADAA"/>
        </a:accent5>
        <a:accent6>
          <a:srgbClr val="E74848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16996</Words>
  <Application>WPS Presentation</Application>
  <PresentationFormat>On-screen Show (4:3)</PresentationFormat>
  <Paragraphs>677</Paragraphs>
  <Slides>71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71</vt:i4>
      </vt:variant>
    </vt:vector>
  </HeadingPairs>
  <TitlesOfParts>
    <vt:vector size="78" baseType="lpstr">
      <vt:lpstr>Arial</vt:lpstr>
      <vt:lpstr>SimSun</vt:lpstr>
      <vt:lpstr>Wingdings</vt:lpstr>
      <vt:lpstr>Microsoft YaHei</vt:lpstr>
      <vt:lpstr>Arial Unicode MS</vt:lpstr>
      <vt:lpstr>Calibri</vt:lpstr>
      <vt:lpstr>Orange Waves</vt:lpstr>
      <vt:lpstr>PowerPoint 演示文稿</vt:lpstr>
      <vt:lpstr>OUTLINE</vt:lpstr>
      <vt:lpstr>INTRODUCTION</vt:lpstr>
      <vt:lpstr>EPIDEMIOLOGY/BURDEN</vt:lpstr>
      <vt:lpstr>PowerPoint 演示文稿</vt:lpstr>
      <vt:lpstr>PowerPoint 演示文稿</vt:lpstr>
      <vt:lpstr>PATHOGENESIS</vt:lpstr>
      <vt:lpstr>PATHOGENESIS</vt:lpstr>
      <vt:lpstr>PATHOGENESIS OF NNJ</vt:lpstr>
      <vt:lpstr>PowerPoint 演示文稿</vt:lpstr>
      <vt:lpstr>PowerPoint 演示文稿</vt:lpstr>
      <vt:lpstr>PATHOGENESIS</vt:lpstr>
      <vt:lpstr>PowerPoint 演示文稿</vt:lpstr>
      <vt:lpstr>PowerPoint 演示文稿</vt:lpstr>
      <vt:lpstr>CLASSIFICATION</vt:lpstr>
      <vt:lpstr>PATHOGENESIS</vt:lpstr>
      <vt:lpstr>PATHOGENESIS</vt:lpstr>
      <vt:lpstr>PATHOGENESIS</vt:lpstr>
      <vt:lpstr>PATHOGENESIS</vt:lpstr>
      <vt:lpstr>BREASTFEEDING  </vt:lpstr>
      <vt:lpstr> BREAST MILK JAUNDICE </vt:lpstr>
      <vt:lpstr>RISK FACTORS</vt:lpstr>
      <vt:lpstr>AETIOLOGY</vt:lpstr>
      <vt:lpstr>AETIOLOGY</vt:lpstr>
      <vt:lpstr> CAUSES OF CONJUGATED HYPERBILIRUBINEMIA </vt:lpstr>
      <vt:lpstr>PowerPoint 演示文稿</vt:lpstr>
      <vt:lpstr>PowerPoint 演示文稿</vt:lpstr>
      <vt:lpstr>PowerPoint 演示文稿</vt:lpstr>
      <vt:lpstr> MIXED HYPERBILIRUBINEMIA </vt:lpstr>
      <vt:lpstr>PowerPoint 演示文稿</vt:lpstr>
      <vt:lpstr> Management of Non-conjugated hyperbilirubinaemia </vt:lpstr>
      <vt:lpstr>PowerPoint 演示文稿</vt:lpstr>
      <vt:lpstr>PowerPoint 演示文稿</vt:lpstr>
      <vt:lpstr>NOTE</vt:lpstr>
      <vt:lpstr>NOTE</vt:lpstr>
      <vt:lpstr>INVESTIGATION</vt:lpstr>
      <vt:lpstr>PowerPoint 演示文稿</vt:lpstr>
      <vt:lpstr>TREATMENT</vt:lpstr>
      <vt:lpstr>PowerPoint 演示文稿</vt:lpstr>
      <vt:lpstr>PowerPoint 演示文稿</vt:lpstr>
      <vt:lpstr>PowerPoint 演示文稿</vt:lpstr>
      <vt:lpstr>PowerPoint 演示文稿</vt:lpstr>
      <vt:lpstr>How does Phototherapy work?</vt:lpstr>
      <vt:lpstr>Phototherapy: factors determining dose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RADIOMETER</vt:lpstr>
      <vt:lpstr>Exchange blood transfusion (EBT) </vt:lpstr>
      <vt:lpstr>PowerPoint 演示文稿</vt:lpstr>
      <vt:lpstr> Exchange blood transfusion </vt:lpstr>
      <vt:lpstr>Decision levels umol/l for EBT (NICE)</vt:lpstr>
      <vt:lpstr>EBT</vt:lpstr>
      <vt:lpstr> Technique of EBT </vt:lpstr>
      <vt:lpstr>PowerPoint 演示文稿</vt:lpstr>
      <vt:lpstr> Efficiency of EBT </vt:lpstr>
      <vt:lpstr>Blood for EBT</vt:lpstr>
      <vt:lpstr> EBT complications. </vt:lpstr>
      <vt:lpstr>PowerPoint 演示文稿</vt:lpstr>
      <vt:lpstr>PowerPoint 演示文稿</vt:lpstr>
      <vt:lpstr>PowerPoint 演示文稿</vt:lpstr>
      <vt:lpstr> Pharmacotherapy contd </vt:lpstr>
      <vt:lpstr>PowerPoint 演示文稿</vt:lpstr>
      <vt:lpstr>PowerPoint 演示文稿</vt:lpstr>
      <vt:lpstr>PowerPoint 演示文稿</vt:lpstr>
      <vt:lpstr>CONCLUSION</vt:lpstr>
      <vt:lpstr>REFERENCE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JINDEL</dc:creator>
  <cp:lastModifiedBy>JINDEL MESIOBI ANENE</cp:lastModifiedBy>
  <cp:revision>57</cp:revision>
  <dcterms:created xsi:type="dcterms:W3CDTF">2023-06-17T19:20:00Z</dcterms:created>
  <dcterms:modified xsi:type="dcterms:W3CDTF">2023-06-27T10:01:59Z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30B7CD3D20AE4FA69D54AB8EC990C817</vt:lpwstr>
  </property>
  <property fmtid="{D5CDD505-2E9C-101B-9397-08002B2CF9AE}" pid="3" name="KSOProductBuildVer">
    <vt:lpwstr>1033-11.2.0.11417</vt:lpwstr>
  </property>
</Properties>
</file>