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257" r:id="rId4"/>
    <p:sldId id="268" r:id="rId5"/>
    <p:sldId id="261" r:id="rId6"/>
    <p:sldId id="265" r:id="rId7"/>
    <p:sldId id="258" r:id="rId8"/>
    <p:sldId id="350" r:id="rId9"/>
    <p:sldId id="266" r:id="rId10"/>
    <p:sldId id="272" r:id="rId11"/>
    <p:sldId id="351" r:id="rId12"/>
    <p:sldId id="267" r:id="rId13"/>
    <p:sldId id="289" r:id="rId14"/>
    <p:sldId id="259" r:id="rId15"/>
    <p:sldId id="262" r:id="rId16"/>
    <p:sldId id="269" r:id="rId17"/>
    <p:sldId id="273" r:id="rId18"/>
    <p:sldId id="275" r:id="rId19"/>
    <p:sldId id="347" r:id="rId20"/>
    <p:sldId id="348" r:id="rId21"/>
    <p:sldId id="349" r:id="rId22"/>
    <p:sldId id="352" r:id="rId23"/>
    <p:sldId id="353" r:id="rId24"/>
    <p:sldId id="276" r:id="rId25"/>
    <p:sldId id="277" r:id="rId26"/>
    <p:sldId id="278" r:id="rId27"/>
    <p:sldId id="279" r:id="rId29"/>
    <p:sldId id="345" r:id="rId30"/>
    <p:sldId id="296" r:id="rId31"/>
    <p:sldId id="297" r:id="rId32"/>
    <p:sldId id="298" r:id="rId33"/>
    <p:sldId id="354" r:id="rId34"/>
    <p:sldId id="355" r:id="rId35"/>
    <p:sldId id="274" r:id="rId36"/>
    <p:sldId id="310" r:id="rId37"/>
    <p:sldId id="311" r:id="rId38"/>
    <p:sldId id="360" r:id="rId39"/>
    <p:sldId id="312" r:id="rId40"/>
    <p:sldId id="373" r:id="rId41"/>
    <p:sldId id="361" r:id="rId42"/>
    <p:sldId id="362" r:id="rId43"/>
    <p:sldId id="364" r:id="rId44"/>
    <p:sldId id="365" r:id="rId45"/>
    <p:sldId id="314" r:id="rId46"/>
    <p:sldId id="315" r:id="rId47"/>
    <p:sldId id="363" r:id="rId48"/>
    <p:sldId id="318" r:id="rId49"/>
    <p:sldId id="316" r:id="rId50"/>
    <p:sldId id="317" r:id="rId51"/>
    <p:sldId id="307" r:id="rId52"/>
    <p:sldId id="372" r:id="rId53"/>
    <p:sldId id="356" r:id="rId54"/>
    <p:sldId id="357" r:id="rId55"/>
    <p:sldId id="358" r:id="rId56"/>
    <p:sldId id="359" r:id="rId57"/>
    <p:sldId id="368" r:id="rId58"/>
    <p:sldId id="367" r:id="rId59"/>
    <p:sldId id="264" r:id="rId60"/>
    <p:sldId id="288" r:id="rId61"/>
    <p:sldId id="37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Correct sniffing position and Optional shoulder roll for maintaining the </a:t>
            </a:r>
            <a:endParaRPr lang="en-US"/>
          </a:p>
          <a:p>
            <a:r>
              <a:rPr lang="en-US"/>
              <a:t>sniffing position</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3.png"/><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8015"/>
          </a:xfrm>
        </p:spPr>
        <p:txBody>
          <a:bodyPr>
            <a:normAutofit fontScale="90000"/>
          </a:bodyPr>
          <a:p>
            <a:endParaRPr lang="en-US"/>
          </a:p>
        </p:txBody>
      </p:sp>
      <p:sp>
        <p:nvSpPr>
          <p:cNvPr id="5" name="Content Placeholder 4"/>
          <p:cNvSpPr>
            <a:spLocks noGrp="1"/>
          </p:cNvSpPr>
          <p:nvPr>
            <p:ph idx="1"/>
          </p:nvPr>
        </p:nvSpPr>
        <p:spPr>
          <a:xfrm>
            <a:off x="838200" y="1381125"/>
            <a:ext cx="10515600" cy="4796155"/>
          </a:xfrm>
        </p:spPr>
        <p:txBody>
          <a:bodyPr>
            <a:normAutofit lnSpcReduction="10000"/>
          </a:bodyPr>
          <a:p>
            <a:pPr marL="0" indent="0" algn="ctr">
              <a:buNone/>
            </a:pPr>
            <a:endParaRPr lang="en-US" sz="4400">
              <a:sym typeface="+mn-ea"/>
            </a:endParaRPr>
          </a:p>
          <a:p>
            <a:pPr marL="0" indent="0" algn="ctr">
              <a:buNone/>
            </a:pPr>
            <a:r>
              <a:rPr lang="en-US" sz="4400">
                <a:sym typeface="+mn-ea"/>
              </a:rPr>
              <a:t>BASIC NEWBORN RESUSCITATION(NR) SKILLS NEEDED BY THE GENERAL PRACTITIONER</a:t>
            </a:r>
            <a:endParaRPr lang="en-US" sz="4400"/>
          </a:p>
          <a:p>
            <a:pPr marL="0" indent="0" algn="ctr">
              <a:buNone/>
            </a:pPr>
            <a:r>
              <a:rPr lang="en-US" sz="4400"/>
              <a:t>BY</a:t>
            </a:r>
            <a:endParaRPr lang="en-US" sz="4400"/>
          </a:p>
          <a:p>
            <a:pPr marL="0" indent="0" algn="ctr">
              <a:buNone/>
            </a:pPr>
            <a:r>
              <a:rPr lang="en-US" sz="4400" dirty="0" smtClean="0">
                <a:sym typeface="+mn-ea"/>
              </a:rPr>
              <a:t>DR MESIOBI ANENE, N. J</a:t>
            </a:r>
            <a:endParaRPr lang="en-US" sz="4400" dirty="0"/>
          </a:p>
          <a:p>
            <a:pPr marL="0" indent="0" algn="ctr">
              <a:buNone/>
            </a:pPr>
            <a:r>
              <a:rPr lang="en-US" sz="4400" dirty="0">
                <a:sym typeface="+mn-ea"/>
              </a:rPr>
              <a:t>(MBBS,FWACP)</a:t>
            </a:r>
            <a:endParaRPr lang="en-US" sz="4400" dirty="0"/>
          </a:p>
          <a:p>
            <a:pPr marL="0" indent="0" algn="ctr">
              <a:buNone/>
            </a:pPr>
            <a:r>
              <a:rPr lang="en-US" sz="4400" dirty="0">
                <a:sym typeface="+mn-ea"/>
              </a:rPr>
              <a:t>27/06/23</a:t>
            </a:r>
            <a:endParaRPr lang="en-US" sz="4400" dirty="0"/>
          </a:p>
          <a:p>
            <a:pPr marL="0" indent="0" algn="ctr">
              <a:buNone/>
            </a:pPr>
            <a:endParaRPr lang="en-US" sz="4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58850"/>
          </a:xfrm>
        </p:spPr>
        <p:txBody>
          <a:bodyPr/>
          <a:p>
            <a:r>
              <a:rPr lang="en-US"/>
              <a:t>TRANSITIONAL CIRCULATION</a:t>
            </a:r>
            <a:endParaRPr lang="en-US"/>
          </a:p>
        </p:txBody>
      </p:sp>
      <p:pic>
        <p:nvPicPr>
          <p:cNvPr id="6" name="Picture 1"/>
          <p:cNvPicPr>
            <a:picLocks noChangeAspect="1"/>
          </p:cNvPicPr>
          <p:nvPr>
            <p:ph idx="1"/>
          </p:nvPr>
        </p:nvPicPr>
        <p:blipFill>
          <a:blip r:embed="rId1"/>
          <a:stretch>
            <a:fillRect/>
          </a:stretch>
        </p:blipFill>
        <p:spPr>
          <a:xfrm>
            <a:off x="3512820" y="1789430"/>
            <a:ext cx="6036945" cy="46824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876935"/>
          </a:xfrm>
        </p:spPr>
        <p:txBody>
          <a:bodyPr/>
          <a:p>
            <a:r>
              <a:rPr lang="en-US"/>
              <a:t>PATHOGENESIS</a:t>
            </a:r>
            <a:endParaRPr lang="en-US"/>
          </a:p>
        </p:txBody>
      </p:sp>
      <p:sp>
        <p:nvSpPr>
          <p:cNvPr id="3" name="Content Placeholder 2"/>
          <p:cNvSpPr>
            <a:spLocks noGrp="1"/>
          </p:cNvSpPr>
          <p:nvPr>
            <p:ph idx="1"/>
          </p:nvPr>
        </p:nvSpPr>
        <p:spPr>
          <a:xfrm>
            <a:off x="838200" y="1350010"/>
            <a:ext cx="10515600" cy="5316855"/>
          </a:xfrm>
        </p:spPr>
        <p:txBody>
          <a:bodyPr>
            <a:normAutofit/>
          </a:bodyPr>
          <a:p>
            <a:endParaRPr lang="en-US">
              <a:sym typeface="+mn-ea"/>
            </a:endParaRPr>
          </a:p>
          <a:p>
            <a:r>
              <a:rPr lang="en-US">
                <a:sym typeface="+mn-ea"/>
              </a:rPr>
              <a:t>This allows the most highly oxygenated blood to flow directly to the fetal brain and heart.</a:t>
            </a:r>
            <a:endParaRPr lang="en-US"/>
          </a:p>
          <a:p>
            <a:r>
              <a:rPr lang="en-US">
                <a:sym typeface="+mn-ea"/>
              </a:rPr>
              <a:t>After birth, a series of events culminate in a successful transition from fetal to neonatal circulation.</a:t>
            </a:r>
            <a:endParaRPr lang="en-US"/>
          </a:p>
          <a:p>
            <a:r>
              <a:rPr lang="en-US">
                <a:sym typeface="+mn-ea"/>
              </a:rPr>
              <a:t>As the baby takes deep breaths and cries, fluid is absorbed from the air sacs (alveoli) and the lungs fill with air.</a:t>
            </a:r>
            <a:endParaRPr lang="en-US"/>
          </a:p>
          <a:p>
            <a:r>
              <a:rPr lang="en-US">
                <a:sym typeface="+mn-ea"/>
              </a:rPr>
              <a:t>Air in the lungs causes the previously constricted pulmonary vessels to relax so that blood can flow to the lungs and reach the alveoli where oxygen will be absorbed and C02 will be removed</a:t>
            </a:r>
            <a:endParaRPr lang="en-US"/>
          </a:p>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PATHOGENESIS</a:t>
            </a:r>
            <a:endParaRPr lang="en-US"/>
          </a:p>
        </p:txBody>
      </p:sp>
      <p:pic>
        <p:nvPicPr>
          <p:cNvPr id="4" name="Content Placeholder 3"/>
          <p:cNvPicPr>
            <a:picLocks noChangeAspect="1"/>
          </p:cNvPicPr>
          <p:nvPr>
            <p:ph idx="1"/>
          </p:nvPr>
        </p:nvPicPr>
        <p:blipFill>
          <a:blip r:embed="rId1"/>
          <a:stretch>
            <a:fillRect/>
          </a:stretch>
        </p:blipFill>
        <p:spPr>
          <a:xfrm>
            <a:off x="838200" y="1961515"/>
            <a:ext cx="5593080" cy="3124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04875"/>
          </a:xfrm>
        </p:spPr>
        <p:txBody>
          <a:bodyPr/>
          <a:p>
            <a:r>
              <a:rPr lang="en-US"/>
              <a:t>PATHOGENESIS</a:t>
            </a:r>
            <a:endParaRPr lang="en-US"/>
          </a:p>
        </p:txBody>
      </p:sp>
      <p:sp>
        <p:nvSpPr>
          <p:cNvPr id="3" name="Content Placeholder 2"/>
          <p:cNvSpPr>
            <a:spLocks noGrp="1"/>
          </p:cNvSpPr>
          <p:nvPr>
            <p:ph idx="1"/>
          </p:nvPr>
        </p:nvSpPr>
        <p:spPr>
          <a:xfrm>
            <a:off x="838200" y="1270000"/>
            <a:ext cx="10515600" cy="5233035"/>
          </a:xfrm>
        </p:spPr>
        <p:txBody>
          <a:bodyPr>
            <a:normAutofit lnSpcReduction="10000"/>
          </a:bodyPr>
          <a:p>
            <a:endParaRPr lang="en-US"/>
          </a:p>
          <a:p>
            <a:r>
              <a:rPr lang="en-US"/>
              <a:t>When placental respiration fails, the fetus receives an insufficient supply of oxygen and C02 cannot be removed. </a:t>
            </a:r>
            <a:endParaRPr lang="en-US"/>
          </a:p>
          <a:p>
            <a:r>
              <a:rPr lang="en-US"/>
              <a:t>Acid increases in the fetal blood as cells attempt to function without oxygen and C02 accumulates.</a:t>
            </a:r>
            <a:endParaRPr lang="en-US"/>
          </a:p>
          <a:p>
            <a:r>
              <a:rPr lang="en-US"/>
              <a:t> Fetal monitoring may show a decrease in activity, loss of heart rate variability, and heart rate decelerations. </a:t>
            </a:r>
            <a:endParaRPr lang="en-US"/>
          </a:p>
          <a:p>
            <a:r>
              <a:rPr lang="en-US">
                <a:sym typeface="+mn-ea"/>
              </a:rPr>
              <a:t>If placental respiratory failure persists, the fetus will make a series of reflexive gasps followed by apnea and bradycardia.</a:t>
            </a:r>
            <a:endParaRPr lang="en-US"/>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PATHOGENESIS</a:t>
            </a:r>
            <a:endParaRPr lang="en-US"/>
          </a:p>
        </p:txBody>
      </p:sp>
      <p:sp>
        <p:nvSpPr>
          <p:cNvPr id="3" name="Content Placeholder 2"/>
          <p:cNvSpPr>
            <a:spLocks noGrp="1"/>
          </p:cNvSpPr>
          <p:nvPr>
            <p:ph idx="1"/>
          </p:nvPr>
        </p:nvSpPr>
        <p:spPr/>
        <p:txBody>
          <a:bodyPr>
            <a:normAutofit fontScale="90000"/>
          </a:bodyPr>
          <a:p>
            <a:endParaRPr lang="en-US"/>
          </a:p>
          <a:p>
            <a:r>
              <a:rPr lang="en-US">
                <a:sym typeface="+mn-ea"/>
              </a:rPr>
              <a:t>If the fetus is born in the early phase of respiratory failure, tactile stimulation may be sufficient to initiate spontaneous breathing and recovery. </a:t>
            </a:r>
            <a:endParaRPr lang="en-US">
              <a:sym typeface="+mn-ea"/>
            </a:endParaRPr>
          </a:p>
          <a:p>
            <a:r>
              <a:rPr lang="en-US">
                <a:sym typeface="+mn-ea"/>
              </a:rPr>
              <a:t>If the fetus is born in a later phase of respiratory failure,stimulation alone will not be sufficient and the newborn will require assisted ventilation to recover. </a:t>
            </a:r>
            <a:endParaRPr lang="en-US">
              <a:sym typeface="+mn-ea"/>
            </a:endParaRPr>
          </a:p>
          <a:p>
            <a:r>
              <a:rPr lang="en-US">
                <a:sym typeface="+mn-ea"/>
              </a:rPr>
              <a:t>The most severely affected newborns may require chest compressions and epinephrine.</a:t>
            </a:r>
            <a:endParaRPr lang="en-US">
              <a:sym typeface="+mn-ea"/>
            </a:endParaRPr>
          </a:p>
          <a:p>
            <a:r>
              <a:rPr lang="en-US">
                <a:sym typeface="+mn-ea"/>
              </a:rPr>
              <a:t>At the time of birth, you may not know if the baby is in an early or a late phase of respiratory failure.</a:t>
            </a:r>
            <a:endParaRPr lang="en-US"/>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PATHOGNESIS</a:t>
            </a:r>
            <a:endParaRPr lang="en-US"/>
          </a:p>
        </p:txBody>
      </p:sp>
      <p:sp>
        <p:nvSpPr>
          <p:cNvPr id="3" name="Content Placeholder 2"/>
          <p:cNvSpPr>
            <a:spLocks noGrp="1"/>
          </p:cNvSpPr>
          <p:nvPr>
            <p:ph idx="1"/>
          </p:nvPr>
        </p:nvSpPr>
        <p:spPr/>
        <p:txBody>
          <a:bodyPr>
            <a:normAutofit lnSpcReduction="20000"/>
          </a:bodyPr>
          <a:p>
            <a:endParaRPr lang="en-US"/>
          </a:p>
          <a:p>
            <a:r>
              <a:rPr lang="en-US"/>
              <a:t>If normal transition does not occur, the baby's organs will not receive enough oxygen, acid will accumulate in tissues, and blood vessels in the baby's intestines, kidneys, muscles, and skin may constrict. </a:t>
            </a:r>
            <a:endParaRPr lang="en-US"/>
          </a:p>
          <a:p>
            <a:r>
              <a:rPr lang="en-US"/>
              <a:t>Temporarily, a survival reflex maintains blood flow to the baby's heart and brain to preserve function of these vital organs. </a:t>
            </a:r>
            <a:endParaRPr lang="en-US"/>
          </a:p>
          <a:p>
            <a:r>
              <a:rPr lang="en-US"/>
              <a:t>If inadequate gas exchange continues, the heart begins to fail and blood flow to all organs decreases. </a:t>
            </a:r>
            <a:endParaRPr lang="en-US"/>
          </a:p>
          <a:p>
            <a:r>
              <a:rPr lang="en-US"/>
              <a:t>The lack of adequate blood flow and oxygen may lead to organ damage. </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a:sym typeface="+mn-ea"/>
              </a:rPr>
            </a:br>
            <a:r>
              <a:rPr lang="en-US">
                <a:sym typeface="+mn-ea"/>
              </a:rPr>
              <a:t>CLINICAL FINDINGS OF ABNORMAL TRANSITION</a:t>
            </a:r>
            <a:endParaRPr lang="en-US"/>
          </a:p>
        </p:txBody>
      </p:sp>
      <p:sp>
        <p:nvSpPr>
          <p:cNvPr id="3" name="Content Placeholder 2"/>
          <p:cNvSpPr>
            <a:spLocks noGrp="1"/>
          </p:cNvSpPr>
          <p:nvPr>
            <p:ph idx="1"/>
          </p:nvPr>
        </p:nvSpPr>
        <p:spPr/>
        <p:txBody>
          <a:bodyPr/>
          <a:p>
            <a:endParaRPr lang="en-US"/>
          </a:p>
          <a:p>
            <a:r>
              <a:rPr lang="en-US"/>
              <a:t>Irregular breathing, absent breathing (apnea), or rapid breathing(tachypnea)</a:t>
            </a:r>
            <a:endParaRPr lang="en-US"/>
          </a:p>
          <a:p>
            <a:r>
              <a:rPr lang="en-US"/>
              <a:t>Slow heart rote (bradycardia) or rapid heart rate (tachycardia)</a:t>
            </a:r>
            <a:endParaRPr lang="en-US"/>
          </a:p>
          <a:p>
            <a:r>
              <a:rPr lang="en-US"/>
              <a:t>Decreased muscle tone</a:t>
            </a:r>
            <a:endParaRPr lang="en-US"/>
          </a:p>
          <a:p>
            <a:r>
              <a:rPr lang="en-US"/>
              <a:t>Pale skin (pallor) or blue skin (cyanosis)</a:t>
            </a:r>
            <a:endParaRPr lang="en-US"/>
          </a:p>
          <a:p>
            <a:r>
              <a:rPr lang="en-US"/>
              <a:t>Low oxygen saturation</a:t>
            </a:r>
            <a:endParaRPr lang="en-US"/>
          </a:p>
          <a:p>
            <a:r>
              <a:rPr lang="en-US"/>
              <a:t>Low blood pressure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PREPARATION FOR BIRTH</a:t>
            </a:r>
            <a:endParaRPr lang="en-US"/>
          </a:p>
        </p:txBody>
      </p:sp>
      <p:sp>
        <p:nvSpPr>
          <p:cNvPr id="3" name="Content Placeholder 2"/>
          <p:cNvSpPr>
            <a:spLocks noGrp="1"/>
          </p:cNvSpPr>
          <p:nvPr>
            <p:ph idx="1"/>
          </p:nvPr>
        </p:nvSpPr>
        <p:spPr/>
        <p:txBody>
          <a:bodyPr>
            <a:normAutofit lnSpcReduction="10000"/>
          </a:bodyPr>
          <a:p>
            <a:r>
              <a:rPr lang="en-US"/>
              <a:t>Ensure skilled worker on duty</a:t>
            </a:r>
            <a:endParaRPr lang="en-US"/>
          </a:p>
          <a:p>
            <a:r>
              <a:rPr lang="en-US"/>
              <a:t>Identify a helper/form a team</a:t>
            </a:r>
            <a:endParaRPr lang="en-US"/>
          </a:p>
          <a:p>
            <a:r>
              <a:rPr lang="en-US"/>
              <a:t>Ensure equipment are available, complete and functionin eg glooves, dry and warm linings, scissors,cord clamp, light source, chlorhexidine gel, suction device, stop watch, stethoscope, laryngoscope, ventilation bag mask, glucometer, 10% D/W, syringe, injection water, N/S, cannula etc.</a:t>
            </a:r>
            <a:endParaRPr lang="en-US"/>
          </a:p>
          <a:p>
            <a:r>
              <a:rPr lang="en-US"/>
              <a:t>Ensure clean and warm surfaces for delivery and resuscitation</a:t>
            </a:r>
            <a:endParaRPr lang="en-US"/>
          </a:p>
          <a:p>
            <a:r>
              <a:rPr lang="en-US"/>
              <a:t>Ensure warm environment</a:t>
            </a:r>
            <a:endParaRPr lang="en-US"/>
          </a:p>
          <a:p>
            <a:r>
              <a:rPr lang="en-US"/>
              <a:t>Good handwashing</a:t>
            </a:r>
            <a:endParaRPr lang="en-US"/>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PREPARING AND ANTICIPATING</a:t>
            </a:r>
            <a:endParaRPr lang="en-US"/>
          </a:p>
        </p:txBody>
      </p:sp>
      <p:pic>
        <p:nvPicPr>
          <p:cNvPr id="6" name="Picture 1"/>
          <p:cNvPicPr>
            <a:picLocks noChangeAspect="1"/>
          </p:cNvPicPr>
          <p:nvPr>
            <p:ph idx="1"/>
          </p:nvPr>
        </p:nvPicPr>
        <p:blipFill rotWithShape="1">
          <a:blip r:embed="rId1"/>
          <a:srcRect t="47245"/>
          <a:stretch>
            <a:fillRect/>
          </a:stretch>
        </p:blipFill>
        <p:spPr bwMode="auto">
          <a:xfrm>
            <a:off x="1564005" y="1825625"/>
            <a:ext cx="8858250" cy="5032375"/>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a:sym typeface="+mn-ea"/>
              </a:rPr>
            </a:br>
            <a:r>
              <a:rPr lang="en-US">
                <a:sym typeface="+mn-ea"/>
              </a:rPr>
              <a:t>PREPARING AND ANTICIPATING</a:t>
            </a:r>
            <a:br>
              <a:rPr lang="en-US"/>
            </a:br>
            <a:endParaRPr lang="en-US"/>
          </a:p>
        </p:txBody>
      </p:sp>
      <p:sp>
        <p:nvSpPr>
          <p:cNvPr id="3" name="Content Placeholder 2"/>
          <p:cNvSpPr>
            <a:spLocks noGrp="1"/>
          </p:cNvSpPr>
          <p:nvPr>
            <p:ph idx="1"/>
          </p:nvPr>
        </p:nvSpPr>
        <p:spPr/>
        <p:txBody>
          <a:bodyPr>
            <a:normAutofit/>
          </a:bodyPr>
          <a:p>
            <a:endParaRPr lang="en-US"/>
          </a:p>
          <a:p>
            <a:r>
              <a:rPr lang="en-US"/>
              <a:t>Identify risk factors by asking the obstetric provider these 4  questions before birth: </a:t>
            </a:r>
            <a:endParaRPr lang="en-US"/>
          </a:p>
          <a:p>
            <a:pPr marL="0" indent="0">
              <a:buNone/>
            </a:pPr>
            <a:r>
              <a:rPr lang="en-US"/>
              <a:t>( 1) What is the expected gestational age? </a:t>
            </a:r>
            <a:endParaRPr lang="en-US"/>
          </a:p>
          <a:p>
            <a:pPr marL="0" indent="0">
              <a:buNone/>
            </a:pPr>
            <a:r>
              <a:rPr lang="en-US"/>
              <a:t>(2) Is the amniotic fluid clear? </a:t>
            </a:r>
            <a:endParaRPr lang="en-US"/>
          </a:p>
          <a:p>
            <a:pPr marL="0" indent="0">
              <a:buNone/>
            </a:pPr>
            <a:r>
              <a:rPr lang="en-US"/>
              <a:t>(3) Are there any additional risk factors?</a:t>
            </a:r>
            <a:endParaRPr lang="en-US"/>
          </a:p>
          <a:p>
            <a:pPr marL="0" indent="0">
              <a:buNone/>
            </a:pPr>
            <a:r>
              <a:rPr lang="en-US"/>
              <a:t> (4) What is our umbilical cord management plan?</a:t>
            </a:r>
            <a:endParaRPr lang="en-US"/>
          </a:p>
          <a:p>
            <a:r>
              <a:rPr lang="en-US"/>
              <a:t> Some newborns without any apparent risk factors will require resuscitation. </a:t>
            </a:r>
            <a:endParaRPr lang="en-US"/>
          </a:p>
          <a:p>
            <a:pPr marL="0" indent="0">
              <a:buNone/>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endParaRPr lang="en-US"/>
          </a:p>
        </p:txBody>
      </p:sp>
      <p:sp>
        <p:nvSpPr>
          <p:cNvPr id="3" name="Content Placeholder 2"/>
          <p:cNvSpPr>
            <a:spLocks noGrp="1"/>
          </p:cNvSpPr>
          <p:nvPr>
            <p:ph idx="1"/>
          </p:nvPr>
        </p:nvSpPr>
        <p:spPr/>
        <p:txBody>
          <a:bodyPr>
            <a:normAutofit fontScale="60000"/>
          </a:bodyPr>
          <a:p>
            <a:r>
              <a:rPr lang="en-US"/>
              <a:t>INTRODUCTION</a:t>
            </a:r>
            <a:endParaRPr lang="en-US"/>
          </a:p>
          <a:p>
            <a:r>
              <a:rPr lang="en-US"/>
              <a:t>PATHOGENESIS/FETAL AND TRANSITIONAL CIRCULATION</a:t>
            </a:r>
            <a:endParaRPr lang="en-US"/>
          </a:p>
          <a:p>
            <a:r>
              <a:rPr lang="en-US"/>
              <a:t>PREPARATION FOR BIRTH/RESUSCITATION</a:t>
            </a:r>
            <a:endParaRPr lang="en-US"/>
          </a:p>
          <a:p>
            <a:r>
              <a:rPr lang="en-US"/>
              <a:t>CARE OF THE NEWBORN AT BIRTH</a:t>
            </a:r>
            <a:endParaRPr lang="en-US"/>
          </a:p>
          <a:p>
            <a:r>
              <a:rPr lang="en-US"/>
              <a:t>APGAR SCORE</a:t>
            </a:r>
            <a:endParaRPr lang="en-US"/>
          </a:p>
          <a:p>
            <a:r>
              <a:rPr lang="en-US"/>
              <a:t>lnitial Steps of Newborn Care </a:t>
            </a:r>
            <a:endParaRPr lang="en-US"/>
          </a:p>
          <a:p>
            <a:r>
              <a:rPr lang="en-US"/>
              <a:t>Positive-Pressure Ventilation </a:t>
            </a:r>
            <a:endParaRPr lang="en-US"/>
          </a:p>
          <a:p>
            <a:r>
              <a:rPr lang="en-US"/>
              <a:t>Endotracheal lntubation </a:t>
            </a:r>
            <a:endParaRPr lang="en-US"/>
          </a:p>
          <a:p>
            <a:r>
              <a:rPr lang="en-US"/>
              <a:t>Chest Compressions </a:t>
            </a:r>
            <a:endParaRPr lang="en-US"/>
          </a:p>
          <a:p>
            <a:r>
              <a:rPr lang="en-US"/>
              <a:t>Important Points</a:t>
            </a:r>
            <a:endParaRPr lang="en-US"/>
          </a:p>
          <a:p>
            <a:r>
              <a:rPr lang="en-US"/>
              <a:t>Conclusion </a:t>
            </a:r>
            <a:endParaRPr lang="en-US"/>
          </a:p>
          <a:p>
            <a:r>
              <a:rPr lang="en-US"/>
              <a:t>References</a:t>
            </a:r>
            <a:endParaRPr lang="en-US"/>
          </a:p>
          <a:p>
            <a:endParaRPr lang="en-US"/>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PREPARING AND ANTICIPATING</a:t>
            </a:r>
            <a:endParaRPr lang="en-US"/>
          </a:p>
        </p:txBody>
      </p:sp>
      <p:sp>
        <p:nvSpPr>
          <p:cNvPr id="3" name="Content Placeholder 2"/>
          <p:cNvSpPr>
            <a:spLocks noGrp="1"/>
          </p:cNvSpPr>
          <p:nvPr>
            <p:ph idx="1"/>
          </p:nvPr>
        </p:nvSpPr>
        <p:spPr/>
        <p:txBody>
          <a:bodyPr>
            <a:normAutofit lnSpcReduction="20000"/>
          </a:bodyPr>
          <a:p>
            <a:endParaRPr lang="en-US">
              <a:sym typeface="+mn-ea"/>
            </a:endParaRPr>
          </a:p>
          <a:p>
            <a:r>
              <a:rPr lang="en-US">
                <a:sym typeface="+mn-ea"/>
              </a:rPr>
              <a:t>If risk factors are present, at least 2 qualified individuals should be present solely to manage the baby. </a:t>
            </a:r>
            <a:endParaRPr lang="en-US">
              <a:sym typeface="+mn-ea"/>
            </a:endParaRPr>
          </a:p>
          <a:p>
            <a:r>
              <a:rPr lang="en-US">
                <a:sym typeface="+mn-ea"/>
              </a:rPr>
              <a:t>The number and qualifications of these individuals will be determined by the risk factors. </a:t>
            </a:r>
            <a:endParaRPr lang="en-US"/>
          </a:p>
          <a:p>
            <a:r>
              <a:rPr lang="en-US">
                <a:sym typeface="+mn-ea"/>
              </a:rPr>
              <a:t> All supplies and equipment necessary for a complete resuscitation must be readily available and functional for every birth.</a:t>
            </a:r>
            <a:endParaRPr lang="en-US"/>
          </a:p>
          <a:p>
            <a:r>
              <a:rPr lang="en-US">
                <a:sym typeface="+mn-ea"/>
              </a:rPr>
              <a:t>Every birth should be attended by at least 1 qualified individual who can initiate resuscitation and whose only responsibility is management of the newly born baby.</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a:sym typeface="+mn-ea"/>
              </a:rPr>
            </a:br>
            <a:r>
              <a:rPr lang="en-US">
                <a:sym typeface="+mn-ea"/>
              </a:rPr>
              <a:t>PREPARING AND ANTICIPATING</a:t>
            </a:r>
            <a:br>
              <a:rPr lang="en-US"/>
            </a:br>
            <a:endParaRPr lang="en-US"/>
          </a:p>
        </p:txBody>
      </p:sp>
      <p:pic>
        <p:nvPicPr>
          <p:cNvPr id="4" name="Content Placeholder 3"/>
          <p:cNvPicPr>
            <a:picLocks noChangeAspect="1"/>
          </p:cNvPicPr>
          <p:nvPr>
            <p:ph idx="1"/>
          </p:nvPr>
        </p:nvPicPr>
        <p:blipFill>
          <a:blip r:embed="rId1"/>
          <a:stretch>
            <a:fillRect/>
          </a:stretch>
        </p:blipFill>
        <p:spPr>
          <a:xfrm>
            <a:off x="837565" y="1691005"/>
            <a:ext cx="10516235" cy="50526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a:sym typeface="+mn-ea"/>
              </a:rPr>
            </a:br>
            <a:r>
              <a:rPr lang="en-US">
                <a:sym typeface="+mn-ea"/>
              </a:rPr>
              <a:t>PREPARING AND ANTICIPATING</a:t>
            </a:r>
            <a:br>
              <a:rPr lang="en-US"/>
            </a:br>
            <a:endParaRPr lang="en-US"/>
          </a:p>
        </p:txBody>
      </p:sp>
      <p:pic>
        <p:nvPicPr>
          <p:cNvPr id="4" name="Content Placeholder 3"/>
          <p:cNvPicPr>
            <a:picLocks noChangeAspect="1"/>
          </p:cNvPicPr>
          <p:nvPr>
            <p:ph idx="1"/>
          </p:nvPr>
        </p:nvPicPr>
        <p:blipFill>
          <a:blip r:embed="rId1"/>
          <a:stretch>
            <a:fillRect/>
          </a:stretch>
        </p:blipFill>
        <p:spPr>
          <a:xfrm>
            <a:off x="838200" y="1807845"/>
            <a:ext cx="10342880" cy="46869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AT BIRTH</a:t>
            </a:r>
            <a:endParaRPr lang="en-US"/>
          </a:p>
        </p:txBody>
      </p:sp>
      <p:sp>
        <p:nvSpPr>
          <p:cNvPr id="3" name="Content Placeholder 2"/>
          <p:cNvSpPr>
            <a:spLocks noGrp="1"/>
          </p:cNvSpPr>
          <p:nvPr>
            <p:ph idx="1"/>
          </p:nvPr>
        </p:nvSpPr>
        <p:spPr/>
        <p:txBody>
          <a:bodyPr>
            <a:normAutofit lnSpcReduction="20000"/>
          </a:bodyPr>
          <a:p>
            <a:r>
              <a:rPr lang="en-US"/>
              <a:t>At the delivery of the head, clean nostrils</a:t>
            </a:r>
            <a:endParaRPr lang="en-US"/>
          </a:p>
          <a:p>
            <a:r>
              <a:rPr lang="en-US"/>
              <a:t>Deliver below the mother</a:t>
            </a:r>
            <a:endParaRPr lang="en-US"/>
          </a:p>
          <a:p>
            <a:r>
              <a:rPr lang="en-US"/>
              <a:t>Crying vigorously-Delay cord clamping </a:t>
            </a:r>
            <a:endParaRPr lang="en-US"/>
          </a:p>
          <a:p>
            <a:pPr marL="0" indent="0">
              <a:buNone/>
            </a:pPr>
            <a:r>
              <a:rPr lang="en-US"/>
              <a:t>                                 -Deliver on to mothers chest/abdomen in skin to skin    </a:t>
            </a:r>
            <a:endParaRPr lang="en-US"/>
          </a:p>
          <a:p>
            <a:pPr marL="0" indent="0">
              <a:buNone/>
            </a:pPr>
            <a:r>
              <a:rPr lang="en-US"/>
              <a:t>                                   contact</a:t>
            </a:r>
            <a:endParaRPr lang="en-US"/>
          </a:p>
          <a:p>
            <a:pPr marL="0" indent="0">
              <a:buNone/>
            </a:pPr>
            <a:r>
              <a:rPr lang="en-US"/>
              <a:t>                                  -Dry and wrap well around the mother</a:t>
            </a:r>
            <a:endParaRPr lang="en-US"/>
          </a:p>
          <a:p>
            <a:pPr marL="0" indent="0">
              <a:buNone/>
            </a:pPr>
            <a:r>
              <a:rPr lang="en-US"/>
              <a:t>                                  -Check breathing</a:t>
            </a:r>
            <a:endParaRPr lang="en-US"/>
          </a:p>
          <a:p>
            <a:pPr marL="0" indent="0">
              <a:buNone/>
            </a:pPr>
            <a:r>
              <a:rPr lang="en-US"/>
              <a:t>                                  - Cut cord</a:t>
            </a:r>
            <a:endParaRPr lang="en-US"/>
          </a:p>
          <a:p>
            <a:pPr marL="0" indent="0">
              <a:buNone/>
            </a:pPr>
            <a:r>
              <a:rPr lang="en-US"/>
              <a:t>                                  -Encourage breastfeeding</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AT BIRTH(GOLDEN MINUTE)</a:t>
            </a:r>
            <a:endParaRPr lang="en-US"/>
          </a:p>
        </p:txBody>
      </p:sp>
      <p:sp>
        <p:nvSpPr>
          <p:cNvPr id="3" name="Content Placeholder 2"/>
          <p:cNvSpPr>
            <a:spLocks noGrp="1"/>
          </p:cNvSpPr>
          <p:nvPr>
            <p:ph idx="1"/>
          </p:nvPr>
        </p:nvSpPr>
        <p:spPr/>
        <p:txBody>
          <a:bodyPr/>
          <a:p>
            <a:r>
              <a:rPr lang="en-US">
                <a:sym typeface="+mn-ea"/>
              </a:rPr>
              <a:t>Not crying - Dry thoroghly</a:t>
            </a:r>
            <a:endParaRPr lang="en-US"/>
          </a:p>
          <a:p>
            <a:pPr marL="0" indent="0">
              <a:buNone/>
            </a:pPr>
            <a:r>
              <a:rPr lang="en-US"/>
              <a:t>                      - Put under resuscitaire or in a warm blanket</a:t>
            </a:r>
            <a:endParaRPr lang="en-US"/>
          </a:p>
          <a:p>
            <a:pPr marL="0" indent="0">
              <a:buNone/>
            </a:pPr>
            <a:r>
              <a:rPr lang="en-US"/>
              <a:t>                      -Position the head</a:t>
            </a:r>
            <a:endParaRPr lang="en-US"/>
          </a:p>
          <a:p>
            <a:pPr marL="0" indent="0">
              <a:buNone/>
            </a:pPr>
            <a:r>
              <a:rPr lang="en-US"/>
              <a:t>                      -Clear the airway</a:t>
            </a:r>
            <a:endParaRPr lang="en-US"/>
          </a:p>
          <a:p>
            <a:pPr marL="0" indent="0">
              <a:buNone/>
            </a:pPr>
            <a:r>
              <a:rPr lang="en-US"/>
              <a:t>                      -Stimulate breathing</a:t>
            </a:r>
            <a:endParaRPr lang="en-US"/>
          </a:p>
          <a:p>
            <a:r>
              <a:rPr lang="en-US"/>
              <a:t>Still not crying - Reassess/APGAR Scoring</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APGAR SCORE</a:t>
            </a:r>
            <a:endParaRPr lang="en-US"/>
          </a:p>
        </p:txBody>
      </p:sp>
      <p:graphicFrame>
        <p:nvGraphicFramePr>
          <p:cNvPr id="4" name="Content Placeholder 3"/>
          <p:cNvGraphicFramePr/>
          <p:nvPr>
            <p:ph idx="1"/>
          </p:nvPr>
        </p:nvGraphicFramePr>
        <p:xfrm>
          <a:off x="838200" y="1865630"/>
          <a:ext cx="10515600" cy="2286000"/>
        </p:xfrm>
        <a:graphic>
          <a:graphicData uri="http://schemas.openxmlformats.org/drawingml/2006/table">
            <a:tbl>
              <a:tblPr firstRow="1" bandRow="1">
                <a:tableStyleId>{5C22544A-7EE6-4342-B048-85BDC9FD1C3A}</a:tableStyleId>
              </a:tblPr>
              <a:tblGrid>
                <a:gridCol w="2628900"/>
                <a:gridCol w="2628900"/>
                <a:gridCol w="2628900"/>
                <a:gridCol w="2628900"/>
              </a:tblGrid>
              <a:tr h="381000">
                <a:tc>
                  <a:txBody>
                    <a:bodyPr/>
                    <a:p>
                      <a:pPr>
                        <a:buNone/>
                      </a:pPr>
                      <a:r>
                        <a:rPr lang="en-US"/>
                        <a:t>SIGN</a:t>
                      </a:r>
                      <a:endParaRPr lang="en-US"/>
                    </a:p>
                  </a:txBody>
                  <a:tcPr/>
                </a:tc>
                <a:tc>
                  <a:txBody>
                    <a:bodyPr/>
                    <a:p>
                      <a:pPr>
                        <a:buNone/>
                      </a:pPr>
                      <a:r>
                        <a:rPr lang="en-US"/>
                        <a:t>0</a:t>
                      </a:r>
                      <a:endParaRPr lang="en-US"/>
                    </a:p>
                  </a:txBody>
                  <a:tcPr/>
                </a:tc>
                <a:tc>
                  <a:txBody>
                    <a:bodyPr/>
                    <a:p>
                      <a:pPr>
                        <a:buNone/>
                      </a:pPr>
                      <a:r>
                        <a:rPr lang="en-US"/>
                        <a:t>1</a:t>
                      </a:r>
                      <a:endParaRPr lang="en-US"/>
                    </a:p>
                  </a:txBody>
                  <a:tcPr/>
                </a:tc>
                <a:tc>
                  <a:txBody>
                    <a:bodyPr/>
                    <a:p>
                      <a:pPr>
                        <a:buNone/>
                      </a:pPr>
                      <a:r>
                        <a:rPr lang="en-US"/>
                        <a:t>2</a:t>
                      </a:r>
                      <a:endParaRPr lang="en-US"/>
                    </a:p>
                  </a:txBody>
                  <a:tcPr/>
                </a:tc>
              </a:tr>
              <a:tr h="381000">
                <a:tc>
                  <a:txBody>
                    <a:bodyPr/>
                    <a:p>
                      <a:pPr>
                        <a:buNone/>
                      </a:pPr>
                      <a:r>
                        <a:rPr lang="en-US"/>
                        <a:t>APPEARANCE(COLOUR)</a:t>
                      </a:r>
                      <a:endParaRPr lang="en-US"/>
                    </a:p>
                  </a:txBody>
                  <a:tcPr/>
                </a:tc>
                <a:tc>
                  <a:txBody>
                    <a:bodyPr/>
                    <a:p>
                      <a:pPr>
                        <a:buNone/>
                      </a:pPr>
                      <a:r>
                        <a:rPr lang="en-US"/>
                        <a:t>Blue or Pale</a:t>
                      </a:r>
                      <a:endParaRPr lang="en-US"/>
                    </a:p>
                  </a:txBody>
                  <a:tcPr/>
                </a:tc>
                <a:tc>
                  <a:txBody>
                    <a:bodyPr/>
                    <a:p>
                      <a:pPr>
                        <a:buNone/>
                      </a:pPr>
                      <a:r>
                        <a:rPr lang="en-US" sz="1800">
                          <a:sym typeface="+mn-ea"/>
                        </a:rPr>
                        <a:t>Peripheral cyanosis</a:t>
                      </a:r>
                      <a:endParaRPr lang="en-US"/>
                    </a:p>
                  </a:txBody>
                  <a:tcPr/>
                </a:tc>
                <a:tc>
                  <a:txBody>
                    <a:bodyPr/>
                    <a:p>
                      <a:pPr>
                        <a:buNone/>
                      </a:pPr>
                      <a:r>
                        <a:rPr lang="en-US"/>
                        <a:t>pink</a:t>
                      </a:r>
                      <a:endParaRPr lang="en-US"/>
                    </a:p>
                  </a:txBody>
                  <a:tcPr/>
                </a:tc>
              </a:tr>
              <a:tr h="381000">
                <a:tc>
                  <a:txBody>
                    <a:bodyPr/>
                    <a:p>
                      <a:pPr>
                        <a:buNone/>
                      </a:pPr>
                      <a:r>
                        <a:rPr lang="en-US"/>
                        <a:t>PULSE(HEART RATE)</a:t>
                      </a:r>
                      <a:endParaRPr lang="en-US"/>
                    </a:p>
                  </a:txBody>
                  <a:tcPr/>
                </a:tc>
                <a:tc>
                  <a:txBody>
                    <a:bodyPr/>
                    <a:p>
                      <a:pPr>
                        <a:buNone/>
                      </a:pPr>
                      <a:r>
                        <a:rPr lang="en-US"/>
                        <a:t>Absent</a:t>
                      </a:r>
                      <a:endParaRPr lang="en-US"/>
                    </a:p>
                  </a:txBody>
                  <a:tcPr/>
                </a:tc>
                <a:tc>
                  <a:txBody>
                    <a:bodyPr/>
                    <a:p>
                      <a:pPr>
                        <a:buNone/>
                      </a:pPr>
                      <a:r>
                        <a:rPr lang="en-US"/>
                        <a:t>&lt;100</a:t>
                      </a:r>
                      <a:endParaRPr lang="en-US"/>
                    </a:p>
                  </a:txBody>
                  <a:tcPr/>
                </a:tc>
                <a:tc>
                  <a:txBody>
                    <a:bodyPr/>
                    <a:p>
                      <a:pPr>
                        <a:buNone/>
                      </a:pPr>
                      <a:r>
                        <a:rPr lang="en-US"/>
                        <a:t>&gt;100</a:t>
                      </a:r>
                      <a:endParaRPr lang="en-US"/>
                    </a:p>
                  </a:txBody>
                  <a:tcPr/>
                </a:tc>
              </a:tr>
              <a:tr h="381000">
                <a:tc>
                  <a:txBody>
                    <a:bodyPr/>
                    <a:p>
                      <a:pPr>
                        <a:buNone/>
                      </a:pPr>
                      <a:r>
                        <a:rPr lang="en-US"/>
                        <a:t>GRIMACE(REFLEXES)</a:t>
                      </a:r>
                      <a:endParaRPr lang="en-US"/>
                    </a:p>
                  </a:txBody>
                  <a:tcPr/>
                </a:tc>
                <a:tc>
                  <a:txBody>
                    <a:bodyPr/>
                    <a:p>
                      <a:pPr>
                        <a:buNone/>
                      </a:pPr>
                      <a:r>
                        <a:rPr lang="en-US"/>
                        <a:t>No response</a:t>
                      </a:r>
                      <a:endParaRPr lang="en-US"/>
                    </a:p>
                  </a:txBody>
                  <a:tcPr/>
                </a:tc>
                <a:tc>
                  <a:txBody>
                    <a:bodyPr/>
                    <a:p>
                      <a:pPr>
                        <a:buNone/>
                      </a:pPr>
                      <a:r>
                        <a:rPr lang="en-US"/>
                        <a:t>Grimace</a:t>
                      </a:r>
                      <a:endParaRPr lang="en-US"/>
                    </a:p>
                  </a:txBody>
                  <a:tcPr/>
                </a:tc>
                <a:tc>
                  <a:txBody>
                    <a:bodyPr/>
                    <a:p>
                      <a:pPr>
                        <a:buNone/>
                      </a:pPr>
                      <a:r>
                        <a:rPr lang="en-US"/>
                        <a:t>Cry or active withdrawal</a:t>
                      </a:r>
                      <a:endParaRPr lang="en-US"/>
                    </a:p>
                  </a:txBody>
                  <a:tcPr/>
                </a:tc>
              </a:tr>
              <a:tr h="381000">
                <a:tc>
                  <a:txBody>
                    <a:bodyPr/>
                    <a:p>
                      <a:pPr>
                        <a:buNone/>
                      </a:pPr>
                      <a:r>
                        <a:rPr lang="en-US"/>
                        <a:t>ACTIVITY(MUSCLE TONE)</a:t>
                      </a:r>
                      <a:endParaRPr lang="en-US"/>
                    </a:p>
                  </a:txBody>
                  <a:tcPr/>
                </a:tc>
                <a:tc>
                  <a:txBody>
                    <a:bodyPr/>
                    <a:p>
                      <a:pPr>
                        <a:buNone/>
                      </a:pPr>
                      <a:r>
                        <a:rPr lang="en-US"/>
                        <a:t>Limp</a:t>
                      </a:r>
                      <a:endParaRPr lang="en-US"/>
                    </a:p>
                  </a:txBody>
                  <a:tcPr/>
                </a:tc>
                <a:tc>
                  <a:txBody>
                    <a:bodyPr/>
                    <a:p>
                      <a:pPr>
                        <a:buNone/>
                      </a:pPr>
                      <a:r>
                        <a:rPr lang="en-US"/>
                        <a:t>Some flexion</a:t>
                      </a:r>
                      <a:endParaRPr lang="en-US"/>
                    </a:p>
                  </a:txBody>
                  <a:tcPr/>
                </a:tc>
                <a:tc>
                  <a:txBody>
                    <a:bodyPr/>
                    <a:p>
                      <a:pPr>
                        <a:buNone/>
                      </a:pPr>
                      <a:r>
                        <a:rPr lang="en-US"/>
                        <a:t>Active motion</a:t>
                      </a:r>
                      <a:endParaRPr lang="en-US"/>
                    </a:p>
                  </a:txBody>
                  <a:tcPr/>
                </a:tc>
              </a:tr>
              <a:tr h="381000">
                <a:tc>
                  <a:txBody>
                    <a:bodyPr/>
                    <a:p>
                      <a:pPr>
                        <a:buNone/>
                      </a:pPr>
                      <a:r>
                        <a:rPr lang="en-US"/>
                        <a:t>RESPIRATION</a:t>
                      </a:r>
                      <a:endParaRPr lang="en-US"/>
                    </a:p>
                  </a:txBody>
                  <a:tcPr/>
                </a:tc>
                <a:tc>
                  <a:txBody>
                    <a:bodyPr/>
                    <a:p>
                      <a:pPr>
                        <a:buNone/>
                      </a:pPr>
                      <a:r>
                        <a:rPr lang="en-US"/>
                        <a:t>Absent</a:t>
                      </a:r>
                      <a:endParaRPr lang="en-US"/>
                    </a:p>
                  </a:txBody>
                  <a:tcPr/>
                </a:tc>
                <a:tc>
                  <a:txBody>
                    <a:bodyPr/>
                    <a:p>
                      <a:pPr>
                        <a:buNone/>
                      </a:pPr>
                      <a:r>
                        <a:rPr lang="en-US"/>
                        <a:t>weak cry</a:t>
                      </a:r>
                      <a:endParaRPr lang="en-US"/>
                    </a:p>
                  </a:txBody>
                  <a:tcPr/>
                </a:tc>
                <a:tc>
                  <a:txBody>
                    <a:bodyPr/>
                    <a:p>
                      <a:pPr>
                        <a:buNone/>
                      </a:pPr>
                      <a:r>
                        <a:rPr lang="en-US"/>
                        <a:t>Normal RR or crying</a:t>
                      </a:r>
                      <a:endParaRPr lang="en-US"/>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APGAR SCORE</a:t>
            </a:r>
            <a:endParaRPr lang="en-US"/>
          </a:p>
        </p:txBody>
      </p:sp>
      <p:sp>
        <p:nvSpPr>
          <p:cNvPr id="3" name="Content Placeholder 2"/>
          <p:cNvSpPr>
            <a:spLocks noGrp="1"/>
          </p:cNvSpPr>
          <p:nvPr>
            <p:ph idx="1"/>
          </p:nvPr>
        </p:nvSpPr>
        <p:spPr/>
        <p:txBody>
          <a:bodyPr>
            <a:normAutofit lnSpcReduction="10000"/>
          </a:bodyPr>
          <a:p>
            <a:r>
              <a:rPr lang="en-US"/>
              <a:t> APGAR scoring system was a rapid method of assessing the clinical status of the newborn infant at 1  and 5 minute of age and the need for prompt intervention to establish breathing</a:t>
            </a:r>
            <a:endParaRPr lang="en-US"/>
          </a:p>
          <a:p>
            <a:r>
              <a:rPr lang="en-US"/>
              <a:t>The Apgar score does not predict individual neonatal mortality or neurological outcomes, and thus should not be used for that purpose</a:t>
            </a:r>
            <a:endParaRPr lang="en-US"/>
          </a:p>
          <a:p>
            <a:r>
              <a:rPr lang="en-US"/>
              <a:t>It is useful for conveying information about the newborn infant’s overall status and response to resuscitation. </a:t>
            </a:r>
            <a:endParaRPr lang="en-US"/>
          </a:p>
          <a:p>
            <a:r>
              <a:rPr lang="en-US"/>
              <a:t>It is not used to determine the need for initial resuscitation, what resuscitation steps are necessary, or when to use them.</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APGAR SCORE</a:t>
            </a:r>
            <a:endParaRPr lang="en-US"/>
          </a:p>
        </p:txBody>
      </p:sp>
      <p:sp>
        <p:nvSpPr>
          <p:cNvPr id="3" name="Content Placeholder 2"/>
          <p:cNvSpPr>
            <a:spLocks noGrp="1"/>
          </p:cNvSpPr>
          <p:nvPr>
            <p:ph idx="1"/>
          </p:nvPr>
        </p:nvSpPr>
        <p:spPr/>
        <p:txBody>
          <a:bodyPr/>
          <a:p>
            <a:pPr marL="0" indent="0">
              <a:buNone/>
            </a:pPr>
            <a:r>
              <a:rPr lang="en-US"/>
              <a:t>GRADING OF ASPHYXIA USING APGAR SCORE</a:t>
            </a:r>
            <a:endParaRPr lang="en-US"/>
          </a:p>
          <a:p>
            <a:r>
              <a:rPr lang="en-US"/>
              <a:t>1-3 SEVERE</a:t>
            </a:r>
            <a:endParaRPr lang="en-US"/>
          </a:p>
          <a:p>
            <a:r>
              <a:rPr lang="en-US"/>
              <a:t>4-6 MILD</a:t>
            </a:r>
            <a:endParaRPr lang="en-US"/>
          </a:p>
          <a:p>
            <a:r>
              <a:rPr lang="en-US"/>
              <a:t>7 AND ABOVE - NORMAL</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cap="all">
                <a:solidFill>
                  <a:schemeClr val="tx1"/>
                </a:solidFill>
                <a:uFillTx/>
                <a:sym typeface="+mn-ea"/>
              </a:rPr>
              <a:t> effective team WORK</a:t>
            </a:r>
            <a:endParaRPr lang="en-US" cap="all">
              <a:solidFill>
                <a:schemeClr val="tx1"/>
              </a:solidFill>
              <a:uFillTx/>
              <a:sym typeface="+mn-ea"/>
            </a:endParaRPr>
          </a:p>
        </p:txBody>
      </p:sp>
      <p:sp>
        <p:nvSpPr>
          <p:cNvPr id="3" name="Content Placeholder 2"/>
          <p:cNvSpPr>
            <a:spLocks noGrp="1"/>
          </p:cNvSpPr>
          <p:nvPr>
            <p:ph idx="1"/>
          </p:nvPr>
        </p:nvSpPr>
        <p:spPr/>
        <p:txBody>
          <a:bodyPr>
            <a:normAutofit fontScale="80000"/>
          </a:bodyPr>
          <a:p>
            <a:pPr marL="0" indent="0">
              <a:buNone/>
            </a:pPr>
            <a:endParaRPr lang="en-US"/>
          </a:p>
          <a:p>
            <a:r>
              <a:rPr lang="en-US"/>
              <a:t>Every resuscitation team needs to have a team leader.</a:t>
            </a:r>
            <a:endParaRPr lang="en-US"/>
          </a:p>
          <a:p>
            <a:r>
              <a:rPr lang="en-US"/>
              <a:t> Any team member who has mastery of the NRP Algorithm and effective leadership skills can be the team leader. </a:t>
            </a:r>
            <a:endParaRPr lang="en-US"/>
          </a:p>
          <a:p>
            <a:r>
              <a:rPr lang="en-US"/>
              <a:t>The leader does not have to be the most senior member of the team or the individual with the most advanced degree.</a:t>
            </a:r>
            <a:endParaRPr lang="en-US"/>
          </a:p>
          <a:p>
            <a:r>
              <a:rPr lang="en-US"/>
              <a:t> That person may have technical skills that will be required during the resuscitation and may not be able to maintain their full attention on the baby's condition.</a:t>
            </a:r>
            <a:endParaRPr lang="en-US"/>
          </a:p>
          <a:p>
            <a:r>
              <a:rPr lang="en-US"/>
              <a:t> If you are the person with sole responsibility for management of the baby at birth and the baby unexpectedly requires resuscitation, you become the team leader and direct your assistants to help you until the full resuscitation team </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cap="all">
                <a:uFillTx/>
                <a:sym typeface="+mn-ea"/>
              </a:rPr>
            </a:br>
            <a:r>
              <a:rPr lang="en-US" cap="all">
                <a:uFillTx/>
                <a:sym typeface="+mn-ea"/>
              </a:rPr>
              <a:t>effective team WORK</a:t>
            </a:r>
            <a:br>
              <a:rPr lang="en-US" cap="all">
                <a:solidFill>
                  <a:schemeClr val="tx1"/>
                </a:solidFill>
                <a:uFillTx/>
                <a:sym typeface="+mn-ea"/>
              </a:rPr>
            </a:br>
            <a:endParaRPr lang="en-US"/>
          </a:p>
        </p:txBody>
      </p:sp>
      <p:sp>
        <p:nvSpPr>
          <p:cNvPr id="3" name="Content Placeholder 2"/>
          <p:cNvSpPr>
            <a:spLocks noGrp="1"/>
          </p:cNvSpPr>
          <p:nvPr>
            <p:ph idx="1"/>
          </p:nvPr>
        </p:nvSpPr>
        <p:spPr/>
        <p:txBody>
          <a:bodyPr/>
          <a:p>
            <a:r>
              <a:rPr lang="en-US"/>
              <a:t>Direct the request to a specific individual.</a:t>
            </a:r>
            <a:endParaRPr lang="en-US"/>
          </a:p>
          <a:p>
            <a:r>
              <a:rPr lang="en-US"/>
              <a:t> Call your team member by name.</a:t>
            </a:r>
            <a:endParaRPr lang="en-US"/>
          </a:p>
          <a:p>
            <a:r>
              <a:rPr lang="en-US"/>
              <a:t>Make eye contact.</a:t>
            </a:r>
            <a:endParaRPr lang="en-US"/>
          </a:p>
          <a:p>
            <a:r>
              <a:rPr lang="en-US"/>
              <a:t>Speak clearly.</a:t>
            </a:r>
            <a:endParaRPr lang="en-US"/>
          </a:p>
          <a:p>
            <a:r>
              <a:rPr lang="en-US"/>
              <a:t>After giving an instruction, ask the receiver to report back as soon</a:t>
            </a:r>
            <a:endParaRPr lang="en-US"/>
          </a:p>
          <a:p>
            <a:pPr marL="0" indent="0">
              <a:buNone/>
            </a:pPr>
            <a:r>
              <a:rPr lang="en-US"/>
              <a:t>  the task is completed.</a:t>
            </a:r>
            <a:endParaRPr lang="en-US"/>
          </a:p>
          <a:p>
            <a:r>
              <a:rPr lang="en-US"/>
              <a:t>After receiving an instruction, repeat the instruction back to the sender</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72185"/>
          </a:xfrm>
        </p:spPr>
        <p:txBody>
          <a:bodyPr/>
          <a:p>
            <a:r>
              <a:rPr lang="en-US"/>
              <a:t>INTRODUCTION</a:t>
            </a:r>
            <a:endParaRPr lang="en-US"/>
          </a:p>
        </p:txBody>
      </p:sp>
      <p:sp>
        <p:nvSpPr>
          <p:cNvPr id="3" name="Content Placeholder 2"/>
          <p:cNvSpPr>
            <a:spLocks noGrp="1"/>
          </p:cNvSpPr>
          <p:nvPr>
            <p:ph idx="1"/>
          </p:nvPr>
        </p:nvSpPr>
        <p:spPr/>
        <p:txBody>
          <a:bodyPr>
            <a:normAutofit fontScale="90000"/>
          </a:bodyPr>
          <a:p>
            <a:endParaRPr lang="en-US"/>
          </a:p>
          <a:p>
            <a:r>
              <a:rPr lang="en-US"/>
              <a:t>Most newborns make the transition to extrauterine life without intervention.</a:t>
            </a:r>
            <a:endParaRPr lang="en-US"/>
          </a:p>
          <a:p>
            <a:r>
              <a:rPr lang="en-US"/>
              <a:t> Within 30 seconds after birth, approximately 85% of term newborns will begin breathing. </a:t>
            </a:r>
            <a:endParaRPr lang="en-US"/>
          </a:p>
          <a:p>
            <a:r>
              <a:rPr lang="en-US"/>
              <a:t>An additional 10% will begin breathing in response to drying and stimulation. </a:t>
            </a:r>
            <a:endParaRPr lang="en-US"/>
          </a:p>
          <a:p>
            <a:r>
              <a:rPr lang="en-US"/>
              <a:t>To successfully transition, approximately 5% of term newborns will receive positive-pressure ventilation (PPV).</a:t>
            </a:r>
            <a:endParaRPr lang="en-US"/>
          </a:p>
          <a:p>
            <a:r>
              <a:rPr lang="en-US"/>
              <a:t>2% of term newborns will be intubated.</a:t>
            </a:r>
            <a:endParaRPr lang="en-US"/>
          </a:p>
          <a:p>
            <a:r>
              <a:rPr lang="en-US"/>
              <a:t>One to 3 babies per 1,000 births will receive chest compressions or emergency medications.</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cap="all">
                <a:uFillTx/>
                <a:sym typeface="+mn-ea"/>
              </a:rPr>
            </a:br>
            <a:r>
              <a:rPr lang="en-US" cap="all">
                <a:uFillTx/>
                <a:sym typeface="+mn-ea"/>
              </a:rPr>
              <a:t>effective team WORK</a:t>
            </a:r>
            <a:br>
              <a:rPr lang="en-US" cap="all">
                <a:solidFill>
                  <a:schemeClr val="tx1"/>
                </a:solidFill>
                <a:uFillTx/>
                <a:sym typeface="+mn-ea"/>
              </a:rPr>
            </a:br>
            <a:endParaRPr lang="en-US"/>
          </a:p>
        </p:txBody>
      </p:sp>
      <p:sp>
        <p:nvSpPr>
          <p:cNvPr id="3" name="Content Placeholder 2"/>
          <p:cNvSpPr>
            <a:spLocks noGrp="1"/>
          </p:cNvSpPr>
          <p:nvPr>
            <p:ph idx="1"/>
          </p:nvPr>
        </p:nvSpPr>
        <p:spPr/>
        <p:txBody>
          <a:bodyPr/>
          <a:p>
            <a:pPr marL="0" indent="0">
              <a:buNone/>
            </a:pPr>
            <a:r>
              <a:rPr lang="en-US"/>
              <a:t>NOTE:</a:t>
            </a:r>
            <a:endParaRPr lang="en-US"/>
          </a:p>
          <a:p>
            <a:r>
              <a:rPr lang="en-US"/>
              <a:t>each team member shares responsibility for ongoing assessment and ensuring that interventions are performed in the correct sequence with the correct technique. </a:t>
            </a:r>
            <a:endParaRPr lang="en-US"/>
          </a:p>
          <a:p>
            <a:r>
              <a:rPr lang="en-US"/>
              <a:t>Successful coordination requires team members to share information </a:t>
            </a:r>
            <a:endParaRPr lang="en-US"/>
          </a:p>
          <a:p>
            <a:pPr marL="0" indent="0">
              <a:buNone/>
            </a:pPr>
            <a:r>
              <a:rPr lang="en-US"/>
              <a:t>   and communicate with each other</a:t>
            </a:r>
            <a:endParaRPr lang="en-US"/>
          </a:p>
          <a:p>
            <a:r>
              <a:rPr lang="en-US"/>
              <a:t>Complete and accurate documentation is important for clinical decision-making andas a source for quality improvement data.</a:t>
            </a:r>
            <a:endParaRPr lang="en-US"/>
          </a:p>
          <a:p>
            <a:r>
              <a:rPr lang="en-US"/>
              <a:t>Use a single time reference </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cap="all">
                <a:uFillTx/>
                <a:sym typeface="+mn-ea"/>
              </a:rPr>
            </a:br>
            <a:r>
              <a:rPr lang="en-US" cap="all">
                <a:uFillTx/>
                <a:sym typeface="+mn-ea"/>
              </a:rPr>
              <a:t>effective team WORK</a:t>
            </a:r>
            <a:br>
              <a:rPr lang="en-US" cap="all">
                <a:solidFill>
                  <a:schemeClr val="tx1"/>
                </a:solidFill>
                <a:uFillTx/>
                <a:sym typeface="+mn-ea"/>
              </a:rPr>
            </a:br>
            <a:endParaRPr lang="en-US"/>
          </a:p>
        </p:txBody>
      </p:sp>
      <p:pic>
        <p:nvPicPr>
          <p:cNvPr id="4" name="Picture 1"/>
          <p:cNvPicPr>
            <a:picLocks noChangeAspect="1"/>
          </p:cNvPicPr>
          <p:nvPr>
            <p:ph idx="1"/>
          </p:nvPr>
        </p:nvPicPr>
        <p:blipFill rotWithShape="1">
          <a:blip r:embed="rId1">
            <a:lum bright="-6000"/>
          </a:blip>
          <a:srcRect t="3368" b="55280"/>
          <a:stretch>
            <a:fillRect/>
          </a:stretch>
        </p:blipFill>
        <p:spPr bwMode="auto">
          <a:xfrm>
            <a:off x="838200" y="1691640"/>
            <a:ext cx="9324340" cy="516636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cap="all">
                <a:uFillTx/>
                <a:sym typeface="+mn-ea"/>
              </a:rPr>
            </a:br>
            <a:r>
              <a:rPr lang="en-US" cap="all">
                <a:uFillTx/>
                <a:sym typeface="+mn-ea"/>
              </a:rPr>
              <a:t>effective team WORK</a:t>
            </a:r>
            <a:br>
              <a:rPr lang="en-US" cap="all">
                <a:solidFill>
                  <a:schemeClr val="tx1"/>
                </a:solidFill>
                <a:uFillTx/>
                <a:sym typeface="+mn-ea"/>
              </a:rPr>
            </a:br>
            <a:endParaRPr lang="en-US"/>
          </a:p>
        </p:txBody>
      </p:sp>
      <p:pic>
        <p:nvPicPr>
          <p:cNvPr id="4" name="Picture 1"/>
          <p:cNvPicPr>
            <a:picLocks noChangeAspect="1"/>
          </p:cNvPicPr>
          <p:nvPr>
            <p:ph idx="1"/>
          </p:nvPr>
        </p:nvPicPr>
        <p:blipFill rotWithShape="1">
          <a:blip r:embed="rId1"/>
          <a:srcRect t="44528"/>
          <a:stretch>
            <a:fillRect/>
          </a:stretch>
        </p:blipFill>
        <p:spPr bwMode="auto">
          <a:xfrm>
            <a:off x="1061085" y="1800225"/>
            <a:ext cx="10504170" cy="5057775"/>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RAPID EVALUATION</a:t>
            </a:r>
            <a:endParaRPr lang="en-US"/>
          </a:p>
        </p:txBody>
      </p:sp>
      <p:sp>
        <p:nvSpPr>
          <p:cNvPr id="3" name="Content Placeholder 2"/>
          <p:cNvSpPr>
            <a:spLocks noGrp="1"/>
          </p:cNvSpPr>
          <p:nvPr>
            <p:ph sz="half" idx="1"/>
          </p:nvPr>
        </p:nvSpPr>
        <p:spPr>
          <a:xfrm>
            <a:off x="838200" y="1691005"/>
            <a:ext cx="10419715" cy="4698365"/>
          </a:xfrm>
        </p:spPr>
        <p:txBody>
          <a:bodyPr>
            <a:normAutofit/>
          </a:bodyPr>
          <a:p>
            <a:r>
              <a:rPr lang="en-US"/>
              <a:t>Determine if the newborn can remain with the mother or should be moved to a radiant warmer for further evaluation.</a:t>
            </a:r>
            <a:endParaRPr lang="en-US"/>
          </a:p>
          <a:p>
            <a:pPr marL="0" indent="0">
              <a:buNone/>
            </a:pPr>
            <a:endParaRPr lang="en-US"/>
          </a:p>
        </p:txBody>
      </p:sp>
      <p:pic>
        <p:nvPicPr>
          <p:cNvPr id="4" name="Content Placeholder 3"/>
          <p:cNvPicPr>
            <a:picLocks noChangeAspect="1"/>
          </p:cNvPicPr>
          <p:nvPr>
            <p:ph sz="half" idx="2"/>
          </p:nvPr>
        </p:nvPicPr>
        <p:blipFill>
          <a:blip r:embed="rId1"/>
          <a:stretch>
            <a:fillRect/>
          </a:stretch>
        </p:blipFill>
        <p:spPr>
          <a:xfrm>
            <a:off x="1687195" y="3075940"/>
            <a:ext cx="8021320" cy="344106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a:sym typeface="+mn-ea"/>
              </a:rPr>
            </a:br>
            <a:r>
              <a:rPr lang="en-US">
                <a:sym typeface="+mn-ea"/>
              </a:rPr>
              <a:t>RAPID EVALUATION</a:t>
            </a:r>
            <a:br>
              <a:rPr lang="en-US"/>
            </a:br>
            <a:endParaRPr lang="en-US"/>
          </a:p>
        </p:txBody>
      </p:sp>
      <p:pic>
        <p:nvPicPr>
          <p:cNvPr id="5" name="Content Placeholder 4"/>
          <p:cNvPicPr>
            <a:picLocks noChangeAspect="1"/>
          </p:cNvPicPr>
          <p:nvPr>
            <p:ph sz="half" idx="1"/>
          </p:nvPr>
        </p:nvPicPr>
        <p:blipFill>
          <a:blip r:embed="rId1"/>
          <a:stretch>
            <a:fillRect/>
          </a:stretch>
        </p:blipFill>
        <p:spPr>
          <a:xfrm>
            <a:off x="838200" y="2193290"/>
            <a:ext cx="5181600" cy="3615055"/>
          </a:xfrm>
          <a:prstGeom prst="rect">
            <a:avLst/>
          </a:prstGeom>
        </p:spPr>
      </p:pic>
      <p:pic>
        <p:nvPicPr>
          <p:cNvPr id="6" name="Content Placeholder 5"/>
          <p:cNvPicPr>
            <a:picLocks noChangeAspect="1"/>
          </p:cNvPicPr>
          <p:nvPr>
            <p:ph sz="half" idx="2"/>
          </p:nvPr>
        </p:nvPicPr>
        <p:blipFill>
          <a:blip r:embed="rId2"/>
          <a:stretch>
            <a:fillRect/>
          </a:stretch>
        </p:blipFill>
        <p:spPr>
          <a:xfrm>
            <a:off x="6172200" y="2193290"/>
            <a:ext cx="5181600" cy="361505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a:br>
            <a:r>
              <a:rPr lang="en-US"/>
              <a:t>INITIAL STEPS OF NEWBORN CARE FOR VIGOROUS BABY</a:t>
            </a:r>
            <a:br>
              <a:rPr lang="en-US"/>
            </a:br>
            <a:endParaRPr lang="en-US"/>
          </a:p>
        </p:txBody>
      </p:sp>
      <p:pic>
        <p:nvPicPr>
          <p:cNvPr id="5" name="Content Placeholder 4"/>
          <p:cNvPicPr>
            <a:picLocks noChangeAspect="1"/>
          </p:cNvPicPr>
          <p:nvPr>
            <p:ph sz="half" idx="1"/>
          </p:nvPr>
        </p:nvPicPr>
        <p:blipFill>
          <a:blip r:embed="rId1"/>
          <a:stretch>
            <a:fillRect/>
          </a:stretch>
        </p:blipFill>
        <p:spPr>
          <a:xfrm>
            <a:off x="837565" y="2257425"/>
            <a:ext cx="2807970" cy="3441065"/>
          </a:xfrm>
          <a:prstGeom prst="rect">
            <a:avLst/>
          </a:prstGeom>
        </p:spPr>
      </p:pic>
      <p:pic>
        <p:nvPicPr>
          <p:cNvPr id="6" name="Content Placeholder 5"/>
          <p:cNvPicPr>
            <a:picLocks noChangeAspect="1"/>
          </p:cNvPicPr>
          <p:nvPr>
            <p:ph sz="half" idx="2"/>
          </p:nvPr>
        </p:nvPicPr>
        <p:blipFill>
          <a:blip r:embed="rId2"/>
          <a:stretch>
            <a:fillRect/>
          </a:stretch>
        </p:blipFill>
        <p:spPr>
          <a:xfrm>
            <a:off x="4565015" y="2077085"/>
            <a:ext cx="6315710" cy="41973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INITIAL CARE FOR NON VIGOROUS BABY-</a:t>
            </a:r>
            <a:endParaRPr lang="en-US"/>
          </a:p>
        </p:txBody>
      </p:sp>
      <p:pic>
        <p:nvPicPr>
          <p:cNvPr id="6" name="Content Placeholder 5"/>
          <p:cNvPicPr>
            <a:picLocks noChangeAspect="1"/>
          </p:cNvPicPr>
          <p:nvPr>
            <p:ph sz="half" idx="1"/>
          </p:nvPr>
        </p:nvPicPr>
        <p:blipFill>
          <a:blip r:embed="rId1"/>
          <a:stretch>
            <a:fillRect/>
          </a:stretch>
        </p:blipFill>
        <p:spPr>
          <a:xfrm>
            <a:off x="701040" y="1825625"/>
            <a:ext cx="4866640" cy="4777105"/>
          </a:xfrm>
          <a:prstGeom prst="rect">
            <a:avLst/>
          </a:prstGeom>
        </p:spPr>
      </p:pic>
      <p:pic>
        <p:nvPicPr>
          <p:cNvPr id="7" name="Content Placeholder 6"/>
          <p:cNvPicPr>
            <a:picLocks noChangeAspect="1"/>
          </p:cNvPicPr>
          <p:nvPr>
            <p:ph sz="half" idx="2"/>
          </p:nvPr>
        </p:nvPicPr>
        <p:blipFill>
          <a:blip r:embed="rId2"/>
          <a:stretch>
            <a:fillRect/>
          </a:stretch>
        </p:blipFill>
        <p:spPr>
          <a:xfrm>
            <a:off x="6505575" y="2075180"/>
            <a:ext cx="5117465" cy="452691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INITIAL CARE FOR NON VIGOROUS BABY-</a:t>
            </a:r>
            <a:endParaRPr lang="en-US"/>
          </a:p>
        </p:txBody>
      </p:sp>
      <p:pic>
        <p:nvPicPr>
          <p:cNvPr id="5" name="Content Placeholder 4"/>
          <p:cNvPicPr>
            <a:picLocks noChangeAspect="1"/>
          </p:cNvPicPr>
          <p:nvPr>
            <p:ph sz="half" idx="1"/>
          </p:nvPr>
        </p:nvPicPr>
        <p:blipFill>
          <a:blip r:embed="rId1"/>
          <a:stretch>
            <a:fillRect/>
          </a:stretch>
        </p:blipFill>
        <p:spPr>
          <a:xfrm>
            <a:off x="838200" y="2262505"/>
            <a:ext cx="5181600" cy="3476625"/>
          </a:xfrm>
          <a:prstGeom prst="rect">
            <a:avLst/>
          </a:prstGeom>
        </p:spPr>
      </p:pic>
      <p:pic>
        <p:nvPicPr>
          <p:cNvPr id="6" name="Content Placeholder 5"/>
          <p:cNvPicPr>
            <a:picLocks noChangeAspect="1"/>
          </p:cNvPicPr>
          <p:nvPr>
            <p:ph sz="half" idx="2"/>
          </p:nvPr>
        </p:nvPicPr>
        <p:blipFill>
          <a:blip r:embed="rId2"/>
          <a:stretch>
            <a:fillRect/>
          </a:stretch>
        </p:blipFill>
        <p:spPr>
          <a:xfrm>
            <a:off x="6172200" y="2262505"/>
            <a:ext cx="5181600" cy="34766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VENTILATION</a:t>
            </a:r>
            <a:endParaRPr lang="en-US"/>
          </a:p>
        </p:txBody>
      </p:sp>
      <p:sp>
        <p:nvSpPr>
          <p:cNvPr id="6" name="Content Placeholder 5"/>
          <p:cNvSpPr>
            <a:spLocks noGrp="1"/>
          </p:cNvSpPr>
          <p:nvPr>
            <p:ph idx="1"/>
          </p:nvPr>
        </p:nvSpPr>
        <p:spPr/>
        <p:txBody>
          <a:bodyPr/>
          <a:p>
            <a:pPr marL="0" indent="0">
              <a:buNone/>
            </a:pPr>
            <a:r>
              <a:rPr lang="en-US">
                <a:sym typeface="+mn-ea"/>
              </a:rPr>
              <a:t>What are the indications for positive-pressure ventilation? </a:t>
            </a:r>
            <a:endParaRPr lang="en-US"/>
          </a:p>
          <a:p>
            <a:r>
              <a:rPr lang="en-US">
                <a:sym typeface="+mn-ea"/>
              </a:rPr>
              <a:t>After completing the initial steps, PPV is indicated if the baby is not </a:t>
            </a:r>
            <a:endParaRPr lang="en-US"/>
          </a:p>
          <a:p>
            <a:pPr marL="0" indent="0">
              <a:buNone/>
            </a:pPr>
            <a:r>
              <a:rPr lang="en-US">
                <a:sym typeface="+mn-ea"/>
              </a:rPr>
              <a:t>breathing ( apneic), OR if the baby is gasping, OR if the baby's heart rate is less than 100 bpm . </a:t>
            </a:r>
            <a:endParaRPr lang="en-US"/>
          </a:p>
          <a:p>
            <a:r>
              <a:rPr lang="en-US">
                <a:sym typeface="+mn-ea"/>
              </a:rPr>
              <a:t>When indicated, PPV should be started within 1 minute of birth.</a:t>
            </a:r>
            <a:endParaRPr lang="en-US"/>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VENTILATION-IPPV(40breaths/min)</a:t>
            </a:r>
            <a:endParaRPr lang="en-US"/>
          </a:p>
        </p:txBody>
      </p:sp>
      <p:pic>
        <p:nvPicPr>
          <p:cNvPr id="7" name="Content Placeholder 6"/>
          <p:cNvPicPr>
            <a:picLocks noChangeAspect="1"/>
          </p:cNvPicPr>
          <p:nvPr>
            <p:ph idx="1"/>
          </p:nvPr>
        </p:nvPicPr>
        <p:blipFill>
          <a:blip r:embed="rId1"/>
          <a:stretch>
            <a:fillRect/>
          </a:stretch>
        </p:blipFill>
        <p:spPr>
          <a:xfrm>
            <a:off x="1895475" y="1918335"/>
            <a:ext cx="6876415" cy="42335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59485"/>
          </a:xfrm>
        </p:spPr>
        <p:txBody>
          <a:bodyPr/>
          <a:p>
            <a:r>
              <a:rPr lang="en-US"/>
              <a:t>INTRODUCTION</a:t>
            </a:r>
            <a:endParaRPr lang="en-US"/>
          </a:p>
        </p:txBody>
      </p:sp>
      <p:sp>
        <p:nvSpPr>
          <p:cNvPr id="3" name="Content Placeholder 2"/>
          <p:cNvSpPr>
            <a:spLocks noGrp="1"/>
          </p:cNvSpPr>
          <p:nvPr>
            <p:ph idx="1"/>
          </p:nvPr>
        </p:nvSpPr>
        <p:spPr>
          <a:xfrm>
            <a:off x="838200" y="1324610"/>
            <a:ext cx="10515600" cy="4682490"/>
          </a:xfrm>
        </p:spPr>
        <p:txBody>
          <a:bodyPr>
            <a:normAutofit fontScale="90000"/>
          </a:bodyPr>
          <a:p>
            <a:pPr marL="0" indent="0">
              <a:buNone/>
            </a:pPr>
            <a:endParaRPr lang="en-US"/>
          </a:p>
          <a:p>
            <a:r>
              <a:rPr lang="en-US">
                <a:sym typeface="+mn-ea"/>
              </a:rPr>
              <a:t>The likelihood of requiring these lifesaving interventions is higher for babies with certain identified risk factors and those born before full term.</a:t>
            </a:r>
            <a:endParaRPr lang="en-US"/>
          </a:p>
          <a:p>
            <a:r>
              <a:rPr lang="en-US"/>
              <a:t>Before birth, pulmonary blood vessels in the fetal lungs are tightly constricted, and the alveoli are filled with fluid, not air. </a:t>
            </a:r>
            <a:endParaRPr lang="en-US"/>
          </a:p>
          <a:p>
            <a:r>
              <a:rPr lang="en-US">
                <a:sym typeface="+mn-ea"/>
              </a:rPr>
              <a:t>After birth, the baby's lungs must take over respiratory function.</a:t>
            </a:r>
            <a:endParaRPr lang="en-US"/>
          </a:p>
          <a:p>
            <a:r>
              <a:rPr lang="en-US">
                <a:sym typeface="+mn-ea"/>
              </a:rPr>
              <a:t>They must be filled with air to exchange oxygen and C02</a:t>
            </a:r>
            <a:endParaRPr lang="en-US"/>
          </a:p>
          <a:p>
            <a:r>
              <a:rPr lang="en-US">
                <a:sym typeface="+mn-ea"/>
              </a:rPr>
              <a:t>Respiratory failure can occur if the baby does not initiate or cannot</a:t>
            </a:r>
            <a:endParaRPr lang="en-US"/>
          </a:p>
          <a:p>
            <a:pPr marL="0" indent="0">
              <a:buNone/>
            </a:pPr>
            <a:r>
              <a:rPr lang="en-US">
                <a:sym typeface="+mn-ea"/>
              </a:rPr>
              <a:t>   maintain effective breathing effort.</a:t>
            </a:r>
            <a:endParaRPr lang="en-US"/>
          </a:p>
          <a:p>
            <a:endParaRPr lang="en-US"/>
          </a:p>
        </p:txBody>
      </p:sp>
      <p:sp>
        <p:nvSpPr>
          <p:cNvPr id="4" name="Text Box 3"/>
          <p:cNvSpPr txBox="1"/>
          <p:nvPr/>
        </p:nvSpPr>
        <p:spPr>
          <a:xfrm>
            <a:off x="6224270" y="6007100"/>
            <a:ext cx="309880" cy="368300"/>
          </a:xfrm>
          <a:prstGeom prst="rect">
            <a:avLst/>
          </a:prstGeom>
          <a:noFill/>
        </p:spPr>
        <p:txBody>
          <a:bodyPr wrap="none" rtlCol="0">
            <a:spAutoFit/>
          </a:bodyPr>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VENTILATION</a:t>
            </a:r>
            <a:endParaRPr lang="en-US"/>
          </a:p>
        </p:txBody>
      </p:sp>
      <p:sp>
        <p:nvSpPr>
          <p:cNvPr id="3" name="Content Placeholder 2"/>
          <p:cNvSpPr>
            <a:spLocks noGrp="1"/>
          </p:cNvSpPr>
          <p:nvPr>
            <p:ph idx="1"/>
          </p:nvPr>
        </p:nvSpPr>
        <p:spPr/>
        <p:txBody>
          <a:bodyPr>
            <a:normAutofit fontScale="70000"/>
          </a:bodyPr>
          <a:p>
            <a:r>
              <a:rPr lang="en-US">
                <a:sym typeface="+mn-ea"/>
              </a:rPr>
              <a:t>Ventilation of the newborn's lungs is the single most important and most effective step in neonatal resuscitation. </a:t>
            </a:r>
            <a:endParaRPr lang="en-US"/>
          </a:p>
          <a:p>
            <a:r>
              <a:rPr lang="en-US">
                <a:sym typeface="+mn-ea"/>
              </a:rPr>
              <a:t>It is indicated if the baby is not breathing, OR if the baby is gasping, OR if the baby's heart rate is less than 100 beats perminute (bpm).</a:t>
            </a:r>
            <a:endParaRPr lang="en-US"/>
          </a:p>
          <a:p>
            <a:r>
              <a:rPr lang="en-US">
                <a:sym typeface="+mn-ea"/>
              </a:rPr>
              <a:t>During PPV, the initial oxygen concentration  for newborns greater than or equal to 35 weeks' gestation is 21 %. The </a:t>
            </a:r>
            <a:endParaRPr lang="en-US"/>
          </a:p>
          <a:p>
            <a:r>
              <a:rPr lang="en-US">
                <a:sym typeface="+mn-ea"/>
              </a:rPr>
              <a:t>for preterm newborns less than 35 weeks' gestation is 21 % to 30%.</a:t>
            </a:r>
            <a:endParaRPr lang="en-US"/>
          </a:p>
          <a:p>
            <a:r>
              <a:rPr lang="en-US">
                <a:sym typeface="+mn-ea"/>
              </a:rPr>
              <a:t> The ventilation rate is 40 to 60 breaths per minute and the initial ventilation pressure is 20 to 25 cm H20 . </a:t>
            </a:r>
            <a:endParaRPr lang="en-US"/>
          </a:p>
          <a:p>
            <a:r>
              <a:rPr lang="en-US">
                <a:sym typeface="+mn-ea"/>
              </a:rPr>
              <a:t>The most important indicator of successful PPV is a rising heart rate. </a:t>
            </a:r>
            <a:endParaRPr lang="en-US"/>
          </a:p>
          <a:p>
            <a:r>
              <a:rPr lang="en-US">
                <a:sym typeface="+mn-ea"/>
              </a:rPr>
              <a:t> If the heart rate is not increasing within the first 15 seconds of PPV and you do not observe chest movement, start the ventilation corrective steps. </a:t>
            </a:r>
            <a:endParaRPr lang="en-US"/>
          </a:p>
          <a:p>
            <a:endParaRPr lang="en-US"/>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CORREECTIVE STEPS- MR SOPA</a:t>
            </a:r>
            <a:endParaRPr lang="en-US"/>
          </a:p>
        </p:txBody>
      </p:sp>
      <p:sp>
        <p:nvSpPr>
          <p:cNvPr id="3" name="Content Placeholder 2"/>
          <p:cNvSpPr>
            <a:spLocks noGrp="1"/>
          </p:cNvSpPr>
          <p:nvPr>
            <p:ph idx="1"/>
          </p:nvPr>
        </p:nvSpPr>
        <p:spPr/>
        <p:txBody>
          <a:bodyPr>
            <a:normAutofit/>
          </a:bodyPr>
          <a:p>
            <a:pPr marL="0" indent="0">
              <a:buNone/>
            </a:pPr>
            <a:endParaRPr lang="en-US"/>
          </a:p>
          <a:p>
            <a:r>
              <a:rPr lang="en-US">
                <a:sym typeface="+mn-ea"/>
              </a:rPr>
              <a:t>a. Mask adjustment.</a:t>
            </a:r>
            <a:endParaRPr lang="en-US"/>
          </a:p>
          <a:p>
            <a:r>
              <a:rPr lang="en-US">
                <a:sym typeface="+mn-ea"/>
              </a:rPr>
              <a:t>b. Reposition the head and neck.</a:t>
            </a:r>
            <a:endParaRPr lang="en-US"/>
          </a:p>
          <a:p>
            <a:r>
              <a:rPr lang="en-US">
                <a:sym typeface="+mn-ea"/>
              </a:rPr>
              <a:t>c. Suction the mouth and nose.</a:t>
            </a:r>
            <a:endParaRPr lang="en-US"/>
          </a:p>
          <a:p>
            <a:r>
              <a:rPr lang="en-US">
                <a:sym typeface="+mn-ea"/>
              </a:rPr>
              <a:t>d. Open the mouth.</a:t>
            </a:r>
            <a:endParaRPr lang="en-US"/>
          </a:p>
          <a:p>
            <a:r>
              <a:rPr lang="en-US">
                <a:sym typeface="+mn-ea"/>
              </a:rPr>
              <a:t>e. Pressure increase.</a:t>
            </a:r>
            <a:endParaRPr lang="en-US"/>
          </a:p>
          <a:p>
            <a:r>
              <a:rPr lang="en-US">
                <a:sym typeface="+mn-ea"/>
              </a:rPr>
              <a:t>f. Alternative airway.</a:t>
            </a:r>
            <a:endParaRPr lang="en-US"/>
          </a:p>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VENTILATION</a:t>
            </a:r>
            <a:endParaRPr lang="en-US"/>
          </a:p>
        </p:txBody>
      </p:sp>
      <p:sp>
        <p:nvSpPr>
          <p:cNvPr id="3" name="Content Placeholder 2"/>
          <p:cNvSpPr>
            <a:spLocks noGrp="1"/>
          </p:cNvSpPr>
          <p:nvPr>
            <p:ph idx="1"/>
          </p:nvPr>
        </p:nvSpPr>
        <p:spPr/>
        <p:txBody>
          <a:bodyPr>
            <a:normAutofit fontScale="80000"/>
          </a:bodyPr>
          <a:p>
            <a:endParaRPr lang="en-US">
              <a:sym typeface="+mn-ea"/>
            </a:endParaRPr>
          </a:p>
          <a:p>
            <a:r>
              <a:rPr lang="en-US">
                <a:sym typeface="+mn-ea"/>
              </a:rPr>
              <a:t>If the baby cannot be successfully ventilated with a face mask and intubation is unfeasible or unsuccessful, a laryngeal mask may provide a successful rescue airway. </a:t>
            </a:r>
            <a:endParaRPr lang="en-US"/>
          </a:p>
          <a:p>
            <a:r>
              <a:rPr lang="en-US">
                <a:sym typeface="+mn-ea"/>
              </a:rPr>
              <a:t>If the heart rate remains less than 60 bpm despite at least 30 seconds of face-mask PPV that inflates the lungs ( chestmovement), reassess your ventilation technique, consider performing the ventilation corrective steps, adjust the oxygenmas indicated by pulse oximetry, </a:t>
            </a:r>
            <a:endParaRPr lang="en-US">
              <a:sym typeface="+mn-ea"/>
            </a:endParaRPr>
          </a:p>
          <a:p>
            <a:r>
              <a:rPr lang="en-US">
                <a:sym typeface="+mn-ea"/>
              </a:rPr>
              <a:t>insert an alternative airway( endotracheal tube or laryngeal mask), and provide 30 seconds of PPV through the alternative airway. </a:t>
            </a:r>
            <a:endParaRPr lang="en-US">
              <a:sym typeface="+mn-ea"/>
            </a:endParaRPr>
          </a:p>
          <a:p>
            <a:r>
              <a:rPr lang="en-US">
                <a:sym typeface="+mn-ea"/>
              </a:rPr>
              <a:t>After these steps, if the heart rate remains less than 60 bpm, increase the oxygen to 100% and begin chest compressions.</a:t>
            </a:r>
            <a:endParaRPr lang="en-US"/>
          </a:p>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OXYGEN ADNMISTRATION</a:t>
            </a:r>
            <a:endParaRPr lang="en-US"/>
          </a:p>
        </p:txBody>
      </p:sp>
      <p:pic>
        <p:nvPicPr>
          <p:cNvPr id="5" name="Content Placeholder 4"/>
          <p:cNvPicPr>
            <a:picLocks noChangeAspect="1"/>
          </p:cNvPicPr>
          <p:nvPr>
            <p:ph sz="half" idx="1"/>
          </p:nvPr>
        </p:nvPicPr>
        <p:blipFill>
          <a:blip r:embed="rId1"/>
          <a:stretch>
            <a:fillRect/>
          </a:stretch>
        </p:blipFill>
        <p:spPr>
          <a:xfrm>
            <a:off x="838200" y="2251710"/>
            <a:ext cx="5181600" cy="3498850"/>
          </a:xfrm>
          <a:prstGeom prst="rect">
            <a:avLst/>
          </a:prstGeom>
        </p:spPr>
      </p:pic>
      <p:pic>
        <p:nvPicPr>
          <p:cNvPr id="6" name="Content Placeholder 5"/>
          <p:cNvPicPr>
            <a:picLocks noChangeAspect="1"/>
          </p:cNvPicPr>
          <p:nvPr>
            <p:ph sz="half" idx="2"/>
          </p:nvPr>
        </p:nvPicPr>
        <p:blipFill>
          <a:blip r:embed="rId2"/>
          <a:stretch>
            <a:fillRect/>
          </a:stretch>
        </p:blipFill>
        <p:spPr>
          <a:xfrm>
            <a:off x="6172200" y="2259965"/>
            <a:ext cx="5181600" cy="348170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a:sym typeface="+mn-ea"/>
              </a:rPr>
            </a:br>
            <a:r>
              <a:rPr lang="en-US">
                <a:sym typeface="+mn-ea"/>
              </a:rPr>
              <a:t>OXYGEN ADNMISTRATION</a:t>
            </a:r>
            <a:br>
              <a:rPr lang="en-US"/>
            </a:br>
            <a:endParaRPr lang="en-US"/>
          </a:p>
        </p:txBody>
      </p:sp>
      <p:sp>
        <p:nvSpPr>
          <p:cNvPr id="4" name="Content Placeholder 3"/>
          <p:cNvSpPr>
            <a:spLocks noGrp="1"/>
          </p:cNvSpPr>
          <p:nvPr>
            <p:ph sz="half" idx="2"/>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838200" y="2259965"/>
            <a:ext cx="5181600" cy="348170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CHEST COMPRESSION</a:t>
            </a:r>
            <a:endParaRPr lang="en-US"/>
          </a:p>
        </p:txBody>
      </p:sp>
      <p:sp>
        <p:nvSpPr>
          <p:cNvPr id="6" name="Content Placeholder 5"/>
          <p:cNvSpPr>
            <a:spLocks noGrp="1"/>
          </p:cNvSpPr>
          <p:nvPr>
            <p:ph idx="1"/>
          </p:nvPr>
        </p:nvSpPr>
        <p:spPr/>
        <p:txBody>
          <a:bodyPr/>
          <a:p>
            <a:endParaRPr lang="en-US">
              <a:sym typeface="+mn-ea"/>
            </a:endParaRPr>
          </a:p>
          <a:p>
            <a:r>
              <a:rPr lang="en-US">
                <a:sym typeface="+mn-ea"/>
              </a:rPr>
              <a:t>This is indicated if  after providing 30 seconds of PPV through the alternative airway and  the heart rate remains less than 60 bpm</a:t>
            </a:r>
            <a:endParaRPr lang="en-US">
              <a:sym typeface="+mn-ea"/>
            </a:endParaRPr>
          </a:p>
          <a:p>
            <a:r>
              <a:rPr lang="en-US">
                <a:sym typeface="+mn-ea"/>
              </a:rPr>
              <a:t>3:1compression to ventilation i.e 90:30 in a minute. </a:t>
            </a:r>
            <a:endParaRPr lang="en-US"/>
          </a:p>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CHEST COMPRESSION</a:t>
            </a:r>
            <a:endParaRPr lang="en-US"/>
          </a:p>
        </p:txBody>
      </p:sp>
      <p:sp>
        <p:nvSpPr>
          <p:cNvPr id="3" name="Text Placeholder 2"/>
          <p:cNvSpPr>
            <a:spLocks noGrp="1"/>
          </p:cNvSpPr>
          <p:nvPr>
            <p:ph type="body" idx="1"/>
          </p:nvPr>
        </p:nvSpPr>
        <p:spPr/>
        <p:txBody>
          <a:bodyPr/>
          <a:p>
            <a:endParaRPr lang="en-US"/>
          </a:p>
        </p:txBody>
      </p:sp>
      <p:sp>
        <p:nvSpPr>
          <p:cNvPr id="7" name="Text Placeholder 6"/>
          <p:cNvSpPr>
            <a:spLocks noGrp="1"/>
          </p:cNvSpPr>
          <p:nvPr>
            <p:ph type="body" sz="quarter" idx="3"/>
          </p:nvPr>
        </p:nvSpPr>
        <p:spPr/>
        <p:txBody>
          <a:bodyPr/>
          <a:p>
            <a:endParaRPr lang="en-US"/>
          </a:p>
        </p:txBody>
      </p:sp>
      <p:pic>
        <p:nvPicPr>
          <p:cNvPr id="9" name="Content Placeholder 8"/>
          <p:cNvPicPr>
            <a:picLocks noChangeAspect="1"/>
          </p:cNvPicPr>
          <p:nvPr>
            <p:ph sz="half" idx="2"/>
          </p:nvPr>
        </p:nvPicPr>
        <p:blipFill>
          <a:blip r:embed="rId1"/>
          <a:stretch>
            <a:fillRect/>
          </a:stretch>
        </p:blipFill>
        <p:spPr>
          <a:xfrm>
            <a:off x="1969770" y="2505075"/>
            <a:ext cx="2896870" cy="3684905"/>
          </a:xfrm>
          <a:prstGeom prst="rect">
            <a:avLst/>
          </a:prstGeom>
        </p:spPr>
      </p:pic>
      <p:pic>
        <p:nvPicPr>
          <p:cNvPr id="10" name="Content Placeholder 9"/>
          <p:cNvPicPr>
            <a:picLocks noChangeAspect="1"/>
          </p:cNvPicPr>
          <p:nvPr>
            <p:ph sz="quarter" idx="4"/>
          </p:nvPr>
        </p:nvPicPr>
        <p:blipFill>
          <a:blip r:embed="rId2"/>
          <a:stretch>
            <a:fillRect/>
          </a:stretch>
        </p:blipFill>
        <p:spPr>
          <a:xfrm>
            <a:off x="6172200" y="2605405"/>
            <a:ext cx="5183505" cy="348297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sym typeface="+mn-ea"/>
              </a:rPr>
              <a:t>Meconium-stained fluid and newborn</a:t>
            </a:r>
            <a:endParaRPr lang="en-US"/>
          </a:p>
        </p:txBody>
      </p:sp>
      <p:sp>
        <p:nvSpPr>
          <p:cNvPr id="3" name="Content Placeholder 2"/>
          <p:cNvSpPr>
            <a:spLocks noGrp="1"/>
          </p:cNvSpPr>
          <p:nvPr>
            <p:ph idx="1"/>
          </p:nvPr>
        </p:nvSpPr>
        <p:spPr/>
        <p:txBody>
          <a:bodyPr>
            <a:normAutofit/>
          </a:bodyPr>
          <a:p>
            <a:pPr marL="0" indent="0">
              <a:buNone/>
            </a:pPr>
            <a:r>
              <a:rPr lang="en-US"/>
              <a:t> </a:t>
            </a:r>
            <a:endParaRPr lang="en-US"/>
          </a:p>
          <a:p>
            <a:r>
              <a:rPr lang="en-US"/>
              <a:t>If the baby is vigorous with good respiratory effort and muscle tone, the baby may stay with the mother to receive the initial steps of newborn care. </a:t>
            </a:r>
            <a:endParaRPr lang="en-US"/>
          </a:p>
          <a:p>
            <a:r>
              <a:rPr lang="en-US"/>
              <a:t>If a baby is born through meconium-stained amniotic fluid and has depressed respirations or poor muscle tone, bring the baby to the radiant warmer and perform the initial steps of newborn care as described in this lesson. You will use a bulb syringe to clear secretions from the mouth and nose. </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a:bodyPr>
          <a:p>
            <a:r>
              <a:rPr lang="en-US">
                <a:sym typeface="+mn-ea"/>
              </a:rPr>
              <a:t>If  the baby is </a:t>
            </a:r>
            <a:r>
              <a:rPr lang="en-US">
                <a:sym typeface="+mn-ea"/>
              </a:rPr>
              <a:t>breathing and the heart rate is less than 100 bpm after the initial steps are completed, proceed with PPV. </a:t>
            </a:r>
            <a:endParaRPr lang="en-US"/>
          </a:p>
          <a:p>
            <a:r>
              <a:rPr lang="en-US">
                <a:sym typeface="+mn-ea"/>
              </a:rPr>
              <a:t>Routine laryngoscopy with or without intubation for tracheal suction is not suggested. Historically, routine intubation and suction immediately after birth was recommended in an effort to reduce the chance of developing meconium aspiration syndrome; however, a </a:t>
            </a:r>
            <a:endParaRPr lang="en-US"/>
          </a:p>
          <a:p>
            <a:r>
              <a:rPr lang="en-US">
                <a:sym typeface="+mn-ea"/>
              </a:rPr>
              <a:t>recent systematic review found no evidence to support this practice. </a:t>
            </a:r>
            <a:endParaRPr lang="en-US"/>
          </a:p>
          <a:p>
            <a:r>
              <a:rPr lang="en-US">
                <a:sym typeface="+mn-ea"/>
              </a:rPr>
              <a:t>Intubation and tracheal suction may be necessary if PPV does not ínflate the lungs and airway obstruction is suspected</a:t>
            </a:r>
            <a:endParaRPr lang="en-US"/>
          </a:p>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DELAYED CORD CLAMPING</a:t>
            </a:r>
            <a:endParaRPr lang="en-US"/>
          </a:p>
        </p:txBody>
      </p:sp>
      <p:sp>
        <p:nvSpPr>
          <p:cNvPr id="3" name="Content Placeholder 2"/>
          <p:cNvSpPr>
            <a:spLocks noGrp="1"/>
          </p:cNvSpPr>
          <p:nvPr>
            <p:ph idx="1"/>
          </p:nvPr>
        </p:nvSpPr>
        <p:spPr/>
        <p:txBody>
          <a:bodyPr>
            <a:normAutofit/>
          </a:bodyPr>
          <a:p>
            <a:r>
              <a:rPr lang="en-US"/>
              <a:t>In preterm newborns, potential benefits of delayed cord clampingcompared with immediate cord clamping include decreasing thechance of needing medications to support blood pressure after birth,requiring fewer blood transfusions during hospitalization, and possibly improved survival.</a:t>
            </a:r>
            <a:endParaRPr lang="en-US"/>
          </a:p>
          <a:p>
            <a:r>
              <a:rPr lang="en-US"/>
              <a:t> In term and late preterm newborns, delayed cord clamping may improve early hematologic measurements and, although uncertain,there may be benefits for neurodevelopmental outcomes. However,there may also be an increased chance of needing phototherapy for hyp erbilirubinemia. </a:t>
            </a:r>
            <a:endParaRPr lang="en-US"/>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72185"/>
          </a:xfrm>
        </p:spPr>
        <p:txBody>
          <a:bodyPr/>
          <a:p>
            <a:r>
              <a:rPr lang="en-US"/>
              <a:t>INTRODUCTION</a:t>
            </a:r>
            <a:endParaRPr lang="en-US"/>
          </a:p>
        </p:txBody>
      </p:sp>
      <p:sp>
        <p:nvSpPr>
          <p:cNvPr id="3" name="Content Placeholder 2"/>
          <p:cNvSpPr>
            <a:spLocks noGrp="1"/>
          </p:cNvSpPr>
          <p:nvPr>
            <p:ph idx="1"/>
          </p:nvPr>
        </p:nvSpPr>
        <p:spPr>
          <a:xfrm>
            <a:off x="838200" y="1825625"/>
            <a:ext cx="10515600" cy="4677410"/>
          </a:xfrm>
        </p:spPr>
        <p:txBody>
          <a:bodyPr>
            <a:normAutofit lnSpcReduction="10000"/>
          </a:bodyPr>
          <a:p>
            <a:endParaRPr lang="en-US">
              <a:sym typeface="+mn-ea"/>
            </a:endParaRPr>
          </a:p>
          <a:p>
            <a:r>
              <a:rPr lang="en-US">
                <a:sym typeface="+mn-ea"/>
              </a:rPr>
              <a:t>If respiratory failure occurs either before or after birth, the primary</a:t>
            </a:r>
            <a:endParaRPr lang="en-US"/>
          </a:p>
          <a:p>
            <a:pPr marL="0" indent="0">
              <a:buNone/>
            </a:pPr>
            <a:r>
              <a:rPr lang="en-US">
                <a:sym typeface="+mn-ea"/>
              </a:rPr>
              <a:t>   problem is a lack of gas exchange. </a:t>
            </a:r>
            <a:endParaRPr lang="en-US"/>
          </a:p>
          <a:p>
            <a:r>
              <a:rPr lang="en-US">
                <a:sym typeface="+mn-ea"/>
              </a:rPr>
              <a:t>Therefore, the focus of neonatal resuscitation is </a:t>
            </a:r>
            <a:r>
              <a:rPr lang="en-US" b="1">
                <a:sym typeface="+mn-ea"/>
              </a:rPr>
              <a:t>effective ventilation of the baby's lung</a:t>
            </a:r>
            <a:endParaRPr lang="en-US" b="1"/>
          </a:p>
          <a:p>
            <a:r>
              <a:rPr lang="en-US">
                <a:sym typeface="+mn-ea"/>
              </a:rPr>
              <a:t>Newborn resuscitation is usually needed because of respiratory failure. </a:t>
            </a:r>
            <a:endParaRPr lang="en-US"/>
          </a:p>
          <a:p>
            <a:r>
              <a:rPr lang="en-US">
                <a:sym typeface="+mn-ea"/>
              </a:rPr>
              <a:t>Very few newborns will require chest compressions or medication. </a:t>
            </a:r>
            <a:endParaRPr lang="en-US"/>
          </a:p>
          <a:p>
            <a:r>
              <a:rPr lang="en-US">
                <a:sym typeface="+mn-ea"/>
              </a:rPr>
              <a:t>Teamwork, leadership, and communication are critica! to successful resuscitation of the newborn.</a:t>
            </a:r>
            <a:endParaRPr lang="en-US"/>
          </a:p>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cap="all">
                <a:solidFill>
                  <a:schemeClr val="tx1"/>
                </a:solidFill>
                <a:uFillTx/>
                <a:sym typeface="+mn-ea"/>
              </a:rPr>
              <a:t>Case 1: Preparing for a birth with  risk </a:t>
            </a:r>
            <a:br>
              <a:rPr lang="en-US" cap="all">
                <a:solidFill>
                  <a:schemeClr val="tx1"/>
                </a:solidFill>
                <a:uFillTx/>
                <a:sym typeface="+mn-ea"/>
              </a:rPr>
            </a:br>
            <a:r>
              <a:rPr lang="en-US" cap="all">
                <a:solidFill>
                  <a:schemeClr val="tx1"/>
                </a:solidFill>
                <a:uFillTx/>
                <a:sym typeface="+mn-ea"/>
              </a:rPr>
              <a:t>               factors </a:t>
            </a:r>
            <a:endParaRPr lang="en-US" cap="all">
              <a:solidFill>
                <a:schemeClr val="tx1"/>
              </a:solidFill>
              <a:uFillTx/>
              <a:sym typeface="+mn-ea"/>
            </a:endParaRPr>
          </a:p>
        </p:txBody>
      </p:sp>
      <p:sp>
        <p:nvSpPr>
          <p:cNvPr id="3" name="Content Placeholder 2"/>
          <p:cNvSpPr>
            <a:spLocks noGrp="1"/>
          </p:cNvSpPr>
          <p:nvPr>
            <p:ph idx="1"/>
          </p:nvPr>
        </p:nvSpPr>
        <p:spPr/>
        <p:txBody>
          <a:bodyPr>
            <a:normAutofit lnSpcReduction="20000"/>
          </a:bodyPr>
          <a:p>
            <a:endParaRPr lang="en-US"/>
          </a:p>
          <a:p>
            <a:r>
              <a:rPr lang="en-US"/>
              <a:t>A 30-year-old woman enters the hospital in labor at 36 weeks' gestation. She has insulin-requiring gestational diabetes and hypertension. </a:t>
            </a:r>
            <a:endParaRPr lang="en-US"/>
          </a:p>
          <a:p>
            <a:r>
              <a:rPr lang="en-US"/>
              <a:t>She is found to have ruptured membranes with clear amniotic fluid.</a:t>
            </a:r>
            <a:endParaRPr lang="en-US"/>
          </a:p>
          <a:p>
            <a:r>
              <a:rPr lang="en-US"/>
              <a:t>Fetal heart rate monitoring shows a Category II pattern(indeterminate pattern requiring evaluation, surveillance, and possibly other tests to ensure fetal well-being). </a:t>
            </a:r>
            <a:endParaRPr lang="en-US"/>
          </a:p>
          <a:p>
            <a:r>
              <a:rPr lang="en-US"/>
              <a:t>Labor progresses rapidly and a vaginal birth is imminent. </a:t>
            </a:r>
            <a:endParaRPr lang="en-US"/>
          </a:p>
          <a:p>
            <a:r>
              <a:rPr lang="en-US"/>
              <a:t>The obstetric provider calls your resuscitation team to attend the birth.</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Picture 1"/>
          <p:cNvPicPr>
            <a:picLocks noChangeAspect="1"/>
          </p:cNvPicPr>
          <p:nvPr>
            <p:ph idx="1"/>
          </p:nvPr>
        </p:nvPicPr>
        <p:blipFill rotWithShape="1">
          <a:blip r:embed="rId1"/>
          <a:srcRect b="44510"/>
          <a:stretch>
            <a:fillRect/>
          </a:stretch>
        </p:blipFill>
        <p:spPr bwMode="auto">
          <a:xfrm>
            <a:off x="838200" y="1825625"/>
            <a:ext cx="11188065" cy="5032375"/>
          </a:xfrm>
          <a:prstGeom prst="rect">
            <a:avLst/>
          </a:prstGeom>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Picture 1"/>
          <p:cNvPicPr>
            <a:picLocks noChangeAspect="1"/>
          </p:cNvPicPr>
          <p:nvPr>
            <p:ph idx="1"/>
          </p:nvPr>
        </p:nvPicPr>
        <p:blipFill rotWithShape="1">
          <a:blip r:embed="rId1"/>
          <a:srcRect t="54969"/>
          <a:stretch>
            <a:fillRect/>
          </a:stretch>
        </p:blipFill>
        <p:spPr bwMode="auto">
          <a:xfrm>
            <a:off x="838200" y="1825625"/>
            <a:ext cx="10410190" cy="5032375"/>
          </a:xfrm>
          <a:prstGeom prst="rect">
            <a:avLst/>
          </a:prstGeom>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252730"/>
          </a:xfrm>
        </p:spPr>
        <p:txBody>
          <a:bodyPr>
            <a:normAutofit fontScale="90000"/>
          </a:bodyPr>
          <a:p>
            <a:endParaRPr lang="en-US"/>
          </a:p>
        </p:txBody>
      </p:sp>
      <p:pic>
        <p:nvPicPr>
          <p:cNvPr id="5" name="Content Placeholder 4"/>
          <p:cNvPicPr>
            <a:picLocks noChangeAspect="1"/>
          </p:cNvPicPr>
          <p:nvPr>
            <p:ph idx="1"/>
          </p:nvPr>
        </p:nvPicPr>
        <p:blipFill>
          <a:blip r:embed="rId1"/>
          <a:srcRect l="3175" t="-6623" r="412" b="49596"/>
          <a:stretch>
            <a:fillRect/>
          </a:stretch>
        </p:blipFill>
        <p:spPr>
          <a:xfrm>
            <a:off x="838200" y="-800735"/>
            <a:ext cx="10732770" cy="725805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Picture 1"/>
          <p:cNvPicPr>
            <a:picLocks noChangeAspect="1"/>
          </p:cNvPicPr>
          <p:nvPr>
            <p:ph idx="1"/>
          </p:nvPr>
        </p:nvPicPr>
        <p:blipFill rotWithShape="1">
          <a:blip r:embed="rId1"/>
          <a:srcRect t="48947"/>
          <a:stretch>
            <a:fillRect/>
          </a:stretch>
        </p:blipFill>
        <p:spPr bwMode="auto">
          <a:xfrm>
            <a:off x="1261110" y="1691005"/>
            <a:ext cx="9573260" cy="5166995"/>
          </a:xfrm>
          <a:prstGeom prst="rect">
            <a:avLst/>
          </a:prstGeom>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ETHICS IN NR</a:t>
            </a:r>
            <a:endParaRPr lang="en-US"/>
          </a:p>
        </p:txBody>
      </p:sp>
      <p:pic>
        <p:nvPicPr>
          <p:cNvPr id="4" name="Content Placeholder 3"/>
          <p:cNvPicPr>
            <a:picLocks noChangeAspect="1"/>
          </p:cNvPicPr>
          <p:nvPr>
            <p:ph idx="1"/>
          </p:nvPr>
        </p:nvPicPr>
        <p:blipFill>
          <a:blip r:embed="rId1"/>
          <a:srcRect l="-3523" t="-15626" r="3609" b="58512"/>
          <a:stretch>
            <a:fillRect/>
          </a:stretch>
        </p:blipFill>
        <p:spPr>
          <a:xfrm>
            <a:off x="1067435" y="1936750"/>
            <a:ext cx="8877300" cy="474281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ROOM FOR IMPROVEMENT</a:t>
            </a:r>
            <a:endParaRPr lang="en-US"/>
          </a:p>
        </p:txBody>
      </p:sp>
      <p:pic>
        <p:nvPicPr>
          <p:cNvPr id="4" name="Picture 1"/>
          <p:cNvPicPr>
            <a:picLocks noChangeAspect="1"/>
          </p:cNvPicPr>
          <p:nvPr>
            <p:ph idx="1"/>
          </p:nvPr>
        </p:nvPicPr>
        <p:blipFill rotWithShape="1">
          <a:blip r:embed="rId1"/>
          <a:srcRect l="10186" t="48149" r="8703" b="18055"/>
          <a:stretch>
            <a:fillRect/>
          </a:stretch>
        </p:blipFill>
        <p:spPr bwMode="auto">
          <a:xfrm>
            <a:off x="1144270" y="1825625"/>
            <a:ext cx="9100820" cy="4351655"/>
          </a:xfrm>
          <a:prstGeom prst="rect">
            <a:avLst/>
          </a:prstGeom>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CONCLUSION</a:t>
            </a:r>
            <a:endParaRPr lang="en-US"/>
          </a:p>
        </p:txBody>
      </p:sp>
      <p:sp>
        <p:nvSpPr>
          <p:cNvPr id="3" name="Content Placeholder 2"/>
          <p:cNvSpPr>
            <a:spLocks noGrp="1"/>
          </p:cNvSpPr>
          <p:nvPr>
            <p:ph idx="1"/>
          </p:nvPr>
        </p:nvSpPr>
        <p:spPr/>
        <p:txBody>
          <a:bodyPr/>
          <a:p>
            <a:endParaRPr lang="en-US" b="1"/>
          </a:p>
          <a:p>
            <a:r>
              <a:rPr lang="en-US"/>
              <a:t>Even though the majority of newborns do not require intervention, some still do and the large number of births each year means that timely intervention can save many newborn lives. </a:t>
            </a:r>
            <a:endParaRPr lang="en-US"/>
          </a:p>
          <a:p>
            <a:r>
              <a:rPr lang="en-US"/>
              <a:t>The need for assistance cannot always be predicted, health care providers need to be prepared to respond quickly and efficiently at every birth.</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17575"/>
          </a:xfrm>
        </p:spPr>
        <p:txBody>
          <a:bodyPr/>
          <a:p>
            <a:r>
              <a:rPr lang="en-US"/>
              <a:t>REFERENCES</a:t>
            </a:r>
            <a:endParaRPr lang="en-US"/>
          </a:p>
        </p:txBody>
      </p:sp>
      <p:sp>
        <p:nvSpPr>
          <p:cNvPr id="3" name="Content Placeholder 2"/>
          <p:cNvSpPr>
            <a:spLocks noGrp="1"/>
          </p:cNvSpPr>
          <p:nvPr>
            <p:ph idx="1"/>
          </p:nvPr>
        </p:nvSpPr>
        <p:spPr/>
        <p:txBody>
          <a:bodyPr>
            <a:normAutofit fontScale="70000"/>
          </a:bodyPr>
          <a:p>
            <a:pPr marL="0" indent="0">
              <a:buNone/>
            </a:pPr>
            <a:r>
              <a:rPr lang="en-US"/>
              <a:t>1. NelsoN Textbook of Paediatrics of Paeditrics: 20th ed.</a:t>
            </a:r>
            <a:endParaRPr lang="en-US"/>
          </a:p>
          <a:p>
            <a:pPr marL="0" indent="0">
              <a:buNone/>
            </a:pPr>
            <a:r>
              <a:rPr lang="en-US"/>
              <a:t>2. Text book of Neonatal Resuscitation: th Ed</a:t>
            </a:r>
            <a:endParaRPr lang="en-US"/>
          </a:p>
          <a:p>
            <a:pPr marL="0" indent="0">
              <a:buNone/>
            </a:pPr>
            <a:r>
              <a:rPr lang="en-US"/>
              <a:t>3. Apgar V. A proposal for a new method of evaluation of the newborn infant. Curr Res Anest Anal. 1953;32(4):260–267[PubMed] </a:t>
            </a:r>
            <a:endParaRPr lang="en-US"/>
          </a:p>
          <a:p>
            <a:pPr marL="0" indent="0">
              <a:buNone/>
            </a:pPr>
            <a:r>
              <a:rPr lang="en-US"/>
              <a:t>4. Apgar V, Holaday DA James LS, Weisbrot IM, Berrien C. Evaluation of the newborn infant; second report.J Am Med Assoc. 1958;168(15):1985–1988[PubMed]</a:t>
            </a:r>
            <a:endParaRPr lang="en-US"/>
          </a:p>
          <a:p>
            <a:pPr marL="0" indent="0">
              <a:buNone/>
            </a:pPr>
            <a:r>
              <a:rPr lang="en-US"/>
              <a:t>5. Forfar and Arneil Textbook of Paediatrics,7th Ed</a:t>
            </a:r>
            <a:endParaRPr lang="en-US"/>
          </a:p>
          <a:p>
            <a:pPr marL="0" indent="0">
              <a:buNone/>
            </a:pPr>
            <a:r>
              <a:rPr lang="en-US"/>
              <a:t>6. Helping Baby Breathe prvider guide, module 2: 2nd Ed. 2018</a:t>
            </a:r>
            <a:endParaRPr lang="en-US"/>
          </a:p>
          <a:p>
            <a:pPr marL="0" indent="0">
              <a:buNone/>
            </a:pPr>
            <a:r>
              <a:rPr lang="en-US"/>
              <a:t>7.Essential Newborn care course, Provider guide, module 1:22nd Ed. 2018</a:t>
            </a:r>
            <a:endParaRPr lang="en-US"/>
          </a:p>
          <a:p>
            <a:pPr marL="0" indent="0" algn="just">
              <a:buNone/>
            </a:pPr>
            <a:r>
              <a:rPr lang="en-US"/>
              <a:t>8. Macones GA, Hankins GD, Spong CY, Hauth J, Moore T. The 2008 National Institute of Child Health and Human   Development  workshop report on electronic fetal monitoring: update on definitions, interpretation, and research guidelines. Obstet Gynecol.2008;112(3):661-666</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lgn="ctr">
              <a:buNone/>
            </a:pPr>
            <a:endParaRPr lang="en-US">
              <a:sym typeface="+mn-ea"/>
            </a:endParaRPr>
          </a:p>
          <a:p>
            <a:pPr marL="0" indent="0" algn="ctr">
              <a:buNone/>
            </a:pPr>
            <a:endParaRPr lang="en-US">
              <a:sym typeface="+mn-ea"/>
            </a:endParaRPr>
          </a:p>
          <a:p>
            <a:pPr marL="0" indent="0" algn="ctr">
              <a:buNone/>
            </a:pPr>
            <a:endParaRPr lang="en-US">
              <a:sym typeface="+mn-ea"/>
            </a:endParaRPr>
          </a:p>
          <a:p>
            <a:pPr marL="0" indent="0" algn="ctr">
              <a:buNone/>
            </a:pPr>
            <a:r>
              <a:rPr lang="en-US" sz="6600">
                <a:sym typeface="+mn-ea"/>
              </a:rPr>
              <a:t>Thank you!</a:t>
            </a:r>
            <a:endParaRPr lang="en-US" sz="6600"/>
          </a:p>
          <a:p>
            <a:pPr algn="ctr"/>
            <a:endParaRPr lang="en-US" sz="6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1136015"/>
          </a:xfrm>
        </p:spPr>
        <p:txBody>
          <a:bodyPr>
            <a:normAutofit fontScale="90000"/>
          </a:bodyPr>
          <a:p>
            <a:r>
              <a:rPr lang="en-US"/>
              <a:t>Why do newborns require a dif f erent approach to resuscitation than adults?</a:t>
            </a:r>
            <a:endParaRPr lang="en-US"/>
          </a:p>
        </p:txBody>
      </p:sp>
      <p:sp>
        <p:nvSpPr>
          <p:cNvPr id="3" name="Content Placeholder 2"/>
          <p:cNvSpPr>
            <a:spLocks noGrp="1"/>
          </p:cNvSpPr>
          <p:nvPr>
            <p:ph idx="1"/>
          </p:nvPr>
        </p:nvSpPr>
        <p:spPr>
          <a:xfrm>
            <a:off x="838200" y="1825625"/>
            <a:ext cx="10515600" cy="4664075"/>
          </a:xfrm>
        </p:spPr>
        <p:txBody>
          <a:bodyPr>
            <a:normAutofit fontScale="90000" lnSpcReduction="10000"/>
          </a:bodyPr>
          <a:p>
            <a:endParaRPr lang="en-US"/>
          </a:p>
          <a:p>
            <a:r>
              <a:rPr lang="en-US"/>
              <a:t>Most often, adult cardiac arrest is a complication of coronary artery </a:t>
            </a:r>
            <a:endParaRPr lang="en-US"/>
          </a:p>
          <a:p>
            <a:pPr marL="0" indent="0">
              <a:buNone/>
            </a:pPr>
            <a:r>
              <a:rPr lang="en-US"/>
              <a:t>   disease.  </a:t>
            </a:r>
            <a:endParaRPr lang="en-US"/>
          </a:p>
          <a:p>
            <a:r>
              <a:rPr lang="en-US"/>
              <a:t>At the time of arrest, the adult victim's blood oxygen and C02 content is usually normal and the lungs remain filled with air.</a:t>
            </a:r>
            <a:endParaRPr lang="en-US"/>
          </a:p>
          <a:p>
            <a:r>
              <a:rPr lang="en-US"/>
              <a:t> During adult resuscitation, chest compressions maintain circulation until electrical defibrillation or medications restore the heart's function.</a:t>
            </a:r>
            <a:endParaRPr lang="en-US"/>
          </a:p>
          <a:p>
            <a:r>
              <a:rPr lang="en-US"/>
              <a:t>In contrast, most newborns requiring resuscitation have a healthy </a:t>
            </a:r>
            <a:endParaRPr lang="en-US"/>
          </a:p>
          <a:p>
            <a:pPr marL="0" indent="0">
              <a:buNone/>
            </a:pPr>
            <a:r>
              <a:rPr lang="en-US"/>
              <a:t>  heart. </a:t>
            </a:r>
            <a:endParaRPr lang="en-US"/>
          </a:p>
          <a:p>
            <a:r>
              <a:rPr lang="en-US"/>
              <a:t>When a newborn requires resuscitation, it is usually because </a:t>
            </a:r>
            <a:endParaRPr lang="en-US"/>
          </a:p>
          <a:p>
            <a:pPr marL="0" indent="0">
              <a:buNone/>
            </a:pPr>
            <a:r>
              <a:rPr lang="en-US"/>
              <a:t>   respiratory failure interferes with oxygen and C0 2 exchange.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RISK FACTORS INCREASING LIKELIHOOD OF NR</a:t>
            </a:r>
            <a:endParaRPr lang="en-US"/>
          </a:p>
        </p:txBody>
      </p:sp>
      <p:pic>
        <p:nvPicPr>
          <p:cNvPr id="4" name="Content Placeholder 3"/>
          <p:cNvPicPr>
            <a:picLocks noChangeAspect="1"/>
          </p:cNvPicPr>
          <p:nvPr>
            <p:ph idx="1"/>
          </p:nvPr>
        </p:nvPicPr>
        <p:blipFill>
          <a:blip r:embed="rId1"/>
          <a:stretch>
            <a:fillRect/>
          </a:stretch>
        </p:blipFill>
        <p:spPr>
          <a:xfrm>
            <a:off x="123825" y="1236345"/>
            <a:ext cx="12068810" cy="5511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31545"/>
          </a:xfrm>
        </p:spPr>
        <p:txBody>
          <a:bodyPr/>
          <a:p>
            <a:r>
              <a:rPr lang="en-US"/>
              <a:t>PATHOGENESIS</a:t>
            </a:r>
            <a:endParaRPr lang="en-US"/>
          </a:p>
        </p:txBody>
      </p:sp>
      <p:sp>
        <p:nvSpPr>
          <p:cNvPr id="3" name="Content Placeholder 2"/>
          <p:cNvSpPr>
            <a:spLocks noGrp="1"/>
          </p:cNvSpPr>
          <p:nvPr>
            <p:ph idx="1"/>
          </p:nvPr>
        </p:nvSpPr>
        <p:spPr>
          <a:xfrm>
            <a:off x="838200" y="1825625"/>
            <a:ext cx="10515600" cy="4664710"/>
          </a:xfrm>
        </p:spPr>
        <p:txBody>
          <a:bodyPr>
            <a:normAutofit lnSpcReduction="10000"/>
          </a:bodyPr>
          <a:p>
            <a:endParaRPr lang="en-US"/>
          </a:p>
          <a:p>
            <a:r>
              <a:rPr lang="en-US"/>
              <a:t>Before birth, the fetal lungs are filled with fluid, not air, and theydo not participate in gas exchange. </a:t>
            </a:r>
            <a:endParaRPr lang="en-US"/>
          </a:p>
          <a:p>
            <a:r>
              <a:rPr lang="en-US"/>
              <a:t>All of the oxygen used by the fetus is supplied from the mother's blood by diffusion across the placenta. The oxygenated fetal blood leaves the placenta through the umbilical vein.</a:t>
            </a:r>
            <a:endParaRPr lang="en-US"/>
          </a:p>
          <a:p>
            <a:r>
              <a:rPr lang="en-US"/>
              <a:t>Blood vessels in the fetal lungs (pulmonary vessels) are tightly constricted and very little blood flows into them. </a:t>
            </a:r>
            <a:endParaRPr lang="en-US"/>
          </a:p>
          <a:p>
            <a:r>
              <a:rPr lang="en-US"/>
              <a:t>Most of the oxygenated blood returning to the fetus from the placenta via the umbilical vein flows through the foramen ovale or ductus arteriosus and bypasses the lungs.. </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FETAL CIRCULATION</a:t>
            </a:r>
            <a:endParaRPr lang="en-US"/>
          </a:p>
        </p:txBody>
      </p:sp>
      <p:pic>
        <p:nvPicPr>
          <p:cNvPr id="6" name="Content Placeholder 5"/>
          <p:cNvPicPr>
            <a:picLocks noChangeAspect="1"/>
          </p:cNvPicPr>
          <p:nvPr>
            <p:ph idx="1"/>
          </p:nvPr>
        </p:nvPicPr>
        <p:blipFill>
          <a:blip r:embed="rId1"/>
          <a:stretch>
            <a:fillRect/>
          </a:stretch>
        </p:blipFill>
        <p:spPr>
          <a:xfrm>
            <a:off x="3289300" y="1173480"/>
            <a:ext cx="5367655" cy="549338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15921</Words>
  <Application>WPS Presentation</Application>
  <PresentationFormat>Widescreen</PresentationFormat>
  <Paragraphs>384</Paragraphs>
  <Slides>59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59</vt:i4>
      </vt:variant>
    </vt:vector>
  </HeadingPairs>
  <TitlesOfParts>
    <vt:vector size="67" baseType="lpstr">
      <vt:lpstr>Arial</vt:lpstr>
      <vt:lpstr>SimSun</vt:lpstr>
      <vt:lpstr>Wingdings</vt:lpstr>
      <vt:lpstr>Calibri Light</vt:lpstr>
      <vt:lpstr>Calibri</vt:lpstr>
      <vt:lpstr>Microsoft YaHei</vt:lpstr>
      <vt:lpstr>Arial Unicode MS</vt:lpstr>
      <vt:lpstr>Office Theme</vt:lpstr>
      <vt:lpstr>PowerPoint 演示文稿</vt:lpstr>
      <vt:lpstr>OUTLINE</vt:lpstr>
      <vt:lpstr>KEYPOINTS</vt:lpstr>
      <vt:lpstr>INTRODUCTION</vt:lpstr>
      <vt:lpstr>INTRODUCTION</vt:lpstr>
      <vt:lpstr>Why do newborns require a dif f erent approach to resuscitation than adults?</vt:lpstr>
      <vt:lpstr>RISK FACTORS INCREASING LIKELIHOOD OF NR</vt:lpstr>
      <vt:lpstr>PATHOGENESIS</vt:lpstr>
      <vt:lpstr>FETAL CIRCULATION</vt:lpstr>
      <vt:lpstr>PowerPoint 演示文稿</vt:lpstr>
      <vt:lpstr>PATHOGENESIS</vt:lpstr>
      <vt:lpstr>PowerPoint 演示文稿</vt:lpstr>
      <vt:lpstr>PATHOGENESIS</vt:lpstr>
      <vt:lpstr>PATHOGENESIS</vt:lpstr>
      <vt:lpstr>PowerPoint 演示文稿</vt:lpstr>
      <vt:lpstr> CLINICAL FINDINGS OF ABNORMAL TRANSITION</vt:lpstr>
      <vt:lpstr>PREPARATION FOR BIRTH</vt:lpstr>
      <vt:lpstr>PREPARING AND ANTICIPATING</vt:lpstr>
      <vt:lpstr>PowerPoint 演示文稿</vt:lpstr>
      <vt:lpstr>PowerPoint 演示文稿</vt:lpstr>
      <vt:lpstr>PowerPoint 演示文稿</vt:lpstr>
      <vt:lpstr>PowerPoint 演示文稿</vt:lpstr>
      <vt:lpstr>AT BIRTH</vt:lpstr>
      <vt:lpstr>AT BIRTH(GOLDEN MINUTE)</vt:lpstr>
      <vt:lpstr>APGAR SCORE</vt:lpstr>
      <vt:lpstr>PowerPoint 演示文稿</vt:lpstr>
      <vt:lpstr>PowerPoint 演示文稿</vt:lpstr>
      <vt:lpstr>What are the characteristics of an effective team leader</vt:lpstr>
      <vt:lpstr>PowerPoint 演示文稿</vt:lpstr>
      <vt:lpstr>PowerPoint 演示文稿</vt:lpstr>
      <vt:lpstr>PowerPoint 演示文稿</vt:lpstr>
      <vt:lpstr>PowerPoint 演示文稿</vt:lpstr>
      <vt:lpstr>RAPID EVALUATION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Case 1: Preparing for a birth with  risk                 factors </vt:lpstr>
      <vt:lpstr>PowerPoint 演示文稿</vt:lpstr>
      <vt:lpstr>PowerPoint 演示文稿</vt:lpstr>
      <vt:lpstr>PowerPoint 演示文稿</vt:lpstr>
      <vt:lpstr>PowerPoint 演示文稿</vt:lpstr>
      <vt:lpstr>PowerPoint 演示文稿</vt:lpstr>
      <vt:lpstr>PowerPoint 演示文稿</vt:lpstr>
      <vt:lpstr>CONCLUSION</vt:lpstr>
      <vt:lpstr>REFERENCES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JINDEL MESIOBI ANENE</cp:lastModifiedBy>
  <cp:revision>58</cp:revision>
  <dcterms:created xsi:type="dcterms:W3CDTF">2023-06-25T21:13:00Z</dcterms:created>
  <dcterms:modified xsi:type="dcterms:W3CDTF">2023-06-27T10:01:08Z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8946C3CFF01143509889C440E9F5B13A</vt:lpwstr>
  </property>
  <property fmtid="{D5CDD505-2E9C-101B-9397-08002B2CF9AE}" pid="3" name="KSOProductBuildVer">
    <vt:lpwstr>1033-11.2.0.11417</vt:lpwstr>
  </property>
</Properties>
</file>