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03" r:id="rId2"/>
    <p:sldId id="2604" r:id="rId3"/>
    <p:sldId id="2565" r:id="rId4"/>
    <p:sldId id="2571" r:id="rId5"/>
    <p:sldId id="2616" r:id="rId6"/>
    <p:sldId id="2607" r:id="rId7"/>
    <p:sldId id="2605" r:id="rId8"/>
    <p:sldId id="2611" r:id="rId9"/>
    <p:sldId id="2592" r:id="rId10"/>
    <p:sldId id="2602" r:id="rId11"/>
    <p:sldId id="2593" r:id="rId12"/>
    <p:sldId id="2594" r:id="rId13"/>
    <p:sldId id="2601" r:id="rId14"/>
    <p:sldId id="261" r:id="rId15"/>
    <p:sldId id="2596" r:id="rId16"/>
    <p:sldId id="262" r:id="rId17"/>
    <p:sldId id="2609" r:id="rId18"/>
    <p:sldId id="263" r:id="rId19"/>
    <p:sldId id="268" r:id="rId20"/>
    <p:sldId id="269" r:id="rId21"/>
    <p:sldId id="2612" r:id="rId22"/>
    <p:sldId id="2599" r:id="rId23"/>
    <p:sldId id="2613" r:id="rId24"/>
    <p:sldId id="2600" r:id="rId25"/>
    <p:sldId id="2614" r:id="rId26"/>
    <p:sldId id="261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70" d="100"/>
          <a:sy n="70" d="100"/>
        </p:scale>
        <p:origin x="46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How often are substances are used</a:t>
            </a:r>
          </a:p>
        </c:rich>
      </c:tx>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Sheet1!$C$36</c:f>
              <c:strCache>
                <c:ptCount val="1"/>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Sheet1!$B$37:$B$41</c:f>
              <c:strCache>
                <c:ptCount val="5"/>
                <c:pt idx="0">
                  <c:v>Daily</c:v>
                </c:pt>
                <c:pt idx="1">
                  <c:v>Once in  two days</c:v>
                </c:pt>
                <c:pt idx="2">
                  <c:v>Weekly</c:v>
                </c:pt>
                <c:pt idx="3">
                  <c:v>Monthly</c:v>
                </c:pt>
                <c:pt idx="4">
                  <c:v>Occasionally</c:v>
                </c:pt>
              </c:strCache>
            </c:strRef>
          </c:cat>
          <c:val>
            <c:numRef>
              <c:f>Sheet1!$C$37:$C$41</c:f>
              <c:numCache>
                <c:formatCode>General</c:formatCode>
                <c:ptCount val="5"/>
                <c:pt idx="0">
                  <c:v>13</c:v>
                </c:pt>
                <c:pt idx="1">
                  <c:v>12</c:v>
                </c:pt>
                <c:pt idx="2">
                  <c:v>5</c:v>
                </c:pt>
                <c:pt idx="3">
                  <c:v>15</c:v>
                </c:pt>
                <c:pt idx="4">
                  <c:v>20</c:v>
                </c:pt>
              </c:numCache>
            </c:numRef>
          </c:val>
          <c:extLst xmlns:c16r2="http://schemas.microsoft.com/office/drawing/2015/06/chart">
            <c:ext xmlns:c16="http://schemas.microsoft.com/office/drawing/2014/chart" uri="{C3380CC4-5D6E-409C-BE32-E72D297353CC}">
              <c16:uniqueId val="{00000000-5751-470D-B2A9-C4B3312C526A}"/>
            </c:ext>
          </c:extLst>
        </c:ser>
        <c:ser>
          <c:idx val="1"/>
          <c:order val="1"/>
          <c:tx>
            <c:strRef>
              <c:f>Sheet1!$D$36</c:f>
              <c:strCache>
                <c:ptCount val="1"/>
              </c:strCache>
            </c:strRef>
          </c:tx>
          <c:spPr>
            <a:solidFill>
              <a:schemeClr val="accent2"/>
            </a:solidFill>
            <a:ln>
              <a:noFill/>
            </a:ln>
            <a:effectLst/>
          </c:spPr>
          <c:invertIfNegative val="0"/>
          <c:dLbls>
            <c:dLbl>
              <c:idx val="0"/>
              <c:layout/>
              <c:tx>
                <c:rich>
                  <a:bodyPr/>
                  <a:lstStyle/>
                  <a:p>
                    <a:fld id="{8F27B15C-2671-45DC-9682-A1AA25B4C25B}"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5751-470D-B2A9-C4B3312C526A}"/>
                </c:ext>
                <c:ext xmlns:c15="http://schemas.microsoft.com/office/drawing/2012/chart" uri="{CE6537A1-D6FC-4f65-9D91-7224C49458BB}">
                  <c15:layout/>
                  <c15:dlblFieldTable/>
                  <c15:showDataLabelsRange val="0"/>
                </c:ext>
              </c:extLst>
            </c:dLbl>
            <c:dLbl>
              <c:idx val="1"/>
              <c:layout/>
              <c:tx>
                <c:rich>
                  <a:bodyPr/>
                  <a:lstStyle/>
                  <a:p>
                    <a:fld id="{C19A9245-D290-49DF-ADB8-3C034005C6B3}"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5751-470D-B2A9-C4B3312C526A}"/>
                </c:ext>
                <c:ext xmlns:c15="http://schemas.microsoft.com/office/drawing/2012/chart" uri="{CE6537A1-D6FC-4f65-9D91-7224C49458BB}">
                  <c15:layout/>
                  <c15:dlblFieldTable/>
                  <c15:showDataLabelsRange val="0"/>
                </c:ext>
              </c:extLst>
            </c:dLbl>
            <c:dLbl>
              <c:idx val="2"/>
              <c:layout/>
              <c:tx>
                <c:rich>
                  <a:bodyPr/>
                  <a:lstStyle/>
                  <a:p>
                    <a:fld id="{1AE5CE53-F030-4B80-8193-FD3DF6EE4F16}"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5751-470D-B2A9-C4B3312C526A}"/>
                </c:ext>
                <c:ext xmlns:c15="http://schemas.microsoft.com/office/drawing/2012/chart" uri="{CE6537A1-D6FC-4f65-9D91-7224C49458BB}">
                  <c15:layout/>
                  <c15:dlblFieldTable/>
                  <c15:showDataLabelsRange val="0"/>
                </c:ext>
              </c:extLst>
            </c:dLbl>
            <c:dLbl>
              <c:idx val="3"/>
              <c:layout/>
              <c:tx>
                <c:rich>
                  <a:bodyPr/>
                  <a:lstStyle/>
                  <a:p>
                    <a:fld id="{A9D89213-CA09-45FD-9DC4-47D042C42653}"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5751-470D-B2A9-C4B3312C526A}"/>
                </c:ext>
                <c:ext xmlns:c15="http://schemas.microsoft.com/office/drawing/2012/chart" uri="{CE6537A1-D6FC-4f65-9D91-7224C49458BB}">
                  <c15:layout/>
                  <c15:dlblFieldTable/>
                  <c15:showDataLabelsRange val="0"/>
                </c:ext>
              </c:extLst>
            </c:dLbl>
            <c:dLbl>
              <c:idx val="4"/>
              <c:layout/>
              <c:tx>
                <c:rich>
                  <a:bodyPr/>
                  <a:lstStyle/>
                  <a:p>
                    <a:fld id="{78FC51FD-6AC6-44CF-BA89-63E891242B9D}"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5751-470D-B2A9-C4B3312C526A}"/>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Sheet1!$B$37:$B$41</c:f>
              <c:strCache>
                <c:ptCount val="5"/>
                <c:pt idx="0">
                  <c:v>Daily</c:v>
                </c:pt>
                <c:pt idx="1">
                  <c:v>Once in  two days</c:v>
                </c:pt>
                <c:pt idx="2">
                  <c:v>Weekly</c:v>
                </c:pt>
                <c:pt idx="3">
                  <c:v>Monthly</c:v>
                </c:pt>
                <c:pt idx="4">
                  <c:v>Occasionally</c:v>
                </c:pt>
              </c:strCache>
            </c:strRef>
          </c:cat>
          <c:val>
            <c:numRef>
              <c:f>Sheet1!$D$37:$D$41</c:f>
              <c:numCache>
                <c:formatCode>General</c:formatCode>
                <c:ptCount val="5"/>
                <c:pt idx="0">
                  <c:v>4.3</c:v>
                </c:pt>
                <c:pt idx="1">
                  <c:v>4</c:v>
                </c:pt>
                <c:pt idx="2">
                  <c:v>1.7</c:v>
                </c:pt>
                <c:pt idx="3">
                  <c:v>5</c:v>
                </c:pt>
                <c:pt idx="4">
                  <c:v>6.6</c:v>
                </c:pt>
              </c:numCache>
            </c:numRef>
          </c:val>
          <c:extLst xmlns:c16r2="http://schemas.microsoft.com/office/drawing/2015/06/chart">
            <c:ext xmlns:c16="http://schemas.microsoft.com/office/drawing/2014/chart" uri="{C3380CC4-5D6E-409C-BE32-E72D297353CC}">
              <c16:uniqueId val="{00000006-5751-470D-B2A9-C4B3312C526A}"/>
            </c:ext>
          </c:extLst>
        </c:ser>
        <c:dLbls>
          <c:dLblPos val="ctr"/>
          <c:showLegendKey val="0"/>
          <c:showVal val="1"/>
          <c:showCatName val="0"/>
          <c:showSerName val="0"/>
          <c:showPercent val="0"/>
          <c:showBubbleSize val="0"/>
        </c:dLbls>
        <c:gapWidth val="79"/>
        <c:overlap val="100"/>
        <c:axId val="311576808"/>
        <c:axId val="311577200"/>
      </c:barChart>
      <c:catAx>
        <c:axId val="311576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cap="all" spc="120" normalizeH="0" baseline="0">
                <a:solidFill>
                  <a:schemeClr val="tx1">
                    <a:lumMod val="65000"/>
                    <a:lumOff val="35000"/>
                  </a:schemeClr>
                </a:solidFill>
                <a:latin typeface="+mn-lt"/>
                <a:ea typeface="+mn-ea"/>
                <a:cs typeface="+mn-cs"/>
              </a:defRPr>
            </a:pPr>
            <a:endParaRPr lang="en-US"/>
          </a:p>
        </c:txPr>
        <c:crossAx val="311577200"/>
        <c:crosses val="autoZero"/>
        <c:auto val="1"/>
        <c:lblAlgn val="ctr"/>
        <c:lblOffset val="100"/>
        <c:noMultiLvlLbl val="0"/>
      </c:catAx>
      <c:valAx>
        <c:axId val="311577200"/>
        <c:scaling>
          <c:orientation val="minMax"/>
        </c:scaling>
        <c:delete val="1"/>
        <c:axPos val="l"/>
        <c:numFmt formatCode="General" sourceLinked="1"/>
        <c:majorTickMark val="none"/>
        <c:minorTickMark val="none"/>
        <c:tickLblPos val="nextTo"/>
        <c:crossAx val="31157680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r>
              <a:rPr lang="en-US"/>
              <a:t>Commonly abused substances</a:t>
            </a:r>
          </a:p>
        </c:rich>
      </c:tx>
      <c:layout/>
      <c:overlay val="0"/>
      <c:spPr>
        <a:noFill/>
        <a:ln>
          <a:noFill/>
        </a:ln>
        <a:effectLst/>
      </c:spPr>
      <c:txPr>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Sheet1!$A$65:$A$70</c:f>
              <c:strCache>
                <c:ptCount val="6"/>
                <c:pt idx="0">
                  <c:v>Alcohol</c:v>
                </c:pt>
                <c:pt idx="1">
                  <c:v>Cigarette</c:v>
                </c:pt>
                <c:pt idx="2">
                  <c:v>Weed, ganja (Marijuana, cannabis)</c:v>
                </c:pt>
                <c:pt idx="3">
                  <c:v>Opioids (e.g tramadol, codeine morphine, heroine)</c:v>
                </c:pt>
                <c:pt idx="4">
                  <c:v>Blue ice (Methamphetamine)</c:v>
                </c:pt>
                <c:pt idx="5">
                  <c:v>Shisha</c:v>
                </c:pt>
              </c:strCache>
            </c:strRef>
          </c:cat>
          <c:val>
            <c:numRef>
              <c:f>Sheet1!$B$65:$B$70</c:f>
              <c:numCache>
                <c:formatCode>General</c:formatCode>
                <c:ptCount val="6"/>
                <c:pt idx="0">
                  <c:v>87</c:v>
                </c:pt>
                <c:pt idx="1">
                  <c:v>12</c:v>
                </c:pt>
                <c:pt idx="2">
                  <c:v>20</c:v>
                </c:pt>
                <c:pt idx="3">
                  <c:v>9</c:v>
                </c:pt>
                <c:pt idx="4">
                  <c:v>7</c:v>
                </c:pt>
                <c:pt idx="5">
                  <c:v>18</c:v>
                </c:pt>
              </c:numCache>
            </c:numRef>
          </c:val>
          <c:extLst xmlns:c16r2="http://schemas.microsoft.com/office/drawing/2015/06/chart">
            <c:ext xmlns:c16="http://schemas.microsoft.com/office/drawing/2014/chart" uri="{C3380CC4-5D6E-409C-BE32-E72D297353CC}">
              <c16:uniqueId val="{00000000-2A32-470D-BD79-EB101BECD947}"/>
            </c:ext>
          </c:extLst>
        </c:ser>
        <c:ser>
          <c:idx val="1"/>
          <c:order val="1"/>
          <c:spPr>
            <a:solidFill>
              <a:schemeClr val="accent2">
                <a:alpha val="70000"/>
              </a:schemeClr>
            </a:solidFill>
            <a:ln>
              <a:noFill/>
            </a:ln>
            <a:effectLst/>
          </c:spPr>
          <c:invertIfNegative val="0"/>
          <c:dLbls>
            <c:dLbl>
              <c:idx val="0"/>
              <c:layout/>
              <c:tx>
                <c:rich>
                  <a:bodyPr/>
                  <a:lstStyle/>
                  <a:p>
                    <a:fld id="{25B93EE9-049C-4407-86CE-B5FF62DBE1E9}" type="VALUE">
                      <a:rPr lang="en-US"/>
                      <a:pPr/>
                      <a:t>[VALUE]</a:t>
                    </a:fld>
                    <a:r>
                      <a:rPr lang="en-US"/>
                      <a:t>%</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2A32-470D-BD79-EB101BECD947}"/>
                </c:ex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Sheet1!$A$65:$A$70</c:f>
              <c:strCache>
                <c:ptCount val="6"/>
                <c:pt idx="0">
                  <c:v>Alcohol</c:v>
                </c:pt>
                <c:pt idx="1">
                  <c:v>Cigarette</c:v>
                </c:pt>
                <c:pt idx="2">
                  <c:v>Weed, ganja (Marijuana, cannabis)</c:v>
                </c:pt>
                <c:pt idx="3">
                  <c:v>Opioids (e.g tramadol, codeine morphine, heroine)</c:v>
                </c:pt>
                <c:pt idx="4">
                  <c:v>Blue ice (Methamphetamine)</c:v>
                </c:pt>
                <c:pt idx="5">
                  <c:v>Shisha</c:v>
                </c:pt>
              </c:strCache>
            </c:strRef>
          </c:cat>
          <c:val>
            <c:numRef>
              <c:f>Sheet1!$C$65:$C$70</c:f>
              <c:numCache>
                <c:formatCode>General</c:formatCode>
                <c:ptCount val="6"/>
                <c:pt idx="0">
                  <c:v>28.9</c:v>
                </c:pt>
                <c:pt idx="1">
                  <c:v>4</c:v>
                </c:pt>
                <c:pt idx="2">
                  <c:v>6.6</c:v>
                </c:pt>
                <c:pt idx="3">
                  <c:v>3</c:v>
                </c:pt>
                <c:pt idx="4">
                  <c:v>2.2999999999999998</c:v>
                </c:pt>
                <c:pt idx="5">
                  <c:v>6</c:v>
                </c:pt>
              </c:numCache>
            </c:numRef>
          </c:val>
          <c:extLst xmlns:c16r2="http://schemas.microsoft.com/office/drawing/2015/06/chart">
            <c:ext xmlns:c16="http://schemas.microsoft.com/office/drawing/2014/chart" uri="{C3380CC4-5D6E-409C-BE32-E72D297353CC}">
              <c16:uniqueId val="{00000002-2A32-470D-BD79-EB101BECD947}"/>
            </c:ext>
          </c:extLst>
        </c:ser>
        <c:dLbls>
          <c:dLblPos val="ctr"/>
          <c:showLegendKey val="0"/>
          <c:showVal val="1"/>
          <c:showCatName val="0"/>
          <c:showSerName val="0"/>
          <c:showPercent val="0"/>
          <c:showBubbleSize val="0"/>
        </c:dLbls>
        <c:gapWidth val="50"/>
        <c:overlap val="100"/>
        <c:axId val="311572496"/>
        <c:axId val="311574064"/>
      </c:barChart>
      <c:catAx>
        <c:axId val="311572496"/>
        <c:scaling>
          <c:orientation val="minMax"/>
        </c:scaling>
        <c:delete val="0"/>
        <c:axPos val="l"/>
        <c:numFmt formatCode="General" sourceLinked="1"/>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1574064"/>
        <c:crosses val="autoZero"/>
        <c:auto val="1"/>
        <c:lblAlgn val="ctr"/>
        <c:lblOffset val="100"/>
        <c:noMultiLvlLbl val="0"/>
      </c:catAx>
      <c:valAx>
        <c:axId val="311574064"/>
        <c:scaling>
          <c:orientation val="minMax"/>
        </c:scaling>
        <c:delete val="0"/>
        <c:axPos val="b"/>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1572496"/>
        <c:crosses val="autoZero"/>
        <c:crossBetween val="between"/>
      </c:valAx>
      <c:spPr>
        <a:noFill/>
        <a:ln>
          <a:noFill/>
        </a:ln>
        <a:effectLst/>
      </c:spPr>
    </c:plotArea>
    <c:legend>
      <c:legendPos val="b"/>
      <c:legendEntry>
        <c:idx val="1"/>
        <c:txPr>
          <a:bodyPr rot="0" spcFirstLastPara="1" vertOverflow="ellipsis" vert="horz" wrap="square" anchor="ctr" anchorCtr="1"/>
          <a:lstStyle/>
          <a:p>
            <a:pPr>
              <a:defRPr sz="900" b="0" i="0" u="none" strike="noStrike" kern="1200" baseline="0">
                <a:ln>
                  <a:noFill/>
                </a:ln>
                <a:solidFill>
                  <a:schemeClr val="tx1">
                    <a:lumMod val="65000"/>
                    <a:lumOff val="35000"/>
                  </a:schemeClr>
                </a:solidFill>
                <a:latin typeface="+mn-lt"/>
                <a:ea typeface="+mn-ea"/>
                <a:cs typeface="+mn-cs"/>
              </a:defRPr>
            </a:pPr>
            <a:endParaRPr lang="en-US"/>
          </a:p>
        </c:txPr>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DD93C8-73FA-4D3C-88E8-5D908ECD9CC0}"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D7E888-54C1-45C4-90BA-DCC05CCBA460}" type="slidenum">
              <a:rPr lang="en-US" smtClean="0"/>
              <a:t>‹#›</a:t>
            </a:fld>
            <a:endParaRPr lang="en-US"/>
          </a:p>
        </p:txBody>
      </p:sp>
    </p:spTree>
    <p:extLst>
      <p:ext uri="{BB962C8B-B14F-4D97-AF65-F5344CB8AC3E}">
        <p14:creationId xmlns:p14="http://schemas.microsoft.com/office/powerpoint/2010/main" val="1916534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22</a:t>
            </a:fld>
            <a:endParaRPr lang="en-US" dirty="0"/>
          </a:p>
        </p:txBody>
      </p:sp>
    </p:spTree>
    <p:extLst>
      <p:ext uri="{BB962C8B-B14F-4D97-AF65-F5344CB8AC3E}">
        <p14:creationId xmlns:p14="http://schemas.microsoft.com/office/powerpoint/2010/main" val="1276381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2F4EF2-FBDB-A620-7DE6-8A503C4FF0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33184C3-6B50-8AF1-A3E2-7D48270CB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84C6BDDE-426D-1729-45F1-5FAF8B8B33BD}"/>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FF6ECC8E-5F3A-6F97-34AB-18AC559D1E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A9078E1-7860-A25B-E9D9-7B9837B14C6B}"/>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870950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26ED3-8253-1A9B-76B1-390D0B2DE4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410F1A9-DE3A-F7CF-BF9F-5A5D4CB99F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9F98E60-4AE1-A74D-3D13-1279000F77D6}"/>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F3898A13-F982-7572-5D90-10CDFB6732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2A9E8F7-FD2D-394E-3648-F94457490129}"/>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422205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C8790B5-26F0-30D3-AC47-799A3A0EF3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17E1D21-715C-7208-EF1A-48B0406AE8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72DDBA8-8CB4-179D-B622-A350CC4EFA7A}"/>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05FEAD49-D91F-D42F-428F-E6B2141E9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56376B7-9A03-B076-FCDB-591798D1D767}"/>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3537465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master">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xmlns="" id="{076BCFAB-3411-4BD9-B8D0-045605E81287}"/>
              </a:ext>
            </a:extLst>
          </p:cNvPr>
          <p:cNvSpPr>
            <a:spLocks noGrp="1"/>
          </p:cNvSpPr>
          <p:nvPr>
            <p:ph idx="1"/>
          </p:nvPr>
        </p:nvSpPr>
        <p:spPr>
          <a:xfrm>
            <a:off x="838201"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2977357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5E7F19-F240-48F9-AA01-B6217D914EC7}"/>
              </a:ext>
            </a:extLst>
          </p:cNvPr>
          <p:cNvSpPr>
            <a:spLocks noGrp="1"/>
          </p:cNvSpPr>
          <p:nvPr>
            <p:ph type="title"/>
          </p:nvPr>
        </p:nvSpPr>
        <p:spPr/>
        <p:txBody>
          <a:bodyPr/>
          <a:lstStyle/>
          <a:p>
            <a:r>
              <a:rPr lang="en-US"/>
              <a:t>Click to edit Master title style</a:t>
            </a:r>
            <a:endParaRPr lang="en-NG"/>
          </a:p>
        </p:txBody>
      </p:sp>
      <p:sp>
        <p:nvSpPr>
          <p:cNvPr id="3" name="Date Placeholder 2">
            <a:extLst>
              <a:ext uri="{FF2B5EF4-FFF2-40B4-BE49-F238E27FC236}">
                <a16:creationId xmlns:a16="http://schemas.microsoft.com/office/drawing/2014/main" xmlns="" id="{B7C000F3-8D72-49D7-920E-D66921ADB2F2}"/>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xmlns="" id="{5D627F3D-0BDB-4B74-9A36-35DE781C595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FB1CBCC4-A14B-4306-A72E-FC5315BCFDB0}"/>
              </a:ext>
            </a:extLst>
          </p:cNvPr>
          <p:cNvSpPr>
            <a:spLocks noGrp="1"/>
          </p:cNvSpPr>
          <p:nvPr>
            <p:ph type="sldNum" sz="quarter" idx="12"/>
          </p:nvPr>
        </p:nvSpPr>
        <p:spPr/>
        <p:txBody>
          <a:bodyPr/>
          <a:lstStyle/>
          <a:p>
            <a:fld id="{48F63A3B-78C7-47BE-AE5E-E10140E04643}" type="slidenum">
              <a:rPr lang="en-US" smtClean="0"/>
              <a:pPr/>
              <a:t>‹#›</a:t>
            </a:fld>
            <a:endParaRPr lang="en-US" dirty="0"/>
          </a:p>
        </p:txBody>
      </p:sp>
      <p:sp>
        <p:nvSpPr>
          <p:cNvPr id="6" name="Text Placeholder 2">
            <a:extLst>
              <a:ext uri="{FF2B5EF4-FFF2-40B4-BE49-F238E27FC236}">
                <a16:creationId xmlns:a16="http://schemas.microsoft.com/office/drawing/2014/main" xmlns="" id="{FC2601AA-5256-48E2-91E7-874D99F4CA2A}"/>
              </a:ext>
            </a:extLst>
          </p:cNvPr>
          <p:cNvSpPr>
            <a:spLocks noGrp="1"/>
          </p:cNvSpPr>
          <p:nvPr>
            <p:ph idx="1"/>
          </p:nvPr>
        </p:nvSpPr>
        <p:spPr>
          <a:xfrm>
            <a:off x="838201"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8796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68B65E-44D0-64EA-5B6F-3439FE1A09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DAFD937-641A-BA6F-3EBF-15734013A5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F8A16E3-4330-CB7D-1D52-51F06480F953}"/>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C4074DF3-3818-DE76-0325-D7959848C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4DCAAC7-1A8A-7250-B6B8-A2C14B5ADD59}"/>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3310163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DBDE8A-F183-8551-81F9-BCF520840A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2934FD9-DC04-42DD-50CE-2E21360C62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D585488-EA24-2A2C-BFDA-213357FC69F3}"/>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F3413BD5-71E3-4F7E-E9C4-215AB679BA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B99BF51-ACA6-E962-0D23-893361C027C8}"/>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129472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739C94-8C5A-6018-ED2E-FDF503E591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E3CFB01-A128-2418-6734-587E4ADB08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7F75241-F28A-2873-4AD9-9E7451A20A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CEDFD822-D8B8-0688-C956-656CC9065B6F}"/>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6" name="Footer Placeholder 5">
            <a:extLst>
              <a:ext uri="{FF2B5EF4-FFF2-40B4-BE49-F238E27FC236}">
                <a16:creationId xmlns:a16="http://schemas.microsoft.com/office/drawing/2014/main" xmlns="" id="{CD8C38A1-E51D-BB00-695A-04C21B8ECE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8538CE9-04C2-B86B-07C1-2424025B0568}"/>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2409103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1E7952-651D-9F11-9DE8-9A061825D6D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8FFFAAF1-1E37-10C4-CA01-0EC26E8B53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03719DD-F776-7B40-225B-0D5B5758CC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63223DB-0829-7E5E-A77A-EAAEBD2B73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24B7D3B-3552-BF4D-0052-A3CCCD682F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30195E46-4AF2-72BF-53BF-E6C53FA454BC}"/>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8" name="Footer Placeholder 7">
            <a:extLst>
              <a:ext uri="{FF2B5EF4-FFF2-40B4-BE49-F238E27FC236}">
                <a16:creationId xmlns:a16="http://schemas.microsoft.com/office/drawing/2014/main" xmlns="" id="{2272788A-DD30-1718-E5E9-E5A516EFD3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4E2D471-8957-31F0-3DEB-B97C3B7B4790}"/>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3056887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4209E2-F44D-D904-26DA-BE9A814B43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0BE9F71-1B80-E61C-57D0-4327A3408105}"/>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4" name="Footer Placeholder 3">
            <a:extLst>
              <a:ext uri="{FF2B5EF4-FFF2-40B4-BE49-F238E27FC236}">
                <a16:creationId xmlns:a16="http://schemas.microsoft.com/office/drawing/2014/main" xmlns="" id="{AA540394-B404-E7DA-9469-FAB3561545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D30C691-AD18-1083-A8E0-7E599559C0CF}"/>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2501871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042922C-81EF-4B7A-4AE6-EF81152CFFCF}"/>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3" name="Footer Placeholder 2">
            <a:extLst>
              <a:ext uri="{FF2B5EF4-FFF2-40B4-BE49-F238E27FC236}">
                <a16:creationId xmlns:a16="http://schemas.microsoft.com/office/drawing/2014/main" xmlns="" id="{A93A2ECA-6241-83E6-5299-69EB854471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551E7FF-E6A5-5949-7758-92D89D0239ED}"/>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1183729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D38CC2-84AD-9B73-4AC7-53A01FCA2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DCE6BFD-D313-B33D-1C5A-97E9FBE346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F91742A-6E6A-EA6A-531F-D9821C0FB0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DCDA312-7367-52A1-DDE9-BD6E5B9D6BEC}"/>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6" name="Footer Placeholder 5">
            <a:extLst>
              <a:ext uri="{FF2B5EF4-FFF2-40B4-BE49-F238E27FC236}">
                <a16:creationId xmlns:a16="http://schemas.microsoft.com/office/drawing/2014/main" xmlns="" id="{D1706191-16E8-1E57-DAFF-D9132F4601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9879AAA-285E-179B-6FF0-BF6170CCF4DB}"/>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2562955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128B85-B8A1-FF01-F438-515F28F2F7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261CFE5-FEA4-8474-4AE7-52B2C1B132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3EC5A5B-E18B-2275-A867-3E0D13061D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B18D38D-6546-D4EA-04D3-F332ACF2398C}"/>
              </a:ext>
            </a:extLst>
          </p:cNvPr>
          <p:cNvSpPr>
            <a:spLocks noGrp="1"/>
          </p:cNvSpPr>
          <p:nvPr>
            <p:ph type="dt" sz="half" idx="10"/>
          </p:nvPr>
        </p:nvSpPr>
        <p:spPr/>
        <p:txBody>
          <a:bodyPr/>
          <a:lstStyle/>
          <a:p>
            <a:fld id="{ACFFD75C-5EE1-484A-8FB8-23F15370716A}" type="datetimeFigureOut">
              <a:rPr lang="en-US" smtClean="0"/>
              <a:t>8/3/2023</a:t>
            </a:fld>
            <a:endParaRPr lang="en-US"/>
          </a:p>
        </p:txBody>
      </p:sp>
      <p:sp>
        <p:nvSpPr>
          <p:cNvPr id="6" name="Footer Placeholder 5">
            <a:extLst>
              <a:ext uri="{FF2B5EF4-FFF2-40B4-BE49-F238E27FC236}">
                <a16:creationId xmlns:a16="http://schemas.microsoft.com/office/drawing/2014/main" xmlns="" id="{A061517A-A2C7-1E37-0B6B-CB6AF1154E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AAA5CBF-D235-0DCB-C853-16BA26457256}"/>
              </a:ext>
            </a:extLst>
          </p:cNvPr>
          <p:cNvSpPr>
            <a:spLocks noGrp="1"/>
          </p:cNvSpPr>
          <p:nvPr>
            <p:ph type="sldNum" sz="quarter" idx="12"/>
          </p:nvPr>
        </p:nvSpPr>
        <p:spPr/>
        <p:txBody>
          <a:bodyPr/>
          <a:lstStyle/>
          <a:p>
            <a:fld id="{AF13A85A-D5AF-4121-94ED-B0AC89F34274}" type="slidenum">
              <a:rPr lang="en-US" smtClean="0"/>
              <a:t>‹#›</a:t>
            </a:fld>
            <a:endParaRPr lang="en-US"/>
          </a:p>
        </p:txBody>
      </p:sp>
    </p:spTree>
    <p:extLst>
      <p:ext uri="{BB962C8B-B14F-4D97-AF65-F5344CB8AC3E}">
        <p14:creationId xmlns:p14="http://schemas.microsoft.com/office/powerpoint/2010/main" val="582086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09DB75D-751C-21F8-687A-FEA05ABCDD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E37FC407-C5C6-7F9C-9C50-F951BF86C2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E380F63-BA08-6582-0D31-54D41ADFE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FD75C-5EE1-484A-8FB8-23F15370716A}" type="datetimeFigureOut">
              <a:rPr lang="en-US" smtClean="0"/>
              <a:t>8/3/2023</a:t>
            </a:fld>
            <a:endParaRPr lang="en-US"/>
          </a:p>
        </p:txBody>
      </p:sp>
      <p:sp>
        <p:nvSpPr>
          <p:cNvPr id="5" name="Footer Placeholder 4">
            <a:extLst>
              <a:ext uri="{FF2B5EF4-FFF2-40B4-BE49-F238E27FC236}">
                <a16:creationId xmlns:a16="http://schemas.microsoft.com/office/drawing/2014/main" xmlns="" id="{5811C647-8569-82FA-799A-68E777ED55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B39F888-BE06-1F62-3CF7-49339568EE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13A85A-D5AF-4121-94ED-B0AC89F34274}" type="slidenum">
              <a:rPr lang="en-US" smtClean="0"/>
              <a:t>‹#›</a:t>
            </a:fld>
            <a:endParaRPr lang="en-US"/>
          </a:p>
        </p:txBody>
      </p:sp>
    </p:spTree>
    <p:extLst>
      <p:ext uri="{BB962C8B-B14F-4D97-AF65-F5344CB8AC3E}">
        <p14:creationId xmlns:p14="http://schemas.microsoft.com/office/powerpoint/2010/main" val="1395553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who.int/substance%20abuse/facts/en/" TargetMode="External"/><Relationship Id="rId2" Type="http://schemas.openxmlformats.org/officeDocument/2006/relationships/hyperlink" Target="https://www.unodc.org/documents/data-and-analysis/statistics/Drugs/Dru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7F043FA7-B2D7-C0FB-898A-BAEE72D9BC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5014" y="1"/>
            <a:ext cx="7997779" cy="5370490"/>
          </a:xfrm>
          <a:prstGeom prst="rect">
            <a:avLst/>
          </a:prstGeom>
        </p:spPr>
      </p:pic>
    </p:spTree>
    <p:extLst>
      <p:ext uri="{BB962C8B-B14F-4D97-AF65-F5344CB8AC3E}">
        <p14:creationId xmlns:p14="http://schemas.microsoft.com/office/powerpoint/2010/main" val="730875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89277"/>
            <a:ext cx="10512862" cy="1325563"/>
          </a:xfrm>
        </p:spPr>
        <p:txBody>
          <a:bodyPr/>
          <a:lstStyle/>
          <a:p>
            <a:pPr algn="ctr"/>
            <a:r>
              <a:rPr lang="en-US" b="1" dirty="0">
                <a:solidFill>
                  <a:schemeClr val="accent6"/>
                </a:solidFill>
              </a:rPr>
              <a:t>JUSTIFICATION</a:t>
            </a:r>
            <a:endParaRPr lang="en-NG" b="1" dirty="0">
              <a:solidFill>
                <a:schemeClr val="accent6"/>
              </a:solidFill>
            </a:endParaRPr>
          </a:p>
        </p:txBody>
      </p:sp>
      <p:sp>
        <p:nvSpPr>
          <p:cNvPr id="4" name="Text Placeholder 2">
            <a:extLst>
              <a:ext uri="{FF2B5EF4-FFF2-40B4-BE49-F238E27FC236}">
                <a16:creationId xmlns:a16="http://schemas.microsoft.com/office/drawing/2014/main" xmlns="" id="{6BB08A55-34B3-4883-BA2C-FD6C177E5E8A}"/>
              </a:ext>
            </a:extLst>
          </p:cNvPr>
          <p:cNvSpPr txBox="1">
            <a:spLocks/>
          </p:cNvSpPr>
          <p:nvPr/>
        </p:nvSpPr>
        <p:spPr>
          <a:xfrm>
            <a:off x="157408" y="1151887"/>
            <a:ext cx="10991824" cy="4554225"/>
          </a:xfrm>
          <a:prstGeom prst="rect">
            <a:avLst/>
          </a:prstGeom>
        </p:spPr>
        <p:txBody>
          <a:bodyPr vert="horz" lIns="45720" tIns="22860" rIns="45720" bIns="22860" rtlCol="0">
            <a:noAutofit/>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914171" lvl="1" algn="just">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While many studies have been conducted in Nigeria on substance abuse, the menace of this social anomaly has remained unabated among the youths. (</a:t>
            </a:r>
            <a:r>
              <a:rPr lang="en-US" sz="2400" dirty="0" err="1">
                <a:effectLst/>
                <a:ea typeface="Open Sans Light" panose="020B0306030504020204" pitchFamily="34" charset="0"/>
                <a:cs typeface="Open Sans Light" panose="020B0306030504020204" pitchFamily="34" charset="0"/>
              </a:rPr>
              <a:t>Aishat</a:t>
            </a:r>
            <a:r>
              <a:rPr lang="en-US" sz="2400" dirty="0">
                <a:effectLst/>
                <a:ea typeface="Open Sans Light" panose="020B0306030504020204" pitchFamily="34" charset="0"/>
                <a:cs typeface="Open Sans Light" panose="020B0306030504020204" pitchFamily="34" charset="0"/>
              </a:rPr>
              <a:t> Funmilayo </a:t>
            </a:r>
            <a:r>
              <a:rPr lang="en-US" sz="2400" i="1" dirty="0">
                <a:effectLst/>
                <a:ea typeface="Open Sans Light" panose="020B0306030504020204" pitchFamily="34" charset="0"/>
                <a:cs typeface="Open Sans Light" panose="020B0306030504020204" pitchFamily="34" charset="0"/>
              </a:rPr>
              <a:t>et al.</a:t>
            </a:r>
            <a:r>
              <a:rPr lang="en-US" sz="2400" dirty="0">
                <a:effectLst/>
                <a:ea typeface="Open Sans Light" panose="020B0306030504020204" pitchFamily="34" charset="0"/>
                <a:cs typeface="Open Sans Light" panose="020B0306030504020204" pitchFamily="34" charset="0"/>
              </a:rPr>
              <a:t>, 2019; Ca, </a:t>
            </a:r>
            <a:r>
              <a:rPr lang="en-US" sz="2400" dirty="0" err="1">
                <a:effectLst/>
                <a:ea typeface="Open Sans Light" panose="020B0306030504020204" pitchFamily="34" charset="0"/>
                <a:cs typeface="Open Sans Light" panose="020B0306030504020204" pitchFamily="34" charset="0"/>
              </a:rPr>
              <a:t>Chuks</a:t>
            </a:r>
            <a:r>
              <a:rPr lang="en-US" sz="2400" dirty="0">
                <a:effectLst/>
                <a:ea typeface="Open Sans Light" panose="020B0306030504020204" pitchFamily="34" charset="0"/>
                <a:cs typeface="Open Sans Light" panose="020B0306030504020204" pitchFamily="34" charset="0"/>
              </a:rPr>
              <a:t> and </a:t>
            </a:r>
            <a:r>
              <a:rPr lang="en-US" sz="2400" dirty="0" err="1">
                <a:effectLst/>
                <a:ea typeface="Open Sans Light" panose="020B0306030504020204" pitchFamily="34" charset="0"/>
                <a:cs typeface="Open Sans Light" panose="020B0306030504020204" pitchFamily="34" charset="0"/>
              </a:rPr>
              <a:t>Ojinnaka</a:t>
            </a:r>
            <a:r>
              <a:rPr lang="en-US" sz="2400" dirty="0">
                <a:effectLst/>
                <a:ea typeface="Open Sans Light" panose="020B0306030504020204" pitchFamily="34" charset="0"/>
                <a:cs typeface="Open Sans Light" panose="020B0306030504020204" pitchFamily="34" charset="0"/>
              </a:rPr>
              <a:t>, 2021)</a:t>
            </a:r>
          </a:p>
          <a:p>
            <a:pPr marL="914171" lvl="1">
              <a:lnSpc>
                <a:spcPct val="100000"/>
              </a:lnSpc>
              <a:spcBef>
                <a:spcPts val="0"/>
              </a:spcBef>
              <a:spcAft>
                <a:spcPts val="800"/>
              </a:spcAft>
            </a:pPr>
            <a:r>
              <a:rPr lang="en-US" sz="2400" dirty="0">
                <a:ea typeface="Open Sans Light" panose="020B0306030504020204" pitchFamily="34" charset="0"/>
                <a:cs typeface="Open Sans Light" panose="020B0306030504020204" pitchFamily="34" charset="0"/>
              </a:rPr>
              <a:t>There are no recent studies on the prevalence of substance abuse among in-school adolescents in Bayelsa </a:t>
            </a:r>
          </a:p>
          <a:p>
            <a:pPr marL="914171" lvl="1">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In Yenagoa which seems to be the most developed LGA with access to social amenities may just be a harbinger of substance abuse. </a:t>
            </a:r>
          </a:p>
          <a:p>
            <a:pPr marL="914171" lvl="1">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Indulgence in substance abuse by in-school adolescents may affect their mental health and concentration on their academics thereby reversing gains achieved in educational and health sectors</a:t>
            </a:r>
          </a:p>
          <a:p>
            <a:pPr marL="914171" lvl="1">
              <a:lnSpc>
                <a:spcPct val="100000"/>
              </a:lnSpc>
              <a:spcBef>
                <a:spcPts val="0"/>
              </a:spcBef>
              <a:spcAft>
                <a:spcPts val="800"/>
              </a:spcAft>
            </a:pPr>
            <a:r>
              <a:rPr lang="en-US" sz="2400" dirty="0">
                <a:ea typeface="Open Sans Light" panose="020B0306030504020204" pitchFamily="34" charset="0"/>
                <a:cs typeface="Open Sans Light" panose="020B0306030504020204" pitchFamily="34" charset="0"/>
              </a:rPr>
              <a:t>Identifying the factors associated with substance abuse among the study population will arm stakeholders especially in these sectors with data for  effective campaign against the menace.</a:t>
            </a:r>
            <a:endParaRPr lang="en-US" sz="2400" dirty="0">
              <a:effectLst/>
              <a:ea typeface="Open Sans Light" panose="020B0306030504020204" pitchFamily="34" charset="0"/>
              <a:cs typeface="Open Sans Light" panose="020B0306030504020204" pitchFamily="34" charset="0"/>
            </a:endParaRPr>
          </a:p>
          <a:p>
            <a:pPr marL="0" marR="0" algn="l">
              <a:lnSpc>
                <a:spcPct val="150000"/>
              </a:lnSpc>
              <a:spcBef>
                <a:spcPts val="0"/>
              </a:spcBef>
              <a:spcAft>
                <a:spcPts val="800"/>
              </a:spcAft>
            </a:pPr>
            <a:endParaRPr lang="en-US" sz="2400" dirty="0"/>
          </a:p>
        </p:txBody>
      </p:sp>
    </p:spTree>
    <p:extLst>
      <p:ext uri="{BB962C8B-B14F-4D97-AF65-F5344CB8AC3E}">
        <p14:creationId xmlns:p14="http://schemas.microsoft.com/office/powerpoint/2010/main" val="1372947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89277"/>
            <a:ext cx="10512862" cy="1325563"/>
          </a:xfrm>
        </p:spPr>
        <p:txBody>
          <a:bodyPr/>
          <a:lstStyle/>
          <a:p>
            <a:pPr algn="ctr"/>
            <a:r>
              <a:rPr lang="en-US" b="1" dirty="0">
                <a:solidFill>
                  <a:schemeClr val="accent6"/>
                </a:solidFill>
              </a:rPr>
              <a:t>OBJECTIVES</a:t>
            </a:r>
            <a:endParaRPr lang="en-NG" b="1" dirty="0">
              <a:solidFill>
                <a:schemeClr val="accent6"/>
              </a:solidFill>
            </a:endParaRPr>
          </a:p>
        </p:txBody>
      </p:sp>
      <p:sp>
        <p:nvSpPr>
          <p:cNvPr id="4" name="Text Placeholder 2">
            <a:extLst>
              <a:ext uri="{FF2B5EF4-FFF2-40B4-BE49-F238E27FC236}">
                <a16:creationId xmlns:a16="http://schemas.microsoft.com/office/drawing/2014/main" xmlns="" id="{98838237-7A6F-4836-8C11-4DD0A35DFDB1}"/>
              </a:ext>
            </a:extLst>
          </p:cNvPr>
          <p:cNvSpPr txBox="1">
            <a:spLocks/>
          </p:cNvSpPr>
          <p:nvPr/>
        </p:nvSpPr>
        <p:spPr>
          <a:xfrm>
            <a:off x="393700" y="1193801"/>
            <a:ext cx="10958732" cy="5474922"/>
          </a:xfrm>
          <a:prstGeom prst="rect">
            <a:avLst/>
          </a:prstGeom>
        </p:spPr>
        <p:txBody>
          <a:bodyPr vert="horz" lIns="45720" tIns="22860" rIns="45720" bIns="22860" rtlCol="0">
            <a:normAutofit fontScale="62500" lnSpcReduction="2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0" indent="0">
              <a:lnSpc>
                <a:spcPct val="120000"/>
              </a:lnSpc>
              <a:buNone/>
            </a:pPr>
            <a:r>
              <a:rPr lang="en-US" sz="3400" b="1" u="sng" dirty="0"/>
              <a:t>Aim of the study</a:t>
            </a:r>
            <a:r>
              <a:rPr lang="en-US" sz="3400" u="sng" dirty="0"/>
              <a:t> </a:t>
            </a:r>
            <a:endParaRPr lang="en-US" sz="3400" dirty="0"/>
          </a:p>
          <a:p>
            <a:pPr marL="0" marR="0" algn="just">
              <a:lnSpc>
                <a:spcPct val="120000"/>
              </a:lnSpc>
              <a:spcBef>
                <a:spcPts val="0"/>
              </a:spcBef>
              <a:spcAft>
                <a:spcPts val="800"/>
              </a:spcAft>
            </a:pPr>
            <a:r>
              <a:rPr lang="en-US" sz="3400" dirty="0">
                <a:ea typeface="Open Sans Light" panose="020B0306030504020204" pitchFamily="34" charset="0"/>
                <a:cs typeface="Open Sans Light" panose="020B0306030504020204" pitchFamily="34" charset="0"/>
              </a:rPr>
              <a:t>The aim of the study was to </a:t>
            </a:r>
            <a:r>
              <a:rPr lang="en-GB" sz="3400" dirty="0">
                <a:effectLst/>
                <a:ea typeface="Open Sans Light" panose="020B0306030504020204" pitchFamily="34" charset="0"/>
                <a:cs typeface="Open Sans Light" panose="020B0306030504020204" pitchFamily="34" charset="0"/>
              </a:rPr>
              <a:t>determine the prevalence, pattern and the (socio-demographic and psychosocial) factors related to substance abuse among in-school adolescents.</a:t>
            </a:r>
            <a:endParaRPr lang="en-US" sz="3400" dirty="0">
              <a:effectLst/>
              <a:ea typeface="Open Sans Light" panose="020B0306030504020204" pitchFamily="34" charset="0"/>
              <a:cs typeface="Open Sans Light" panose="020B0306030504020204" pitchFamily="34" charset="0"/>
            </a:endParaRPr>
          </a:p>
          <a:p>
            <a:pPr marL="0" indent="0">
              <a:lnSpc>
                <a:spcPct val="120000"/>
              </a:lnSpc>
              <a:buNone/>
            </a:pPr>
            <a:r>
              <a:rPr lang="en-US" sz="3400" b="1" u="sng" dirty="0"/>
              <a:t>Specific Objectives</a:t>
            </a:r>
            <a:endParaRPr lang="en-US" sz="3400" dirty="0"/>
          </a:p>
          <a:p>
            <a:pPr lvl="0">
              <a:lnSpc>
                <a:spcPct val="120000"/>
              </a:lnSpc>
            </a:pPr>
            <a:r>
              <a:rPr lang="en-US" sz="3400" dirty="0"/>
              <a:t>To determine the prevalence of substance abuse among in-school adolescents in Bayelsa State </a:t>
            </a:r>
          </a:p>
          <a:p>
            <a:pPr lvl="0">
              <a:lnSpc>
                <a:spcPct val="120000"/>
              </a:lnSpc>
            </a:pPr>
            <a:r>
              <a:rPr lang="en-US" sz="3400" dirty="0"/>
              <a:t>To describe the pattern of substance abuse among in-school adolescents in Bayelsa State </a:t>
            </a:r>
          </a:p>
          <a:p>
            <a:pPr lvl="0">
              <a:lnSpc>
                <a:spcPct val="120000"/>
              </a:lnSpc>
            </a:pPr>
            <a:r>
              <a:rPr lang="en-US" sz="3400" dirty="0"/>
              <a:t>To determine the  sociodemographic factors associated with substance abuse among in-school adolescents in Bayelsa state</a:t>
            </a:r>
          </a:p>
          <a:p>
            <a:pPr lvl="0">
              <a:lnSpc>
                <a:spcPct val="120000"/>
              </a:lnSpc>
            </a:pPr>
            <a:r>
              <a:rPr lang="en-US" sz="3400" dirty="0"/>
              <a:t>To determine the psychosocial predictors to substance abuse among in-school adolescents in Bayelsa state</a:t>
            </a:r>
          </a:p>
          <a:p>
            <a:endParaRPr lang="en-US" sz="2800" dirty="0">
              <a:solidFill>
                <a:srgbClr val="FF0000"/>
              </a:solidFill>
            </a:endParaRPr>
          </a:p>
        </p:txBody>
      </p:sp>
    </p:spTree>
    <p:extLst>
      <p:ext uri="{BB962C8B-B14F-4D97-AF65-F5344CB8AC3E}">
        <p14:creationId xmlns:p14="http://schemas.microsoft.com/office/powerpoint/2010/main" val="407348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89277"/>
            <a:ext cx="10512862" cy="999444"/>
          </a:xfrm>
        </p:spPr>
        <p:txBody>
          <a:bodyPr/>
          <a:lstStyle/>
          <a:p>
            <a:pPr algn="ctr"/>
            <a:r>
              <a:rPr lang="en-US" b="1" dirty="0">
                <a:solidFill>
                  <a:schemeClr val="accent6"/>
                </a:solidFill>
              </a:rPr>
              <a:t>METHODS -1 </a:t>
            </a:r>
            <a:endParaRPr lang="en-NG" b="1" dirty="0">
              <a:solidFill>
                <a:schemeClr val="accent6"/>
              </a:solidFill>
            </a:endParaRPr>
          </a:p>
        </p:txBody>
      </p:sp>
      <p:sp>
        <p:nvSpPr>
          <p:cNvPr id="4" name="Text Placeholder 2">
            <a:extLst>
              <a:ext uri="{FF2B5EF4-FFF2-40B4-BE49-F238E27FC236}">
                <a16:creationId xmlns:a16="http://schemas.microsoft.com/office/drawing/2014/main" xmlns="" id="{FF104ECE-26F8-4BA0-B3BE-C0BB55484094}"/>
              </a:ext>
            </a:extLst>
          </p:cNvPr>
          <p:cNvSpPr txBox="1">
            <a:spLocks/>
          </p:cNvSpPr>
          <p:nvPr/>
        </p:nvSpPr>
        <p:spPr>
          <a:xfrm>
            <a:off x="152400" y="1273763"/>
            <a:ext cx="10775133" cy="5394960"/>
          </a:xfrm>
          <a:prstGeom prst="rect">
            <a:avLst/>
          </a:prstGeom>
        </p:spPr>
        <p:txBody>
          <a:bodyPr vert="horz" lIns="45720" tIns="22860" rIns="45720" bIns="22860" rtlCol="0">
            <a:normAutofit/>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lvl="1"/>
            <a:r>
              <a:rPr lang="en-GB" sz="2400" dirty="0">
                <a:ea typeface="Open Sans Light" panose="020B0306030504020204" pitchFamily="34" charset="0"/>
                <a:cs typeface="Open Sans Light" panose="020B0306030504020204" pitchFamily="34" charset="0"/>
              </a:rPr>
              <a:t>Study design: It was a cross‑sectional study conducted in </a:t>
            </a:r>
            <a:r>
              <a:rPr lang="en-GB" sz="2400" dirty="0" smtClean="0">
                <a:ea typeface="Open Sans Light" panose="020B0306030504020204" pitchFamily="34" charset="0"/>
                <a:cs typeface="Open Sans Light" panose="020B0306030504020204" pitchFamily="34" charset="0"/>
              </a:rPr>
              <a:t>May – August 2022</a:t>
            </a:r>
            <a:r>
              <a:rPr lang="en-GB" sz="2400" dirty="0" smtClean="0">
                <a:ea typeface="Open Sans Light" panose="020B0306030504020204" pitchFamily="34" charset="0"/>
                <a:cs typeface="Open Sans Light" panose="020B0306030504020204" pitchFamily="34" charset="0"/>
              </a:rPr>
              <a:t> </a:t>
            </a:r>
            <a:endParaRPr lang="en-GB" sz="2400" dirty="0">
              <a:ea typeface="Open Sans Light" panose="020B0306030504020204" pitchFamily="34" charset="0"/>
              <a:cs typeface="Open Sans Light" panose="020B0306030504020204" pitchFamily="34" charset="0"/>
            </a:endParaRPr>
          </a:p>
          <a:p>
            <a:pPr lvl="1"/>
            <a:r>
              <a:rPr lang="en-GB" sz="2400" dirty="0">
                <a:ea typeface="Open Sans Light" panose="020B0306030504020204" pitchFamily="34" charset="0"/>
                <a:cs typeface="Open Sans Light" panose="020B0306030504020204" pitchFamily="34" charset="0"/>
              </a:rPr>
              <a:t>Study population: junior and senior students of selected public and private schools in Yenagoa LGA of Bayelsa State.</a:t>
            </a:r>
          </a:p>
          <a:p>
            <a:pPr lvl="1"/>
            <a:r>
              <a:rPr lang="en-US" sz="2400" dirty="0">
                <a:effectLst/>
                <a:ea typeface="Open Sans Light" panose="020B0306030504020204" pitchFamily="34" charset="0"/>
                <a:cs typeface="Open Sans Light" panose="020B0306030504020204" pitchFamily="34" charset="0"/>
              </a:rPr>
              <a:t>Inclusion Criteria: Students in senior and junior classes who gave their assent/consent to participate in the study and whose school authority gave us permission were recruited into the study. </a:t>
            </a:r>
          </a:p>
          <a:p>
            <a:pPr lvl="1"/>
            <a:r>
              <a:rPr lang="en-US" sz="2400" dirty="0">
                <a:effectLst/>
                <a:ea typeface="Open Sans Light" panose="020B0306030504020204" pitchFamily="34" charset="0"/>
                <a:cs typeface="Open Sans Light" panose="020B0306030504020204" pitchFamily="34" charset="0"/>
              </a:rPr>
              <a:t>Exclusion criteria: Students with significant physical or mental handicap, which could affect their ability to respond validly to the study instrument, were excluded from the study</a:t>
            </a:r>
          </a:p>
          <a:p>
            <a:pPr lvl="1"/>
            <a:r>
              <a:rPr lang="en-US" sz="2400" dirty="0">
                <a:ea typeface="Open Sans Light" panose="020B0306030504020204" pitchFamily="34" charset="0"/>
                <a:cs typeface="Open Sans Light" panose="020B0306030504020204" pitchFamily="34" charset="0"/>
              </a:rPr>
              <a:t>The minimum sample size of 300 was calculated using the Cochrane formula for cross-sectional study.</a:t>
            </a:r>
          </a:p>
          <a:p>
            <a:pPr lvl="1"/>
            <a:r>
              <a:rPr lang="en-GB" sz="2400" dirty="0" smtClean="0">
                <a:ea typeface="Open Sans Light" panose="020B0306030504020204" pitchFamily="34" charset="0"/>
                <a:cs typeface="Open Sans Light" panose="020B0306030504020204" pitchFamily="34" charset="0"/>
              </a:rPr>
              <a:t> Multistage </a:t>
            </a:r>
            <a:r>
              <a:rPr lang="en-GB" sz="2400" dirty="0">
                <a:ea typeface="Open Sans Light" panose="020B0306030504020204" pitchFamily="34" charset="0"/>
                <a:cs typeface="Open Sans Light" panose="020B0306030504020204" pitchFamily="34" charset="0"/>
              </a:rPr>
              <a:t>sampling was used to select </a:t>
            </a:r>
            <a:r>
              <a:rPr lang="en-US" sz="2400" dirty="0">
                <a:effectLst/>
                <a:ea typeface="Open Sans Light" panose="020B0306030504020204" pitchFamily="34" charset="0"/>
                <a:cs typeface="Open Sans Light" panose="020B0306030504020204" pitchFamily="34" charset="0"/>
              </a:rPr>
              <a:t>the schools and the students in the schools</a:t>
            </a:r>
          </a:p>
          <a:p>
            <a:pPr lvl="1"/>
            <a:endParaRPr lang="en-US" sz="2800" dirty="0"/>
          </a:p>
        </p:txBody>
      </p:sp>
    </p:spTree>
    <p:extLst>
      <p:ext uri="{BB962C8B-B14F-4D97-AF65-F5344CB8AC3E}">
        <p14:creationId xmlns:p14="http://schemas.microsoft.com/office/powerpoint/2010/main" val="173456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35376"/>
            <a:ext cx="10512862" cy="1325563"/>
          </a:xfrm>
        </p:spPr>
        <p:txBody>
          <a:bodyPr/>
          <a:lstStyle/>
          <a:p>
            <a:pPr algn="ctr"/>
            <a:r>
              <a:rPr lang="en-US" b="1" dirty="0">
                <a:solidFill>
                  <a:schemeClr val="accent6"/>
                </a:solidFill>
              </a:rPr>
              <a:t>METHODS -2 </a:t>
            </a:r>
            <a:endParaRPr lang="en-NG" b="1" dirty="0">
              <a:solidFill>
                <a:schemeClr val="accent6"/>
              </a:solidFill>
            </a:endParaRPr>
          </a:p>
        </p:txBody>
      </p:sp>
      <p:sp>
        <p:nvSpPr>
          <p:cNvPr id="4" name="Text Placeholder 2">
            <a:extLst>
              <a:ext uri="{FF2B5EF4-FFF2-40B4-BE49-F238E27FC236}">
                <a16:creationId xmlns:a16="http://schemas.microsoft.com/office/drawing/2014/main" xmlns="" id="{12A1AFA4-9444-4376-A404-D28B980D5D29}"/>
              </a:ext>
            </a:extLst>
          </p:cNvPr>
          <p:cNvSpPr txBox="1">
            <a:spLocks/>
          </p:cNvSpPr>
          <p:nvPr/>
        </p:nvSpPr>
        <p:spPr>
          <a:xfrm>
            <a:off x="326614" y="1269920"/>
            <a:ext cx="11204986" cy="5128952"/>
          </a:xfrm>
          <a:prstGeom prst="rect">
            <a:avLst/>
          </a:prstGeom>
        </p:spPr>
        <p:txBody>
          <a:bodyPr vert="horz" lIns="45720" tIns="22860" rIns="45720" bIns="22860" rtlCol="0">
            <a:normAutofit fontScale="85000" lnSpcReduction="2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lvl="1"/>
            <a:r>
              <a:rPr lang="en-GB" sz="2800" dirty="0">
                <a:effectLst/>
                <a:ea typeface="Open Sans Light" panose="020B0306030504020204" pitchFamily="34" charset="0"/>
                <a:cs typeface="Open Sans Light" panose="020B0306030504020204" pitchFamily="34" charset="0"/>
              </a:rPr>
              <a:t>Data was collected via a semi-structured, self-administered questionnaire adapted from Global school- based Student Health Survey (GSHS) Core Questionnaire, Drug Use Module 2021 version.</a:t>
            </a:r>
          </a:p>
          <a:p>
            <a:pPr lvl="1"/>
            <a:r>
              <a:rPr lang="en-US" sz="2800" dirty="0">
                <a:effectLst/>
                <a:ea typeface="Open Sans Light" panose="020B0306030504020204" pitchFamily="34" charset="0"/>
                <a:cs typeface="Open Sans Light" panose="020B0306030504020204" pitchFamily="34" charset="0"/>
              </a:rPr>
              <a:t>Assent was obtained by ticking a consent box on hardcopy questionnaire by eligible study population following an explanation of study aim on the questionnaire.</a:t>
            </a:r>
          </a:p>
          <a:p>
            <a:pPr lvl="1"/>
            <a:r>
              <a:rPr lang="en-US" sz="2800" dirty="0">
                <a:effectLst/>
                <a:ea typeface="Open Sans Light" panose="020B0306030504020204" pitchFamily="34" charset="0"/>
                <a:cs typeface="Open Sans Light" panose="020B0306030504020204" pitchFamily="34" charset="0"/>
              </a:rPr>
              <a:t>Consent was obtained from those above 18 years. Additional </a:t>
            </a:r>
            <a:r>
              <a:rPr lang="en-US" sz="2800" dirty="0" err="1">
                <a:effectLst/>
                <a:ea typeface="Open Sans Light" panose="020B0306030504020204" pitchFamily="34" charset="0"/>
                <a:cs typeface="Open Sans Light" panose="020B0306030504020204" pitchFamily="34" charset="0"/>
              </a:rPr>
              <a:t>en</a:t>
            </a:r>
            <a:r>
              <a:rPr lang="en-US" sz="2800" dirty="0">
                <a:effectLst/>
                <a:ea typeface="Open Sans Light" panose="020B0306030504020204" pitchFamily="34" charset="0"/>
                <a:cs typeface="Open Sans Light" panose="020B0306030504020204" pitchFamily="34" charset="0"/>
              </a:rPr>
              <a:t>-bloc informed consent and permission was obtained from school representatives of the  Parents-Teachers Association.</a:t>
            </a:r>
          </a:p>
          <a:p>
            <a:pPr lvl="1"/>
            <a:r>
              <a:rPr lang="en-US" sz="2800" dirty="0">
                <a:effectLst/>
                <a:ea typeface="Open Sans Light" panose="020B0306030504020204" pitchFamily="34" charset="0"/>
                <a:cs typeface="Open Sans Light" panose="020B0306030504020204" pitchFamily="34" charset="0"/>
              </a:rPr>
              <a:t>Ethical clearance: was obtained from the Federal Medical Centre Research and ethics committee and written permission obtained from the school authorities/ State Ministry of health</a:t>
            </a:r>
          </a:p>
          <a:p>
            <a:pPr lvl="1"/>
            <a:r>
              <a:rPr lang="en-US" sz="2800" dirty="0">
                <a:ea typeface="Open Sans Light" panose="020B0306030504020204" pitchFamily="34" charset="0"/>
                <a:cs typeface="Open Sans Light" panose="020B0306030504020204" pitchFamily="34" charset="0"/>
              </a:rPr>
              <a:t>Collected data were edited, and entered into IBM Statistical Product and Service Solutions (SPSS) version 25.0.</a:t>
            </a:r>
          </a:p>
          <a:p>
            <a:pPr lvl="1"/>
            <a:r>
              <a:rPr lang="en-GB" sz="2800" dirty="0">
                <a:ea typeface="Open Sans Light" panose="020B0306030504020204" pitchFamily="34" charset="0"/>
                <a:cs typeface="Open Sans Light" panose="020B0306030504020204" pitchFamily="34" charset="0"/>
              </a:rPr>
              <a:t>D</a:t>
            </a:r>
            <a:r>
              <a:rPr lang="en-GB" sz="2800" dirty="0">
                <a:effectLst/>
                <a:ea typeface="Open Sans Light" panose="020B0306030504020204" pitchFamily="34" charset="0"/>
                <a:cs typeface="Open Sans Light" panose="020B0306030504020204" pitchFamily="34" charset="0"/>
              </a:rPr>
              <a:t>escriptive statistics in frequencies and percentages; inferential statistics using chi-square and logistic regression at p&lt;0.05</a:t>
            </a:r>
            <a:r>
              <a:rPr lang="en-GB" sz="2800" dirty="0">
                <a:ea typeface="Open Sans Light" panose="020B0306030504020204" pitchFamily="34" charset="0"/>
                <a:cs typeface="Open Sans Light" panose="020B0306030504020204" pitchFamily="34" charset="0"/>
              </a:rPr>
              <a:t>The level of significance was set at p-Value&lt;0.05.</a:t>
            </a:r>
            <a:endParaRPr lang="en-US" sz="2800" dirty="0">
              <a:ea typeface="Open Sans Light" panose="020B0306030504020204" pitchFamily="34" charset="0"/>
              <a:cs typeface="Open Sans Light" panose="020B0306030504020204" pitchFamily="34" charset="0"/>
            </a:endParaRPr>
          </a:p>
          <a:p>
            <a:endParaRPr lang="en-US" sz="2800" dirty="0"/>
          </a:p>
          <a:p>
            <a:pPr marL="1828343" lvl="4" indent="0">
              <a:buNone/>
            </a:pPr>
            <a:endParaRPr lang="en-US" sz="1800" dirty="0"/>
          </a:p>
        </p:txBody>
      </p:sp>
    </p:spTree>
    <p:extLst>
      <p:ext uri="{BB962C8B-B14F-4D97-AF65-F5344CB8AC3E}">
        <p14:creationId xmlns:p14="http://schemas.microsoft.com/office/powerpoint/2010/main" val="4103936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A8FCEA9-C94C-AA13-6596-587E9AB41AAE}"/>
              </a:ext>
            </a:extLst>
          </p:cNvPr>
          <p:cNvSpPr>
            <a:spLocks noGrp="1"/>
          </p:cNvSpPr>
          <p:nvPr>
            <p:ph type="title"/>
          </p:nvPr>
        </p:nvSpPr>
        <p:spPr/>
        <p:txBody>
          <a:bodyPr>
            <a:normAutofit fontScale="90000"/>
          </a:bodyPr>
          <a:lstStyle/>
          <a:p>
            <a:pPr algn="ctr"/>
            <a:r>
              <a:rPr lang="en-US" b="1" dirty="0">
                <a:solidFill>
                  <a:schemeClr val="accent6"/>
                </a:solidFill>
              </a:rPr>
              <a:t>RESULTS – 1</a:t>
            </a:r>
            <a:br>
              <a:rPr lang="en-US" b="1" dirty="0">
                <a:solidFill>
                  <a:schemeClr val="accent6"/>
                </a:solidFill>
              </a:rPr>
            </a:br>
            <a:r>
              <a:rPr lang="en-US" b="1" dirty="0">
                <a:solidFill>
                  <a:schemeClr val="accent6"/>
                </a:solidFill>
              </a:rPr>
              <a:t>Sociodemographic characteristics and type of school</a:t>
            </a:r>
            <a:r>
              <a:rPr lang="en-US" dirty="0"/>
              <a:t/>
            </a:r>
            <a:br>
              <a:rPr lang="en-US" dirty="0"/>
            </a:br>
            <a:endParaRPr lang="en-US" dirty="0"/>
          </a:p>
        </p:txBody>
      </p:sp>
      <p:sp>
        <p:nvSpPr>
          <p:cNvPr id="3" name="Content Placeholder 2">
            <a:extLst>
              <a:ext uri="{FF2B5EF4-FFF2-40B4-BE49-F238E27FC236}">
                <a16:creationId xmlns:a16="http://schemas.microsoft.com/office/drawing/2014/main" xmlns="" id="{3A71F98D-C77C-FAE7-FAB3-5E69B94F2448}"/>
              </a:ext>
            </a:extLst>
          </p:cNvPr>
          <p:cNvSpPr>
            <a:spLocks noGrp="1"/>
          </p:cNvSpPr>
          <p:nvPr>
            <p:ph idx="1"/>
          </p:nvPr>
        </p:nvSpPr>
        <p:spPr/>
        <p:txBody>
          <a:bodyPr>
            <a:normAutofit fontScale="77500" lnSpcReduction="20000"/>
          </a:bodyPr>
          <a:lstStyle/>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A total of 301 students drawn from several secondary schools participated in the study.</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Majority (70.1%) were aged 15-19 years while a little less than a third were age 10-14 years. </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Just a little above half (50.2%)  were males while a little less than half were females.</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The predominant religion was Christianity. </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Most of the respondents 63.8% were students of a public day school while 23.6% attended a public boarding school; 9.3% attended a private day school; 0.7% attended private boarding school and 2.7% attended a Mission boarding school. </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Respondents attending a mixed school were about 35.2%; while 35.5% and 29.2% attended girls only and boys only schools respectively. </a:t>
            </a:r>
          </a:p>
          <a:p>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Majority of respondents, 85.1% were in senior secondary class.</a:t>
            </a:r>
          </a:p>
        </p:txBody>
      </p:sp>
    </p:spTree>
    <p:extLst>
      <p:ext uri="{BB962C8B-B14F-4D97-AF65-F5344CB8AC3E}">
        <p14:creationId xmlns:p14="http://schemas.microsoft.com/office/powerpoint/2010/main" val="4173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8200" y="365125"/>
            <a:ext cx="10515600" cy="828675"/>
          </a:xfrm>
        </p:spPr>
        <p:txBody>
          <a:bodyPr>
            <a:normAutofit fontScale="90000"/>
          </a:bodyPr>
          <a:lstStyle/>
          <a:p>
            <a:pPr algn="ctr"/>
            <a:r>
              <a:rPr lang="en-US" b="1" dirty="0">
                <a:solidFill>
                  <a:schemeClr val="accent6"/>
                </a:solidFill>
              </a:rPr>
              <a:t>RESULTS – 2</a:t>
            </a:r>
            <a:br>
              <a:rPr lang="en-US" b="1" dirty="0">
                <a:solidFill>
                  <a:schemeClr val="accent6"/>
                </a:solidFill>
              </a:rPr>
            </a:br>
            <a:r>
              <a:rPr lang="en-US" b="1" dirty="0">
                <a:solidFill>
                  <a:schemeClr val="accent6"/>
                </a:solidFill>
              </a:rPr>
              <a:t>Family structure </a:t>
            </a:r>
            <a:endParaRPr lang="en-NG" b="1" dirty="0">
              <a:solidFill>
                <a:schemeClr val="accent6"/>
              </a:solidFill>
            </a:endParaRPr>
          </a:p>
        </p:txBody>
      </p:sp>
      <p:sp>
        <p:nvSpPr>
          <p:cNvPr id="2" name="Content Placeholder 1">
            <a:extLst>
              <a:ext uri="{FF2B5EF4-FFF2-40B4-BE49-F238E27FC236}">
                <a16:creationId xmlns:a16="http://schemas.microsoft.com/office/drawing/2014/main" xmlns="" id="{870C06AC-6A48-7393-E861-E0723786F076}"/>
              </a:ext>
            </a:extLst>
          </p:cNvPr>
          <p:cNvSpPr>
            <a:spLocks noGrp="1"/>
          </p:cNvSpPr>
          <p:nvPr>
            <p:ph idx="1"/>
          </p:nvPr>
        </p:nvSpPr>
        <p:spPr>
          <a:xfrm>
            <a:off x="615950" y="1298575"/>
            <a:ext cx="10960100" cy="5194300"/>
          </a:xfrm>
        </p:spPr>
        <p:txBody>
          <a:bodyPr>
            <a:normAutofit fontScale="77500" lnSpcReduction="20000"/>
          </a:bodyPr>
          <a:lstStyle/>
          <a:p>
            <a:pPr marL="228600" marR="0" algn="just">
              <a:lnSpc>
                <a:spcPct val="150000"/>
              </a:lnSpc>
              <a:spcBef>
                <a:spcPts val="0"/>
              </a:spcBef>
              <a:spcAft>
                <a:spcPts val="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Most 61.8% of the respondents live with both parents. Only about 1% of respondents live alone or with friends.</a:t>
            </a:r>
          </a:p>
          <a:p>
            <a:pPr marL="228600" marR="0" algn="just">
              <a:lnSpc>
                <a:spcPct val="150000"/>
              </a:lnSpc>
              <a:spcBef>
                <a:spcPts val="0"/>
              </a:spcBef>
              <a:spcAft>
                <a:spcPts val="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 Majority 70.8% of respondents come from a monogamous family whole only one fifth of respondents come from polygamous homes. </a:t>
            </a:r>
          </a:p>
          <a:p>
            <a:pPr marL="228600" marR="0" algn="just">
              <a:lnSpc>
                <a:spcPct val="150000"/>
              </a:lnSpc>
              <a:spcBef>
                <a:spcPts val="0"/>
              </a:spcBef>
              <a:spcAft>
                <a:spcPts val="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About one-fifth of respondents are last born. About 84% of respondents have mothers who have completed secondary education.</a:t>
            </a:r>
          </a:p>
          <a:p>
            <a:pPr marL="228600" marR="0" algn="just">
              <a:lnSpc>
                <a:spcPct val="150000"/>
              </a:lnSpc>
              <a:spcBef>
                <a:spcPts val="0"/>
              </a:spcBef>
              <a:spcAft>
                <a:spcPts val="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A little less than half of respondents have parents who are government civil servants.</a:t>
            </a:r>
          </a:p>
          <a:p>
            <a:pPr marL="228600" marR="0" algn="just">
              <a:lnSpc>
                <a:spcPct val="150000"/>
              </a:lnSpc>
              <a:spcBef>
                <a:spcPts val="0"/>
              </a:spcBef>
              <a:spcAft>
                <a:spcPts val="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 As high as 70.8% of respondents patronize pharmacy when they are ill and only about 27.6% have medications purchased for them by their parents when they are ill. </a:t>
            </a:r>
          </a:p>
          <a:p>
            <a:endParaRPr lang="en-US" dirty="0"/>
          </a:p>
        </p:txBody>
      </p:sp>
    </p:spTree>
    <p:extLst>
      <p:ext uri="{BB962C8B-B14F-4D97-AF65-F5344CB8AC3E}">
        <p14:creationId xmlns:p14="http://schemas.microsoft.com/office/powerpoint/2010/main" val="13503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6CE35A-B4D8-3F52-873F-71C057CC696F}"/>
              </a:ext>
            </a:extLst>
          </p:cNvPr>
          <p:cNvSpPr>
            <a:spLocks noGrp="1"/>
          </p:cNvSpPr>
          <p:nvPr>
            <p:ph type="title"/>
          </p:nvPr>
        </p:nvSpPr>
        <p:spPr>
          <a:xfrm>
            <a:off x="405244" y="-70020"/>
            <a:ext cx="5733015" cy="596900"/>
          </a:xfrm>
        </p:spPr>
        <p:txBody>
          <a:bodyPr>
            <a:normAutofit/>
          </a:bodyPr>
          <a:lstStyle/>
          <a:p>
            <a:r>
              <a:rPr lang="en-US" dirty="0"/>
              <a:t> </a:t>
            </a:r>
            <a:r>
              <a:rPr lang="en-US" sz="1800" b="1" dirty="0"/>
              <a:t>Table 1 showing prevalence and pattern of substance abuse</a:t>
            </a:r>
          </a:p>
        </p:txBody>
      </p:sp>
      <p:sp>
        <p:nvSpPr>
          <p:cNvPr id="7" name="Content Placeholder 6">
            <a:extLst>
              <a:ext uri="{FF2B5EF4-FFF2-40B4-BE49-F238E27FC236}">
                <a16:creationId xmlns:a16="http://schemas.microsoft.com/office/drawing/2014/main" xmlns="" id="{006E3E55-E0C6-A3D2-078E-6A688C574029}"/>
              </a:ext>
            </a:extLst>
          </p:cNvPr>
          <p:cNvSpPr>
            <a:spLocks noGrp="1"/>
          </p:cNvSpPr>
          <p:nvPr>
            <p:ph idx="1"/>
          </p:nvPr>
        </p:nvSpPr>
        <p:spPr>
          <a:xfrm>
            <a:off x="5698967" y="571500"/>
            <a:ext cx="6391434" cy="6286500"/>
          </a:xfrm>
        </p:spPr>
        <p:txBody>
          <a:bodyPr>
            <a:normAutofit/>
          </a:bodyPr>
          <a:lstStyle/>
          <a:p>
            <a:r>
              <a:rPr lang="en-US" sz="1900" dirty="0">
                <a:effectLst/>
                <a:latin typeface="Open Sans Light" panose="020B0306030504020204" pitchFamily="34" charset="0"/>
                <a:ea typeface="Open Sans Light" panose="020B0306030504020204" pitchFamily="34" charset="0"/>
                <a:cs typeface="Open Sans Light" panose="020B0306030504020204" pitchFamily="34" charset="0"/>
              </a:rPr>
              <a:t>Awareness</a:t>
            </a:r>
          </a:p>
          <a:p>
            <a:pPr lvl="1"/>
            <a:r>
              <a:rPr lang="en-US" sz="1600" dirty="0">
                <a:effectLst/>
                <a:latin typeface="Open Sans Light" panose="020B0306030504020204" pitchFamily="34" charset="0"/>
                <a:ea typeface="Open Sans Light" panose="020B0306030504020204" pitchFamily="34" charset="0"/>
                <a:cs typeface="Open Sans Light" panose="020B0306030504020204" pitchFamily="34" charset="0"/>
              </a:rPr>
              <a:t>A vast majority of respondents (96%) have ever heard of substance abuse out of which 34.9% heard about it from their teachers on school which seem to be the most common channel of awareness.</a:t>
            </a:r>
          </a:p>
          <a:p>
            <a:pPr lvl="1"/>
            <a:r>
              <a:rPr lang="en-US" sz="1600" dirty="0">
                <a:effectLst/>
                <a:latin typeface="Open Sans Light" panose="020B0306030504020204" pitchFamily="34" charset="0"/>
                <a:ea typeface="Open Sans Light" panose="020B0306030504020204" pitchFamily="34" charset="0"/>
                <a:cs typeface="Open Sans Light" panose="020B0306030504020204" pitchFamily="34" charset="0"/>
              </a:rPr>
              <a:t>About 72.4% are aware that alcohol is an abused substance; 41.2% aware of cigarettes;38.9% aware of marijuana and cannabis. </a:t>
            </a:r>
          </a:p>
          <a:p>
            <a:endParaRPr lang="en-US" sz="1900" dirty="0">
              <a:effectLst/>
              <a:latin typeface="Open Sans Light" panose="020B0306030504020204" pitchFamily="34" charset="0"/>
              <a:ea typeface="Open Sans Light" panose="020B0306030504020204" pitchFamily="34" charset="0"/>
              <a:cs typeface="Open Sans Light" panose="020B0306030504020204" pitchFamily="34" charset="0"/>
            </a:endParaRPr>
          </a:p>
          <a:p>
            <a:r>
              <a:rPr lang="en-US" sz="1900" dirty="0">
                <a:effectLst/>
                <a:latin typeface="Open Sans Light" panose="020B0306030504020204" pitchFamily="34" charset="0"/>
                <a:ea typeface="Open Sans Light" panose="020B0306030504020204" pitchFamily="34" charset="0"/>
                <a:cs typeface="Open Sans Light" panose="020B0306030504020204" pitchFamily="34" charset="0"/>
              </a:rPr>
              <a:t>Prevalence</a:t>
            </a: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 </a:t>
            </a:r>
          </a:p>
          <a:p>
            <a:pPr lvl="1"/>
            <a:r>
              <a:rPr lang="en-US" sz="1600" dirty="0">
                <a:effectLst/>
                <a:latin typeface="Open Sans Light" panose="020B0306030504020204" pitchFamily="34" charset="0"/>
                <a:ea typeface="Open Sans Light" panose="020B0306030504020204" pitchFamily="34" charset="0"/>
                <a:cs typeface="Open Sans Light" panose="020B0306030504020204" pitchFamily="34" charset="0"/>
              </a:rPr>
              <a:t>About a third(32.3%) of the respondents have abused substances ever </a:t>
            </a:r>
          </a:p>
          <a:p>
            <a:pPr lvl="1"/>
            <a:r>
              <a:rPr lang="en-US" sz="1600" dirty="0">
                <a:latin typeface="Open Sans Light" panose="020B0306030504020204" pitchFamily="34" charset="0"/>
                <a:ea typeface="Open Sans Light" panose="020B0306030504020204" pitchFamily="34" charset="0"/>
                <a:cs typeface="Open Sans Light" panose="020B0306030504020204" pitchFamily="34" charset="0"/>
              </a:rPr>
              <a:t>O</a:t>
            </a:r>
            <a:r>
              <a:rPr lang="en-US" sz="1600" dirty="0">
                <a:effectLst/>
                <a:latin typeface="Open Sans Light" panose="020B0306030504020204" pitchFamily="34" charset="0"/>
                <a:ea typeface="Open Sans Light" panose="020B0306030504020204" pitchFamily="34" charset="0"/>
                <a:cs typeface="Open Sans Light" panose="020B0306030504020204" pitchFamily="34" charset="0"/>
              </a:rPr>
              <a:t>ne fifth (20.7%) have abused in the past one year among which 4.3% take those substances daily. </a:t>
            </a:r>
          </a:p>
          <a:p>
            <a:endParaRPr lang="en-US" sz="1800" dirty="0">
              <a:effectLst/>
              <a:latin typeface="Open Sans Light" panose="020B0306030504020204" pitchFamily="34" charset="0"/>
              <a:ea typeface="Open Sans Light" panose="020B0306030504020204" pitchFamily="34" charset="0"/>
              <a:cs typeface="Open Sans Light" panose="020B0306030504020204" pitchFamily="34" charset="0"/>
            </a:endParaRPr>
          </a:p>
          <a:p>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Age:</a:t>
            </a:r>
          </a:p>
          <a:p>
            <a:pPr lvl="1"/>
            <a:r>
              <a:rPr lang="en-US" sz="1400" dirty="0">
                <a:effectLst/>
                <a:latin typeface="Open Sans Light" panose="020B0306030504020204" pitchFamily="34" charset="0"/>
                <a:ea typeface="Open Sans Light" panose="020B0306030504020204" pitchFamily="34" charset="0"/>
                <a:cs typeface="Open Sans Light" panose="020B0306030504020204" pitchFamily="34" charset="0"/>
              </a:rPr>
              <a:t> </a:t>
            </a:r>
            <a:r>
              <a:rPr lang="en-US" sz="1500" dirty="0">
                <a:effectLst/>
                <a:latin typeface="Open Sans Light" panose="020B0306030504020204" pitchFamily="34" charset="0"/>
                <a:ea typeface="Open Sans Light" panose="020B0306030504020204" pitchFamily="34" charset="0"/>
                <a:cs typeface="Open Sans Light" panose="020B0306030504020204" pitchFamily="34" charset="0"/>
              </a:rPr>
              <a:t>The mean age of users of these substance is 12.42 </a:t>
            </a:r>
            <a:r>
              <a:rPr lang="en-US" sz="1500" u="sng" dirty="0">
                <a:effectLst/>
                <a:latin typeface="Open Sans Light" panose="020B0306030504020204" pitchFamily="34" charset="0"/>
                <a:ea typeface="Open Sans Light" panose="020B0306030504020204" pitchFamily="34" charset="0"/>
                <a:cs typeface="Open Sans Light" panose="020B0306030504020204" pitchFamily="34" charset="0"/>
              </a:rPr>
              <a:t>+</a:t>
            </a:r>
            <a:r>
              <a:rPr lang="en-US" sz="1500" dirty="0">
                <a:effectLst/>
                <a:latin typeface="Open Sans Light" panose="020B0306030504020204" pitchFamily="34" charset="0"/>
                <a:ea typeface="Open Sans Light" panose="020B0306030504020204" pitchFamily="34" charset="0"/>
                <a:cs typeface="Open Sans Light" panose="020B0306030504020204" pitchFamily="34" charset="0"/>
              </a:rPr>
              <a:t>2.97 years</a:t>
            </a:r>
            <a:endParaRPr lang="en-US" sz="1500" dirty="0">
              <a:latin typeface="Open Sans Light" panose="020B0306030504020204" pitchFamily="34" charset="0"/>
              <a:ea typeface="Open Sans Light" panose="020B0306030504020204" pitchFamily="34" charset="0"/>
              <a:cs typeface="Open Sans Light" panose="020B0306030504020204" pitchFamily="34" charset="0"/>
            </a:endParaRPr>
          </a:p>
          <a:p>
            <a:pPr lvl="1"/>
            <a:r>
              <a:rPr lang="en-US" sz="1500" dirty="0">
                <a:effectLst/>
                <a:latin typeface="Open Sans Light" panose="020B0306030504020204" pitchFamily="34" charset="0"/>
                <a:ea typeface="Open Sans Light" panose="020B0306030504020204" pitchFamily="34" charset="0"/>
                <a:cs typeface="Open Sans Light" panose="020B0306030504020204" pitchFamily="34" charset="0"/>
              </a:rPr>
              <a:t>Age of onset: majority of respondents began abusing this substance as young as </a:t>
            </a:r>
            <a:r>
              <a:rPr lang="en-US" sz="1500" b="1" dirty="0">
                <a:effectLst/>
                <a:latin typeface="Open Sans Light" panose="020B0306030504020204" pitchFamily="34" charset="0"/>
                <a:ea typeface="Open Sans Light" panose="020B0306030504020204" pitchFamily="34" charset="0"/>
                <a:cs typeface="Open Sans Light" panose="020B0306030504020204" pitchFamily="34" charset="0"/>
              </a:rPr>
              <a:t>13</a:t>
            </a:r>
            <a:r>
              <a:rPr lang="en-US" sz="1500" dirty="0">
                <a:effectLst/>
                <a:latin typeface="Open Sans Light" panose="020B0306030504020204" pitchFamily="34" charset="0"/>
                <a:ea typeface="Open Sans Light" panose="020B0306030504020204" pitchFamily="34" charset="0"/>
                <a:cs typeface="Open Sans Light" panose="020B0306030504020204" pitchFamily="34" charset="0"/>
              </a:rPr>
              <a:t> years of age.</a:t>
            </a:r>
          </a:p>
          <a:p>
            <a:endParaRPr lang="en-US" dirty="0"/>
          </a:p>
        </p:txBody>
      </p:sp>
      <p:sp>
        <p:nvSpPr>
          <p:cNvPr id="6" name="Text Placeholder 5">
            <a:extLst>
              <a:ext uri="{FF2B5EF4-FFF2-40B4-BE49-F238E27FC236}">
                <a16:creationId xmlns:a16="http://schemas.microsoft.com/office/drawing/2014/main" xmlns="" id="{8C8DDA57-6992-846C-E074-E0933EFCDE4B}"/>
              </a:ext>
            </a:extLst>
          </p:cNvPr>
          <p:cNvSpPr>
            <a:spLocks noGrp="1"/>
          </p:cNvSpPr>
          <p:nvPr>
            <p:ph type="body" sz="half" idx="2"/>
          </p:nvPr>
        </p:nvSpPr>
        <p:spPr/>
        <p:txBody>
          <a:bodyPr>
            <a:normAutofit/>
          </a:bodyPr>
          <a:lstStyle/>
          <a:p>
            <a:endParaRPr lang="en-US" dirty="0"/>
          </a:p>
        </p:txBody>
      </p:sp>
      <p:graphicFrame>
        <p:nvGraphicFramePr>
          <p:cNvPr id="10" name="Table 9">
            <a:extLst>
              <a:ext uri="{FF2B5EF4-FFF2-40B4-BE49-F238E27FC236}">
                <a16:creationId xmlns:a16="http://schemas.microsoft.com/office/drawing/2014/main" xmlns="" id="{245A6F6F-2667-B0EC-2FB6-F87B47E8372A}"/>
              </a:ext>
            </a:extLst>
          </p:cNvPr>
          <p:cNvGraphicFramePr>
            <a:graphicFrameLocks noGrp="1"/>
          </p:cNvGraphicFramePr>
          <p:nvPr>
            <p:extLst>
              <p:ext uri="{D42A27DB-BD31-4B8C-83A1-F6EECF244321}">
                <p14:modId xmlns:p14="http://schemas.microsoft.com/office/powerpoint/2010/main" val="2366445538"/>
              </p:ext>
            </p:extLst>
          </p:nvPr>
        </p:nvGraphicFramePr>
        <p:xfrm>
          <a:off x="499899" y="508088"/>
          <a:ext cx="5199067" cy="6190615"/>
        </p:xfrm>
        <a:graphic>
          <a:graphicData uri="http://schemas.openxmlformats.org/drawingml/2006/table">
            <a:tbl>
              <a:tblPr firstRow="1" firstCol="1" bandRow="1">
                <a:tableStyleId>{5C22544A-7EE6-4342-B048-85BDC9FD1C3A}</a:tableStyleId>
              </a:tblPr>
              <a:tblGrid>
                <a:gridCol w="3350202">
                  <a:extLst>
                    <a:ext uri="{9D8B030D-6E8A-4147-A177-3AD203B41FA5}">
                      <a16:colId xmlns:a16="http://schemas.microsoft.com/office/drawing/2014/main" xmlns="" val="789884516"/>
                    </a:ext>
                  </a:extLst>
                </a:gridCol>
                <a:gridCol w="1151023">
                  <a:extLst>
                    <a:ext uri="{9D8B030D-6E8A-4147-A177-3AD203B41FA5}">
                      <a16:colId xmlns:a16="http://schemas.microsoft.com/office/drawing/2014/main" xmlns="" val="3904130994"/>
                    </a:ext>
                  </a:extLst>
                </a:gridCol>
                <a:gridCol w="697842">
                  <a:extLst>
                    <a:ext uri="{9D8B030D-6E8A-4147-A177-3AD203B41FA5}">
                      <a16:colId xmlns:a16="http://schemas.microsoft.com/office/drawing/2014/main" xmlns="" val="2156217965"/>
                    </a:ext>
                  </a:extLst>
                </a:gridCol>
              </a:tblGrid>
              <a:tr h="182203">
                <a:tc>
                  <a:txBody>
                    <a:bodyPr/>
                    <a:lstStyle/>
                    <a:p>
                      <a:pPr marL="0" marR="0">
                        <a:lnSpc>
                          <a:spcPct val="107000"/>
                        </a:lnSpc>
                        <a:spcBef>
                          <a:spcPts val="0"/>
                        </a:spcBef>
                        <a:spcAft>
                          <a:spcPts val="0"/>
                        </a:spcAft>
                      </a:pPr>
                      <a:r>
                        <a:rPr lang="en-GB" sz="1200" dirty="0">
                          <a:effectLst/>
                        </a:rPr>
                        <a:t>Have you ever used any drugs listed above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178217964"/>
                  </a:ext>
                </a:extLst>
              </a:tr>
              <a:tr h="182203">
                <a:tc>
                  <a:txBody>
                    <a:bodyPr/>
                    <a:lstStyle/>
                    <a:p>
                      <a:pPr marL="0" marR="0">
                        <a:lnSpc>
                          <a:spcPct val="107000"/>
                        </a:lnSpc>
                        <a:spcBef>
                          <a:spcPts val="0"/>
                        </a:spcBef>
                        <a:spcAft>
                          <a:spcPts val="0"/>
                        </a:spcAft>
                      </a:pPr>
                      <a:r>
                        <a:rPr lang="en-GB" sz="1200" dirty="0">
                          <a:effectLst/>
                        </a:rPr>
                        <a:t>Yes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96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32.3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060090624"/>
                  </a:ext>
                </a:extLst>
              </a:tr>
              <a:tr h="182203">
                <a:tc>
                  <a:txBody>
                    <a:bodyPr/>
                    <a:lstStyle/>
                    <a:p>
                      <a:pPr marL="0" marR="0">
                        <a:lnSpc>
                          <a:spcPct val="107000"/>
                        </a:lnSpc>
                        <a:spcBef>
                          <a:spcPts val="0"/>
                        </a:spcBef>
                        <a:spcAft>
                          <a:spcPts val="0"/>
                        </a:spcAft>
                      </a:pPr>
                      <a:r>
                        <a:rPr lang="en-GB" sz="1200" dirty="0">
                          <a:effectLst/>
                        </a:rPr>
                        <a:t>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205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67.7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2584493601"/>
                  </a:ext>
                </a:extLst>
              </a:tr>
              <a:tr h="182203">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729106648"/>
                  </a:ext>
                </a:extLst>
              </a:tr>
              <a:tr h="182203">
                <a:tc>
                  <a:txBody>
                    <a:bodyPr/>
                    <a:lstStyle/>
                    <a:p>
                      <a:pPr marL="0" marR="0">
                        <a:lnSpc>
                          <a:spcPct val="107000"/>
                        </a:lnSpc>
                        <a:spcBef>
                          <a:spcPts val="0"/>
                        </a:spcBef>
                        <a:spcAft>
                          <a:spcPts val="0"/>
                        </a:spcAft>
                      </a:pPr>
                      <a:r>
                        <a:rPr lang="en-GB" sz="1200" dirty="0">
                          <a:effectLst/>
                        </a:rPr>
                        <a:t>In the last one Year have you used any of these drugs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304568945"/>
                  </a:ext>
                </a:extLst>
              </a:tr>
              <a:tr h="182203">
                <a:tc>
                  <a:txBody>
                    <a:bodyPr/>
                    <a:lstStyle/>
                    <a:p>
                      <a:pPr marL="0" marR="0">
                        <a:lnSpc>
                          <a:spcPct val="107000"/>
                        </a:lnSpc>
                        <a:spcBef>
                          <a:spcPts val="0"/>
                        </a:spcBef>
                        <a:spcAft>
                          <a:spcPts val="0"/>
                        </a:spcAft>
                      </a:pPr>
                      <a:r>
                        <a:rPr lang="en-GB" sz="1200" dirty="0">
                          <a:effectLst/>
                        </a:rPr>
                        <a:t>Yes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62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20.7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800876872"/>
                  </a:ext>
                </a:extLst>
              </a:tr>
              <a:tr h="182203">
                <a:tc>
                  <a:txBody>
                    <a:bodyPr/>
                    <a:lstStyle/>
                    <a:p>
                      <a:pPr marL="0" marR="0">
                        <a:lnSpc>
                          <a:spcPct val="107000"/>
                        </a:lnSpc>
                        <a:spcBef>
                          <a:spcPts val="0"/>
                        </a:spcBef>
                        <a:spcAft>
                          <a:spcPts val="0"/>
                        </a:spcAft>
                      </a:pPr>
                      <a:r>
                        <a:rPr lang="en-GB" sz="1200" dirty="0">
                          <a:effectLst/>
                        </a:rPr>
                        <a:t>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239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79.3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55986174"/>
                  </a:ext>
                </a:extLst>
              </a:tr>
              <a:tr h="182203">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710486978"/>
                  </a:ext>
                </a:extLst>
              </a:tr>
              <a:tr h="182203">
                <a:tc>
                  <a:txBody>
                    <a:bodyPr/>
                    <a:lstStyle/>
                    <a:p>
                      <a:pPr marL="0" marR="0">
                        <a:lnSpc>
                          <a:spcPct val="107000"/>
                        </a:lnSpc>
                        <a:spcBef>
                          <a:spcPts val="0"/>
                        </a:spcBef>
                        <a:spcAft>
                          <a:spcPts val="0"/>
                        </a:spcAft>
                      </a:pPr>
                      <a:r>
                        <a:rPr lang="en-GB" sz="1200" dirty="0">
                          <a:effectLst/>
                        </a:rPr>
                        <a:t>How often do you use drugs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451824651"/>
                  </a:ext>
                </a:extLst>
              </a:tr>
              <a:tr h="182203">
                <a:tc>
                  <a:txBody>
                    <a:bodyPr/>
                    <a:lstStyle/>
                    <a:p>
                      <a:pPr marL="0" marR="0">
                        <a:lnSpc>
                          <a:spcPct val="107000"/>
                        </a:lnSpc>
                        <a:spcBef>
                          <a:spcPts val="0"/>
                        </a:spcBef>
                        <a:spcAft>
                          <a:spcPts val="0"/>
                        </a:spcAft>
                      </a:pPr>
                      <a:r>
                        <a:rPr lang="en-GB" sz="1200" dirty="0">
                          <a:effectLst/>
                        </a:rPr>
                        <a:t>Daily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13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4.3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868855453"/>
                  </a:ext>
                </a:extLst>
              </a:tr>
              <a:tr h="182203">
                <a:tc>
                  <a:txBody>
                    <a:bodyPr/>
                    <a:lstStyle/>
                    <a:p>
                      <a:pPr marL="0" marR="0">
                        <a:lnSpc>
                          <a:spcPct val="107000"/>
                        </a:lnSpc>
                        <a:spcBef>
                          <a:spcPts val="0"/>
                        </a:spcBef>
                        <a:spcAft>
                          <a:spcPts val="0"/>
                        </a:spcAft>
                      </a:pPr>
                      <a:r>
                        <a:rPr lang="en-GB" sz="1200" dirty="0">
                          <a:effectLst/>
                        </a:rPr>
                        <a:t>Once in  two days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868058187"/>
                  </a:ext>
                </a:extLst>
              </a:tr>
              <a:tr h="182203">
                <a:tc>
                  <a:txBody>
                    <a:bodyPr/>
                    <a:lstStyle/>
                    <a:p>
                      <a:pPr marL="0" marR="0">
                        <a:lnSpc>
                          <a:spcPct val="107000"/>
                        </a:lnSpc>
                        <a:spcBef>
                          <a:spcPts val="0"/>
                        </a:spcBef>
                        <a:spcAft>
                          <a:spcPts val="0"/>
                        </a:spcAft>
                      </a:pPr>
                      <a:r>
                        <a:rPr lang="en-GB" sz="1200" dirty="0">
                          <a:effectLst/>
                        </a:rPr>
                        <a:t>Weekly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652778334"/>
                  </a:ext>
                </a:extLst>
              </a:tr>
              <a:tr h="182203">
                <a:tc>
                  <a:txBody>
                    <a:bodyPr/>
                    <a:lstStyle/>
                    <a:p>
                      <a:pPr marL="0" marR="0">
                        <a:lnSpc>
                          <a:spcPct val="107000"/>
                        </a:lnSpc>
                        <a:spcBef>
                          <a:spcPts val="0"/>
                        </a:spcBef>
                        <a:spcAft>
                          <a:spcPts val="0"/>
                        </a:spcAft>
                      </a:pPr>
                      <a:r>
                        <a:rPr lang="en-GB" sz="1200" dirty="0">
                          <a:effectLst/>
                        </a:rPr>
                        <a:t>Monthly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766957772"/>
                  </a:ext>
                </a:extLst>
              </a:tr>
              <a:tr h="182203">
                <a:tc>
                  <a:txBody>
                    <a:bodyPr/>
                    <a:lstStyle/>
                    <a:p>
                      <a:pPr marL="0" marR="0">
                        <a:lnSpc>
                          <a:spcPct val="107000"/>
                        </a:lnSpc>
                        <a:spcBef>
                          <a:spcPts val="0"/>
                        </a:spcBef>
                        <a:spcAft>
                          <a:spcPts val="0"/>
                        </a:spcAft>
                      </a:pPr>
                      <a:r>
                        <a:rPr lang="en-GB" sz="1200">
                          <a:effectLst/>
                        </a:rPr>
                        <a:t>Occasionally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6.6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383696345"/>
                  </a:ext>
                </a:extLst>
              </a:tr>
              <a:tr h="182203">
                <a:tc>
                  <a:txBody>
                    <a:bodyPr/>
                    <a:lstStyle/>
                    <a:p>
                      <a:pPr marL="0" marR="0">
                        <a:lnSpc>
                          <a:spcPct val="107000"/>
                        </a:lnSpc>
                        <a:spcBef>
                          <a:spcPts val="0"/>
                        </a:spcBef>
                        <a:spcAft>
                          <a:spcPts val="0"/>
                        </a:spcAft>
                      </a:pPr>
                      <a:r>
                        <a:rPr lang="en-GB" sz="1200">
                          <a:effectLst/>
                        </a:rPr>
                        <a:t>Not using currently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227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75.4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811877982"/>
                  </a:ext>
                </a:extLst>
              </a:tr>
              <a:tr h="182203">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766233413"/>
                  </a:ext>
                </a:extLst>
              </a:tr>
              <a:tr h="182203">
                <a:tc>
                  <a:txBody>
                    <a:bodyPr/>
                    <a:lstStyle/>
                    <a:p>
                      <a:pPr marL="0" marR="0">
                        <a:lnSpc>
                          <a:spcPct val="107000"/>
                        </a:lnSpc>
                        <a:spcBef>
                          <a:spcPts val="0"/>
                        </a:spcBef>
                        <a:spcAft>
                          <a:spcPts val="0"/>
                        </a:spcAft>
                      </a:pPr>
                      <a:r>
                        <a:rPr lang="en-GB" sz="1200" dirty="0">
                          <a:effectLst/>
                        </a:rPr>
                        <a:t>Tick as many as you have used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4102209672"/>
                  </a:ext>
                </a:extLst>
              </a:tr>
              <a:tr h="182203">
                <a:tc>
                  <a:txBody>
                    <a:bodyPr/>
                    <a:lstStyle/>
                    <a:p>
                      <a:pPr marL="0" marR="0">
                        <a:lnSpc>
                          <a:spcPct val="107000"/>
                        </a:lnSpc>
                        <a:spcBef>
                          <a:spcPts val="0"/>
                        </a:spcBef>
                        <a:spcAft>
                          <a:spcPts val="0"/>
                        </a:spcAft>
                      </a:pPr>
                      <a:r>
                        <a:rPr lang="en-GB" sz="1200" dirty="0">
                          <a:effectLst/>
                        </a:rPr>
                        <a:t>Alcohol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87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28.9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731750168"/>
                  </a:ext>
                </a:extLst>
              </a:tr>
              <a:tr h="182203">
                <a:tc>
                  <a:txBody>
                    <a:bodyPr/>
                    <a:lstStyle/>
                    <a:p>
                      <a:pPr marL="0" marR="0">
                        <a:lnSpc>
                          <a:spcPct val="107000"/>
                        </a:lnSpc>
                        <a:spcBef>
                          <a:spcPts val="0"/>
                        </a:spcBef>
                        <a:spcAft>
                          <a:spcPts val="0"/>
                        </a:spcAft>
                      </a:pPr>
                      <a:r>
                        <a:rPr lang="en-GB" sz="1200">
                          <a:effectLst/>
                        </a:rPr>
                        <a:t>Cigarette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4018068182"/>
                  </a:ext>
                </a:extLst>
              </a:tr>
              <a:tr h="182203">
                <a:tc>
                  <a:txBody>
                    <a:bodyPr/>
                    <a:lstStyle/>
                    <a:p>
                      <a:pPr marL="0" marR="0">
                        <a:lnSpc>
                          <a:spcPct val="107000"/>
                        </a:lnSpc>
                        <a:spcBef>
                          <a:spcPts val="0"/>
                        </a:spcBef>
                        <a:spcAft>
                          <a:spcPts val="0"/>
                        </a:spcAft>
                      </a:pPr>
                      <a:r>
                        <a:rPr lang="en-GB" sz="1200" dirty="0">
                          <a:effectLst/>
                        </a:rPr>
                        <a:t>Weed, </a:t>
                      </a:r>
                      <a:r>
                        <a:rPr lang="en-GB" sz="1200" dirty="0" err="1">
                          <a:effectLst/>
                        </a:rPr>
                        <a:t>ganja</a:t>
                      </a:r>
                      <a:r>
                        <a:rPr lang="en-GB" sz="1200" dirty="0">
                          <a:effectLst/>
                        </a:rPr>
                        <a:t> (Marijuana, cannabis)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6.6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2163379941"/>
                  </a:ext>
                </a:extLst>
              </a:tr>
              <a:tr h="182203">
                <a:tc>
                  <a:txBody>
                    <a:bodyPr/>
                    <a:lstStyle/>
                    <a:p>
                      <a:pPr marL="0" marR="0">
                        <a:lnSpc>
                          <a:spcPct val="107000"/>
                        </a:lnSpc>
                        <a:spcBef>
                          <a:spcPts val="0"/>
                        </a:spcBef>
                        <a:spcAft>
                          <a:spcPts val="0"/>
                        </a:spcAft>
                      </a:pPr>
                      <a:r>
                        <a:rPr lang="en-GB" sz="1200" dirty="0">
                          <a:effectLst/>
                        </a:rPr>
                        <a:t>Opioids (</a:t>
                      </a:r>
                      <a:r>
                        <a:rPr lang="en-GB" sz="1200" dirty="0" err="1">
                          <a:effectLst/>
                        </a:rPr>
                        <a:t>e.g</a:t>
                      </a:r>
                      <a:r>
                        <a:rPr lang="en-GB" sz="1200" dirty="0">
                          <a:effectLst/>
                        </a:rPr>
                        <a:t> tramadol, codeine morphine, heroine)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526205113"/>
                  </a:ext>
                </a:extLst>
              </a:tr>
              <a:tr h="182203">
                <a:tc>
                  <a:txBody>
                    <a:bodyPr/>
                    <a:lstStyle/>
                    <a:p>
                      <a:pPr marL="0" marR="0">
                        <a:lnSpc>
                          <a:spcPct val="107000"/>
                        </a:lnSpc>
                        <a:spcBef>
                          <a:spcPts val="0"/>
                        </a:spcBef>
                        <a:spcAft>
                          <a:spcPts val="0"/>
                        </a:spcAft>
                      </a:pPr>
                      <a:r>
                        <a:rPr lang="en-GB" sz="1200">
                          <a:effectLst/>
                        </a:rPr>
                        <a:t>Blue ice (Methamphetamine)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89439584"/>
                  </a:ext>
                </a:extLst>
              </a:tr>
              <a:tr h="182203">
                <a:tc>
                  <a:txBody>
                    <a:bodyPr/>
                    <a:lstStyle/>
                    <a:p>
                      <a:pPr marL="0" marR="0">
                        <a:lnSpc>
                          <a:spcPct val="107000"/>
                        </a:lnSpc>
                        <a:spcBef>
                          <a:spcPts val="0"/>
                        </a:spcBef>
                        <a:spcAft>
                          <a:spcPts val="0"/>
                        </a:spcAft>
                      </a:pPr>
                      <a:r>
                        <a:rPr lang="en-GB" sz="1200">
                          <a:effectLst/>
                        </a:rPr>
                        <a:t>Shisha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4184917377"/>
                  </a:ext>
                </a:extLst>
              </a:tr>
              <a:tr h="182203">
                <a:tc>
                  <a:txBody>
                    <a:bodyPr/>
                    <a:lstStyle/>
                    <a:p>
                      <a:pPr marL="0" marR="0">
                        <a:lnSpc>
                          <a:spcPct val="107000"/>
                        </a:lnSpc>
                        <a:spcBef>
                          <a:spcPts val="0"/>
                        </a:spcBef>
                        <a:spcAft>
                          <a:spcPts val="0"/>
                        </a:spcAft>
                      </a:pPr>
                      <a:r>
                        <a:rPr lang="en-GB" sz="1200" dirty="0">
                          <a:effectLst/>
                        </a:rPr>
                        <a:t>Over the counter drugs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097966550"/>
                  </a:ext>
                </a:extLst>
              </a:tr>
              <a:tr h="182203">
                <a:tc>
                  <a:txBody>
                    <a:bodyPr/>
                    <a:lstStyle/>
                    <a:p>
                      <a:pPr marL="0" marR="0">
                        <a:lnSpc>
                          <a:spcPct val="107000"/>
                        </a:lnSpc>
                        <a:spcBef>
                          <a:spcPts val="0"/>
                        </a:spcBef>
                        <a:spcAft>
                          <a:spcPts val="0"/>
                        </a:spcAft>
                      </a:pPr>
                      <a:r>
                        <a:rPr lang="en-GB" sz="1200" dirty="0">
                          <a:effectLst/>
                        </a:rPr>
                        <a:t>Others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710049323"/>
                  </a:ext>
                </a:extLst>
              </a:tr>
              <a:tr h="182203">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985700725"/>
                  </a:ext>
                </a:extLst>
              </a:tr>
              <a:tr h="182203">
                <a:tc>
                  <a:txBody>
                    <a:bodyPr/>
                    <a:lstStyle/>
                    <a:p>
                      <a:pPr marL="0" marR="0">
                        <a:lnSpc>
                          <a:spcPct val="107000"/>
                        </a:lnSpc>
                        <a:spcBef>
                          <a:spcPts val="0"/>
                        </a:spcBef>
                        <a:spcAft>
                          <a:spcPts val="800"/>
                        </a:spcAft>
                      </a:pPr>
                      <a:r>
                        <a:rPr lang="en-GB" sz="1200" dirty="0">
                          <a:effectLst/>
                        </a:rPr>
                        <a:t>At what age did you use drugs for the 1st time?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1607725409"/>
                  </a:ext>
                </a:extLst>
              </a:tr>
              <a:tr h="182203">
                <a:tc>
                  <a:txBody>
                    <a:bodyPr/>
                    <a:lstStyle/>
                    <a:p>
                      <a:pPr marL="0" marR="0">
                        <a:lnSpc>
                          <a:spcPct val="107000"/>
                        </a:lnSpc>
                        <a:spcBef>
                          <a:spcPts val="0"/>
                        </a:spcBef>
                        <a:spcAft>
                          <a:spcPts val="0"/>
                        </a:spcAft>
                      </a:pPr>
                      <a:r>
                        <a:rPr lang="en-GB" sz="1200" dirty="0">
                          <a:effectLst/>
                        </a:rPr>
                        <a:t>Mean age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12.42 ± 2.971year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001928712"/>
                  </a:ext>
                </a:extLst>
              </a:tr>
              <a:tr h="182203">
                <a:tc>
                  <a:txBody>
                    <a:bodyPr/>
                    <a:lstStyle/>
                    <a:p>
                      <a:pPr marL="0" marR="0">
                        <a:lnSpc>
                          <a:spcPct val="107000"/>
                        </a:lnSpc>
                        <a:spcBef>
                          <a:spcPts val="0"/>
                        </a:spcBef>
                        <a:spcAft>
                          <a:spcPts val="0"/>
                        </a:spcAft>
                      </a:pPr>
                      <a:r>
                        <a:rPr lang="en-GB" sz="1200">
                          <a:effectLst/>
                        </a:rPr>
                        <a:t>Median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13 years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305381069"/>
                  </a:ext>
                </a:extLst>
              </a:tr>
              <a:tr h="182203">
                <a:tc>
                  <a:txBody>
                    <a:bodyPr/>
                    <a:lstStyle/>
                    <a:p>
                      <a:pPr marL="0" marR="0">
                        <a:lnSpc>
                          <a:spcPct val="107000"/>
                        </a:lnSpc>
                        <a:spcBef>
                          <a:spcPts val="0"/>
                        </a:spcBef>
                        <a:spcAft>
                          <a:spcPts val="0"/>
                        </a:spcAft>
                      </a:pPr>
                      <a:r>
                        <a:rPr lang="en-GB" sz="1200">
                          <a:effectLst/>
                        </a:rPr>
                        <a:t>Mode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13 years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2356497746"/>
                  </a:ext>
                </a:extLst>
              </a:tr>
              <a:tr h="182203">
                <a:tc>
                  <a:txBody>
                    <a:bodyPr/>
                    <a:lstStyle/>
                    <a:p>
                      <a:pPr marL="0" marR="0">
                        <a:lnSpc>
                          <a:spcPct val="107000"/>
                        </a:lnSpc>
                        <a:spcBef>
                          <a:spcPts val="0"/>
                        </a:spcBef>
                        <a:spcAft>
                          <a:spcPts val="0"/>
                        </a:spcAft>
                      </a:pPr>
                      <a:r>
                        <a:rPr lang="en-GB" sz="1200" dirty="0">
                          <a:effectLst/>
                        </a:rPr>
                        <a:t>Range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a:effectLst/>
                        </a:rPr>
                        <a:t>14 (4 – 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1721" marR="51721" marT="0" marB="0"/>
                </a:tc>
                <a:extLst>
                  <a:ext uri="{0D108BD9-81ED-4DB2-BD59-A6C34878D82A}">
                    <a16:rowId xmlns:a16="http://schemas.microsoft.com/office/drawing/2014/main" xmlns="" val="3020095182"/>
                  </a:ext>
                </a:extLst>
              </a:tr>
            </a:tbl>
          </a:graphicData>
        </a:graphic>
      </p:graphicFrame>
    </p:spTree>
    <p:extLst>
      <p:ext uri="{BB962C8B-B14F-4D97-AF65-F5344CB8AC3E}">
        <p14:creationId xmlns:p14="http://schemas.microsoft.com/office/powerpoint/2010/main" val="573644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46DB4123-4263-014F-98BC-37A139DA285C}"/>
              </a:ext>
            </a:extLst>
          </p:cNvPr>
          <p:cNvSpPr>
            <a:spLocks noGrp="1"/>
          </p:cNvSpPr>
          <p:nvPr>
            <p:ph type="title"/>
          </p:nvPr>
        </p:nvSpPr>
        <p:spPr/>
        <p:txBody>
          <a:bodyPr/>
          <a:lstStyle/>
          <a:p>
            <a:pPr algn="ctr"/>
            <a:r>
              <a:rPr lang="en-US" dirty="0"/>
              <a:t> </a:t>
            </a:r>
            <a:r>
              <a:rPr lang="en-US" b="1" dirty="0">
                <a:solidFill>
                  <a:schemeClr val="accent6"/>
                </a:solidFill>
              </a:rPr>
              <a:t>RESULTS – 3</a:t>
            </a:r>
            <a:br>
              <a:rPr lang="en-US" b="1" dirty="0">
                <a:solidFill>
                  <a:schemeClr val="accent6"/>
                </a:solidFill>
              </a:rPr>
            </a:br>
            <a:r>
              <a:rPr lang="en-US" b="1" dirty="0">
                <a:solidFill>
                  <a:schemeClr val="accent6"/>
                </a:solidFill>
              </a:rPr>
              <a:t>Pattern of Substance abuse</a:t>
            </a:r>
          </a:p>
        </p:txBody>
      </p:sp>
      <p:sp>
        <p:nvSpPr>
          <p:cNvPr id="9" name="Text Placeholder 8">
            <a:extLst>
              <a:ext uri="{FF2B5EF4-FFF2-40B4-BE49-F238E27FC236}">
                <a16:creationId xmlns:a16="http://schemas.microsoft.com/office/drawing/2014/main" xmlns="" id="{035470B0-586C-49E3-92B6-0697ADCA1504}"/>
              </a:ext>
            </a:extLst>
          </p:cNvPr>
          <p:cNvSpPr>
            <a:spLocks noGrp="1"/>
          </p:cNvSpPr>
          <p:nvPr>
            <p:ph type="body" idx="1"/>
          </p:nvPr>
        </p:nvSpPr>
        <p:spPr/>
        <p:txBody>
          <a:bodyPr/>
          <a:lstStyle/>
          <a:p>
            <a:r>
              <a:rPr lang="en-US" dirty="0"/>
              <a:t>Figure 1: Stacked Bar chart showing Pattern of use</a:t>
            </a:r>
          </a:p>
        </p:txBody>
      </p:sp>
      <p:sp>
        <p:nvSpPr>
          <p:cNvPr id="10" name="Text Placeholder 9">
            <a:extLst>
              <a:ext uri="{FF2B5EF4-FFF2-40B4-BE49-F238E27FC236}">
                <a16:creationId xmlns:a16="http://schemas.microsoft.com/office/drawing/2014/main" xmlns="" id="{948889E3-373C-AF50-8BA5-D6DCF818135A}"/>
              </a:ext>
            </a:extLst>
          </p:cNvPr>
          <p:cNvSpPr>
            <a:spLocks noGrp="1"/>
          </p:cNvSpPr>
          <p:nvPr>
            <p:ph type="body" sz="quarter" idx="3"/>
          </p:nvPr>
        </p:nvSpPr>
        <p:spPr/>
        <p:txBody>
          <a:bodyPr/>
          <a:lstStyle/>
          <a:p>
            <a:r>
              <a:rPr lang="en-US" dirty="0"/>
              <a:t>Figure 2: Stacked Bar chart showing variety of substances abused</a:t>
            </a:r>
          </a:p>
        </p:txBody>
      </p:sp>
      <p:graphicFrame>
        <p:nvGraphicFramePr>
          <p:cNvPr id="16" name="Content Placeholder 15">
            <a:extLst>
              <a:ext uri="{FF2B5EF4-FFF2-40B4-BE49-F238E27FC236}">
                <a16:creationId xmlns:a16="http://schemas.microsoft.com/office/drawing/2014/main" xmlns="" id="{6B8D0DDD-72EB-A87B-7BE6-32340B26A377}"/>
              </a:ext>
            </a:extLst>
          </p:cNvPr>
          <p:cNvGraphicFramePr>
            <a:graphicFrameLocks noGrp="1"/>
          </p:cNvGraphicFramePr>
          <p:nvPr>
            <p:ph sz="half" idx="2"/>
          </p:nvPr>
        </p:nvGraphicFramePr>
        <p:xfrm>
          <a:off x="839788" y="2505075"/>
          <a:ext cx="5157787" cy="36845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Content Placeholder 16">
            <a:extLst>
              <a:ext uri="{FF2B5EF4-FFF2-40B4-BE49-F238E27FC236}">
                <a16:creationId xmlns:a16="http://schemas.microsoft.com/office/drawing/2014/main" xmlns="" id="{3A58650F-0AE5-3ED1-28AE-9BF1E8EE4374}"/>
              </a:ext>
            </a:extLst>
          </p:cNvPr>
          <p:cNvGraphicFramePr>
            <a:graphicFrameLocks noGrp="1"/>
          </p:cNvGraphicFramePr>
          <p:nvPr>
            <p:ph sz="quarter" idx="4"/>
          </p:nvPr>
        </p:nvGraphicFramePr>
        <p:xfrm>
          <a:off x="6172200" y="2505075"/>
          <a:ext cx="5183188" cy="36845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1906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18FDFF-E422-1324-E007-0B1E2E71C61A}"/>
              </a:ext>
            </a:extLst>
          </p:cNvPr>
          <p:cNvSpPr>
            <a:spLocks noGrp="1"/>
          </p:cNvSpPr>
          <p:nvPr>
            <p:ph type="title"/>
          </p:nvPr>
        </p:nvSpPr>
        <p:spPr/>
        <p:txBody>
          <a:bodyPr/>
          <a:lstStyle/>
          <a:p>
            <a:pPr algn="ctr"/>
            <a:r>
              <a:rPr lang="en-US" dirty="0"/>
              <a:t> </a:t>
            </a:r>
            <a:r>
              <a:rPr lang="en-US" b="1" dirty="0">
                <a:solidFill>
                  <a:schemeClr val="accent6"/>
                </a:solidFill>
              </a:rPr>
              <a:t>RESULTS – 4</a:t>
            </a:r>
            <a:br>
              <a:rPr lang="en-US" b="1" dirty="0">
                <a:solidFill>
                  <a:schemeClr val="accent6"/>
                </a:solidFill>
              </a:rPr>
            </a:br>
            <a:r>
              <a:rPr lang="en-US" b="1" dirty="0">
                <a:solidFill>
                  <a:schemeClr val="accent6"/>
                </a:solidFill>
              </a:rPr>
              <a:t>Pattern of substance abuse</a:t>
            </a:r>
            <a:endParaRPr lang="en-US" dirty="0"/>
          </a:p>
        </p:txBody>
      </p:sp>
      <p:sp>
        <p:nvSpPr>
          <p:cNvPr id="3" name="Content Placeholder 2">
            <a:extLst>
              <a:ext uri="{FF2B5EF4-FFF2-40B4-BE49-F238E27FC236}">
                <a16:creationId xmlns:a16="http://schemas.microsoft.com/office/drawing/2014/main" xmlns="" id="{2B58C95F-2683-D214-36AA-DCE9C3F5C017}"/>
              </a:ext>
            </a:extLst>
          </p:cNvPr>
          <p:cNvSpPr>
            <a:spLocks noGrp="1"/>
          </p:cNvSpPr>
          <p:nvPr>
            <p:ph sz="half" idx="1"/>
          </p:nvPr>
        </p:nvSpPr>
        <p:spPr/>
        <p:txBody>
          <a:bodyPr>
            <a:noAutofit/>
          </a:bodyPr>
          <a:lstStyle/>
          <a:p>
            <a:pPr marL="0" marR="0" algn="just">
              <a:lnSpc>
                <a:spcPct val="100000"/>
              </a:lnSpc>
              <a:spcBef>
                <a:spcPts val="0"/>
              </a:spcBef>
              <a:spcAft>
                <a:spcPts val="800"/>
              </a:spcAft>
            </a:pPr>
            <a:r>
              <a:rPr lang="en-US" sz="2000" dirty="0">
                <a:latin typeface="Open Sans Light" panose="020B0306030504020204" pitchFamily="34" charset="0"/>
                <a:ea typeface="Open Sans Light" panose="020B0306030504020204" pitchFamily="34" charset="0"/>
                <a:cs typeface="Open Sans Light" panose="020B0306030504020204" pitchFamily="34" charset="0"/>
              </a:rPr>
              <a:t>Why: </a:t>
            </a:r>
          </a:p>
          <a:p>
            <a:pPr marL="457200" lvl="1" algn="just">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Illness and relaxation ranked the highest reasons for abusing these substances. </a:t>
            </a:r>
          </a:p>
          <a:p>
            <a:pPr marL="457200" lvl="1" algn="just">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Only 2% each used these drugs due to social media influence and family problems. </a:t>
            </a:r>
          </a:p>
          <a:p>
            <a:pPr marL="457200" lvl="1" algn="just">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About 4% of respondents used these substance due to peer pressure;</a:t>
            </a:r>
          </a:p>
          <a:p>
            <a:pPr marL="457200" lvl="1" algn="just">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5.3% took them to cope with stressful life events </a:t>
            </a:r>
          </a:p>
          <a:p>
            <a:pPr marL="457200" lvl="1" algn="just">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5% to gain confidence.</a:t>
            </a:r>
          </a:p>
          <a:p>
            <a:pPr marL="0" marR="0" indent="0" algn="just">
              <a:lnSpc>
                <a:spcPct val="100000"/>
              </a:lnSpc>
              <a:spcBef>
                <a:spcPts val="0"/>
              </a:spcBef>
              <a:spcAft>
                <a:spcPts val="800"/>
              </a:spcAft>
              <a:buNone/>
            </a:pPr>
            <a:r>
              <a:rPr lang="en-US" sz="2000" dirty="0">
                <a:effectLst/>
                <a:latin typeface="Open Sans Light" panose="020B0306030504020204" pitchFamily="34" charset="0"/>
                <a:ea typeface="Open Sans Light" panose="020B0306030504020204" pitchFamily="34" charset="0"/>
                <a:cs typeface="Open Sans Light" panose="020B0306030504020204" pitchFamily="34" charset="0"/>
              </a:rPr>
              <a:t> </a:t>
            </a:r>
          </a:p>
        </p:txBody>
      </p:sp>
      <p:sp>
        <p:nvSpPr>
          <p:cNvPr id="4" name="Content Placeholder 3">
            <a:extLst>
              <a:ext uri="{FF2B5EF4-FFF2-40B4-BE49-F238E27FC236}">
                <a16:creationId xmlns:a16="http://schemas.microsoft.com/office/drawing/2014/main" xmlns="" id="{B605A2C1-6305-F57C-C48D-F7EF1CD865A4}"/>
              </a:ext>
            </a:extLst>
          </p:cNvPr>
          <p:cNvSpPr>
            <a:spLocks noGrp="1"/>
          </p:cNvSpPr>
          <p:nvPr>
            <p:ph sz="half" idx="2"/>
          </p:nvPr>
        </p:nvSpPr>
        <p:spPr/>
        <p:txBody>
          <a:bodyPr>
            <a:normAutofit fontScale="62500" lnSpcReduction="20000"/>
          </a:bodyPr>
          <a:lstStyle/>
          <a:p>
            <a:pPr marL="0" marR="0" algn="just">
              <a:lnSpc>
                <a:spcPct val="12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How: About 28% of respondents took these substances by drinking and 10.3% smoked. 2.7% injected these substances. </a:t>
            </a:r>
          </a:p>
          <a:p>
            <a:pPr marL="0" marR="0" algn="just">
              <a:lnSpc>
                <a:spcPct val="12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Where: As many as 51 students(16.9%) used these substances at home;7.6% while hanging out with friends and 6% at parties. Only about 2% used them before sex. </a:t>
            </a:r>
          </a:p>
          <a:p>
            <a:pPr marL="0" marR="0" algn="just">
              <a:lnSpc>
                <a:spcPct val="12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Majority of respondents access these substances by procuring them by themselves. Only 5.3% get them from their friends. </a:t>
            </a:r>
          </a:p>
          <a:p>
            <a:pPr marL="0" marR="0" algn="just">
              <a:lnSpc>
                <a:spcPct val="12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About 23.1% spend at least NGN 100 of their resources to procure these substances. Only 6.6% admitted getting them free of charge.</a:t>
            </a:r>
          </a:p>
          <a:p>
            <a:endParaRPr lang="en-US" dirty="0"/>
          </a:p>
        </p:txBody>
      </p:sp>
    </p:spTree>
    <p:extLst>
      <p:ext uri="{BB962C8B-B14F-4D97-AF65-F5344CB8AC3E}">
        <p14:creationId xmlns:p14="http://schemas.microsoft.com/office/powerpoint/2010/main" val="825765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0CA7BC-80FE-FF01-6C33-5D409AE11768}"/>
              </a:ext>
            </a:extLst>
          </p:cNvPr>
          <p:cNvSpPr>
            <a:spLocks noGrp="1"/>
          </p:cNvSpPr>
          <p:nvPr>
            <p:ph type="title"/>
          </p:nvPr>
        </p:nvSpPr>
        <p:spPr>
          <a:xfrm>
            <a:off x="839788" y="457200"/>
            <a:ext cx="4421743" cy="1075386"/>
          </a:xfrm>
        </p:spPr>
        <p:txBody>
          <a:bodyPr>
            <a:normAutofit fontScale="90000"/>
          </a:bodyPr>
          <a:lstStyle/>
          <a:p>
            <a:r>
              <a:rPr lang="en-US" dirty="0"/>
              <a:t> Table 2:</a:t>
            </a:r>
            <a:r>
              <a:rPr lang="en-US" sz="3600" b="1" dirty="0">
                <a:solidFill>
                  <a:schemeClr val="accent6"/>
                </a:solidFill>
              </a:rPr>
              <a:t>Factors associated with substance abuse(p&lt;0.05)</a:t>
            </a:r>
          </a:p>
        </p:txBody>
      </p:sp>
      <p:graphicFrame>
        <p:nvGraphicFramePr>
          <p:cNvPr id="4" name="Content Placeholder 3">
            <a:extLst>
              <a:ext uri="{FF2B5EF4-FFF2-40B4-BE49-F238E27FC236}">
                <a16:creationId xmlns:a16="http://schemas.microsoft.com/office/drawing/2014/main" xmlns="" id="{D03E1D2A-3906-8D55-C021-658CA89BC36D}"/>
              </a:ext>
            </a:extLst>
          </p:cNvPr>
          <p:cNvGraphicFramePr>
            <a:graphicFrameLocks noGrp="1"/>
          </p:cNvGraphicFramePr>
          <p:nvPr>
            <p:ph idx="1"/>
            <p:extLst>
              <p:ext uri="{D42A27DB-BD31-4B8C-83A1-F6EECF244321}">
                <p14:modId xmlns:p14="http://schemas.microsoft.com/office/powerpoint/2010/main" val="391991493"/>
              </p:ext>
            </p:extLst>
          </p:nvPr>
        </p:nvGraphicFramePr>
        <p:xfrm>
          <a:off x="5183187" y="457200"/>
          <a:ext cx="6485069" cy="5849205"/>
        </p:xfrm>
        <a:graphic>
          <a:graphicData uri="http://schemas.openxmlformats.org/drawingml/2006/table">
            <a:tbl>
              <a:tblPr firstRow="1" firstCol="1" bandRow="1">
                <a:tableStyleId>{5C22544A-7EE6-4342-B048-85BDC9FD1C3A}</a:tableStyleId>
              </a:tblPr>
              <a:tblGrid>
                <a:gridCol w="1962861">
                  <a:extLst>
                    <a:ext uri="{9D8B030D-6E8A-4147-A177-3AD203B41FA5}">
                      <a16:colId xmlns:a16="http://schemas.microsoft.com/office/drawing/2014/main" xmlns="" val="1480490521"/>
                    </a:ext>
                  </a:extLst>
                </a:gridCol>
                <a:gridCol w="1082001">
                  <a:extLst>
                    <a:ext uri="{9D8B030D-6E8A-4147-A177-3AD203B41FA5}">
                      <a16:colId xmlns:a16="http://schemas.microsoft.com/office/drawing/2014/main" xmlns="" val="2990368643"/>
                    </a:ext>
                  </a:extLst>
                </a:gridCol>
                <a:gridCol w="1179797">
                  <a:extLst>
                    <a:ext uri="{9D8B030D-6E8A-4147-A177-3AD203B41FA5}">
                      <a16:colId xmlns:a16="http://schemas.microsoft.com/office/drawing/2014/main" xmlns="" val="2498282005"/>
                    </a:ext>
                  </a:extLst>
                </a:gridCol>
                <a:gridCol w="1179797">
                  <a:extLst>
                    <a:ext uri="{9D8B030D-6E8A-4147-A177-3AD203B41FA5}">
                      <a16:colId xmlns:a16="http://schemas.microsoft.com/office/drawing/2014/main" xmlns="" val="4266532293"/>
                    </a:ext>
                  </a:extLst>
                </a:gridCol>
                <a:gridCol w="1080613">
                  <a:extLst>
                    <a:ext uri="{9D8B030D-6E8A-4147-A177-3AD203B41FA5}">
                      <a16:colId xmlns:a16="http://schemas.microsoft.com/office/drawing/2014/main" xmlns="" val="674073122"/>
                    </a:ext>
                  </a:extLst>
                </a:gridCol>
              </a:tblGrid>
              <a:tr h="229020">
                <a:tc>
                  <a:txBody>
                    <a:bodyPr/>
                    <a:lstStyle/>
                    <a:p>
                      <a:pPr marL="0" marR="0" algn="ctr">
                        <a:lnSpc>
                          <a:spcPct val="107000"/>
                        </a:lnSpc>
                        <a:spcBef>
                          <a:spcPts val="0"/>
                        </a:spcBef>
                        <a:spcAft>
                          <a:spcPts val="0"/>
                        </a:spcAft>
                      </a:pPr>
                      <a:r>
                        <a:rPr lang="en-GB" sz="1200">
                          <a:effectLst/>
                        </a:rPr>
                        <a:t>Variable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gridSpan="2">
                  <a:txBody>
                    <a:bodyPr/>
                    <a:lstStyle/>
                    <a:p>
                      <a:pPr marL="0" marR="0" algn="ctr">
                        <a:lnSpc>
                          <a:spcPct val="107000"/>
                        </a:lnSpc>
                        <a:spcBef>
                          <a:spcPts val="0"/>
                        </a:spcBef>
                        <a:spcAft>
                          <a:spcPts val="0"/>
                        </a:spcAft>
                      </a:pPr>
                      <a:r>
                        <a:rPr lang="en-GB" sz="1200">
                          <a:effectLst/>
                        </a:rPr>
                        <a:t>Substance Abuse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hMerge="1">
                  <a:txBody>
                    <a:bodyPr/>
                    <a:lstStyle/>
                    <a:p>
                      <a:endParaRPr lang="en-US"/>
                    </a:p>
                  </a:txBody>
                  <a:tcPr/>
                </a:tc>
                <a:tc>
                  <a:txBody>
                    <a:bodyPr/>
                    <a:lstStyle/>
                    <a:p>
                      <a:pPr marL="0" marR="0" algn="ctr">
                        <a:lnSpc>
                          <a:spcPct val="107000"/>
                        </a:lnSpc>
                        <a:spcBef>
                          <a:spcPts val="0"/>
                        </a:spcBef>
                        <a:spcAft>
                          <a:spcPts val="0"/>
                        </a:spcAft>
                      </a:pPr>
                      <a:r>
                        <a:rPr lang="en-GB" sz="1200">
                          <a:effectLst/>
                        </a:rPr>
                        <a:t>ꭓ</a:t>
                      </a:r>
                      <a:r>
                        <a:rPr lang="en-GB" sz="1200" baseline="300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p-Value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883036619"/>
                  </a:ext>
                </a:extLst>
              </a:tr>
              <a:tr h="208155">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Yes n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No n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536198736"/>
                  </a:ext>
                </a:extLst>
              </a:tr>
              <a:tr h="208155">
                <a:tc>
                  <a:txBody>
                    <a:bodyPr/>
                    <a:lstStyle/>
                    <a:p>
                      <a:pPr marL="0" marR="0">
                        <a:lnSpc>
                          <a:spcPct val="107000"/>
                        </a:lnSpc>
                        <a:spcBef>
                          <a:spcPts val="0"/>
                        </a:spcBef>
                        <a:spcAft>
                          <a:spcPts val="0"/>
                        </a:spcAft>
                      </a:pPr>
                      <a:r>
                        <a:rPr lang="en-GB" sz="1200">
                          <a:effectLst/>
                        </a:rPr>
                        <a:t>Age (Years)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865618150"/>
                  </a:ext>
                </a:extLst>
              </a:tr>
              <a:tr h="208155">
                <a:tc>
                  <a:txBody>
                    <a:bodyPr/>
                    <a:lstStyle/>
                    <a:p>
                      <a:pPr marL="0" marR="0">
                        <a:lnSpc>
                          <a:spcPct val="107000"/>
                        </a:lnSpc>
                        <a:spcBef>
                          <a:spcPts val="0"/>
                        </a:spcBef>
                        <a:spcAft>
                          <a:spcPts val="0"/>
                        </a:spcAft>
                      </a:pPr>
                      <a:r>
                        <a:rPr lang="en-GB" sz="1200">
                          <a:effectLst/>
                        </a:rPr>
                        <a:t>10 - 14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20 (22.2)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70 (77.8)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5.300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0.021*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892600913"/>
                  </a:ext>
                </a:extLst>
              </a:tr>
              <a:tr h="208155">
                <a:tc>
                  <a:txBody>
                    <a:bodyPr/>
                    <a:lstStyle/>
                    <a:p>
                      <a:pPr marL="0" marR="0">
                        <a:lnSpc>
                          <a:spcPct val="107000"/>
                        </a:lnSpc>
                        <a:spcBef>
                          <a:spcPts val="0"/>
                        </a:spcBef>
                        <a:spcAft>
                          <a:spcPts val="0"/>
                        </a:spcAft>
                      </a:pPr>
                      <a:r>
                        <a:rPr lang="en-GB" sz="1200">
                          <a:effectLst/>
                        </a:rPr>
                        <a:t>15 - 19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75 (35.7)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135 (64.3)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283907166"/>
                  </a:ext>
                </a:extLst>
              </a:tr>
              <a:tr h="208155">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4041757956"/>
                  </a:ext>
                </a:extLst>
              </a:tr>
              <a:tr h="208155">
                <a:tc>
                  <a:txBody>
                    <a:bodyPr/>
                    <a:lstStyle/>
                    <a:p>
                      <a:pPr marL="0" marR="0">
                        <a:lnSpc>
                          <a:spcPct val="107000"/>
                        </a:lnSpc>
                        <a:spcBef>
                          <a:spcPts val="0"/>
                        </a:spcBef>
                        <a:spcAft>
                          <a:spcPts val="0"/>
                        </a:spcAft>
                      </a:pPr>
                      <a:r>
                        <a:rPr lang="en-GB" sz="1200">
                          <a:effectLst/>
                        </a:rPr>
                        <a:t>Sex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2975826796"/>
                  </a:ext>
                </a:extLst>
              </a:tr>
              <a:tr h="208155">
                <a:tc>
                  <a:txBody>
                    <a:bodyPr/>
                    <a:lstStyle/>
                    <a:p>
                      <a:pPr marL="0" marR="0">
                        <a:lnSpc>
                          <a:spcPct val="107000"/>
                        </a:lnSpc>
                        <a:spcBef>
                          <a:spcPts val="0"/>
                        </a:spcBef>
                        <a:spcAft>
                          <a:spcPts val="0"/>
                        </a:spcAft>
                      </a:pPr>
                      <a:r>
                        <a:rPr lang="en-GB" sz="1200">
                          <a:effectLst/>
                        </a:rPr>
                        <a:t>Male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59 (39.3)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91 (60.7)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8.149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0.004*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64254166"/>
                  </a:ext>
                </a:extLst>
              </a:tr>
              <a:tr h="208155">
                <a:tc>
                  <a:txBody>
                    <a:bodyPr/>
                    <a:lstStyle/>
                    <a:p>
                      <a:pPr marL="0" marR="0">
                        <a:lnSpc>
                          <a:spcPct val="107000"/>
                        </a:lnSpc>
                        <a:spcBef>
                          <a:spcPts val="0"/>
                        </a:spcBef>
                        <a:spcAft>
                          <a:spcPts val="0"/>
                        </a:spcAft>
                      </a:pPr>
                      <a:r>
                        <a:rPr lang="en-GB" sz="1200">
                          <a:effectLst/>
                        </a:rPr>
                        <a:t>Female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36 (24.0)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114 (76.0)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707759942"/>
                  </a:ext>
                </a:extLst>
              </a:tr>
              <a:tr h="208155">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743356594"/>
                  </a:ext>
                </a:extLst>
              </a:tr>
              <a:tr h="208155">
                <a:tc>
                  <a:txBody>
                    <a:bodyPr/>
                    <a:lstStyle/>
                    <a:p>
                      <a:pPr marL="0" marR="0">
                        <a:lnSpc>
                          <a:spcPct val="107000"/>
                        </a:lnSpc>
                        <a:spcBef>
                          <a:spcPts val="0"/>
                        </a:spcBef>
                        <a:spcAft>
                          <a:spcPts val="0"/>
                        </a:spcAft>
                      </a:pPr>
                      <a:r>
                        <a:rPr lang="en-GB" sz="1200">
                          <a:effectLst/>
                        </a:rPr>
                        <a:t>School Type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371000284"/>
                  </a:ext>
                </a:extLst>
              </a:tr>
              <a:tr h="208155">
                <a:tc>
                  <a:txBody>
                    <a:bodyPr/>
                    <a:lstStyle/>
                    <a:p>
                      <a:pPr marL="0" marR="0">
                        <a:lnSpc>
                          <a:spcPct val="107000"/>
                        </a:lnSpc>
                        <a:spcBef>
                          <a:spcPts val="0"/>
                        </a:spcBef>
                        <a:spcAft>
                          <a:spcPts val="0"/>
                        </a:spcAft>
                      </a:pPr>
                      <a:r>
                        <a:rPr lang="en-GB" sz="1200">
                          <a:effectLst/>
                        </a:rPr>
                        <a:t>Public Boarding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20 (28.2)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51 (71.8)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11.177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0.019*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2828227809"/>
                  </a:ext>
                </a:extLst>
              </a:tr>
              <a:tr h="208155">
                <a:tc>
                  <a:txBody>
                    <a:bodyPr/>
                    <a:lstStyle/>
                    <a:p>
                      <a:pPr marL="0" marR="0">
                        <a:lnSpc>
                          <a:spcPct val="107000"/>
                        </a:lnSpc>
                        <a:spcBef>
                          <a:spcPts val="0"/>
                        </a:spcBef>
                        <a:spcAft>
                          <a:spcPts val="0"/>
                        </a:spcAft>
                      </a:pPr>
                      <a:r>
                        <a:rPr lang="en-GB" sz="1200">
                          <a:effectLst/>
                        </a:rPr>
                        <a:t>Public day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71 (37.4)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119 (62.6)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667083501"/>
                  </a:ext>
                </a:extLst>
              </a:tr>
              <a:tr h="208155">
                <a:tc>
                  <a:txBody>
                    <a:bodyPr/>
                    <a:lstStyle/>
                    <a:p>
                      <a:pPr marL="0" marR="0">
                        <a:lnSpc>
                          <a:spcPct val="107000"/>
                        </a:lnSpc>
                        <a:spcBef>
                          <a:spcPts val="0"/>
                        </a:spcBef>
                        <a:spcAft>
                          <a:spcPts val="0"/>
                        </a:spcAft>
                      </a:pPr>
                      <a:r>
                        <a:rPr lang="en-GB" sz="1200">
                          <a:effectLst/>
                        </a:rPr>
                        <a:t>Private Boarding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 (0.0)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 (100.0)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893509681"/>
                  </a:ext>
                </a:extLst>
              </a:tr>
              <a:tr h="208155">
                <a:tc>
                  <a:txBody>
                    <a:bodyPr/>
                    <a:lstStyle/>
                    <a:p>
                      <a:pPr marL="0" marR="0">
                        <a:lnSpc>
                          <a:spcPct val="107000"/>
                        </a:lnSpc>
                        <a:spcBef>
                          <a:spcPts val="0"/>
                        </a:spcBef>
                        <a:spcAft>
                          <a:spcPts val="0"/>
                        </a:spcAft>
                      </a:pPr>
                      <a:r>
                        <a:rPr lang="en-GB" sz="1200">
                          <a:effectLst/>
                        </a:rPr>
                        <a:t>Private Boarding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4 (14.3)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24 (85.7)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2566540444"/>
                  </a:ext>
                </a:extLst>
              </a:tr>
              <a:tr h="208155">
                <a:tc>
                  <a:txBody>
                    <a:bodyPr/>
                    <a:lstStyle/>
                    <a:p>
                      <a:pPr marL="0" marR="0">
                        <a:lnSpc>
                          <a:spcPct val="107000"/>
                        </a:lnSpc>
                        <a:spcBef>
                          <a:spcPts val="0"/>
                        </a:spcBef>
                        <a:spcAft>
                          <a:spcPts val="0"/>
                        </a:spcAft>
                      </a:pPr>
                      <a:r>
                        <a:rPr lang="en-GB" sz="1200">
                          <a:effectLst/>
                        </a:rPr>
                        <a:t>Mission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 (0.0)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8 (100.0)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2859278307"/>
                  </a:ext>
                </a:extLst>
              </a:tr>
              <a:tr h="208155">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902345538"/>
                  </a:ext>
                </a:extLst>
              </a:tr>
              <a:tr h="208155">
                <a:tc>
                  <a:txBody>
                    <a:bodyPr/>
                    <a:lstStyle/>
                    <a:p>
                      <a:pPr marL="0" marR="0">
                        <a:lnSpc>
                          <a:spcPct val="107000"/>
                        </a:lnSpc>
                        <a:spcBef>
                          <a:spcPts val="0"/>
                        </a:spcBef>
                        <a:spcAft>
                          <a:spcPts val="0"/>
                        </a:spcAft>
                      </a:pPr>
                      <a:r>
                        <a:rPr lang="en-GB" sz="1200">
                          <a:effectLst/>
                        </a:rPr>
                        <a:t>Gender Structure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510979922"/>
                  </a:ext>
                </a:extLst>
              </a:tr>
              <a:tr h="208155">
                <a:tc>
                  <a:txBody>
                    <a:bodyPr/>
                    <a:lstStyle/>
                    <a:p>
                      <a:pPr marL="0" marR="0">
                        <a:lnSpc>
                          <a:spcPct val="107000"/>
                        </a:lnSpc>
                        <a:spcBef>
                          <a:spcPts val="0"/>
                        </a:spcBef>
                        <a:spcAft>
                          <a:spcPts val="0"/>
                        </a:spcAft>
                      </a:pPr>
                      <a:r>
                        <a:rPr lang="en-GB" sz="1200">
                          <a:effectLst/>
                        </a:rPr>
                        <a:t>Mixed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28 (26.9)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76 (73.1)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15.519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527832494"/>
                  </a:ext>
                </a:extLst>
              </a:tr>
              <a:tr h="208155">
                <a:tc>
                  <a:txBody>
                    <a:bodyPr/>
                    <a:lstStyle/>
                    <a:p>
                      <a:pPr marL="0" marR="0">
                        <a:lnSpc>
                          <a:spcPct val="107000"/>
                        </a:lnSpc>
                        <a:spcBef>
                          <a:spcPts val="0"/>
                        </a:spcBef>
                        <a:spcAft>
                          <a:spcPts val="0"/>
                        </a:spcAft>
                      </a:pPr>
                      <a:r>
                        <a:rPr lang="en-GB" sz="1200">
                          <a:effectLst/>
                        </a:rPr>
                        <a:t>Boys only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42 (48.3)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45 (51.7)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688197261"/>
                  </a:ext>
                </a:extLst>
              </a:tr>
              <a:tr h="208155">
                <a:tc>
                  <a:txBody>
                    <a:bodyPr/>
                    <a:lstStyle/>
                    <a:p>
                      <a:pPr marL="0" marR="0">
                        <a:lnSpc>
                          <a:spcPct val="107000"/>
                        </a:lnSpc>
                        <a:spcBef>
                          <a:spcPts val="0"/>
                        </a:spcBef>
                        <a:spcAft>
                          <a:spcPts val="0"/>
                        </a:spcAft>
                      </a:pPr>
                      <a:r>
                        <a:rPr lang="en-GB" sz="1200">
                          <a:effectLst/>
                        </a:rPr>
                        <a:t>Girls only School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25 (23.4)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82 (76.6)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463199203"/>
                  </a:ext>
                </a:extLst>
              </a:tr>
              <a:tr h="208155">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71264278"/>
                  </a:ext>
                </a:extLst>
              </a:tr>
              <a:tr h="208155">
                <a:tc>
                  <a:txBody>
                    <a:bodyPr/>
                    <a:lstStyle/>
                    <a:p>
                      <a:pPr marL="0" marR="0">
                        <a:lnSpc>
                          <a:spcPct val="107000"/>
                        </a:lnSpc>
                        <a:spcBef>
                          <a:spcPts val="0"/>
                        </a:spcBef>
                        <a:spcAft>
                          <a:spcPts val="0"/>
                        </a:spcAft>
                      </a:pPr>
                      <a:r>
                        <a:rPr lang="en-GB" sz="1200">
                          <a:effectLst/>
                        </a:rPr>
                        <a:t>Class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2520550708"/>
                  </a:ext>
                </a:extLst>
              </a:tr>
              <a:tr h="208155">
                <a:tc>
                  <a:txBody>
                    <a:bodyPr/>
                    <a:lstStyle/>
                    <a:p>
                      <a:pPr marL="0" marR="0">
                        <a:lnSpc>
                          <a:spcPct val="107000"/>
                        </a:lnSpc>
                        <a:spcBef>
                          <a:spcPts val="0"/>
                        </a:spcBef>
                        <a:spcAft>
                          <a:spcPts val="0"/>
                        </a:spcAft>
                      </a:pPr>
                      <a:r>
                        <a:rPr lang="en-GB" sz="1200">
                          <a:effectLst/>
                        </a:rPr>
                        <a:t>JSS 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3 (100.0)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11.050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0.026*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4143835348"/>
                  </a:ext>
                </a:extLst>
              </a:tr>
              <a:tr h="208155">
                <a:tc>
                  <a:txBody>
                    <a:bodyPr/>
                    <a:lstStyle/>
                    <a:p>
                      <a:pPr marL="0" marR="0">
                        <a:lnSpc>
                          <a:spcPct val="107000"/>
                        </a:lnSpc>
                        <a:spcBef>
                          <a:spcPts val="0"/>
                        </a:spcBef>
                        <a:spcAft>
                          <a:spcPts val="0"/>
                        </a:spcAft>
                      </a:pPr>
                      <a:r>
                        <a:rPr lang="en-GB" sz="1200">
                          <a:effectLst/>
                        </a:rPr>
                        <a:t>JSS 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0 (0.0)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 (100.0)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600330978"/>
                  </a:ext>
                </a:extLst>
              </a:tr>
              <a:tr h="208155">
                <a:tc>
                  <a:txBody>
                    <a:bodyPr/>
                    <a:lstStyle/>
                    <a:p>
                      <a:pPr marL="0" marR="0">
                        <a:lnSpc>
                          <a:spcPct val="107000"/>
                        </a:lnSpc>
                        <a:spcBef>
                          <a:spcPts val="0"/>
                        </a:spcBef>
                        <a:spcAft>
                          <a:spcPts val="0"/>
                        </a:spcAft>
                      </a:pPr>
                      <a:r>
                        <a:rPr lang="en-GB" sz="1200">
                          <a:effectLst/>
                        </a:rPr>
                        <a:t>JSS 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15 (37.5)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25 (62.5)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4171230096"/>
                  </a:ext>
                </a:extLst>
              </a:tr>
              <a:tr h="208155">
                <a:tc>
                  <a:txBody>
                    <a:bodyPr/>
                    <a:lstStyle/>
                    <a:p>
                      <a:pPr marL="0" marR="0">
                        <a:lnSpc>
                          <a:spcPct val="107000"/>
                        </a:lnSpc>
                        <a:spcBef>
                          <a:spcPts val="0"/>
                        </a:spcBef>
                        <a:spcAft>
                          <a:spcPts val="0"/>
                        </a:spcAft>
                      </a:pPr>
                      <a:r>
                        <a:rPr lang="en-GB" sz="1200">
                          <a:effectLst/>
                        </a:rPr>
                        <a:t>SSS 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42 (34.1)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81 (65.9)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1264984418"/>
                  </a:ext>
                </a:extLst>
              </a:tr>
              <a:tr h="208155">
                <a:tc>
                  <a:txBody>
                    <a:bodyPr/>
                    <a:lstStyle/>
                    <a:p>
                      <a:pPr marL="0" marR="0">
                        <a:lnSpc>
                          <a:spcPct val="107000"/>
                        </a:lnSpc>
                        <a:spcBef>
                          <a:spcPts val="0"/>
                        </a:spcBef>
                        <a:spcAft>
                          <a:spcPts val="0"/>
                        </a:spcAft>
                      </a:pPr>
                      <a:r>
                        <a:rPr lang="en-GB" sz="1200">
                          <a:effectLst/>
                        </a:rPr>
                        <a:t>SSS 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35 (26.5)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97 (73.5)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tc>
                  <a:txBody>
                    <a:bodyPr/>
                    <a:lstStyle/>
                    <a:p>
                      <a:pPr marL="0" marR="0">
                        <a:lnSpc>
                          <a:spcPct val="107000"/>
                        </a:lnSpc>
                        <a:spcBef>
                          <a:spcPts val="0"/>
                        </a:spcBef>
                        <a:spcAft>
                          <a:spcPts val="0"/>
                        </a:spcAft>
                      </a:pPr>
                      <a:r>
                        <a:rPr lang="en-GB"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960" marR="61960" marT="0" marB="0"/>
                </a:tc>
                <a:extLst>
                  <a:ext uri="{0D108BD9-81ED-4DB2-BD59-A6C34878D82A}">
                    <a16:rowId xmlns:a16="http://schemas.microsoft.com/office/drawing/2014/main" xmlns="" val="3897173854"/>
                  </a:ext>
                </a:extLst>
              </a:tr>
            </a:tbl>
          </a:graphicData>
        </a:graphic>
      </p:graphicFrame>
      <p:sp>
        <p:nvSpPr>
          <p:cNvPr id="5" name="Text Placeholder 4">
            <a:extLst>
              <a:ext uri="{FF2B5EF4-FFF2-40B4-BE49-F238E27FC236}">
                <a16:creationId xmlns:a16="http://schemas.microsoft.com/office/drawing/2014/main" xmlns="" id="{353E9584-E341-0156-DE81-CCDDFADD4AEE}"/>
              </a:ext>
            </a:extLst>
          </p:cNvPr>
          <p:cNvSpPr>
            <a:spLocks noGrp="1"/>
          </p:cNvSpPr>
          <p:nvPr>
            <p:ph type="body" sz="half" idx="2"/>
          </p:nvPr>
        </p:nvSpPr>
        <p:spPr>
          <a:xfrm>
            <a:off x="523744" y="1648495"/>
            <a:ext cx="4421743" cy="4657909"/>
          </a:xfrm>
        </p:spPr>
        <p:txBody>
          <a:bodyPr>
            <a:normAutofit lnSpcReduction="10000"/>
          </a:bodyPr>
          <a:lstStyle/>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Older adolescents (ꭓ</a:t>
            </a:r>
            <a:r>
              <a:rPr lang="en-GB" sz="2400" baseline="30000" dirty="0">
                <a:effectLst/>
                <a:latin typeface="Open Sans Light" panose="020B0306030504020204" pitchFamily="34" charset="0"/>
                <a:ea typeface="Open Sans Light" panose="020B0306030504020204" pitchFamily="34" charset="0"/>
                <a:cs typeface="Open Sans Light" panose="020B0306030504020204" pitchFamily="34" charset="0"/>
              </a:rPr>
              <a:t>2</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 = 5.300; p = 0.021), </a:t>
            </a:r>
          </a:p>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being male (ꭓ</a:t>
            </a:r>
            <a:r>
              <a:rPr lang="en-GB" sz="2400" baseline="30000" dirty="0">
                <a:effectLst/>
                <a:latin typeface="Open Sans Light" panose="020B0306030504020204" pitchFamily="34" charset="0"/>
                <a:ea typeface="Open Sans Light" panose="020B0306030504020204" pitchFamily="34" charset="0"/>
                <a:cs typeface="Open Sans Light" panose="020B0306030504020204" pitchFamily="34" charset="0"/>
              </a:rPr>
              <a:t>2</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 = 8.149; p = 0.004),  </a:t>
            </a:r>
          </a:p>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boys’ only school (ꭓ</a:t>
            </a:r>
            <a:r>
              <a:rPr lang="en-GB" sz="2400" baseline="30000" dirty="0">
                <a:effectLst/>
                <a:latin typeface="Open Sans Light" panose="020B0306030504020204" pitchFamily="34" charset="0"/>
                <a:ea typeface="Open Sans Light" panose="020B0306030504020204" pitchFamily="34" charset="0"/>
                <a:cs typeface="Open Sans Light" panose="020B0306030504020204" pitchFamily="34" charset="0"/>
              </a:rPr>
              <a:t>2</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 = 15.519; p = 0.000), </a:t>
            </a:r>
          </a:p>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in polygamous homes, (ꭓ</a:t>
            </a:r>
            <a:r>
              <a:rPr lang="en-GB" sz="2400" baseline="30000" dirty="0">
                <a:effectLst/>
                <a:latin typeface="Open Sans Light" panose="020B0306030504020204" pitchFamily="34" charset="0"/>
                <a:ea typeface="Open Sans Light" panose="020B0306030504020204" pitchFamily="34" charset="0"/>
                <a:cs typeface="Open Sans Light" panose="020B0306030504020204" pitchFamily="34" charset="0"/>
              </a:rPr>
              <a:t>2</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 = 5.225; p = 0.022)   </a:t>
            </a:r>
          </a:p>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mother with no formal education (ꭓ</a:t>
            </a:r>
            <a:r>
              <a:rPr lang="en-GB" sz="2400" baseline="30000" dirty="0">
                <a:effectLst/>
                <a:latin typeface="Open Sans Light" panose="020B0306030504020204" pitchFamily="34" charset="0"/>
                <a:ea typeface="Open Sans Light" panose="020B0306030504020204" pitchFamily="34" charset="0"/>
                <a:cs typeface="Open Sans Light" panose="020B0306030504020204" pitchFamily="34" charset="0"/>
              </a:rPr>
              <a:t>2</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 = 7.976; p = 0.047) </a:t>
            </a:r>
          </a:p>
          <a:p>
            <a:pPr marL="285750" indent="-28575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Public day school, JSS3 and self employed parents</a:t>
            </a:r>
          </a:p>
          <a:p>
            <a:endParaRPr lang="en-US" sz="2400" dirty="0"/>
          </a:p>
        </p:txBody>
      </p:sp>
    </p:spTree>
    <p:extLst>
      <p:ext uri="{BB962C8B-B14F-4D97-AF65-F5344CB8AC3E}">
        <p14:creationId xmlns:p14="http://schemas.microsoft.com/office/powerpoint/2010/main" val="350449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851024B-18D1-095A-5591-461EA2F18523}"/>
              </a:ext>
            </a:extLst>
          </p:cNvPr>
          <p:cNvSpPr>
            <a:spLocks noGrp="1"/>
          </p:cNvSpPr>
          <p:nvPr>
            <p:ph type="title"/>
          </p:nvPr>
        </p:nvSpPr>
        <p:spPr>
          <a:xfrm>
            <a:off x="839569" y="996191"/>
            <a:ext cx="10512862" cy="1744303"/>
          </a:xfrm>
        </p:spPr>
        <p:txBody>
          <a:bodyPr>
            <a:normAutofit fontScale="90000"/>
          </a:bodyPr>
          <a:lstStyle/>
          <a:p>
            <a:pPr algn="ctr"/>
            <a:r>
              <a:rPr lang="en-GB" sz="4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PREVALENCE, PATTERN AND FACTORS ASSOCIATED WITH SUBSTANCE ABUSE AMONG IN-SCHOOL ADOLESCENTS IN YENAGOA, BAYELSA STATE.</a:t>
            </a:r>
            <a:r>
              <a:rPr lang="en-US"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n-US"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n-US" dirty="0">
              <a:solidFill>
                <a:srgbClr val="FF0000"/>
              </a:solidFill>
            </a:endParaRPr>
          </a:p>
        </p:txBody>
      </p:sp>
      <p:sp>
        <p:nvSpPr>
          <p:cNvPr id="4" name="Content Placeholder 3">
            <a:extLst>
              <a:ext uri="{FF2B5EF4-FFF2-40B4-BE49-F238E27FC236}">
                <a16:creationId xmlns:a16="http://schemas.microsoft.com/office/drawing/2014/main" xmlns="" id="{7C115098-B03D-6101-CA37-21A71BC81127}"/>
              </a:ext>
            </a:extLst>
          </p:cNvPr>
          <p:cNvSpPr>
            <a:spLocks noGrp="1"/>
          </p:cNvSpPr>
          <p:nvPr>
            <p:ph idx="1"/>
          </p:nvPr>
        </p:nvSpPr>
        <p:spPr>
          <a:xfrm>
            <a:off x="839570" y="2897747"/>
            <a:ext cx="10699900" cy="3563020"/>
          </a:xfrm>
          <a:solidFill>
            <a:schemeClr val="accent6">
              <a:lumMod val="50000"/>
            </a:schemeClr>
          </a:solidFill>
        </p:spPr>
        <p:txBody>
          <a:bodyPr>
            <a:normAutofit fontScale="25000" lnSpcReduction="20000"/>
          </a:bodyPr>
          <a:lstStyle/>
          <a:p>
            <a:pPr marL="0" indent="0" algn="ctr">
              <a:buNone/>
            </a:pPr>
            <a:r>
              <a:rPr lang="en-GB" sz="112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Obielumani</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I. Oguche</a:t>
            </a:r>
            <a:r>
              <a:rPr lang="en-GB" sz="11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Kellybest I. Davids</a:t>
            </a:r>
            <a:r>
              <a:rPr lang="en-GB" sz="11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12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Oyetola</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Ekeria</a:t>
            </a:r>
            <a:r>
              <a:rPr lang="en-GB" sz="11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GB" sz="11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12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Uluma</a:t>
            </a:r>
            <a:r>
              <a:rPr lang="en-GB" sz="1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Mariere</a:t>
            </a:r>
            <a:r>
              <a:rPr lang="en-GB" sz="11200" b="1" baseline="300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 </a:t>
            </a:r>
          </a:p>
          <a:p>
            <a:pPr marL="0" indent="0" algn="ctr">
              <a:buNone/>
            </a:pPr>
            <a:endParaRPr lang="en-GB" sz="3500" b="1" dirty="0">
              <a:solidFill>
                <a:srgbClr val="FFFF00"/>
              </a:solidFill>
            </a:endParaRPr>
          </a:p>
          <a:p>
            <a:pPr marL="0" indent="0" algn="ctr">
              <a:buNone/>
            </a:pPr>
            <a:r>
              <a:rPr lang="en-GB" sz="9600" b="1" dirty="0">
                <a:solidFill>
                  <a:srgbClr val="FFFF00"/>
                </a:solidFill>
              </a:rPr>
              <a:t>1 </a:t>
            </a:r>
            <a:r>
              <a:rPr lang="en-GB" sz="9600" b="1"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Reproductive Health Unit, Department of Community Medicine and Public Health, Federal Medical Centre, Yenagoa, Bayelsa State, Nigeria  </a:t>
            </a:r>
            <a:endParaRPr lang="en-US" sz="9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9600" b="1" dirty="0">
              <a:solidFill>
                <a:srgbClr val="FFFF00"/>
              </a:solidFill>
            </a:endParaRPr>
          </a:p>
          <a:p>
            <a:pPr marL="0" indent="0" algn="ctr">
              <a:buNone/>
            </a:pPr>
            <a:endParaRPr lang="en-US" sz="6000" b="1" dirty="0">
              <a:solidFill>
                <a:srgbClr val="FFFF00"/>
              </a:solidFill>
            </a:endParaRPr>
          </a:p>
          <a:p>
            <a:pPr marL="0" indent="0" algn="ctr">
              <a:buNone/>
            </a:pPr>
            <a:r>
              <a:rPr lang="en-US" sz="7200" b="1" dirty="0">
                <a:solidFill>
                  <a:srgbClr val="FFFF00"/>
                </a:solidFill>
              </a:rPr>
              <a:t>Presented by </a:t>
            </a:r>
          </a:p>
          <a:p>
            <a:pPr marL="0" indent="0" algn="ctr">
              <a:buNone/>
            </a:pPr>
            <a:r>
              <a:rPr lang="en-US" sz="7200" b="1" dirty="0">
                <a:solidFill>
                  <a:srgbClr val="FFFF00"/>
                </a:solidFill>
              </a:rPr>
              <a:t>Dr Kellybest I. Davids</a:t>
            </a:r>
          </a:p>
          <a:p>
            <a:pPr marL="0" indent="0" algn="ctr">
              <a:buNone/>
            </a:pPr>
            <a:r>
              <a:rPr lang="en-US" sz="7200" b="1" dirty="0">
                <a:solidFill>
                  <a:srgbClr val="FFFF00"/>
                </a:solidFill>
              </a:rPr>
              <a:t>SR, Community Medicine and Public Health, FMC Yenagoa</a:t>
            </a:r>
          </a:p>
          <a:p>
            <a:pPr marL="0" indent="0" algn="ctr">
              <a:buNone/>
            </a:pPr>
            <a:r>
              <a:rPr lang="en-US" sz="7200" b="1" dirty="0">
                <a:solidFill>
                  <a:srgbClr val="FFFF00"/>
                </a:solidFill>
              </a:rPr>
              <a:t>jolkeldav@gmail.com</a:t>
            </a:r>
          </a:p>
        </p:txBody>
      </p:sp>
    </p:spTree>
    <p:extLst>
      <p:ext uri="{BB962C8B-B14F-4D97-AF65-F5344CB8AC3E}">
        <p14:creationId xmlns:p14="http://schemas.microsoft.com/office/powerpoint/2010/main" val="2474495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xmlns="" id="{C42A6C98-F5B6-9A2C-954C-EBE80242EE89}"/>
              </a:ext>
            </a:extLst>
          </p:cNvPr>
          <p:cNvSpPr>
            <a:spLocks noGrp="1"/>
          </p:cNvSpPr>
          <p:nvPr>
            <p:ph type="title"/>
          </p:nvPr>
        </p:nvSpPr>
        <p:spPr>
          <a:xfrm>
            <a:off x="838200" y="-6054"/>
            <a:ext cx="10515600" cy="790575"/>
          </a:xfrm>
        </p:spPr>
        <p:txBody>
          <a:bodyPr>
            <a:normAutofit/>
          </a:bodyPr>
          <a:lstStyle/>
          <a:p>
            <a:r>
              <a:rPr lang="en-US" sz="3600" dirty="0">
                <a:solidFill>
                  <a:schemeClr val="accent6"/>
                </a:solidFill>
              </a:rPr>
              <a:t>Table 3:Factors associated with substance abuse cont’d</a:t>
            </a:r>
          </a:p>
        </p:txBody>
      </p:sp>
      <p:graphicFrame>
        <p:nvGraphicFramePr>
          <p:cNvPr id="4" name="Content Placeholder 3">
            <a:extLst>
              <a:ext uri="{FF2B5EF4-FFF2-40B4-BE49-F238E27FC236}">
                <a16:creationId xmlns:a16="http://schemas.microsoft.com/office/drawing/2014/main" xmlns="" id="{5C9F609E-0C41-4CC4-0FC1-B3E87EE768BA}"/>
              </a:ext>
            </a:extLst>
          </p:cNvPr>
          <p:cNvGraphicFramePr>
            <a:graphicFrameLocks noGrp="1"/>
          </p:cNvGraphicFramePr>
          <p:nvPr>
            <p:ph idx="1"/>
            <p:extLst>
              <p:ext uri="{D42A27DB-BD31-4B8C-83A1-F6EECF244321}">
                <p14:modId xmlns:p14="http://schemas.microsoft.com/office/powerpoint/2010/main" val="3719581523"/>
              </p:ext>
            </p:extLst>
          </p:nvPr>
        </p:nvGraphicFramePr>
        <p:xfrm>
          <a:off x="838200" y="657382"/>
          <a:ext cx="10515598" cy="6109208"/>
        </p:xfrm>
        <a:graphic>
          <a:graphicData uri="http://schemas.openxmlformats.org/drawingml/2006/table">
            <a:tbl>
              <a:tblPr firstRow="1" firstCol="1" bandRow="1">
                <a:tableStyleId>{5C22544A-7EE6-4342-B048-85BDC9FD1C3A}</a:tableStyleId>
              </a:tblPr>
              <a:tblGrid>
                <a:gridCol w="3182797">
                  <a:extLst>
                    <a:ext uri="{9D8B030D-6E8A-4147-A177-3AD203B41FA5}">
                      <a16:colId xmlns:a16="http://schemas.microsoft.com/office/drawing/2014/main" xmlns="" val="1726062402"/>
                    </a:ext>
                  </a:extLst>
                </a:gridCol>
                <a:gridCol w="1754474">
                  <a:extLst>
                    <a:ext uri="{9D8B030D-6E8A-4147-A177-3AD203B41FA5}">
                      <a16:colId xmlns:a16="http://schemas.microsoft.com/office/drawing/2014/main" xmlns="" val="352696346"/>
                    </a:ext>
                  </a:extLst>
                </a:gridCol>
                <a:gridCol w="1913052">
                  <a:extLst>
                    <a:ext uri="{9D8B030D-6E8A-4147-A177-3AD203B41FA5}">
                      <a16:colId xmlns:a16="http://schemas.microsoft.com/office/drawing/2014/main" xmlns="" val="4131029568"/>
                    </a:ext>
                  </a:extLst>
                </a:gridCol>
                <a:gridCol w="1913052">
                  <a:extLst>
                    <a:ext uri="{9D8B030D-6E8A-4147-A177-3AD203B41FA5}">
                      <a16:colId xmlns:a16="http://schemas.microsoft.com/office/drawing/2014/main" xmlns="" val="1289521450"/>
                    </a:ext>
                  </a:extLst>
                </a:gridCol>
                <a:gridCol w="1752223">
                  <a:extLst>
                    <a:ext uri="{9D8B030D-6E8A-4147-A177-3AD203B41FA5}">
                      <a16:colId xmlns:a16="http://schemas.microsoft.com/office/drawing/2014/main" xmlns="" val="1140801778"/>
                    </a:ext>
                  </a:extLst>
                </a:gridCol>
              </a:tblGrid>
              <a:tr h="171563">
                <a:tc>
                  <a:txBody>
                    <a:bodyPr/>
                    <a:lstStyle/>
                    <a:p>
                      <a:pPr marL="0" marR="0">
                        <a:lnSpc>
                          <a:spcPct val="107000"/>
                        </a:lnSpc>
                        <a:spcBef>
                          <a:spcPts val="0"/>
                        </a:spcBef>
                        <a:spcAft>
                          <a:spcPts val="0"/>
                        </a:spcAft>
                      </a:pPr>
                      <a:r>
                        <a:rPr lang="en-GB" sz="1400" dirty="0">
                          <a:effectLst/>
                        </a:rPr>
                        <a:t>Family Structure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702351767"/>
                  </a:ext>
                </a:extLst>
              </a:tr>
              <a:tr h="171563">
                <a:tc>
                  <a:txBody>
                    <a:bodyPr/>
                    <a:lstStyle/>
                    <a:p>
                      <a:pPr marL="0" marR="0">
                        <a:lnSpc>
                          <a:spcPct val="107000"/>
                        </a:lnSpc>
                        <a:spcBef>
                          <a:spcPts val="0"/>
                        </a:spcBef>
                        <a:spcAft>
                          <a:spcPts val="0"/>
                        </a:spcAft>
                      </a:pPr>
                      <a:r>
                        <a:rPr lang="en-GB" sz="1400" dirty="0">
                          <a:effectLst/>
                        </a:rPr>
                        <a:t>Monogamy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58 (27.4)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154 (72.6)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5.225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0.022*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47287594"/>
                  </a:ext>
                </a:extLst>
              </a:tr>
              <a:tr h="171563">
                <a:tc>
                  <a:txBody>
                    <a:bodyPr/>
                    <a:lstStyle/>
                    <a:p>
                      <a:pPr marL="0" marR="0">
                        <a:lnSpc>
                          <a:spcPct val="107000"/>
                        </a:lnSpc>
                        <a:spcBef>
                          <a:spcPts val="0"/>
                        </a:spcBef>
                        <a:spcAft>
                          <a:spcPts val="0"/>
                        </a:spcAft>
                      </a:pPr>
                      <a:r>
                        <a:rPr lang="en-GB" sz="1400" dirty="0">
                          <a:effectLst/>
                        </a:rPr>
                        <a:t>Polygamy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33 (41.3)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47 (58.8)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471665509"/>
                  </a:ext>
                </a:extLst>
              </a:tr>
              <a:tr h="171563">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564203235"/>
                  </a:ext>
                </a:extLst>
              </a:tr>
              <a:tr h="171563">
                <a:tc>
                  <a:txBody>
                    <a:bodyPr/>
                    <a:lstStyle/>
                    <a:p>
                      <a:pPr marL="0" marR="0">
                        <a:lnSpc>
                          <a:spcPct val="107000"/>
                        </a:lnSpc>
                        <a:spcBef>
                          <a:spcPts val="0"/>
                        </a:spcBef>
                        <a:spcAft>
                          <a:spcPts val="0"/>
                        </a:spcAft>
                      </a:pPr>
                      <a:r>
                        <a:rPr lang="en-GB" sz="1400" dirty="0">
                          <a:effectLst/>
                        </a:rPr>
                        <a:t>Father’s educational level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548158279"/>
                  </a:ext>
                </a:extLst>
              </a:tr>
              <a:tr h="171563">
                <a:tc>
                  <a:txBody>
                    <a:bodyPr/>
                    <a:lstStyle/>
                    <a:p>
                      <a:pPr marL="0" marR="0">
                        <a:lnSpc>
                          <a:spcPct val="107000"/>
                        </a:lnSpc>
                        <a:spcBef>
                          <a:spcPts val="0"/>
                        </a:spcBef>
                        <a:spcAft>
                          <a:spcPts val="0"/>
                        </a:spcAft>
                      </a:pPr>
                      <a:r>
                        <a:rPr lang="en-GB" sz="1400" dirty="0">
                          <a:effectLst/>
                        </a:rPr>
                        <a:t>No formal Education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1 (12.5)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7 (87.5)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2.420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0.490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4232346149"/>
                  </a:ext>
                </a:extLst>
              </a:tr>
              <a:tr h="171563">
                <a:tc>
                  <a:txBody>
                    <a:bodyPr/>
                    <a:lstStyle/>
                    <a:p>
                      <a:pPr marL="0" marR="0">
                        <a:lnSpc>
                          <a:spcPct val="107000"/>
                        </a:lnSpc>
                        <a:spcBef>
                          <a:spcPts val="0"/>
                        </a:spcBef>
                        <a:spcAft>
                          <a:spcPts val="0"/>
                        </a:spcAft>
                      </a:pPr>
                      <a:r>
                        <a:rPr lang="en-GB" sz="1400">
                          <a:effectLst/>
                        </a:rPr>
                        <a:t>Primary School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4 (33.3)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8 (66.6)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236855633"/>
                  </a:ext>
                </a:extLst>
              </a:tr>
              <a:tr h="171563">
                <a:tc>
                  <a:txBody>
                    <a:bodyPr/>
                    <a:lstStyle/>
                    <a:p>
                      <a:pPr marL="0" marR="0">
                        <a:lnSpc>
                          <a:spcPct val="107000"/>
                        </a:lnSpc>
                        <a:spcBef>
                          <a:spcPts val="0"/>
                        </a:spcBef>
                        <a:spcAft>
                          <a:spcPts val="0"/>
                        </a:spcAft>
                      </a:pPr>
                      <a:r>
                        <a:rPr lang="en-GB" sz="1400" dirty="0">
                          <a:effectLst/>
                        </a:rPr>
                        <a:t>Secondary School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37 (35.2)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68 (64. 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325628028"/>
                  </a:ext>
                </a:extLst>
              </a:tr>
              <a:tr h="171563">
                <a:tc>
                  <a:txBody>
                    <a:bodyPr/>
                    <a:lstStyle/>
                    <a:p>
                      <a:pPr marL="0" marR="0">
                        <a:lnSpc>
                          <a:spcPct val="107000"/>
                        </a:lnSpc>
                        <a:spcBef>
                          <a:spcPts val="0"/>
                        </a:spcBef>
                        <a:spcAft>
                          <a:spcPts val="0"/>
                        </a:spcAft>
                      </a:pPr>
                      <a:r>
                        <a:rPr lang="en-GB" sz="1400" dirty="0">
                          <a:effectLst/>
                        </a:rPr>
                        <a:t>Tertiary School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49 (30.1)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114 (69.9)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634425080"/>
                  </a:ext>
                </a:extLst>
              </a:tr>
              <a:tr h="171563">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210702519"/>
                  </a:ext>
                </a:extLst>
              </a:tr>
              <a:tr h="171563">
                <a:tc>
                  <a:txBody>
                    <a:bodyPr/>
                    <a:lstStyle/>
                    <a:p>
                      <a:pPr marL="0" marR="0">
                        <a:lnSpc>
                          <a:spcPct val="107000"/>
                        </a:lnSpc>
                        <a:spcBef>
                          <a:spcPts val="0"/>
                        </a:spcBef>
                        <a:spcAft>
                          <a:spcPts val="0"/>
                        </a:spcAft>
                      </a:pPr>
                      <a:r>
                        <a:rPr lang="en-GB" sz="1400">
                          <a:effectLst/>
                        </a:rPr>
                        <a:t>Mother’s educational level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757667869"/>
                  </a:ext>
                </a:extLst>
              </a:tr>
              <a:tr h="171563">
                <a:tc>
                  <a:txBody>
                    <a:bodyPr/>
                    <a:lstStyle/>
                    <a:p>
                      <a:pPr marL="0" marR="0">
                        <a:lnSpc>
                          <a:spcPct val="107000"/>
                        </a:lnSpc>
                        <a:spcBef>
                          <a:spcPts val="0"/>
                        </a:spcBef>
                        <a:spcAft>
                          <a:spcPts val="0"/>
                        </a:spcAft>
                      </a:pPr>
                      <a:r>
                        <a:rPr lang="en-GB" sz="1400" dirty="0">
                          <a:effectLst/>
                        </a:rPr>
                        <a:t>No formal Education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9 (56.3)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7 (43.8)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7.986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0.047*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708321948"/>
                  </a:ext>
                </a:extLst>
              </a:tr>
              <a:tr h="171563">
                <a:tc>
                  <a:txBody>
                    <a:bodyPr/>
                    <a:lstStyle/>
                    <a:p>
                      <a:pPr marL="0" marR="0">
                        <a:lnSpc>
                          <a:spcPct val="107000"/>
                        </a:lnSpc>
                        <a:spcBef>
                          <a:spcPts val="0"/>
                        </a:spcBef>
                        <a:spcAft>
                          <a:spcPts val="0"/>
                        </a:spcAft>
                      </a:pPr>
                      <a:r>
                        <a:rPr lang="en-GB" sz="1400">
                          <a:effectLst/>
                        </a:rPr>
                        <a:t>Primary School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3 (13.6)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19 (86.4)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205450671"/>
                  </a:ext>
                </a:extLst>
              </a:tr>
              <a:tr h="171563">
                <a:tc>
                  <a:txBody>
                    <a:bodyPr/>
                    <a:lstStyle/>
                    <a:p>
                      <a:pPr marL="0" marR="0">
                        <a:lnSpc>
                          <a:spcPct val="107000"/>
                        </a:lnSpc>
                        <a:spcBef>
                          <a:spcPts val="0"/>
                        </a:spcBef>
                        <a:spcAft>
                          <a:spcPts val="0"/>
                        </a:spcAft>
                      </a:pPr>
                      <a:r>
                        <a:rPr lang="en-GB" sz="1400">
                          <a:effectLst/>
                        </a:rPr>
                        <a:t>Secondary School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34 (32.4)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71 (67.6)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707401691"/>
                  </a:ext>
                </a:extLst>
              </a:tr>
              <a:tr h="171563">
                <a:tc>
                  <a:txBody>
                    <a:bodyPr/>
                    <a:lstStyle/>
                    <a:p>
                      <a:pPr marL="0" marR="0">
                        <a:lnSpc>
                          <a:spcPct val="107000"/>
                        </a:lnSpc>
                        <a:spcBef>
                          <a:spcPts val="0"/>
                        </a:spcBef>
                        <a:spcAft>
                          <a:spcPts val="0"/>
                        </a:spcAft>
                      </a:pPr>
                      <a:r>
                        <a:rPr lang="en-GB" sz="1400">
                          <a:effectLst/>
                        </a:rPr>
                        <a:t>Tertiary School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46 (31.3)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101 (68.7)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012077784"/>
                  </a:ext>
                </a:extLst>
              </a:tr>
              <a:tr h="171563">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344821560"/>
                  </a:ext>
                </a:extLst>
              </a:tr>
              <a:tr h="171563">
                <a:tc>
                  <a:txBody>
                    <a:bodyPr/>
                    <a:lstStyle/>
                    <a:p>
                      <a:pPr marL="0" marR="0">
                        <a:lnSpc>
                          <a:spcPct val="107000"/>
                        </a:lnSpc>
                        <a:spcBef>
                          <a:spcPts val="0"/>
                        </a:spcBef>
                        <a:spcAft>
                          <a:spcPts val="0"/>
                        </a:spcAft>
                      </a:pPr>
                      <a:r>
                        <a:rPr lang="en-GB" sz="1400">
                          <a:effectLst/>
                        </a:rPr>
                        <a:t>Parent’s Job</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472546084"/>
                  </a:ext>
                </a:extLst>
              </a:tr>
              <a:tr h="171563">
                <a:tc>
                  <a:txBody>
                    <a:bodyPr/>
                    <a:lstStyle/>
                    <a:p>
                      <a:pPr marL="0" marR="0">
                        <a:lnSpc>
                          <a:spcPct val="107000"/>
                        </a:lnSpc>
                        <a:spcBef>
                          <a:spcPts val="0"/>
                        </a:spcBef>
                        <a:spcAft>
                          <a:spcPts val="0"/>
                        </a:spcAft>
                      </a:pPr>
                      <a:r>
                        <a:rPr lang="en-GB" sz="1400">
                          <a:effectLst/>
                        </a:rPr>
                        <a:t>Government Employed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43 (31.9)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92 (68.1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8.937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0.030*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00683545"/>
                  </a:ext>
                </a:extLst>
              </a:tr>
              <a:tr h="171563">
                <a:tc>
                  <a:txBody>
                    <a:bodyPr/>
                    <a:lstStyle/>
                    <a:p>
                      <a:pPr marL="0" marR="0">
                        <a:lnSpc>
                          <a:spcPct val="107000"/>
                        </a:lnSpc>
                        <a:spcBef>
                          <a:spcPts val="0"/>
                        </a:spcBef>
                        <a:spcAft>
                          <a:spcPts val="0"/>
                        </a:spcAft>
                      </a:pPr>
                      <a:r>
                        <a:rPr lang="en-GB" sz="1400">
                          <a:effectLst/>
                        </a:rPr>
                        <a:t>Self Employed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36 (41.4)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51 58.6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2770740520"/>
                  </a:ext>
                </a:extLst>
              </a:tr>
              <a:tr h="171563">
                <a:tc>
                  <a:txBody>
                    <a:bodyPr/>
                    <a:lstStyle/>
                    <a:p>
                      <a:pPr marL="0" marR="0">
                        <a:lnSpc>
                          <a:spcPct val="107000"/>
                        </a:lnSpc>
                        <a:spcBef>
                          <a:spcPts val="0"/>
                        </a:spcBef>
                        <a:spcAft>
                          <a:spcPts val="0"/>
                        </a:spcAft>
                      </a:pPr>
                      <a:r>
                        <a:rPr lang="en-GB" sz="1400">
                          <a:effectLst/>
                        </a:rPr>
                        <a:t>Private sector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8 (21.6)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29 78.4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783386779"/>
                  </a:ext>
                </a:extLst>
              </a:tr>
              <a:tr h="171563">
                <a:tc>
                  <a:txBody>
                    <a:bodyPr/>
                    <a:lstStyle/>
                    <a:p>
                      <a:pPr marL="0" marR="0">
                        <a:lnSpc>
                          <a:spcPct val="107000"/>
                        </a:lnSpc>
                        <a:spcBef>
                          <a:spcPts val="0"/>
                        </a:spcBef>
                        <a:spcAft>
                          <a:spcPts val="0"/>
                        </a:spcAft>
                      </a:pPr>
                      <a:r>
                        <a:rPr lang="en-GB" sz="1400">
                          <a:effectLst/>
                        </a:rPr>
                        <a:t>Others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6 (17.1)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29 82.9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803551094"/>
                  </a:ext>
                </a:extLst>
              </a:tr>
              <a:tr h="171563">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3651073819"/>
                  </a:ext>
                </a:extLst>
              </a:tr>
              <a:tr h="171563">
                <a:tc>
                  <a:txBody>
                    <a:bodyPr/>
                    <a:lstStyle/>
                    <a:p>
                      <a:pPr marL="0" marR="0">
                        <a:lnSpc>
                          <a:spcPct val="107000"/>
                        </a:lnSpc>
                        <a:spcBef>
                          <a:spcPts val="0"/>
                        </a:spcBef>
                        <a:spcAft>
                          <a:spcPts val="0"/>
                        </a:spcAft>
                      </a:pPr>
                      <a:r>
                        <a:rPr lang="en-GB" sz="1400">
                          <a:effectLst/>
                        </a:rPr>
                        <a:t>Neighbourhood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860019802"/>
                  </a:ext>
                </a:extLst>
              </a:tr>
              <a:tr h="171563">
                <a:tc>
                  <a:txBody>
                    <a:bodyPr/>
                    <a:lstStyle/>
                    <a:p>
                      <a:pPr marL="0" marR="0">
                        <a:lnSpc>
                          <a:spcPct val="107000"/>
                        </a:lnSpc>
                        <a:spcBef>
                          <a:spcPts val="0"/>
                        </a:spcBef>
                        <a:spcAft>
                          <a:spcPts val="0"/>
                        </a:spcAft>
                      </a:pPr>
                      <a:r>
                        <a:rPr lang="en-GB" sz="1400">
                          <a:effectLst/>
                        </a:rPr>
                        <a:t>Estate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9 (19.6)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37 (80.4)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6.386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0.172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508967325"/>
                  </a:ext>
                </a:extLst>
              </a:tr>
              <a:tr h="171563">
                <a:tc>
                  <a:txBody>
                    <a:bodyPr/>
                    <a:lstStyle/>
                    <a:p>
                      <a:pPr marL="0" marR="0">
                        <a:lnSpc>
                          <a:spcPct val="107000"/>
                        </a:lnSpc>
                        <a:spcBef>
                          <a:spcPts val="0"/>
                        </a:spcBef>
                        <a:spcAft>
                          <a:spcPts val="0"/>
                        </a:spcAft>
                      </a:pPr>
                      <a:r>
                        <a:rPr lang="en-GB" sz="1400">
                          <a:effectLst/>
                        </a:rPr>
                        <a:t>Own House with fence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5 (50.0)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5 (50.0)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850234675"/>
                  </a:ext>
                </a:extLst>
              </a:tr>
              <a:tr h="171563">
                <a:tc>
                  <a:txBody>
                    <a:bodyPr/>
                    <a:lstStyle/>
                    <a:p>
                      <a:pPr marL="0" marR="0">
                        <a:lnSpc>
                          <a:spcPct val="107000"/>
                        </a:lnSpc>
                        <a:spcBef>
                          <a:spcPts val="0"/>
                        </a:spcBef>
                        <a:spcAft>
                          <a:spcPts val="0"/>
                        </a:spcAft>
                      </a:pPr>
                      <a:r>
                        <a:rPr lang="en-GB" sz="1400">
                          <a:effectLst/>
                        </a:rPr>
                        <a:t>Shared compound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34 (34.7)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64 (65.3)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1613413256"/>
                  </a:ext>
                </a:extLst>
              </a:tr>
              <a:tr h="171563">
                <a:tc>
                  <a:txBody>
                    <a:bodyPr/>
                    <a:lstStyle/>
                    <a:p>
                      <a:pPr marL="0" marR="0">
                        <a:lnSpc>
                          <a:spcPct val="107000"/>
                        </a:lnSpc>
                        <a:spcBef>
                          <a:spcPts val="0"/>
                        </a:spcBef>
                        <a:spcAft>
                          <a:spcPts val="0"/>
                        </a:spcAft>
                      </a:pPr>
                      <a:r>
                        <a:rPr lang="en-GB" sz="1400">
                          <a:effectLst/>
                        </a:rPr>
                        <a:t>Water front/slum</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40 (30.8)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90 (69.2)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687884537"/>
                  </a:ext>
                </a:extLst>
              </a:tr>
              <a:tr h="171563">
                <a:tc>
                  <a:txBody>
                    <a:bodyPr/>
                    <a:lstStyle/>
                    <a:p>
                      <a:pPr marL="0" marR="0">
                        <a:lnSpc>
                          <a:spcPct val="107000"/>
                        </a:lnSpc>
                        <a:spcBef>
                          <a:spcPts val="0"/>
                        </a:spcBef>
                        <a:spcAft>
                          <a:spcPts val="0"/>
                        </a:spcAft>
                      </a:pPr>
                      <a:r>
                        <a:rPr lang="en-GB" sz="1400">
                          <a:effectLst/>
                        </a:rPr>
                        <a:t>Uncompleted Building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4 (50.0)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a:effectLst/>
                        </a:rPr>
                        <a:t>4 (50.0)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tc>
                <a:extLst>
                  <a:ext uri="{0D108BD9-81ED-4DB2-BD59-A6C34878D82A}">
                    <a16:rowId xmlns:a16="http://schemas.microsoft.com/office/drawing/2014/main" xmlns="" val="567511513"/>
                  </a:ext>
                </a:extLst>
              </a:tr>
            </a:tbl>
          </a:graphicData>
        </a:graphic>
      </p:graphicFrame>
    </p:spTree>
    <p:extLst>
      <p:ext uri="{BB962C8B-B14F-4D97-AF65-F5344CB8AC3E}">
        <p14:creationId xmlns:p14="http://schemas.microsoft.com/office/powerpoint/2010/main" val="1470555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A4A614-3016-5C9A-E272-B84EDFD6B9D9}"/>
              </a:ext>
            </a:extLst>
          </p:cNvPr>
          <p:cNvSpPr>
            <a:spLocks noGrp="1"/>
          </p:cNvSpPr>
          <p:nvPr>
            <p:ph type="title"/>
          </p:nvPr>
        </p:nvSpPr>
        <p:spPr>
          <a:xfrm>
            <a:off x="667773" y="0"/>
            <a:ext cx="3932237" cy="1600200"/>
          </a:xfrm>
        </p:spPr>
        <p:txBody>
          <a:bodyPr>
            <a:normAutofit/>
          </a:bodyPr>
          <a:lstStyle/>
          <a:p>
            <a:r>
              <a:rPr lang="en-US" b="1" dirty="0">
                <a:solidFill>
                  <a:schemeClr val="accent6"/>
                </a:solidFill>
              </a:rPr>
              <a:t>Table 4: Psychosocial Predictors of substance abuse(p&lt;0.05)</a:t>
            </a:r>
          </a:p>
        </p:txBody>
      </p:sp>
      <p:sp>
        <p:nvSpPr>
          <p:cNvPr id="4" name="Text Placeholder 3">
            <a:extLst>
              <a:ext uri="{FF2B5EF4-FFF2-40B4-BE49-F238E27FC236}">
                <a16:creationId xmlns:a16="http://schemas.microsoft.com/office/drawing/2014/main" xmlns="" id="{FBCCD860-0A85-E00D-4466-F00A672C61AB}"/>
              </a:ext>
            </a:extLst>
          </p:cNvPr>
          <p:cNvSpPr>
            <a:spLocks noGrp="1"/>
          </p:cNvSpPr>
          <p:nvPr>
            <p:ph type="body" sz="half" idx="2"/>
          </p:nvPr>
        </p:nvSpPr>
        <p:spPr/>
        <p:txBody>
          <a:bodyPr>
            <a:normAutofit/>
          </a:bodyPr>
          <a:lstStyle/>
          <a:p>
            <a:pPr marL="342900" indent="-342900">
              <a:buFont typeface="Wingdings" panose="05000000000000000000" pitchFamily="2" charset="2"/>
              <a:buChar char="ü"/>
            </a:pPr>
            <a:r>
              <a:rPr lang="en-US" sz="2400" dirty="0">
                <a:latin typeface="Open Sans Light" panose="020B0306030504020204" pitchFamily="34" charset="0"/>
                <a:ea typeface="Open Sans Light" panose="020B0306030504020204" pitchFamily="34" charset="0"/>
                <a:cs typeface="Open Sans Light" panose="020B0306030504020204" pitchFamily="34" charset="0"/>
              </a:rPr>
              <a:t>Exposure to disharmony in the home</a:t>
            </a:r>
            <a:endParaRPr lang="en-GB" sz="2400"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342900" indent="-34290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Exposure to negative influence from family members</a:t>
            </a:r>
          </a:p>
          <a:p>
            <a:pPr marL="342900" indent="-342900">
              <a:buFont typeface="Wingdings" panose="05000000000000000000" pitchFamily="2" charset="2"/>
              <a:buChar char="ü"/>
            </a:pPr>
            <a:r>
              <a:rPr lang="en-GB" sz="2400" dirty="0">
                <a:latin typeface="Open Sans Light" panose="020B0306030504020204" pitchFamily="34" charset="0"/>
                <a:ea typeface="Open Sans Light" panose="020B0306030504020204" pitchFamily="34" charset="0"/>
                <a:cs typeface="Open Sans Light" panose="020B0306030504020204" pitchFamily="34" charset="0"/>
              </a:rPr>
              <a:t>E</a:t>
            </a: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asy access to drugs </a:t>
            </a:r>
            <a:endParaRPr lang="en-GB" sz="2400" dirty="0">
              <a:latin typeface="Open Sans Light" panose="020B0306030504020204" pitchFamily="34" charset="0"/>
              <a:ea typeface="Open Sans Light" panose="020B0306030504020204" pitchFamily="34" charset="0"/>
              <a:cs typeface="Open Sans Light" panose="020B0306030504020204" pitchFamily="34" charset="0"/>
            </a:endParaRPr>
          </a:p>
          <a:p>
            <a:pPr marL="342900" indent="-34290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Easy access to money </a:t>
            </a:r>
          </a:p>
          <a:p>
            <a:pPr marL="342900" indent="-342900">
              <a:buFont typeface="Wingdings" panose="05000000000000000000" pitchFamily="2" charset="2"/>
              <a:buChar char="ü"/>
            </a:pPr>
            <a:r>
              <a:rPr lang="en-GB" sz="2400" dirty="0">
                <a:effectLst/>
                <a:latin typeface="Open Sans Light" panose="020B0306030504020204" pitchFamily="34" charset="0"/>
                <a:ea typeface="Open Sans Light" panose="020B0306030504020204" pitchFamily="34" charset="0"/>
                <a:cs typeface="Open Sans Light" panose="020B0306030504020204" pitchFamily="34" charset="0"/>
              </a:rPr>
              <a:t>history of sexual abuse </a:t>
            </a:r>
          </a:p>
          <a:p>
            <a:endParaRPr lang="en-US" sz="2400" dirty="0">
              <a:effectLst/>
              <a:latin typeface="Open Sans Light" panose="020B0306030504020204" pitchFamily="34" charset="0"/>
              <a:ea typeface="Open Sans Light" panose="020B0306030504020204" pitchFamily="34" charset="0"/>
              <a:cs typeface="Open Sans Light" panose="020B0306030504020204" pitchFamily="34" charset="0"/>
            </a:endParaRPr>
          </a:p>
          <a:p>
            <a:endParaRPr lang="en-US" dirty="0"/>
          </a:p>
        </p:txBody>
      </p:sp>
      <p:graphicFrame>
        <p:nvGraphicFramePr>
          <p:cNvPr id="8" name="Content Placeholder 7">
            <a:extLst>
              <a:ext uri="{FF2B5EF4-FFF2-40B4-BE49-F238E27FC236}">
                <a16:creationId xmlns:a16="http://schemas.microsoft.com/office/drawing/2014/main" xmlns="" id="{6F15754E-1FD2-1C78-A0A6-4DBB8CA50C07}"/>
              </a:ext>
            </a:extLst>
          </p:cNvPr>
          <p:cNvGraphicFramePr>
            <a:graphicFrameLocks noGrp="1"/>
          </p:cNvGraphicFramePr>
          <p:nvPr>
            <p:ph idx="1"/>
            <p:extLst>
              <p:ext uri="{D42A27DB-BD31-4B8C-83A1-F6EECF244321}">
                <p14:modId xmlns:p14="http://schemas.microsoft.com/office/powerpoint/2010/main" val="941295769"/>
              </p:ext>
            </p:extLst>
          </p:nvPr>
        </p:nvGraphicFramePr>
        <p:xfrm>
          <a:off x="5355628" y="217275"/>
          <a:ext cx="6629402" cy="7141277"/>
        </p:xfrm>
        <a:graphic>
          <a:graphicData uri="http://schemas.openxmlformats.org/drawingml/2006/table">
            <a:tbl>
              <a:tblPr firstRow="1" firstCol="1" bandRow="1">
                <a:tableStyleId>{5C22544A-7EE6-4342-B048-85BDC9FD1C3A}</a:tableStyleId>
              </a:tblPr>
              <a:tblGrid>
                <a:gridCol w="1719950">
                  <a:extLst>
                    <a:ext uri="{9D8B030D-6E8A-4147-A177-3AD203B41FA5}">
                      <a16:colId xmlns:a16="http://schemas.microsoft.com/office/drawing/2014/main" xmlns="" val="3258254056"/>
                    </a:ext>
                  </a:extLst>
                </a:gridCol>
                <a:gridCol w="948098">
                  <a:extLst>
                    <a:ext uri="{9D8B030D-6E8A-4147-A177-3AD203B41FA5}">
                      <a16:colId xmlns:a16="http://schemas.microsoft.com/office/drawing/2014/main" xmlns="" val="3386080871"/>
                    </a:ext>
                  </a:extLst>
                </a:gridCol>
                <a:gridCol w="1033793">
                  <a:extLst>
                    <a:ext uri="{9D8B030D-6E8A-4147-A177-3AD203B41FA5}">
                      <a16:colId xmlns:a16="http://schemas.microsoft.com/office/drawing/2014/main" xmlns="" val="1218410152"/>
                    </a:ext>
                  </a:extLst>
                </a:gridCol>
                <a:gridCol w="1033793">
                  <a:extLst>
                    <a:ext uri="{9D8B030D-6E8A-4147-A177-3AD203B41FA5}">
                      <a16:colId xmlns:a16="http://schemas.microsoft.com/office/drawing/2014/main" xmlns="" val="1584228278"/>
                    </a:ext>
                  </a:extLst>
                </a:gridCol>
                <a:gridCol w="946884">
                  <a:extLst>
                    <a:ext uri="{9D8B030D-6E8A-4147-A177-3AD203B41FA5}">
                      <a16:colId xmlns:a16="http://schemas.microsoft.com/office/drawing/2014/main" xmlns="" val="1932926214"/>
                    </a:ext>
                  </a:extLst>
                </a:gridCol>
                <a:gridCol w="946884">
                  <a:extLst>
                    <a:ext uri="{9D8B030D-6E8A-4147-A177-3AD203B41FA5}">
                      <a16:colId xmlns:a16="http://schemas.microsoft.com/office/drawing/2014/main" xmlns="" val="46579681"/>
                    </a:ext>
                  </a:extLst>
                </a:gridCol>
              </a:tblGrid>
              <a:tr h="223494">
                <a:tc>
                  <a:txBody>
                    <a:bodyPr/>
                    <a:lstStyle/>
                    <a:p>
                      <a:pPr marL="0" marR="0" algn="ctr">
                        <a:lnSpc>
                          <a:spcPct val="107000"/>
                        </a:lnSpc>
                        <a:spcBef>
                          <a:spcPts val="0"/>
                        </a:spcBef>
                        <a:spcAft>
                          <a:spcPts val="0"/>
                        </a:spcAft>
                      </a:pPr>
                      <a:r>
                        <a:rPr lang="en-GB" sz="1400" dirty="0">
                          <a:effectLst/>
                        </a:rPr>
                        <a:t>Variable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07000"/>
                        </a:lnSpc>
                        <a:spcBef>
                          <a:spcPts val="0"/>
                        </a:spcBef>
                        <a:spcAft>
                          <a:spcPts val="0"/>
                        </a:spcAft>
                      </a:pPr>
                      <a:r>
                        <a:rPr lang="en-GB" sz="1400">
                          <a:effectLst/>
                        </a:rPr>
                        <a:t>Substance Abuse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marL="0" marR="0" algn="ctr">
                        <a:lnSpc>
                          <a:spcPct val="107000"/>
                        </a:lnSpc>
                        <a:spcBef>
                          <a:spcPts val="0"/>
                        </a:spcBef>
                        <a:spcAft>
                          <a:spcPts val="0"/>
                        </a:spcAft>
                      </a:pPr>
                      <a:r>
                        <a:rPr lang="en-GB" sz="1400" dirty="0">
                          <a:effectLst/>
                        </a:rPr>
                        <a:t>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95% CI</a:t>
                      </a:r>
                    </a:p>
                  </a:txBody>
                  <a:tcPr marL="68580" marR="68580" marT="0" marB="0"/>
                </a:tc>
                <a:tc>
                  <a:txBody>
                    <a:bodyPr/>
                    <a:lstStyle/>
                    <a:p>
                      <a:pPr marL="0" marR="0">
                        <a:lnSpc>
                          <a:spcPct val="107000"/>
                        </a:lnSpc>
                        <a:spcBef>
                          <a:spcPts val="0"/>
                        </a:spcBef>
                        <a:spcAft>
                          <a:spcPts val="0"/>
                        </a:spcAft>
                      </a:pPr>
                      <a:r>
                        <a:rPr lang="en-GB" sz="1400" dirty="0">
                          <a:effectLst/>
                        </a:rPr>
                        <a:t>p-Value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56413883"/>
                  </a:ext>
                </a:extLst>
              </a:tr>
              <a:tr h="233811">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Yes n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No n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58404266"/>
                  </a:ext>
                </a:extLst>
              </a:tr>
              <a:tr h="233811">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Disharmony in the home</a:t>
                      </a: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81055432"/>
                  </a:ext>
                </a:extLst>
              </a:tr>
              <a:tr h="223494">
                <a:tc>
                  <a:txBody>
                    <a:bodyPr/>
                    <a:lstStyle/>
                    <a:p>
                      <a:pPr marL="0" marR="0">
                        <a:lnSpc>
                          <a:spcPct val="107000"/>
                        </a:lnSpc>
                        <a:spcBef>
                          <a:spcPts val="0"/>
                        </a:spcBef>
                        <a:spcAft>
                          <a:spcPts val="0"/>
                        </a:spcAft>
                      </a:pPr>
                      <a:r>
                        <a:rPr lang="en-GB" sz="1400" dirty="0">
                          <a:effectLst/>
                        </a:rPr>
                        <a:t>10-14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20 (22.2)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70 (77.8)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2.057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1.016-4.166</a:t>
                      </a:r>
                    </a:p>
                  </a:txBody>
                  <a:tcPr marL="68580" marR="68580" marT="0" marB="0"/>
                </a:tc>
                <a:tc>
                  <a:txBody>
                    <a:bodyPr/>
                    <a:lstStyle/>
                    <a:p>
                      <a:pPr marL="0" marR="0">
                        <a:lnSpc>
                          <a:spcPct val="107000"/>
                        </a:lnSpc>
                        <a:spcBef>
                          <a:spcPts val="0"/>
                        </a:spcBef>
                        <a:spcAft>
                          <a:spcPts val="0"/>
                        </a:spcAft>
                      </a:pPr>
                      <a:r>
                        <a:rPr lang="en-GB" sz="1400" dirty="0">
                          <a:effectLst/>
                        </a:rPr>
                        <a:t>0.045*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80996981"/>
                  </a:ext>
                </a:extLst>
              </a:tr>
              <a:tr h="233811">
                <a:tc>
                  <a:txBody>
                    <a:bodyPr/>
                    <a:lstStyle/>
                    <a:p>
                      <a:pPr marL="0" marR="0">
                        <a:lnSpc>
                          <a:spcPct val="107000"/>
                        </a:lnSpc>
                        <a:spcBef>
                          <a:spcPts val="0"/>
                        </a:spcBef>
                        <a:spcAft>
                          <a:spcPts val="0"/>
                        </a:spcAft>
                      </a:pPr>
                      <a:r>
                        <a:rPr lang="en-GB" sz="1400" dirty="0">
                          <a:effectLst/>
                        </a:rPr>
                        <a:t>15-19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75 (35.7)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135 (64.3)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04886724"/>
                  </a:ext>
                </a:extLst>
              </a:tr>
              <a:tr h="233811">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GB" sz="1400" dirty="0">
                        <a:effectLst/>
                      </a:endParaRPr>
                    </a:p>
                  </a:txBody>
                  <a:tcPr marL="68580" marR="68580" marT="0" marB="0"/>
                </a:tc>
                <a:tc>
                  <a:txBody>
                    <a:bodyPr/>
                    <a:lstStyle/>
                    <a:p>
                      <a:pPr marL="0" marR="0">
                        <a:lnSpc>
                          <a:spcPct val="107000"/>
                        </a:lnSpc>
                        <a:spcBef>
                          <a:spcPts val="0"/>
                        </a:spcBef>
                        <a:spcAft>
                          <a:spcPts val="0"/>
                        </a:spcAft>
                      </a:pPr>
                      <a:r>
                        <a:rPr lang="en-GB" sz="1400" dirty="0">
                          <a:effectLst/>
                        </a:rPr>
                        <a:t> </a:t>
                      </a:r>
                    </a:p>
                  </a:txBody>
                  <a:tcPr marL="68580" marR="68580" marT="0" marB="0"/>
                </a:tc>
                <a:extLst>
                  <a:ext uri="{0D108BD9-81ED-4DB2-BD59-A6C34878D82A}">
                    <a16:rowId xmlns:a16="http://schemas.microsoft.com/office/drawing/2014/main" xmlns="" val="4282774569"/>
                  </a:ext>
                </a:extLst>
              </a:tr>
              <a:tr h="457306">
                <a:tc>
                  <a:txBody>
                    <a:bodyPr/>
                    <a:lstStyle/>
                    <a:p>
                      <a:pPr marL="0" marR="0">
                        <a:lnSpc>
                          <a:spcPct val="107000"/>
                        </a:lnSpc>
                        <a:spcBef>
                          <a:spcPts val="0"/>
                        </a:spcBef>
                        <a:spcAft>
                          <a:spcPts val="0"/>
                        </a:spcAft>
                      </a:pPr>
                      <a:r>
                        <a:rPr lang="en-GB" sz="1400" dirty="0">
                          <a:effectLst/>
                        </a:rPr>
                        <a:t>Negative influence from family members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567070976"/>
                  </a:ext>
                </a:extLst>
              </a:tr>
              <a:tr h="457306">
                <a:tc>
                  <a:txBody>
                    <a:bodyPr/>
                    <a:lstStyle/>
                    <a:p>
                      <a:pPr marL="0" marR="0">
                        <a:lnSpc>
                          <a:spcPct val="107000"/>
                        </a:lnSpc>
                        <a:spcBef>
                          <a:spcPts val="0"/>
                        </a:spcBef>
                        <a:spcAft>
                          <a:spcPts val="0"/>
                        </a:spcAft>
                      </a:pPr>
                      <a:r>
                        <a:rPr lang="en-GB" sz="1400" dirty="0">
                          <a:effectLst/>
                        </a:rPr>
                        <a:t>Yes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15 (57.7)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11 (42.3)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5.695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2.339-13.867</a:t>
                      </a:r>
                    </a:p>
                  </a:txBody>
                  <a:tcPr marL="68580" marR="68580" marT="0" marB="0"/>
                </a:tc>
                <a:tc>
                  <a:txBody>
                    <a:bodyPr/>
                    <a:lstStyle/>
                    <a:p>
                      <a:pPr marL="0" marR="0">
                        <a:lnSpc>
                          <a:spcPct val="107000"/>
                        </a:lnSpc>
                        <a:spcBef>
                          <a:spcPts val="0"/>
                        </a:spcBef>
                        <a:spcAft>
                          <a:spcPts val="0"/>
                        </a:spcAft>
                      </a:pPr>
                      <a:r>
                        <a:rPr lang="en-GB" sz="1400" dirty="0">
                          <a:effectLst/>
                        </a:rPr>
                        <a:t>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60751680"/>
                  </a:ext>
                </a:extLst>
              </a:tr>
              <a:tr h="233811">
                <a:tc>
                  <a:txBody>
                    <a:bodyPr/>
                    <a:lstStyle/>
                    <a:p>
                      <a:pPr marL="0" marR="0">
                        <a:lnSpc>
                          <a:spcPct val="107000"/>
                        </a:lnSpc>
                        <a:spcBef>
                          <a:spcPts val="0"/>
                        </a:spcBef>
                        <a:spcAft>
                          <a:spcPts val="0"/>
                        </a:spcAft>
                      </a:pPr>
                      <a:r>
                        <a:rPr lang="en-GB" sz="1400" dirty="0">
                          <a:effectLst/>
                        </a:rPr>
                        <a:t>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82 (29.9)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192 (70.1)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148047630"/>
                  </a:ext>
                </a:extLst>
              </a:tr>
              <a:tr h="233811">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62396989"/>
                  </a:ext>
                </a:extLst>
              </a:tr>
              <a:tr h="233811">
                <a:tc>
                  <a:txBody>
                    <a:bodyPr/>
                    <a:lstStyle/>
                    <a:p>
                      <a:pPr marL="0" marR="0">
                        <a:lnSpc>
                          <a:spcPct val="107000"/>
                        </a:lnSpc>
                        <a:spcBef>
                          <a:spcPts val="0"/>
                        </a:spcBef>
                        <a:spcAft>
                          <a:spcPts val="0"/>
                        </a:spcAft>
                      </a:pPr>
                      <a:r>
                        <a:rPr lang="en-GB" sz="1400" dirty="0">
                          <a:effectLst/>
                        </a:rPr>
                        <a:t>Easy access to Drugs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91907215"/>
                  </a:ext>
                </a:extLst>
              </a:tr>
              <a:tr h="457306">
                <a:tc>
                  <a:txBody>
                    <a:bodyPr/>
                    <a:lstStyle/>
                    <a:p>
                      <a:pPr marL="0" marR="0">
                        <a:lnSpc>
                          <a:spcPct val="107000"/>
                        </a:lnSpc>
                        <a:spcBef>
                          <a:spcPts val="0"/>
                        </a:spcBef>
                        <a:spcAft>
                          <a:spcPts val="0"/>
                        </a:spcAft>
                      </a:pPr>
                      <a:r>
                        <a:rPr lang="en-GB" sz="1400" dirty="0">
                          <a:effectLst/>
                        </a:rPr>
                        <a:t>Yes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9 (81.8)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2.(18.2)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11.685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2.266-60.243</a:t>
                      </a:r>
                    </a:p>
                  </a:txBody>
                  <a:tcPr marL="68580" marR="68580" marT="0" marB="0"/>
                </a:tc>
                <a:tc>
                  <a:txBody>
                    <a:bodyPr/>
                    <a:lstStyle/>
                    <a:p>
                      <a:pPr marL="0" marR="0">
                        <a:lnSpc>
                          <a:spcPct val="107000"/>
                        </a:lnSpc>
                        <a:spcBef>
                          <a:spcPts val="0"/>
                        </a:spcBef>
                        <a:spcAft>
                          <a:spcPts val="0"/>
                        </a:spcAft>
                      </a:pPr>
                      <a:r>
                        <a:rPr lang="en-GB" sz="1400" dirty="0">
                          <a:effectLst/>
                        </a:rPr>
                        <a:t>0.003*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45077653"/>
                  </a:ext>
                </a:extLst>
              </a:tr>
              <a:tr h="233811">
                <a:tc>
                  <a:txBody>
                    <a:bodyPr/>
                    <a:lstStyle/>
                    <a:p>
                      <a:pPr marL="0" marR="0">
                        <a:lnSpc>
                          <a:spcPct val="107000"/>
                        </a:lnSpc>
                        <a:spcBef>
                          <a:spcPts val="0"/>
                        </a:spcBef>
                        <a:spcAft>
                          <a:spcPts val="0"/>
                        </a:spcAft>
                      </a:pPr>
                      <a:r>
                        <a:rPr lang="en-GB" sz="1400" dirty="0">
                          <a:effectLst/>
                        </a:rPr>
                        <a:t>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88 (30.4)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201 (69.6)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9966950"/>
                  </a:ext>
                </a:extLst>
              </a:tr>
              <a:tr h="233811">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29151394"/>
                  </a:ext>
                </a:extLst>
              </a:tr>
              <a:tr h="233811">
                <a:tc>
                  <a:txBody>
                    <a:bodyPr/>
                    <a:lstStyle/>
                    <a:p>
                      <a:pPr marL="0" marR="0">
                        <a:lnSpc>
                          <a:spcPct val="107000"/>
                        </a:lnSpc>
                        <a:spcBef>
                          <a:spcPts val="0"/>
                        </a:spcBef>
                        <a:spcAft>
                          <a:spcPts val="0"/>
                        </a:spcAft>
                      </a:pPr>
                      <a:r>
                        <a:rPr lang="en-GB" sz="1400" dirty="0">
                          <a:effectLst/>
                        </a:rPr>
                        <a:t>Essay access to money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22749249"/>
                  </a:ext>
                </a:extLst>
              </a:tr>
              <a:tr h="457306">
                <a:tc>
                  <a:txBody>
                    <a:bodyPr/>
                    <a:lstStyle/>
                    <a:p>
                      <a:pPr marL="0" marR="0">
                        <a:lnSpc>
                          <a:spcPct val="107000"/>
                        </a:lnSpc>
                        <a:spcBef>
                          <a:spcPts val="0"/>
                        </a:spcBef>
                        <a:spcAft>
                          <a:spcPts val="0"/>
                        </a:spcAft>
                      </a:pPr>
                      <a:r>
                        <a:rPr lang="en-GB" sz="1400" dirty="0">
                          <a:effectLst/>
                        </a:rPr>
                        <a:t>Yes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30 (57.7)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22 (42.3)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5.468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2.739-10.916</a:t>
                      </a:r>
                    </a:p>
                  </a:txBody>
                  <a:tcPr marL="68580" marR="68580" marT="0" marB="0"/>
                </a:tc>
                <a:tc>
                  <a:txBody>
                    <a:bodyPr/>
                    <a:lstStyle/>
                    <a:p>
                      <a:pPr marL="0" marR="0">
                        <a:lnSpc>
                          <a:spcPct val="107000"/>
                        </a:lnSpc>
                        <a:spcBef>
                          <a:spcPts val="0"/>
                        </a:spcBef>
                        <a:spcAft>
                          <a:spcPts val="0"/>
                        </a:spcAft>
                      </a:pPr>
                      <a:r>
                        <a:rPr lang="en-GB" sz="1400" dirty="0">
                          <a:effectLst/>
                        </a:rPr>
                        <a:t>0.000*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95199527"/>
                  </a:ext>
                </a:extLst>
              </a:tr>
              <a:tr h="233811">
                <a:tc>
                  <a:txBody>
                    <a:bodyPr/>
                    <a:lstStyle/>
                    <a:p>
                      <a:pPr marL="0" marR="0">
                        <a:lnSpc>
                          <a:spcPct val="107000"/>
                        </a:lnSpc>
                        <a:spcBef>
                          <a:spcPts val="0"/>
                        </a:spcBef>
                        <a:spcAft>
                          <a:spcPts val="0"/>
                        </a:spcAft>
                      </a:pPr>
                      <a:r>
                        <a:rPr lang="en-GB" sz="1400" dirty="0">
                          <a:effectLst/>
                        </a:rPr>
                        <a:t>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67 (27.0)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181 (73.0)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81974677"/>
                  </a:ext>
                </a:extLst>
              </a:tr>
              <a:tr h="233811">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61510562"/>
                  </a:ext>
                </a:extLst>
              </a:tr>
              <a:tr h="457306">
                <a:tc>
                  <a:txBody>
                    <a:bodyPr/>
                    <a:lstStyle/>
                    <a:p>
                      <a:pPr marL="0" marR="0">
                        <a:lnSpc>
                          <a:spcPct val="107000"/>
                        </a:lnSpc>
                        <a:spcBef>
                          <a:spcPts val="0"/>
                        </a:spcBef>
                        <a:spcAft>
                          <a:spcPts val="0"/>
                        </a:spcAft>
                      </a:pPr>
                      <a:r>
                        <a:rPr lang="en-GB" sz="1400">
                          <a:effectLst/>
                        </a:rPr>
                        <a:t>Exposure to Sexual Abuse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409868220"/>
                  </a:ext>
                </a:extLst>
              </a:tr>
              <a:tr h="457306">
                <a:tc>
                  <a:txBody>
                    <a:bodyPr/>
                    <a:lstStyle/>
                    <a:p>
                      <a:pPr marL="0" marR="0">
                        <a:lnSpc>
                          <a:spcPct val="107000"/>
                        </a:lnSpc>
                        <a:spcBef>
                          <a:spcPts val="0"/>
                        </a:spcBef>
                        <a:spcAft>
                          <a:spcPts val="0"/>
                        </a:spcAft>
                      </a:pPr>
                      <a:r>
                        <a:rPr lang="en-GB" sz="1400">
                          <a:effectLst/>
                        </a:rPr>
                        <a:t>Yes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7 (63.6)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4 (36.4)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4.671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1.165-18.731</a:t>
                      </a:r>
                    </a:p>
                  </a:txBody>
                  <a:tcPr marL="68580" marR="68580" marT="0" marB="0"/>
                </a:tc>
                <a:tc>
                  <a:txBody>
                    <a:bodyPr/>
                    <a:lstStyle/>
                    <a:p>
                      <a:pPr marL="0" marR="0">
                        <a:lnSpc>
                          <a:spcPct val="107000"/>
                        </a:lnSpc>
                        <a:spcBef>
                          <a:spcPts val="0"/>
                        </a:spcBef>
                        <a:spcAft>
                          <a:spcPts val="0"/>
                        </a:spcAft>
                      </a:pPr>
                      <a:r>
                        <a:rPr lang="en-GB" sz="1400" dirty="0">
                          <a:effectLst/>
                        </a:rPr>
                        <a:t>0.030*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286199579"/>
                  </a:ext>
                </a:extLst>
              </a:tr>
              <a:tr h="233811">
                <a:tc>
                  <a:txBody>
                    <a:bodyPr/>
                    <a:lstStyle/>
                    <a:p>
                      <a:pPr marL="0" marR="0">
                        <a:lnSpc>
                          <a:spcPct val="107000"/>
                        </a:lnSpc>
                        <a:spcBef>
                          <a:spcPts val="0"/>
                        </a:spcBef>
                        <a:spcAft>
                          <a:spcPts val="0"/>
                        </a:spcAft>
                      </a:pPr>
                      <a:r>
                        <a:rPr lang="en-GB" sz="1400">
                          <a:effectLst/>
                        </a:rPr>
                        <a:t>No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a:effectLst/>
                        </a:rPr>
                        <a:t>90 (31.1)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199 (68.9)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GB"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24534436"/>
                  </a:ext>
                </a:extLst>
              </a:tr>
            </a:tbl>
          </a:graphicData>
        </a:graphic>
      </p:graphicFrame>
      <p:sp>
        <p:nvSpPr>
          <p:cNvPr id="9" name="Rectangle 2">
            <a:extLst>
              <a:ext uri="{FF2B5EF4-FFF2-40B4-BE49-F238E27FC236}">
                <a16:creationId xmlns:a16="http://schemas.microsoft.com/office/drawing/2014/main" xmlns="" id="{B141B476-0B43-8AD6-DA29-013CDCCABE37}"/>
              </a:ext>
            </a:extLst>
          </p:cNvPr>
          <p:cNvSpPr>
            <a:spLocks noChangeArrowheads="1"/>
          </p:cNvSpPr>
          <p:nvPr/>
        </p:nvSpPr>
        <p:spPr bwMode="auto">
          <a:xfrm>
            <a:off x="2707348" y="-1927383"/>
            <a:ext cx="10040469"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Psychosocial factors associated with substance abuse amongst respondents</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*Statistically Significant </a:t>
            </a: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9299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89277"/>
            <a:ext cx="10512862" cy="1325563"/>
          </a:xfrm>
        </p:spPr>
        <p:txBody>
          <a:bodyPr/>
          <a:lstStyle/>
          <a:p>
            <a:pPr algn="ctr"/>
            <a:r>
              <a:rPr lang="en-US" b="1" dirty="0">
                <a:solidFill>
                  <a:schemeClr val="accent6"/>
                </a:solidFill>
              </a:rPr>
              <a:t>DISCUSSION POINTS</a:t>
            </a:r>
            <a:endParaRPr lang="en-NG" b="1" dirty="0">
              <a:solidFill>
                <a:schemeClr val="accent6"/>
              </a:solidFill>
            </a:endParaRPr>
          </a:p>
        </p:txBody>
      </p:sp>
      <p:sp>
        <p:nvSpPr>
          <p:cNvPr id="4" name="Text Placeholder 2">
            <a:extLst>
              <a:ext uri="{FF2B5EF4-FFF2-40B4-BE49-F238E27FC236}">
                <a16:creationId xmlns:a16="http://schemas.microsoft.com/office/drawing/2014/main" xmlns="" id="{5D773F2D-F1B0-417E-9E47-7EF8B2CF338E}"/>
              </a:ext>
            </a:extLst>
          </p:cNvPr>
          <p:cNvSpPr txBox="1">
            <a:spLocks/>
          </p:cNvSpPr>
          <p:nvPr/>
        </p:nvSpPr>
        <p:spPr>
          <a:xfrm>
            <a:off x="687170" y="1245524"/>
            <a:ext cx="10512862" cy="5203768"/>
          </a:xfrm>
          <a:prstGeom prst="rect">
            <a:avLst/>
          </a:prstGeom>
        </p:spPr>
        <p:txBody>
          <a:bodyPr vert="horz" lIns="45720" tIns="22860" rIns="45720" bIns="22860" rtlCol="0">
            <a:normAutofit fontScale="85000" lnSpcReduction="2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r>
              <a:rPr lang="en-US" sz="2800" b="1" dirty="0"/>
              <a:t>Prevalence of substance abuse</a:t>
            </a:r>
          </a:p>
          <a:p>
            <a:pPr lvl="1"/>
            <a:r>
              <a:rPr lang="en-GB" sz="2400" dirty="0"/>
              <a:t>This study has revealed that substance abuse has been practiced and is still prevalent among the in-school </a:t>
            </a:r>
            <a:r>
              <a:rPr lang="en-US" sz="2400" dirty="0"/>
              <a:t>adolescents residing in Bayelsa state as shown by the preceding year prevalence</a:t>
            </a:r>
            <a:endParaRPr lang="en-GB" sz="2400" dirty="0"/>
          </a:p>
          <a:p>
            <a:pPr lvl="1"/>
            <a:r>
              <a:rPr lang="en-GB" sz="2400" dirty="0"/>
              <a:t>This finding is in keeping with findings in other studies although the prevalence in this study was quite higher than that  from Kagoro, Kaduna state reported by </a:t>
            </a:r>
            <a:r>
              <a:rPr lang="en-US" sz="2400" dirty="0"/>
              <a:t>Bassi  et al. This goes to confirm the UNODC reports that substance abuse was more common in southern states.</a:t>
            </a:r>
            <a:endParaRPr lang="en-GB" sz="2400" dirty="0"/>
          </a:p>
          <a:p>
            <a:r>
              <a:rPr lang="en-GB" sz="2800" b="1" dirty="0"/>
              <a:t>Pattern of substance abuse  </a:t>
            </a:r>
          </a:p>
          <a:p>
            <a:pPr lvl="1"/>
            <a:r>
              <a:rPr lang="en-GB" sz="2400" dirty="0"/>
              <a:t>The </a:t>
            </a:r>
            <a:r>
              <a:rPr lang="en-US" sz="2400" dirty="0"/>
              <a:t>study revealed that the  most commonly abused substance was alcohol followed by marijuana and shisha. These findings are in keeping with the UNODC 2018 report.4</a:t>
            </a:r>
          </a:p>
          <a:p>
            <a:pPr lvl="1"/>
            <a:r>
              <a:rPr lang="en-US" sz="2400" dirty="0"/>
              <a:t>Whereas UNODC in 2018 reported initiating use of substances at age 19, this study reports an earlier age 13 years</a:t>
            </a:r>
          </a:p>
          <a:p>
            <a:pPr lvl="1"/>
            <a:r>
              <a:rPr lang="en-GB" sz="2400" dirty="0"/>
              <a:t>The study also found that </a:t>
            </a:r>
            <a:r>
              <a:rPr lang="en-US" sz="2400" dirty="0"/>
              <a:t>substance abuse was more common among males. This finding is also in keeping with the UNODC 2018. The finding in studies from Gombe and Enugu states however suggests the contrary. 8-10</a:t>
            </a:r>
            <a:endParaRPr lang="en-GB" sz="2400" dirty="0"/>
          </a:p>
          <a:p>
            <a:pPr lvl="1"/>
            <a:r>
              <a:rPr lang="en-GB" sz="2400" dirty="0"/>
              <a:t>Among those who used the substances, some used it daily. One would imagine the financial implication and health complications this habit could exert on users.</a:t>
            </a:r>
            <a:endParaRPr lang="en-US" sz="2400" dirty="0"/>
          </a:p>
          <a:p>
            <a:pPr lvl="1"/>
            <a:endParaRPr lang="en-US" sz="2400" dirty="0"/>
          </a:p>
        </p:txBody>
      </p:sp>
    </p:spTree>
    <p:extLst>
      <p:ext uri="{BB962C8B-B14F-4D97-AF65-F5344CB8AC3E}">
        <p14:creationId xmlns:p14="http://schemas.microsoft.com/office/powerpoint/2010/main" val="2769090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9C5A33-8A0A-5B2D-5A2D-30F511801831}"/>
              </a:ext>
            </a:extLst>
          </p:cNvPr>
          <p:cNvSpPr>
            <a:spLocks noGrp="1"/>
          </p:cNvSpPr>
          <p:nvPr>
            <p:ph type="title"/>
          </p:nvPr>
        </p:nvSpPr>
        <p:spPr/>
        <p:txBody>
          <a:bodyPr/>
          <a:lstStyle/>
          <a:p>
            <a:pPr algn="ctr"/>
            <a:r>
              <a:rPr lang="en-US" b="1" dirty="0">
                <a:solidFill>
                  <a:schemeClr val="accent6"/>
                </a:solidFill>
              </a:rPr>
              <a:t>DISCUSSION POINTS- 2</a:t>
            </a:r>
            <a:endParaRPr lang="en-US" dirty="0"/>
          </a:p>
        </p:txBody>
      </p:sp>
      <p:sp>
        <p:nvSpPr>
          <p:cNvPr id="3" name="Content Placeholder 2">
            <a:extLst>
              <a:ext uri="{FF2B5EF4-FFF2-40B4-BE49-F238E27FC236}">
                <a16:creationId xmlns:a16="http://schemas.microsoft.com/office/drawing/2014/main" xmlns="" id="{4E19575C-D805-A348-697D-03C25BA28985}"/>
              </a:ext>
            </a:extLst>
          </p:cNvPr>
          <p:cNvSpPr>
            <a:spLocks noGrp="1"/>
          </p:cNvSpPr>
          <p:nvPr>
            <p:ph idx="1"/>
          </p:nvPr>
        </p:nvSpPr>
        <p:spPr/>
        <p:txBody>
          <a:bodyPr/>
          <a:lstStyle/>
          <a:p>
            <a:r>
              <a:rPr lang="en-GB" sz="2800" b="1" dirty="0">
                <a:latin typeface="Open Sans Light" panose="020B0306030504020204" pitchFamily="34" charset="0"/>
                <a:ea typeface="Open Sans Light" panose="020B0306030504020204" pitchFamily="34" charset="0"/>
                <a:cs typeface="Open Sans Light" panose="020B0306030504020204" pitchFamily="34" charset="0"/>
              </a:rPr>
              <a:t>Correlates and predictors of </a:t>
            </a:r>
            <a:r>
              <a:rPr lang="en-US" sz="2800" b="1" dirty="0">
                <a:latin typeface="Open Sans Light" panose="020B0306030504020204" pitchFamily="34" charset="0"/>
                <a:ea typeface="Open Sans Light" panose="020B0306030504020204" pitchFamily="34" charset="0"/>
                <a:cs typeface="Open Sans Light" panose="020B0306030504020204" pitchFamily="34" charset="0"/>
              </a:rPr>
              <a:t>substance abuse</a:t>
            </a:r>
            <a:endParaRPr lang="en-GB" sz="2800" b="1" dirty="0">
              <a:latin typeface="Open Sans Light" panose="020B0306030504020204" pitchFamily="34" charset="0"/>
              <a:ea typeface="Open Sans Light" panose="020B0306030504020204" pitchFamily="34" charset="0"/>
              <a:cs typeface="Open Sans Light" panose="020B0306030504020204" pitchFamily="34" charset="0"/>
            </a:endParaRPr>
          </a:p>
          <a:p>
            <a:pPr lvl="1"/>
            <a:r>
              <a:rPr lang="en-US" sz="2400" dirty="0">
                <a:latin typeface="Open Sans Light" panose="020B0306030504020204" pitchFamily="34" charset="0"/>
                <a:ea typeface="Open Sans Light" panose="020B0306030504020204" pitchFamily="34" charset="0"/>
                <a:cs typeface="Open Sans Light" panose="020B0306030504020204" pitchFamily="34" charset="0"/>
              </a:rPr>
              <a:t>Substance abuse was statistically associated with being male, being in a boys only school, being from a polygamous home and having a mother with no formal education </a:t>
            </a:r>
          </a:p>
          <a:p>
            <a:pPr lvl="1"/>
            <a:r>
              <a:rPr lang="en-US" sz="2400" dirty="0">
                <a:latin typeface="Open Sans Light" panose="020B0306030504020204" pitchFamily="34" charset="0"/>
                <a:ea typeface="Open Sans Light" panose="020B0306030504020204" pitchFamily="34" charset="0"/>
                <a:cs typeface="Open Sans Light" panose="020B0306030504020204" pitchFamily="34" charset="0"/>
              </a:rPr>
              <a:t>Adolescents exposed to disharmony in the home, negative influence, access to drugs and money and having early exposure to sexual abuse were more likely to indulge in substance abuse</a:t>
            </a:r>
          </a:p>
          <a:p>
            <a:pPr lvl="1"/>
            <a:r>
              <a:rPr lang="en-US" sz="2400" dirty="0">
                <a:latin typeface="Open Sans Light" panose="020B0306030504020204" pitchFamily="34" charset="0"/>
                <a:ea typeface="Open Sans Light" panose="020B0306030504020204" pitchFamily="34" charset="0"/>
                <a:cs typeface="Open Sans Light" panose="020B0306030504020204" pitchFamily="34" charset="0"/>
              </a:rPr>
              <a:t>These findings are in keeping with studies that showed family type and negative influences as significantly associated with substance abuse.13,14,16</a:t>
            </a:r>
          </a:p>
        </p:txBody>
      </p:sp>
    </p:spTree>
    <p:extLst>
      <p:ext uri="{BB962C8B-B14F-4D97-AF65-F5344CB8AC3E}">
        <p14:creationId xmlns:p14="http://schemas.microsoft.com/office/powerpoint/2010/main" val="4605770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p:txBody>
          <a:bodyPr/>
          <a:lstStyle/>
          <a:p>
            <a:pPr algn="ctr"/>
            <a:r>
              <a:rPr lang="en-US" b="1" dirty="0">
                <a:solidFill>
                  <a:schemeClr val="accent6"/>
                </a:solidFill>
              </a:rPr>
              <a:t>CONCLUSION AND RECOMMENDATIONS </a:t>
            </a:r>
            <a:endParaRPr lang="en-NG" b="1" dirty="0">
              <a:solidFill>
                <a:schemeClr val="accent6"/>
              </a:solidFill>
            </a:endParaRPr>
          </a:p>
        </p:txBody>
      </p:sp>
      <p:sp>
        <p:nvSpPr>
          <p:cNvPr id="2" name="Content Placeholder 1">
            <a:extLst>
              <a:ext uri="{FF2B5EF4-FFF2-40B4-BE49-F238E27FC236}">
                <a16:creationId xmlns:a16="http://schemas.microsoft.com/office/drawing/2014/main" xmlns="" id="{5F2768D0-8A87-F448-27FD-BE92B12346F4}"/>
              </a:ext>
            </a:extLst>
          </p:cNvPr>
          <p:cNvSpPr>
            <a:spLocks noGrp="1"/>
          </p:cNvSpPr>
          <p:nvPr>
            <p:ph idx="1"/>
          </p:nvPr>
        </p:nvSpPr>
        <p:spPr>
          <a:xfrm>
            <a:off x="545910" y="1583140"/>
            <a:ext cx="10807890" cy="4593823"/>
          </a:xfrm>
        </p:spPr>
        <p:txBody>
          <a:bodyPr>
            <a:normAutofit fontScale="85000" lnSpcReduction="20000"/>
          </a:bodyPr>
          <a:lstStyle/>
          <a:p>
            <a:pPr marL="457200" lvl="1" algn="just">
              <a:lnSpc>
                <a:spcPct val="100000"/>
              </a:lnSpc>
              <a:spcBef>
                <a:spcPts val="0"/>
              </a:spcBef>
            </a:pPr>
            <a:r>
              <a:rPr lang="en-GB" dirty="0">
                <a:effectLst/>
                <a:latin typeface="Open Sans Light" panose="020B0306030504020204" pitchFamily="34" charset="0"/>
                <a:ea typeface="Open Sans Light" panose="020B0306030504020204" pitchFamily="34" charset="0"/>
                <a:cs typeface="Open Sans Light" panose="020B0306030504020204" pitchFamily="34" charset="0"/>
              </a:rPr>
              <a:t>Substances use and abuse is prevalent among in-school adolescents in Bayelsa state; alcohol, cannabis and </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shisha being the most commonly abused</a:t>
            </a:r>
          </a:p>
          <a:p>
            <a:pPr marL="457200" lvl="1" algn="just">
              <a:lnSpc>
                <a:spcPct val="100000"/>
              </a:lnSpc>
              <a:spcBef>
                <a:spcPts val="0"/>
              </a:spcBef>
            </a:pPr>
            <a:endParaRPr lang="en-GB"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GB" dirty="0">
                <a:effectLst/>
                <a:latin typeface="Open Sans Light" panose="020B0306030504020204" pitchFamily="34" charset="0"/>
                <a:ea typeface="Open Sans Light" panose="020B0306030504020204" pitchFamily="34" charset="0"/>
                <a:cs typeface="Open Sans Light" panose="020B0306030504020204" pitchFamily="34" charset="0"/>
              </a:rPr>
              <a:t>The educational level of mother, type of school and family are associated factors.  </a:t>
            </a:r>
          </a:p>
          <a:p>
            <a:pPr marL="228600" lvl="1" indent="0" algn="just">
              <a:lnSpc>
                <a:spcPct val="100000"/>
              </a:lnSpc>
              <a:spcBef>
                <a:spcPts val="0"/>
              </a:spcBef>
              <a:buNone/>
            </a:pPr>
            <a:endParaRPr lang="en-GB"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GB" dirty="0">
                <a:latin typeface="Open Sans Light" panose="020B0306030504020204" pitchFamily="34" charset="0"/>
                <a:ea typeface="Open Sans Light" panose="020B0306030504020204" pitchFamily="34" charset="0"/>
                <a:cs typeface="Open Sans Light" panose="020B0306030504020204" pitchFamily="34" charset="0"/>
              </a:rPr>
              <a:t>Age of initiation of substance use is much younger than it was reported in previous studies</a:t>
            </a:r>
          </a:p>
          <a:p>
            <a:pPr marL="228600" lvl="1" indent="0" algn="just">
              <a:lnSpc>
                <a:spcPct val="100000"/>
              </a:lnSpc>
              <a:spcBef>
                <a:spcPts val="0"/>
              </a:spcBef>
              <a:buNone/>
            </a:pPr>
            <a:endParaRPr lang="en-GB" dirty="0">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GB" dirty="0">
                <a:latin typeface="Open Sans Light" panose="020B0306030504020204" pitchFamily="34" charset="0"/>
                <a:ea typeface="Open Sans Light" panose="020B0306030504020204" pitchFamily="34" charset="0"/>
                <a:cs typeface="Open Sans Light" panose="020B0306030504020204" pitchFamily="34" charset="0"/>
              </a:rPr>
              <a:t>They are mostly used for relaxation when hanging out with friends </a:t>
            </a:r>
          </a:p>
          <a:p>
            <a:pPr marL="228600" lvl="1" indent="0" algn="just">
              <a:lnSpc>
                <a:spcPct val="100000"/>
              </a:lnSpc>
              <a:spcBef>
                <a:spcPts val="0"/>
              </a:spcBef>
              <a:buNone/>
            </a:pPr>
            <a:endParaRPr lang="en-GB" dirty="0">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US" dirty="0">
                <a:latin typeface="Open Sans Light" panose="020B0306030504020204" pitchFamily="34" charset="0"/>
                <a:ea typeface="Open Sans Light" panose="020B0306030504020204" pitchFamily="34" charset="0"/>
                <a:cs typeface="Open Sans Light" panose="020B0306030504020204" pitchFamily="34" charset="0"/>
              </a:rPr>
              <a:t>Therefore, campaign against substance abuse should be taken to adolescents in primary, secondary and tertiary educational institutions</a:t>
            </a:r>
          </a:p>
          <a:p>
            <a:pPr marL="228600" lvl="1" indent="0" algn="just">
              <a:lnSpc>
                <a:spcPct val="100000"/>
              </a:lnSpc>
              <a:spcBef>
                <a:spcPts val="0"/>
              </a:spcBef>
              <a:buNone/>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US" dirty="0">
                <a:latin typeface="Open Sans Light" panose="020B0306030504020204" pitchFamily="34" charset="0"/>
                <a:ea typeface="Open Sans Light" panose="020B0306030504020204" pitchFamily="34" charset="0"/>
                <a:cs typeface="Open Sans Light" panose="020B0306030504020204" pitchFamily="34" charset="0"/>
              </a:rPr>
              <a:t>Policies such as education of the girl child must be promoted</a:t>
            </a:r>
          </a:p>
          <a:p>
            <a:pPr marL="228600" lvl="1" indent="0" algn="just">
              <a:lnSpc>
                <a:spcPct val="100000"/>
              </a:lnSpc>
              <a:spcBef>
                <a:spcPts val="0"/>
              </a:spcBef>
              <a:buNone/>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a:p>
            <a:pPr marL="457200" lvl="1" algn="just">
              <a:lnSpc>
                <a:spcPct val="100000"/>
              </a:lnSpc>
              <a:spcBef>
                <a:spcPts val="0"/>
              </a:spcBef>
            </a:pPr>
            <a:r>
              <a:rPr lang="en-US" dirty="0">
                <a:latin typeface="Open Sans Light" panose="020B0306030504020204" pitchFamily="34" charset="0"/>
                <a:ea typeface="Open Sans Light" panose="020B0306030504020204" pitchFamily="34" charset="0"/>
                <a:cs typeface="Open Sans Light" panose="020B0306030504020204" pitchFamily="34" charset="0"/>
              </a:rPr>
              <a:t>The progression from harmful use of substances to substance use disorders and other consequences in later life can be averted if findings from this study can be utilized in engaging parents and schools teachers  on early vigilance and disapproval.</a:t>
            </a:r>
          </a:p>
          <a:p>
            <a:endParaRPr lang="en-US" dirty="0"/>
          </a:p>
        </p:txBody>
      </p:sp>
      <p:sp>
        <p:nvSpPr>
          <p:cNvPr id="4" name="Text Placeholder 2">
            <a:extLst>
              <a:ext uri="{FF2B5EF4-FFF2-40B4-BE49-F238E27FC236}">
                <a16:creationId xmlns:a16="http://schemas.microsoft.com/office/drawing/2014/main" xmlns="" id="{F9C7129A-0188-4710-A222-04013B923570}"/>
              </a:ext>
            </a:extLst>
          </p:cNvPr>
          <p:cNvSpPr txBox="1">
            <a:spLocks/>
          </p:cNvSpPr>
          <p:nvPr/>
        </p:nvSpPr>
        <p:spPr>
          <a:xfrm>
            <a:off x="839570" y="1388226"/>
            <a:ext cx="10512862" cy="4921135"/>
          </a:xfrm>
          <a:prstGeom prst="rect">
            <a:avLst/>
          </a:prstGeom>
        </p:spPr>
        <p:txBody>
          <a:bodyPr vert="horz" lIns="45720" tIns="22860" rIns="45720" bIns="22860" rtlCol="0">
            <a:normAutofit/>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endParaRPr lang="en-US" sz="2800" dirty="0"/>
          </a:p>
        </p:txBody>
      </p:sp>
    </p:spTree>
    <p:extLst>
      <p:ext uri="{BB962C8B-B14F-4D97-AF65-F5344CB8AC3E}">
        <p14:creationId xmlns:p14="http://schemas.microsoft.com/office/powerpoint/2010/main" val="3544937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BE4A2F-1FC1-6525-D786-20BABC762A6E}"/>
              </a:ext>
            </a:extLst>
          </p:cNvPr>
          <p:cNvSpPr>
            <a:spLocks noGrp="1"/>
          </p:cNvSpPr>
          <p:nvPr>
            <p:ph type="title"/>
          </p:nvPr>
        </p:nvSpPr>
        <p:spPr>
          <a:xfrm>
            <a:off x="838200" y="365125"/>
            <a:ext cx="10515600" cy="587375"/>
          </a:xfrm>
        </p:spPr>
        <p:txBody>
          <a:bodyPr>
            <a:normAutofit fontScale="90000"/>
          </a:bodyPr>
          <a:lstStyle/>
          <a:p>
            <a:r>
              <a:rPr lang="en-US" b="1" dirty="0">
                <a:solidFill>
                  <a:schemeClr val="accent6"/>
                </a:solidFill>
              </a:rPr>
              <a:t>References</a:t>
            </a:r>
          </a:p>
        </p:txBody>
      </p:sp>
      <p:sp>
        <p:nvSpPr>
          <p:cNvPr id="3" name="Content Placeholder 2">
            <a:extLst>
              <a:ext uri="{FF2B5EF4-FFF2-40B4-BE49-F238E27FC236}">
                <a16:creationId xmlns:a16="http://schemas.microsoft.com/office/drawing/2014/main" xmlns="" id="{5AB07900-AE45-F286-0FB7-B08D5DC3C1C3}"/>
              </a:ext>
            </a:extLst>
          </p:cNvPr>
          <p:cNvSpPr>
            <a:spLocks noGrp="1"/>
          </p:cNvSpPr>
          <p:nvPr>
            <p:ph idx="1"/>
          </p:nvPr>
        </p:nvSpPr>
        <p:spPr>
          <a:xfrm>
            <a:off x="330200" y="1079500"/>
            <a:ext cx="11518900" cy="5308600"/>
          </a:xfrm>
        </p:spPr>
        <p:txBody>
          <a:bodyPr>
            <a:normAutofit fontScale="70000" lnSpcReduction="20000"/>
          </a:bodyPr>
          <a:lstStyle/>
          <a:p>
            <a:r>
              <a:rPr lang="en-US" sz="1800" dirty="0">
                <a:latin typeface="Times New Roman" panose="02020603050405020304" pitchFamily="18" charset="0"/>
                <a:ea typeface="Calibri" panose="020F0502020204030204" pitchFamily="34" charset="0"/>
                <a:cs typeface="Times New Roman" panose="02020603050405020304" pitchFamily="18" charset="0"/>
              </a:rPr>
              <a:t>Adamson, T.A., </a:t>
            </a:r>
            <a:r>
              <a:rPr lang="en-US" sz="1800" dirty="0" err="1">
                <a:latin typeface="Times New Roman" panose="02020603050405020304" pitchFamily="18" charset="0"/>
                <a:ea typeface="Calibri" panose="020F0502020204030204" pitchFamily="34" charset="0"/>
                <a:cs typeface="Times New Roman" panose="02020603050405020304" pitchFamily="18" charset="0"/>
              </a:rPr>
              <a:t>Ogunlesi</a:t>
            </a:r>
            <a:r>
              <a:rPr lang="en-US" sz="1800" dirty="0">
                <a:latin typeface="Times New Roman" panose="02020603050405020304" pitchFamily="18" charset="0"/>
                <a:ea typeface="Calibri" panose="020F0502020204030204" pitchFamily="34" charset="0"/>
                <a:cs typeface="Times New Roman" panose="02020603050405020304" pitchFamily="18" charset="0"/>
              </a:rPr>
              <a:t>, A.O.,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Morakinyo</a:t>
            </a:r>
            <a:r>
              <a:rPr lang="en-US" sz="1800" dirty="0">
                <a:latin typeface="Times New Roman" panose="02020603050405020304" pitchFamily="18" charset="0"/>
                <a:ea typeface="Calibri" panose="020F0502020204030204" pitchFamily="34" charset="0"/>
                <a:cs typeface="Times New Roman" panose="02020603050405020304" pitchFamily="18" charset="0"/>
              </a:rPr>
              <a:t>, O.,</a:t>
            </a:r>
            <a:r>
              <a:rPr lang="en-US" sz="1800" i="1" dirty="0">
                <a:latin typeface="Times New Roman" panose="02020603050405020304" pitchFamily="18" charset="0"/>
                <a:ea typeface="Calibri" panose="020F0502020204030204" pitchFamily="34" charset="0"/>
                <a:cs typeface="Times New Roman" panose="02020603050405020304" pitchFamily="18" charset="0"/>
              </a:rPr>
              <a:t> et al.</a:t>
            </a:r>
            <a:r>
              <a:rPr lang="en-US" sz="1800" dirty="0">
                <a:latin typeface="Times New Roman" panose="02020603050405020304" pitchFamily="18" charset="0"/>
                <a:ea typeface="Calibri" panose="020F0502020204030204" pitchFamily="34" charset="0"/>
                <a:cs typeface="Times New Roman" panose="02020603050405020304" pitchFamily="18" charset="0"/>
              </a:rPr>
              <a:t> ‘Descriptive National Survey of Substance Use in Nigeria’, </a:t>
            </a:r>
            <a:r>
              <a:rPr lang="en-US" sz="1800" i="1" dirty="0">
                <a:latin typeface="Times New Roman" panose="02020603050405020304" pitchFamily="18" charset="0"/>
                <a:ea typeface="Calibri" panose="020F0502020204030204" pitchFamily="34" charset="0"/>
                <a:cs typeface="Times New Roman" panose="02020603050405020304" pitchFamily="18" charset="0"/>
              </a:rPr>
              <a:t>J</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i="1" dirty="0">
                <a:latin typeface="Times New Roman" panose="02020603050405020304" pitchFamily="18" charset="0"/>
                <a:ea typeface="Calibri" panose="020F0502020204030204" pitchFamily="34" charset="0"/>
                <a:cs typeface="Times New Roman" panose="02020603050405020304" pitchFamily="18" charset="0"/>
              </a:rPr>
              <a:t>Addict Res </a:t>
            </a:r>
            <a:r>
              <a:rPr lang="en-US" sz="1800" i="1" dirty="0" err="1">
                <a:latin typeface="Times New Roman" panose="02020603050405020304" pitchFamily="18" charset="0"/>
                <a:ea typeface="Calibri" panose="020F0502020204030204" pitchFamily="34" charset="0"/>
                <a:cs typeface="Times New Roman" panose="02020603050405020304" pitchFamily="18" charset="0"/>
              </a:rPr>
              <a:t>Ther</a:t>
            </a:r>
            <a:r>
              <a:rPr lang="en-US" sz="1800" dirty="0">
                <a:latin typeface="Times New Roman" panose="02020603050405020304" pitchFamily="18" charset="0"/>
                <a:ea typeface="Calibri" panose="020F0502020204030204" pitchFamily="34" charset="0"/>
                <a:cs typeface="Times New Roman" panose="02020603050405020304" pitchFamily="18" charset="0"/>
              </a:rPr>
              <a:t> 2015;6:234. doe:10.4172/2155-6105.1000234.</a:t>
            </a:r>
          </a:p>
          <a:p>
            <a:pPr marL="0" marR="0" algn="just">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Adenugba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and B.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Okeshola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F. (2018) ‘Substance Abuse among Females in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International Journal of Business and Social Science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9(5).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10.30845/ijbss.v9n5a12.</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Adejoh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 O.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(2020) ‘Do peer and family factors determine substance abuse? Voices of adolescents undergoing treatment in a psychiatric ward, Lagos,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Archives of psychiatry research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56(2).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10.20471/dec.2020.56.02.04.</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Aishat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Funmilayo, 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(2019) ‘A study of the context of adolescent substance use and patterns of use 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yenagoa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local government,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bayelsa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state,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MOJ Addiction Medicine &amp; Therapy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6(1).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10.15406/mojamt.2019.06.00142.</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Alabi, A. 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Runsewe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-Abiodun, T. I. and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Ogunowo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K. K. (2021) ‘Perception of Substance Abuse Amongst Adolescents and Young Adults 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Ikenne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Local Government, Ogun State,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International Quarterly of Community Health Education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42(1).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10.1177/0272684X20974547.</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Ara, S., Journal, D. T. and Social, I. (2012) ‘DRUG ABUSE AMONG NIGERIAN ADOLESCENTS STRATEGIES FOR COUNSELLING Dorcas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Oluremi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FAREO •’</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Atoyebi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 A. and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Atoyebi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 E. (2013) ‘Pattern of Substance Abuse among Senior Secondary School Students in a Southwestern Nigerian City’,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International Review of Social Sciences and Humanities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4(2).</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 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Chuks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 G. and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Ojinnaka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 C. (2021) ‘Pattern of Adolescent Substance Abuse among Secondary School Students in Umuahia, South- Eastern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Journal of Addictive Behaviors, Therapy and Rehabilitation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10(4).</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Effiong,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Jombo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H.,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Idung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 U. and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Iyanam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V. E. (2020) ‘Socio-Demographic and Clinical Profiles of Cannabis Abusers Admitted for Treatment in a Tertiary Healthcare Facility 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Uyo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South-South Nigeria’,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Journal of Advances in Medical and Pharmaceutical Sciences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10.9734/</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jamps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/2020/v22i130153.</a:t>
            </a: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p:txBody>
      </p:sp>
    </p:spTree>
    <p:extLst>
      <p:ext uri="{BB962C8B-B14F-4D97-AF65-F5344CB8AC3E}">
        <p14:creationId xmlns:p14="http://schemas.microsoft.com/office/powerpoint/2010/main" val="1351298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4F5A8A-AD4E-081C-CE60-A18F18B87D28}"/>
              </a:ext>
            </a:extLst>
          </p:cNvPr>
          <p:cNvSpPr>
            <a:spLocks noGrp="1"/>
          </p:cNvSpPr>
          <p:nvPr>
            <p:ph type="title"/>
          </p:nvPr>
        </p:nvSpPr>
        <p:spPr>
          <a:xfrm>
            <a:off x="838200" y="365125"/>
            <a:ext cx="10515600" cy="717551"/>
          </a:xfrm>
        </p:spPr>
        <p:txBody>
          <a:bodyPr/>
          <a:lstStyle/>
          <a:p>
            <a:r>
              <a:rPr lang="en-US" b="1" dirty="0">
                <a:solidFill>
                  <a:schemeClr val="accent6"/>
                </a:solidFill>
              </a:rPr>
              <a:t>References cont’d</a:t>
            </a:r>
          </a:p>
        </p:txBody>
      </p:sp>
      <p:sp>
        <p:nvSpPr>
          <p:cNvPr id="3" name="Content Placeholder 2">
            <a:extLst>
              <a:ext uri="{FF2B5EF4-FFF2-40B4-BE49-F238E27FC236}">
                <a16:creationId xmlns:a16="http://schemas.microsoft.com/office/drawing/2014/main" xmlns="" id="{543FC9E2-D43A-6903-6418-F1D918485961}"/>
              </a:ext>
            </a:extLst>
          </p:cNvPr>
          <p:cNvSpPr>
            <a:spLocks noGrp="1"/>
          </p:cNvSpPr>
          <p:nvPr>
            <p:ph idx="1"/>
          </p:nvPr>
        </p:nvSpPr>
        <p:spPr>
          <a:xfrm>
            <a:off x="241300" y="1082676"/>
            <a:ext cx="11950700" cy="5775324"/>
          </a:xfrm>
        </p:spPr>
        <p:txBody>
          <a:bodyPr>
            <a:normAutofit fontScale="40000" lnSpcReduction="20000"/>
          </a:bodyPr>
          <a:lstStyle/>
          <a:p>
            <a:pPr marL="0" marR="0" algn="just">
              <a:lnSpc>
                <a:spcPct val="150000"/>
              </a:lnSpc>
              <a:spcBef>
                <a:spcPts val="0"/>
              </a:spcBef>
              <a:spcAft>
                <a:spcPts val="8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Ekpenyong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S. N. (2012)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Drug Abuse in Nigerian Schools: A Study of Selected Secondary Institutions in Bayelsa State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Nigeria. International Journal of Scientific Research in Education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Igwe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W. C.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(2009) ‘Socio-demographic correlates of psychoactive substance abuse among secondary school students in Enugu, Nigeria’,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European Journal of Social Sciences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12(2).</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Joseph, A. O.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(2019) ‘Substance abuse and treatment among students in an institution of higher learning in Nigeria’,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African Journal of Social Work</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9(2).</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Madaki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 and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Dukku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 M. (2017) ‘The Influence of Substance Abuse on Youths’ Prospects in Nigeria and the Way Forward’,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Http://Www.Sciencepublishinggroup.Com</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2(2).</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Namadi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M. and Haruna, M. (2019) ‘Prevalence and causes of substance abuse among females in Gombe Metropolis, Gombe State, Nigeria’,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International Journal of Development and Management Review</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14(1).</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Obot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I.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(2014) ‘African Journal of Drug &amp; Alcohol Studies, 13(2), 2014’,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African Journal of Drug &amp; Alcohol Studies</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13(2).</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Olugbenga Azeez, R., Ajayi, O. S. and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Oyetunde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Babalola, S. (2020) ‘Parental involvement, peer influence and openness to experience and undergraduates’ substance abuse in Ogun East Senatorial District, Ogun State, Nigeria’,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Asia Pacific Journal of Multidisciplinary Research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8(3).</a:t>
            </a: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just">
              <a:lnSpc>
                <a:spcPct val="150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Uba, I.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et al.</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(2013) ‘Effect of Self-Esteem in the Relationship between Stress and Substance Abuse among Adolescents: A Mediation Outcome’,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International Journal of Social Science and Humanity</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doi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10.7763/ijssh.2013.v3.230.</a:t>
            </a:r>
          </a:p>
          <a:p>
            <a:pPr marL="0" marR="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UNODC. Drug Use in Nigeria 2018, United Nations Office on Drugs and Crime, Vienna. Available at </a:t>
            </a:r>
            <a:r>
              <a:rPr lang="en-US" sz="2800" dirty="0">
                <a:latin typeface="Times New Roman" panose="02020603050405020304" pitchFamily="18" charset="0"/>
                <a:ea typeface="Calibri" panose="020F0502020204030204" pitchFamily="34" charset="0"/>
                <a:cs typeface="Times New Roman" panose="02020603050405020304" pitchFamily="18" charset="0"/>
                <a:hlinkClick r:id="rId2"/>
              </a:rPr>
              <a:t>https://www.unodc.org/documents/data-and-analysis/statistics/Drugs/Drug</a:t>
            </a:r>
            <a:r>
              <a:rPr lang="en-US" sz="2800" dirty="0">
                <a:latin typeface="Times New Roman" panose="02020603050405020304" pitchFamily="18" charset="0"/>
                <a:ea typeface="Calibri" panose="020F0502020204030204" pitchFamily="34" charset="0"/>
                <a:cs typeface="Times New Roman" panose="02020603050405020304" pitchFamily="18" charset="0"/>
              </a:rPr>
              <a:t> Use Survey Nigeria 2019 Book.PDF.2018</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WHO (2017) ‘WHO | Substance abuse’, </a:t>
            </a:r>
            <a:r>
              <a:rPr lang="en-US" sz="2800" i="1" dirty="0">
                <a:effectLst/>
                <a:latin typeface="Times New Roman" panose="02020603050405020304" pitchFamily="18" charset="0"/>
                <a:ea typeface="Calibri" panose="020F0502020204030204" pitchFamily="34" charset="0"/>
                <a:cs typeface="Times New Roman" panose="02020603050405020304" pitchFamily="18" charset="0"/>
              </a:rPr>
              <a:t>WHO/topics/substance abuse</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algn="just">
              <a:lnSpc>
                <a:spcPct val="150000"/>
              </a:lnSpc>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World Health Organization. Management of substance abuse: Facts and figures. Retrieved from </a:t>
            </a:r>
            <a:r>
              <a:rPr lang="en-US" sz="2800" dirty="0">
                <a:latin typeface="Times New Roman" panose="02020603050405020304" pitchFamily="18" charset="0"/>
                <a:ea typeface="Calibri" panose="020F0502020204030204" pitchFamily="34" charset="0"/>
                <a:cs typeface="Times New Roman" panose="02020603050405020304" pitchFamily="18" charset="0"/>
                <a:hlinkClick r:id="rId3"/>
              </a:rPr>
              <a:t>https://www.who.int/substance abuse/facts/</a:t>
            </a:r>
            <a:r>
              <a:rPr lang="en-US" sz="2800" dirty="0" err="1">
                <a:latin typeface="Times New Roman" panose="02020603050405020304" pitchFamily="18" charset="0"/>
                <a:ea typeface="Calibri" panose="020F0502020204030204" pitchFamily="34" charset="0"/>
                <a:cs typeface="Times New Roman" panose="02020603050405020304" pitchFamily="18" charset="0"/>
                <a:hlinkClick r:id="rId3"/>
              </a:rPr>
              <a:t>en</a:t>
            </a:r>
            <a:r>
              <a:rPr lang="en-US" sz="2800" dirty="0">
                <a:latin typeface="Times New Roman" panose="02020603050405020304" pitchFamily="18" charset="0"/>
                <a:ea typeface="Calibri" panose="020F0502020204030204" pitchFamily="34" charset="0"/>
                <a:cs typeface="Times New Roman" panose="02020603050405020304" pitchFamily="18" charset="0"/>
                <a:hlinkClick r:id="rId3"/>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50000"/>
              </a:lnSpc>
              <a:spcBef>
                <a:spcPts val="0"/>
              </a:spcBef>
              <a:spcAft>
                <a:spcPts val="800"/>
              </a:spcAft>
              <a:buNone/>
            </a:pPr>
            <a:endParaRPr lang="en-US" sz="2800" dirty="0">
              <a:effectLst/>
              <a:latin typeface="Times New Roman" panose="02020603050405020304" pitchFamily="18" charset="0"/>
              <a:ea typeface="Calibri" panose="020F0502020204030204" pitchFamily="34" charset="0"/>
              <a:cs typeface="SimSun" panose="02010600030101010101" pitchFamily="2" charset="-122"/>
            </a:endParaRPr>
          </a:p>
        </p:txBody>
      </p:sp>
    </p:spTree>
    <p:extLst>
      <p:ext uri="{BB962C8B-B14F-4D97-AF65-F5344CB8AC3E}">
        <p14:creationId xmlns:p14="http://schemas.microsoft.com/office/powerpoint/2010/main" val="392670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A79A26D-088E-4C9B-BB17-D3B1D0B99099}"/>
              </a:ext>
            </a:extLst>
          </p:cNvPr>
          <p:cNvSpPr txBox="1"/>
          <p:nvPr/>
        </p:nvSpPr>
        <p:spPr>
          <a:xfrm>
            <a:off x="7971249" y="3103807"/>
            <a:ext cx="1111993" cy="541174"/>
          </a:xfrm>
          <a:prstGeom prst="rect">
            <a:avLst/>
          </a:prstGeom>
          <a:noFill/>
        </p:spPr>
        <p:txBody>
          <a:bodyPr wrap="square" rtlCol="0" anchor="ctr" anchorCtr="0">
            <a:spAutoFit/>
          </a:bodyPr>
          <a:lstStyle/>
          <a:p>
            <a:pPr>
              <a:lnSpc>
                <a:spcPts val="3530"/>
              </a:lnSpc>
            </a:pPr>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RESULTS</a:t>
            </a:r>
          </a:p>
        </p:txBody>
      </p:sp>
      <p:sp>
        <p:nvSpPr>
          <p:cNvPr id="4" name="TextBox 3">
            <a:extLst>
              <a:ext uri="{FF2B5EF4-FFF2-40B4-BE49-F238E27FC236}">
                <a16:creationId xmlns:a16="http://schemas.microsoft.com/office/drawing/2014/main" xmlns="" id="{5702A761-286C-430C-9ABB-384D7BC1B9AC}"/>
              </a:ext>
            </a:extLst>
          </p:cNvPr>
          <p:cNvSpPr txBox="1"/>
          <p:nvPr/>
        </p:nvSpPr>
        <p:spPr>
          <a:xfrm>
            <a:off x="2378069" y="4513786"/>
            <a:ext cx="1091966" cy="541174"/>
          </a:xfrm>
          <a:prstGeom prst="rect">
            <a:avLst/>
          </a:prstGeom>
          <a:noFill/>
        </p:spPr>
        <p:txBody>
          <a:bodyPr wrap="none" rtlCol="0" anchor="ctr" anchorCtr="0">
            <a:spAutoFit/>
          </a:bodyPr>
          <a:lstStyle/>
          <a:p>
            <a:pPr>
              <a:lnSpc>
                <a:spcPts val="3530"/>
              </a:lnSpc>
            </a:pPr>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OBJECTIVE</a:t>
            </a:r>
          </a:p>
        </p:txBody>
      </p:sp>
      <p:sp>
        <p:nvSpPr>
          <p:cNvPr id="6" name="TextBox 5">
            <a:extLst>
              <a:ext uri="{FF2B5EF4-FFF2-40B4-BE49-F238E27FC236}">
                <a16:creationId xmlns:a16="http://schemas.microsoft.com/office/drawing/2014/main" xmlns="" id="{20711A0B-E3E3-4CB1-97BA-049748AFC897}"/>
              </a:ext>
            </a:extLst>
          </p:cNvPr>
          <p:cNvSpPr txBox="1"/>
          <p:nvPr/>
        </p:nvSpPr>
        <p:spPr>
          <a:xfrm>
            <a:off x="7971249" y="1711834"/>
            <a:ext cx="1047082" cy="541174"/>
          </a:xfrm>
          <a:prstGeom prst="rect">
            <a:avLst/>
          </a:prstGeom>
          <a:noFill/>
        </p:spPr>
        <p:txBody>
          <a:bodyPr wrap="none" rtlCol="0" anchor="ctr" anchorCtr="0">
            <a:spAutoFit/>
          </a:bodyPr>
          <a:lstStyle/>
          <a:p>
            <a:pPr>
              <a:lnSpc>
                <a:spcPts val="3530"/>
              </a:lnSpc>
            </a:pPr>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METHODS</a:t>
            </a:r>
          </a:p>
        </p:txBody>
      </p:sp>
      <p:sp>
        <p:nvSpPr>
          <p:cNvPr id="10" name="TextBox 9">
            <a:extLst>
              <a:ext uri="{FF2B5EF4-FFF2-40B4-BE49-F238E27FC236}">
                <a16:creationId xmlns:a16="http://schemas.microsoft.com/office/drawing/2014/main" xmlns="" id="{F8453140-C2E2-4B8A-8083-F6C15270E645}"/>
              </a:ext>
            </a:extLst>
          </p:cNvPr>
          <p:cNvSpPr txBox="1"/>
          <p:nvPr/>
        </p:nvSpPr>
        <p:spPr>
          <a:xfrm>
            <a:off x="2402798" y="1654597"/>
            <a:ext cx="1424108" cy="541174"/>
          </a:xfrm>
          <a:prstGeom prst="rect">
            <a:avLst/>
          </a:prstGeom>
          <a:noFill/>
        </p:spPr>
        <p:txBody>
          <a:bodyPr wrap="none" rtlCol="0" anchor="ctr" anchorCtr="0">
            <a:spAutoFit/>
          </a:bodyPr>
          <a:lstStyle/>
          <a:p>
            <a:pPr>
              <a:lnSpc>
                <a:spcPts val="3530"/>
              </a:lnSpc>
            </a:pPr>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BACKGROUND</a:t>
            </a:r>
          </a:p>
        </p:txBody>
      </p:sp>
      <p:sp>
        <p:nvSpPr>
          <p:cNvPr id="12" name="TextBox 11">
            <a:extLst>
              <a:ext uri="{FF2B5EF4-FFF2-40B4-BE49-F238E27FC236}">
                <a16:creationId xmlns:a16="http://schemas.microsoft.com/office/drawing/2014/main" xmlns="" id="{E3AFBEB7-E7A1-4326-B6CC-79EFCF8ACEC0}"/>
              </a:ext>
            </a:extLst>
          </p:cNvPr>
          <p:cNvSpPr txBox="1"/>
          <p:nvPr/>
        </p:nvSpPr>
        <p:spPr>
          <a:xfrm>
            <a:off x="2378069" y="3042510"/>
            <a:ext cx="2388090" cy="923330"/>
          </a:xfrm>
          <a:prstGeom prst="rect">
            <a:avLst/>
          </a:prstGeom>
          <a:noFill/>
        </p:spPr>
        <p:txBody>
          <a:bodyPr wrap="none" rtlCol="0" anchor="ctr" anchorCtr="0">
            <a:spAutoFit/>
          </a:bodyPr>
          <a:lstStyle/>
          <a:p>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STATEMENT OF PROBLEM </a:t>
            </a:r>
          </a:p>
          <a:p>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&amp; </a:t>
            </a:r>
          </a:p>
          <a:p>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JUSTIFICATION </a:t>
            </a:r>
          </a:p>
        </p:txBody>
      </p:sp>
      <p:sp>
        <p:nvSpPr>
          <p:cNvPr id="14" name="TextBox 13">
            <a:extLst>
              <a:ext uri="{FF2B5EF4-FFF2-40B4-BE49-F238E27FC236}">
                <a16:creationId xmlns:a16="http://schemas.microsoft.com/office/drawing/2014/main" xmlns="" id="{0CFD1DA3-EC55-4A38-ADC9-809D4B4B06CB}"/>
              </a:ext>
            </a:extLst>
          </p:cNvPr>
          <p:cNvSpPr txBox="1"/>
          <p:nvPr/>
        </p:nvSpPr>
        <p:spPr>
          <a:xfrm>
            <a:off x="4263977" y="558570"/>
            <a:ext cx="3664046" cy="615553"/>
          </a:xfrm>
          <a:prstGeom prst="rect">
            <a:avLst/>
          </a:prstGeom>
          <a:noFill/>
        </p:spPr>
        <p:txBody>
          <a:bodyPr wrap="square" lIns="45720" tIns="0" rIns="0" bIns="0" rtlCol="0">
            <a:spAutoFit/>
          </a:bodyPr>
          <a:lstStyle/>
          <a:p>
            <a:pPr algn="ctr"/>
            <a:r>
              <a:rPr lang="en-US" sz="4000" b="1" spc="150" dirty="0">
                <a:solidFill>
                  <a:schemeClr val="tx2"/>
                </a:solidFill>
                <a:latin typeface="Open Sans Light" panose="020B0306030504020204" pitchFamily="34" charset="0"/>
                <a:ea typeface="Open Sans Light" panose="020B0306030504020204" pitchFamily="34" charset="0"/>
                <a:cs typeface="Open Sans Light" panose="020B0306030504020204" pitchFamily="34" charset="0"/>
              </a:rPr>
              <a:t>OUTLINE</a:t>
            </a:r>
          </a:p>
        </p:txBody>
      </p:sp>
      <p:cxnSp>
        <p:nvCxnSpPr>
          <p:cNvPr id="15" name="Straight Connector 14">
            <a:extLst>
              <a:ext uri="{FF2B5EF4-FFF2-40B4-BE49-F238E27FC236}">
                <a16:creationId xmlns:a16="http://schemas.microsoft.com/office/drawing/2014/main" xmlns="" id="{DB515791-1635-4E15-8A30-A648F575E81C}"/>
              </a:ext>
            </a:extLst>
          </p:cNvPr>
          <p:cNvCxnSpPr/>
          <p:nvPr/>
        </p:nvCxnSpPr>
        <p:spPr>
          <a:xfrm>
            <a:off x="5608847" y="1251362"/>
            <a:ext cx="682270" cy="0"/>
          </a:xfrm>
          <a:prstGeom prst="line">
            <a:avLst/>
          </a:prstGeom>
          <a:ln w="4572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xmlns="" id="{E4FD5F0E-0658-46E8-848E-CA5355D33A2A}"/>
              </a:ext>
            </a:extLst>
          </p:cNvPr>
          <p:cNvSpPr txBox="1"/>
          <p:nvPr/>
        </p:nvSpPr>
        <p:spPr>
          <a:xfrm>
            <a:off x="1512463" y="4223209"/>
            <a:ext cx="730649" cy="1384995"/>
          </a:xfrm>
          <a:prstGeom prst="rect">
            <a:avLst/>
          </a:prstGeom>
          <a:noFill/>
        </p:spPr>
        <p:txBody>
          <a:bodyPr wrap="non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3</a:t>
            </a:r>
          </a:p>
        </p:txBody>
      </p:sp>
      <p:sp>
        <p:nvSpPr>
          <p:cNvPr id="17" name="TextBox 16">
            <a:extLst>
              <a:ext uri="{FF2B5EF4-FFF2-40B4-BE49-F238E27FC236}">
                <a16:creationId xmlns:a16="http://schemas.microsoft.com/office/drawing/2014/main" xmlns="" id="{8D73BC51-B525-416C-A4AD-8BCD7C07C84D}"/>
              </a:ext>
            </a:extLst>
          </p:cNvPr>
          <p:cNvSpPr txBox="1"/>
          <p:nvPr/>
        </p:nvSpPr>
        <p:spPr>
          <a:xfrm>
            <a:off x="1512462" y="1402936"/>
            <a:ext cx="730649" cy="1384995"/>
          </a:xfrm>
          <a:prstGeom prst="rect">
            <a:avLst/>
          </a:prstGeom>
          <a:noFill/>
        </p:spPr>
        <p:txBody>
          <a:bodyPr wrap="squar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1</a:t>
            </a:r>
          </a:p>
        </p:txBody>
      </p:sp>
      <p:sp>
        <p:nvSpPr>
          <p:cNvPr id="18" name="TextBox 17">
            <a:extLst>
              <a:ext uri="{FF2B5EF4-FFF2-40B4-BE49-F238E27FC236}">
                <a16:creationId xmlns:a16="http://schemas.microsoft.com/office/drawing/2014/main" xmlns="" id="{926729AD-56D0-42FB-A8F1-80C507D03A8B}"/>
              </a:ext>
            </a:extLst>
          </p:cNvPr>
          <p:cNvSpPr txBox="1"/>
          <p:nvPr/>
        </p:nvSpPr>
        <p:spPr>
          <a:xfrm>
            <a:off x="1506264" y="2787930"/>
            <a:ext cx="730649" cy="1384995"/>
          </a:xfrm>
          <a:prstGeom prst="rect">
            <a:avLst/>
          </a:prstGeom>
          <a:noFill/>
        </p:spPr>
        <p:txBody>
          <a:bodyPr wrap="squar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2</a:t>
            </a:r>
          </a:p>
        </p:txBody>
      </p:sp>
      <p:sp>
        <p:nvSpPr>
          <p:cNvPr id="19" name="TextBox 18">
            <a:extLst>
              <a:ext uri="{FF2B5EF4-FFF2-40B4-BE49-F238E27FC236}">
                <a16:creationId xmlns:a16="http://schemas.microsoft.com/office/drawing/2014/main" xmlns="" id="{77705F69-13C3-4AFF-9609-9008CEDFF733}"/>
              </a:ext>
            </a:extLst>
          </p:cNvPr>
          <p:cNvSpPr txBox="1"/>
          <p:nvPr/>
        </p:nvSpPr>
        <p:spPr>
          <a:xfrm>
            <a:off x="7076352" y="4224879"/>
            <a:ext cx="656072" cy="1384995"/>
          </a:xfrm>
          <a:prstGeom prst="rect">
            <a:avLst/>
          </a:prstGeom>
          <a:noFill/>
        </p:spPr>
        <p:txBody>
          <a:bodyPr wrap="squar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6</a:t>
            </a:r>
          </a:p>
        </p:txBody>
      </p:sp>
      <p:sp>
        <p:nvSpPr>
          <p:cNvPr id="20" name="TextBox 19">
            <a:extLst>
              <a:ext uri="{FF2B5EF4-FFF2-40B4-BE49-F238E27FC236}">
                <a16:creationId xmlns:a16="http://schemas.microsoft.com/office/drawing/2014/main" xmlns="" id="{5276C5C4-1BA3-4427-9984-B67E686BA40A}"/>
              </a:ext>
            </a:extLst>
          </p:cNvPr>
          <p:cNvSpPr txBox="1"/>
          <p:nvPr/>
        </p:nvSpPr>
        <p:spPr>
          <a:xfrm>
            <a:off x="7129030" y="1314506"/>
            <a:ext cx="730649" cy="1384995"/>
          </a:xfrm>
          <a:prstGeom prst="rect">
            <a:avLst/>
          </a:prstGeom>
          <a:noFill/>
        </p:spPr>
        <p:txBody>
          <a:bodyPr wrap="non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4</a:t>
            </a:r>
          </a:p>
        </p:txBody>
      </p:sp>
      <p:sp>
        <p:nvSpPr>
          <p:cNvPr id="21" name="TextBox 20">
            <a:extLst>
              <a:ext uri="{FF2B5EF4-FFF2-40B4-BE49-F238E27FC236}">
                <a16:creationId xmlns:a16="http://schemas.microsoft.com/office/drawing/2014/main" xmlns="" id="{0067A97E-5D00-4994-9561-0AA66A555D6A}"/>
              </a:ext>
            </a:extLst>
          </p:cNvPr>
          <p:cNvSpPr txBox="1"/>
          <p:nvPr/>
        </p:nvSpPr>
        <p:spPr>
          <a:xfrm>
            <a:off x="7118638" y="2804067"/>
            <a:ext cx="730649" cy="1384995"/>
          </a:xfrm>
          <a:prstGeom prst="rect">
            <a:avLst/>
          </a:prstGeom>
          <a:noFill/>
        </p:spPr>
        <p:txBody>
          <a:bodyPr wrap="square" lIns="45720" tIns="0" rIns="0" bIns="0" rtlCol="0">
            <a:spAutoFit/>
          </a:bodyPr>
          <a:lstStyle/>
          <a:p>
            <a:pPr algn="ctr"/>
            <a:r>
              <a:rPr lang="en-US" sz="9000" spc="200"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rPr>
              <a:t>5</a:t>
            </a:r>
          </a:p>
        </p:txBody>
      </p:sp>
      <p:sp>
        <p:nvSpPr>
          <p:cNvPr id="22" name="TextBox 21">
            <a:extLst>
              <a:ext uri="{FF2B5EF4-FFF2-40B4-BE49-F238E27FC236}">
                <a16:creationId xmlns:a16="http://schemas.microsoft.com/office/drawing/2014/main" xmlns="" id="{92006D17-7112-4D34-9EE0-1214A74F7070}"/>
              </a:ext>
            </a:extLst>
          </p:cNvPr>
          <p:cNvSpPr txBox="1"/>
          <p:nvPr/>
        </p:nvSpPr>
        <p:spPr>
          <a:xfrm>
            <a:off x="8012961" y="4403757"/>
            <a:ext cx="1811005" cy="923330"/>
          </a:xfrm>
          <a:prstGeom prst="rect">
            <a:avLst/>
          </a:prstGeom>
          <a:noFill/>
        </p:spPr>
        <p:txBody>
          <a:bodyPr wrap="square" rtlCol="0" anchor="ctr" anchorCtr="0">
            <a:spAutoFit/>
          </a:bodyPr>
          <a:lstStyle/>
          <a:p>
            <a:r>
              <a:rPr lang="en-US" b="1" dirty="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rPr>
              <a:t>DISCUSSION POINTS &amp; CONCLUSION</a:t>
            </a:r>
          </a:p>
        </p:txBody>
      </p:sp>
      <p:sp>
        <p:nvSpPr>
          <p:cNvPr id="23" name="Date Placeholder 3">
            <a:extLst>
              <a:ext uri="{FF2B5EF4-FFF2-40B4-BE49-F238E27FC236}">
                <a16:creationId xmlns:a16="http://schemas.microsoft.com/office/drawing/2014/main" xmlns="" id="{579B1FAD-2FFE-4741-81D0-AC491AF6474A}"/>
              </a:ext>
            </a:extLst>
          </p:cNvPr>
          <p:cNvSpPr txBox="1">
            <a:spLocks/>
          </p:cNvSpPr>
          <p:nvPr/>
        </p:nvSpPr>
        <p:spPr>
          <a:xfrm>
            <a:off x="615995" y="6101449"/>
            <a:ext cx="10960009" cy="395963"/>
          </a:xfrm>
          <a:prstGeom prst="rect">
            <a:avLst/>
          </a:prstGeom>
        </p:spPr>
        <p:txBody>
          <a:bodyPr/>
          <a:ls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a:lstStyle>
          <a:p>
            <a:pPr algn="ctr"/>
            <a:endParaRPr lang="en-US" sz="1000" dirty="0"/>
          </a:p>
        </p:txBody>
      </p:sp>
    </p:spTree>
    <p:extLst>
      <p:ext uri="{BB962C8B-B14F-4D97-AF65-F5344CB8AC3E}">
        <p14:creationId xmlns:p14="http://schemas.microsoft.com/office/powerpoint/2010/main" val="77850210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2378"/>
            <a:ext cx="10512862" cy="1325563"/>
          </a:xfrm>
        </p:spPr>
        <p:txBody>
          <a:bodyPr/>
          <a:lstStyle/>
          <a:p>
            <a:pPr algn="ctr"/>
            <a:r>
              <a:rPr lang="en-US" b="1" dirty="0">
                <a:solidFill>
                  <a:schemeClr val="accent6"/>
                </a:solidFill>
              </a:rPr>
              <a:t>BACKGROUND</a:t>
            </a:r>
            <a:endParaRPr lang="en-NG" b="1" dirty="0">
              <a:solidFill>
                <a:schemeClr val="accent6"/>
              </a:solidFill>
            </a:endParaRPr>
          </a:p>
        </p:txBody>
      </p:sp>
      <p:sp>
        <p:nvSpPr>
          <p:cNvPr id="6" name="Content Placeholder 12">
            <a:extLst>
              <a:ext uri="{FF2B5EF4-FFF2-40B4-BE49-F238E27FC236}">
                <a16:creationId xmlns:a16="http://schemas.microsoft.com/office/drawing/2014/main" xmlns="" id="{5BA770BD-A728-42F3-959A-820865B284D8}"/>
              </a:ext>
            </a:extLst>
          </p:cNvPr>
          <p:cNvSpPr txBox="1">
            <a:spLocks/>
          </p:cNvSpPr>
          <p:nvPr/>
        </p:nvSpPr>
        <p:spPr>
          <a:xfrm>
            <a:off x="1513649" y="2210594"/>
            <a:ext cx="9164701" cy="2436813"/>
          </a:xfrm>
          <a:prstGeom prst="rect">
            <a:avLst/>
          </a:prstGeom>
        </p:spPr>
        <p:txBody>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endParaRPr lang="en-US" sz="2800" dirty="0"/>
          </a:p>
        </p:txBody>
      </p:sp>
      <p:sp>
        <p:nvSpPr>
          <p:cNvPr id="7" name="Text Placeholder 2">
            <a:extLst>
              <a:ext uri="{FF2B5EF4-FFF2-40B4-BE49-F238E27FC236}">
                <a16:creationId xmlns:a16="http://schemas.microsoft.com/office/drawing/2014/main" xmlns="" id="{52A4A682-87B5-4A59-81A8-15FF5AC35FDA}"/>
              </a:ext>
            </a:extLst>
          </p:cNvPr>
          <p:cNvSpPr txBox="1">
            <a:spLocks/>
          </p:cNvSpPr>
          <p:nvPr/>
        </p:nvSpPr>
        <p:spPr>
          <a:xfrm>
            <a:off x="165101" y="1337941"/>
            <a:ext cx="10655300" cy="5507680"/>
          </a:xfrm>
          <a:prstGeom prst="rect">
            <a:avLst/>
          </a:prstGeom>
        </p:spPr>
        <p:txBody>
          <a:bodyPr vert="horz" lIns="45720" tIns="22860" rIns="45720" bIns="22860" rtlCol="0">
            <a:normAutofit/>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914171" lvl="1" algn="just">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Harmful use of substances by adolescents is adjudged a disturbing </a:t>
            </a:r>
            <a:r>
              <a:rPr lang="en-US" sz="2400" dirty="0" smtClean="0">
                <a:effectLst/>
                <a:ea typeface="Open Sans Light" panose="020B0306030504020204" pitchFamily="34" charset="0"/>
                <a:cs typeface="Open Sans Light" panose="020B0306030504020204" pitchFamily="34" charset="0"/>
              </a:rPr>
              <a:t>public health menace </a:t>
            </a:r>
            <a:r>
              <a:rPr lang="en-US" sz="2400" dirty="0">
                <a:effectLst/>
                <a:ea typeface="Open Sans Light" panose="020B0306030504020204" pitchFamily="34" charset="0"/>
                <a:cs typeface="Open Sans Light" panose="020B0306030504020204" pitchFamily="34" charset="0"/>
              </a:rPr>
              <a:t>affecting both the individual and society(</a:t>
            </a:r>
            <a:r>
              <a:rPr lang="en-US" sz="2400" dirty="0" err="1">
                <a:effectLst/>
                <a:ea typeface="Open Sans Light" panose="020B0306030504020204" pitchFamily="34" charset="0"/>
                <a:cs typeface="Open Sans Light" panose="020B0306030504020204" pitchFamily="34" charset="0"/>
              </a:rPr>
              <a:t>Obot</a:t>
            </a:r>
            <a:r>
              <a:rPr lang="en-US" sz="2400" dirty="0">
                <a:effectLst/>
                <a:ea typeface="Open Sans Light" panose="020B0306030504020204" pitchFamily="34" charset="0"/>
                <a:cs typeface="Open Sans Light" panose="020B0306030504020204" pitchFamily="34" charset="0"/>
              </a:rPr>
              <a:t> </a:t>
            </a:r>
            <a:r>
              <a:rPr lang="en-US" sz="2400" i="1" dirty="0">
                <a:effectLst/>
                <a:ea typeface="Open Sans Light" panose="020B0306030504020204" pitchFamily="34" charset="0"/>
                <a:cs typeface="Open Sans Light" panose="020B0306030504020204" pitchFamily="34" charset="0"/>
              </a:rPr>
              <a:t>et al.</a:t>
            </a:r>
            <a:r>
              <a:rPr lang="en-US" sz="2400" dirty="0">
                <a:effectLst/>
                <a:ea typeface="Open Sans Light" panose="020B0306030504020204" pitchFamily="34" charset="0"/>
                <a:cs typeface="Open Sans Light" panose="020B0306030504020204" pitchFamily="34" charset="0"/>
              </a:rPr>
              <a:t>, 2014)</a:t>
            </a:r>
          </a:p>
          <a:p>
            <a:pPr marL="914171" lvl="1" algn="just">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The World Health Organization defines substance abuse as the harmful or hazardous use of psychoactive substances including alcohol and illicit drugs</a:t>
            </a:r>
            <a:r>
              <a:rPr lang="en-GB" sz="2400" dirty="0">
                <a:ea typeface="Open Sans Light" panose="020B0306030504020204" pitchFamily="34" charset="0"/>
                <a:cs typeface="Open Sans Light" panose="020B0306030504020204" pitchFamily="34" charset="0"/>
              </a:rPr>
              <a:t>.</a:t>
            </a:r>
            <a:r>
              <a:rPr lang="en-US" sz="2400" dirty="0">
                <a:effectLst/>
                <a:ea typeface="Open Sans Light" panose="020B0306030504020204" pitchFamily="34" charset="0"/>
                <a:cs typeface="Open Sans Light" panose="020B0306030504020204" pitchFamily="34" charset="0"/>
              </a:rPr>
              <a:t> (WHO, 2017). </a:t>
            </a:r>
          </a:p>
          <a:p>
            <a:pPr marL="914171" lvl="1" algn="just">
              <a:lnSpc>
                <a:spcPct val="100000"/>
              </a:lnSpc>
              <a:spcBef>
                <a:spcPts val="0"/>
              </a:spcBef>
              <a:spcAft>
                <a:spcPts val="800"/>
              </a:spcAft>
            </a:pPr>
            <a:r>
              <a:rPr lang="en-US" sz="2400" dirty="0">
                <a:effectLst/>
                <a:ea typeface="Open Sans Light" panose="020B0306030504020204" pitchFamily="34" charset="0"/>
                <a:cs typeface="Open Sans Light" panose="020B0306030504020204" pitchFamily="34" charset="0"/>
              </a:rPr>
              <a:t>Some common examples of psychoactive substances include alcohol, cocaine, opium, cannabinoids, amphetamines, sedative and hypnotics(WHO, 2017).</a:t>
            </a:r>
          </a:p>
          <a:p>
            <a:pPr marL="914171" lvl="1" algn="just">
              <a:lnSpc>
                <a:spcPct val="100000"/>
              </a:lnSpc>
              <a:spcBef>
                <a:spcPts val="0"/>
              </a:spcBef>
              <a:spcAft>
                <a:spcPts val="800"/>
              </a:spcAft>
            </a:pPr>
            <a:r>
              <a:rPr lang="en-US" sz="2400" dirty="0">
                <a:ea typeface="Open Sans Light" panose="020B0306030504020204" pitchFamily="34" charset="0"/>
                <a:cs typeface="Open Sans Light" panose="020B0306030504020204" pitchFamily="34" charset="0"/>
              </a:rPr>
              <a:t>S</a:t>
            </a:r>
            <a:r>
              <a:rPr lang="en-US" sz="2400" dirty="0">
                <a:effectLst/>
                <a:ea typeface="Open Sans Light" panose="020B0306030504020204" pitchFamily="34" charset="0"/>
                <a:cs typeface="Open Sans Light" panose="020B0306030504020204" pitchFamily="34" charset="0"/>
              </a:rPr>
              <a:t>timulants like caffeine, hallucinogens, nicotine, volatile solvents and phencyclidine are also classified as psychoactive substances</a:t>
            </a:r>
          </a:p>
        </p:txBody>
      </p:sp>
    </p:spTree>
    <p:extLst>
      <p:ext uri="{BB962C8B-B14F-4D97-AF65-F5344CB8AC3E}">
        <p14:creationId xmlns:p14="http://schemas.microsoft.com/office/powerpoint/2010/main" val="383228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AE9506-0B06-B4C7-FD2B-E6AF9E8B756F}"/>
              </a:ext>
            </a:extLst>
          </p:cNvPr>
          <p:cNvSpPr>
            <a:spLocks noGrp="1"/>
          </p:cNvSpPr>
          <p:nvPr>
            <p:ph type="title"/>
          </p:nvPr>
        </p:nvSpPr>
        <p:spPr/>
        <p:txBody>
          <a:bodyPr/>
          <a:lstStyle/>
          <a:p>
            <a:pPr algn="ctr"/>
            <a:r>
              <a:rPr lang="en-US" b="1" dirty="0">
                <a:solidFill>
                  <a:schemeClr val="accent6"/>
                </a:solidFill>
              </a:rPr>
              <a:t>BACKGROUND -2</a:t>
            </a:r>
            <a:endParaRPr lang="en-US" dirty="0"/>
          </a:p>
        </p:txBody>
      </p:sp>
      <p:sp>
        <p:nvSpPr>
          <p:cNvPr id="3" name="Content Placeholder 2">
            <a:extLst>
              <a:ext uri="{FF2B5EF4-FFF2-40B4-BE49-F238E27FC236}">
                <a16:creationId xmlns:a16="http://schemas.microsoft.com/office/drawing/2014/main" xmlns="" id="{41DA1EE7-24C2-0578-F5C7-BB8812531DB2}"/>
              </a:ext>
            </a:extLst>
          </p:cNvPr>
          <p:cNvSpPr>
            <a:spLocks noGrp="1"/>
          </p:cNvSpPr>
          <p:nvPr>
            <p:ph idx="1"/>
          </p:nvPr>
        </p:nvSpPr>
        <p:spPr>
          <a:xfrm>
            <a:off x="0" y="1690688"/>
            <a:ext cx="11506200" cy="4855369"/>
          </a:xfrm>
        </p:spPr>
        <p:txBody>
          <a:bodyPr>
            <a:normAutofit/>
          </a:bodyPr>
          <a:lstStyle/>
          <a:p>
            <a:pPr marL="914171" lvl="1" algn="just">
              <a:lnSpc>
                <a:spcPct val="100000"/>
              </a:lnSpc>
              <a:spcBef>
                <a:spcPts val="0"/>
              </a:spcBef>
              <a:spcAft>
                <a:spcPts val="800"/>
              </a:spcAft>
            </a:pPr>
            <a:r>
              <a:rPr lang="en-GB" dirty="0">
                <a:latin typeface="Open Sans Light" panose="020B0306030504020204" pitchFamily="34" charset="0"/>
                <a:ea typeface="Open Sans Light" panose="020B0306030504020204" pitchFamily="34" charset="0"/>
                <a:cs typeface="Open Sans Light" panose="020B0306030504020204" pitchFamily="34" charset="0"/>
              </a:rPr>
              <a:t>Adolescence is the phase of </a:t>
            </a:r>
            <a:r>
              <a:rPr lang="en-US" dirty="0">
                <a:latin typeface="Open Sans Light" panose="020B0306030504020204" pitchFamily="34" charset="0"/>
                <a:ea typeface="Open Sans Light" panose="020B0306030504020204" pitchFamily="34" charset="0"/>
                <a:cs typeface="Open Sans Light" panose="020B0306030504020204" pitchFamily="34" charset="0"/>
              </a:rPr>
              <a:t>life</a:t>
            </a:r>
            <a:r>
              <a:rPr lang="en-GB" dirty="0">
                <a:latin typeface="Open Sans Light" panose="020B0306030504020204" pitchFamily="34" charset="0"/>
                <a:ea typeface="Open Sans Light" panose="020B0306030504020204" pitchFamily="34" charset="0"/>
                <a:cs typeface="Open Sans Light" panose="020B0306030504020204" pitchFamily="34" charset="0"/>
              </a:rPr>
              <a:t> between childhood and adulthood </a:t>
            </a:r>
            <a:r>
              <a:rPr lang="en-US" dirty="0">
                <a:latin typeface="Open Sans Light" panose="020B0306030504020204" pitchFamily="34" charset="0"/>
                <a:ea typeface="Open Sans Light" panose="020B0306030504020204" pitchFamily="34" charset="0"/>
                <a:cs typeface="Open Sans Light" panose="020B0306030504020204" pitchFamily="34" charset="0"/>
              </a:rPr>
              <a:t>from age 10-19. (</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WHO, 2017). </a:t>
            </a:r>
          </a:p>
          <a:p>
            <a:pPr marL="914171" lvl="1" algn="just">
              <a:lnSpc>
                <a:spcPct val="100000"/>
              </a:lnSpc>
              <a:spcBef>
                <a:spcPts val="0"/>
              </a:spcBef>
              <a:spcAft>
                <a:spcPts val="800"/>
              </a:spcAft>
            </a:pPr>
            <a:r>
              <a:rPr lang="en-US" dirty="0">
                <a:latin typeface="Open Sans Light" panose="020B0306030504020204" pitchFamily="34" charset="0"/>
                <a:ea typeface="Open Sans Light" panose="020B0306030504020204" pitchFamily="34" charset="0"/>
                <a:cs typeface="Open Sans Light" panose="020B0306030504020204" pitchFamily="34" charset="0"/>
              </a:rPr>
              <a:t>The early onset of substance use is in adolescence is associated with higher risks of developing substance dependence and other problems during adult life (</a:t>
            </a:r>
            <a:r>
              <a:rPr lang="en-US" dirty="0" err="1">
                <a:latin typeface="Open Sans Light" panose="020B0306030504020204" pitchFamily="34" charset="0"/>
                <a:ea typeface="Open Sans Light" panose="020B0306030504020204" pitchFamily="34" charset="0"/>
                <a:cs typeface="Open Sans Light" panose="020B0306030504020204" pitchFamily="34" charset="0"/>
              </a:rPr>
              <a:t>Ato</a:t>
            </a:r>
            <a:r>
              <a:rPr lang="en-US" dirty="0" err="1">
                <a:effectLst/>
                <a:latin typeface="Open Sans Light" panose="020B0306030504020204" pitchFamily="34" charset="0"/>
                <a:ea typeface="Open Sans Light" panose="020B0306030504020204" pitchFamily="34" charset="0"/>
                <a:cs typeface="Open Sans Light" panose="020B0306030504020204" pitchFamily="34" charset="0"/>
              </a:rPr>
              <a:t>yebi</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and </a:t>
            </a:r>
            <a:r>
              <a:rPr lang="en-US" dirty="0" err="1">
                <a:effectLst/>
                <a:latin typeface="Open Sans Light" panose="020B0306030504020204" pitchFamily="34" charset="0"/>
                <a:ea typeface="Open Sans Light" panose="020B0306030504020204" pitchFamily="34" charset="0"/>
                <a:cs typeface="Open Sans Light" panose="020B0306030504020204" pitchFamily="34" charset="0"/>
              </a:rPr>
              <a:t>Atoyebi</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2013)</a:t>
            </a:r>
          </a:p>
          <a:p>
            <a:pPr marL="914171" lvl="1" algn="just">
              <a:lnSpc>
                <a:spcPct val="100000"/>
              </a:lnSpc>
              <a:spcBef>
                <a:spcPts val="0"/>
              </a:spcBef>
              <a:spcAft>
                <a:spcPts val="800"/>
              </a:spcAft>
            </a:pPr>
            <a:r>
              <a:rPr lang="en-US" dirty="0">
                <a:latin typeface="Open Sans Light" panose="020B0306030504020204" pitchFamily="34" charset="0"/>
                <a:ea typeface="Open Sans Light" panose="020B0306030504020204" pitchFamily="34" charset="0"/>
                <a:cs typeface="Open Sans Light" panose="020B0306030504020204" pitchFamily="34" charset="0"/>
              </a:rPr>
              <a:t>People of younger ages are disproportionately affected by substance use compared with people of older ages.</a:t>
            </a:r>
            <a:r>
              <a:rPr lang="en-GB" dirty="0">
                <a:latin typeface="Open Sans Light" panose="020B0306030504020204" pitchFamily="34" charset="0"/>
                <a:ea typeface="Open Sans Light" panose="020B0306030504020204" pitchFamily="34" charset="0"/>
                <a:cs typeface="Open Sans Light" panose="020B0306030504020204" pitchFamily="34" charset="0"/>
              </a:rPr>
              <a:t> </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a:t>
            </a:r>
            <a:r>
              <a:rPr lang="en-US" dirty="0" err="1">
                <a:effectLst/>
                <a:latin typeface="Open Sans Light" panose="020B0306030504020204" pitchFamily="34" charset="0"/>
                <a:ea typeface="Open Sans Light" panose="020B0306030504020204" pitchFamily="34" charset="0"/>
                <a:cs typeface="Open Sans Light" panose="020B0306030504020204" pitchFamily="34" charset="0"/>
              </a:rPr>
              <a:t>Aishat</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Funmilayo </a:t>
            </a:r>
            <a:r>
              <a:rPr lang="en-US" i="1" dirty="0">
                <a:effectLst/>
                <a:latin typeface="Open Sans Light" panose="020B0306030504020204" pitchFamily="34" charset="0"/>
                <a:ea typeface="Open Sans Light" panose="020B0306030504020204" pitchFamily="34" charset="0"/>
                <a:cs typeface="Open Sans Light" panose="020B0306030504020204" pitchFamily="34" charset="0"/>
              </a:rPr>
              <a:t>et al.</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2019; Ca, </a:t>
            </a:r>
            <a:r>
              <a:rPr lang="en-US" dirty="0" err="1">
                <a:effectLst/>
                <a:latin typeface="Open Sans Light" panose="020B0306030504020204" pitchFamily="34" charset="0"/>
                <a:ea typeface="Open Sans Light" panose="020B0306030504020204" pitchFamily="34" charset="0"/>
                <a:cs typeface="Open Sans Light" panose="020B0306030504020204" pitchFamily="34" charset="0"/>
              </a:rPr>
              <a:t>Chuks</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and </a:t>
            </a:r>
            <a:r>
              <a:rPr lang="en-US" dirty="0" err="1">
                <a:effectLst/>
                <a:latin typeface="Open Sans Light" panose="020B0306030504020204" pitchFamily="34" charset="0"/>
                <a:ea typeface="Open Sans Light" panose="020B0306030504020204" pitchFamily="34" charset="0"/>
                <a:cs typeface="Open Sans Light" panose="020B0306030504020204" pitchFamily="34" charset="0"/>
              </a:rPr>
              <a:t>Ojinnaka</a:t>
            </a:r>
            <a:r>
              <a:rPr lang="en-US" dirty="0">
                <a:effectLst/>
                <a:latin typeface="Open Sans Light" panose="020B0306030504020204" pitchFamily="34" charset="0"/>
                <a:ea typeface="Open Sans Light" panose="020B0306030504020204" pitchFamily="34" charset="0"/>
                <a:cs typeface="Open Sans Light" panose="020B0306030504020204" pitchFamily="34" charset="0"/>
              </a:rPr>
              <a:t>, 2021)</a:t>
            </a:r>
          </a:p>
          <a:p>
            <a:pPr marL="914171" lvl="1" algn="just">
              <a:lnSpc>
                <a:spcPct val="100000"/>
              </a:lnSpc>
              <a:spcBef>
                <a:spcPts val="0"/>
              </a:spcBef>
              <a:spcAft>
                <a:spcPts val="800"/>
              </a:spcAft>
            </a:pPr>
            <a:r>
              <a:rPr lang="en-GB" sz="2400" dirty="0">
                <a:latin typeface="Open Sans Light" panose="020B0306030504020204" pitchFamily="34" charset="0"/>
                <a:ea typeface="Open Sans Light" panose="020B0306030504020204" pitchFamily="34" charset="0"/>
                <a:cs typeface="Open Sans Light" panose="020B0306030504020204" pitchFamily="34" charset="0"/>
              </a:rPr>
              <a:t>The United Nations Office on Drug and Crime in Nigeria in 2018 published  that 14.4% of people aged between 15 and 64 years abuse drugs in the preceding year. (UNODC, 2018)</a:t>
            </a:r>
          </a:p>
          <a:p>
            <a:pPr marL="914171" lvl="1" algn="just">
              <a:lnSpc>
                <a:spcPct val="100000"/>
              </a:lnSpc>
              <a:spcBef>
                <a:spcPts val="0"/>
              </a:spcBef>
              <a:spcAft>
                <a:spcPts val="800"/>
              </a:spcAft>
            </a:pPr>
            <a:endParaRPr lang="en-US"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37506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2378"/>
            <a:ext cx="10512862" cy="1325563"/>
          </a:xfrm>
        </p:spPr>
        <p:txBody>
          <a:bodyPr/>
          <a:lstStyle/>
          <a:p>
            <a:pPr algn="ctr"/>
            <a:r>
              <a:rPr lang="en-US" b="1" dirty="0">
                <a:solidFill>
                  <a:schemeClr val="accent6"/>
                </a:solidFill>
              </a:rPr>
              <a:t>BACKGROUND -3</a:t>
            </a:r>
            <a:endParaRPr lang="en-NG" b="1" dirty="0">
              <a:solidFill>
                <a:schemeClr val="accent6"/>
              </a:solidFill>
            </a:endParaRPr>
          </a:p>
        </p:txBody>
      </p:sp>
      <p:sp>
        <p:nvSpPr>
          <p:cNvPr id="6" name="Content Placeholder 12">
            <a:extLst>
              <a:ext uri="{FF2B5EF4-FFF2-40B4-BE49-F238E27FC236}">
                <a16:creationId xmlns:a16="http://schemas.microsoft.com/office/drawing/2014/main" xmlns="" id="{5BA770BD-A728-42F3-959A-820865B284D8}"/>
              </a:ext>
            </a:extLst>
          </p:cNvPr>
          <p:cNvSpPr txBox="1">
            <a:spLocks/>
          </p:cNvSpPr>
          <p:nvPr/>
        </p:nvSpPr>
        <p:spPr>
          <a:xfrm>
            <a:off x="1513649" y="2210594"/>
            <a:ext cx="9164701" cy="2436813"/>
          </a:xfrm>
          <a:prstGeom prst="rect">
            <a:avLst/>
          </a:prstGeom>
        </p:spPr>
        <p:txBody>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endParaRPr lang="en-US" sz="2800" dirty="0"/>
          </a:p>
        </p:txBody>
      </p:sp>
      <p:sp>
        <p:nvSpPr>
          <p:cNvPr id="7" name="Text Placeholder 2">
            <a:extLst>
              <a:ext uri="{FF2B5EF4-FFF2-40B4-BE49-F238E27FC236}">
                <a16:creationId xmlns:a16="http://schemas.microsoft.com/office/drawing/2014/main" xmlns="" id="{52A4A682-87B5-4A59-81A8-15FF5AC35FDA}"/>
              </a:ext>
            </a:extLst>
          </p:cNvPr>
          <p:cNvSpPr txBox="1">
            <a:spLocks/>
          </p:cNvSpPr>
          <p:nvPr/>
        </p:nvSpPr>
        <p:spPr>
          <a:xfrm>
            <a:off x="709831" y="1079500"/>
            <a:ext cx="10642600" cy="5321300"/>
          </a:xfrm>
          <a:prstGeom prst="rect">
            <a:avLst/>
          </a:prstGeom>
        </p:spPr>
        <p:txBody>
          <a:bodyPr vert="horz" lIns="45720" tIns="22860" rIns="45720" bIns="22860" rtlCol="0">
            <a:normAutofit fontScale="92500" lnSpcReduction="1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0" indent="0" algn="just">
              <a:buNone/>
            </a:pPr>
            <a:endParaRPr lang="en-US" sz="2800" dirty="0"/>
          </a:p>
          <a:p>
            <a:pPr algn="just"/>
            <a:r>
              <a:rPr lang="en-US" sz="2800" dirty="0"/>
              <a:t>A 2015 nationwide survey showed that alcohol is the substance (legal) with the highest prevalence of users, whereas cannabis is the most abused illicit drug.(Adamson </a:t>
            </a:r>
            <a:r>
              <a:rPr lang="en-US" sz="2800" i="1" dirty="0"/>
              <a:t>et. al.,</a:t>
            </a:r>
            <a:r>
              <a:rPr lang="en-US" sz="2800" dirty="0"/>
              <a:t>2015)</a:t>
            </a:r>
            <a:endParaRPr lang="en-US" sz="2800" i="1" dirty="0"/>
          </a:p>
          <a:p>
            <a:pPr algn="just"/>
            <a:r>
              <a:rPr lang="en-GB" sz="2800" dirty="0"/>
              <a:t>Cannabis was the most commonly used illicit substance with an estimated 10.8% of the population. The average age of initiation of Cannabis was 19 years. (UNODC, 2018)</a:t>
            </a:r>
          </a:p>
          <a:p>
            <a:pPr algn="just"/>
            <a:r>
              <a:rPr lang="en-US" sz="2800" dirty="0">
                <a:ea typeface="Open Sans Light" panose="020B0306030504020204" pitchFamily="34" charset="0"/>
                <a:cs typeface="Open Sans Light" panose="020B0306030504020204" pitchFamily="34" charset="0"/>
              </a:rPr>
              <a:t>An estimated 4.7% of the population in 2018 had used opioids such as tramadol, codeine or morphine for non medicinal purposes in the preceding 12 months.</a:t>
            </a:r>
          </a:p>
          <a:p>
            <a:pPr algn="just"/>
            <a:r>
              <a:rPr lang="en-US" sz="2800" dirty="0">
                <a:ea typeface="Open Sans Light" panose="020B0306030504020204" pitchFamily="34" charset="0"/>
                <a:cs typeface="Open Sans Light" panose="020B0306030504020204" pitchFamily="34" charset="0"/>
              </a:rPr>
              <a:t>UNODC in 2018 further reported that Yobe, Imo, Bayelsa, Rivers and Lagos in that order as the states </a:t>
            </a:r>
            <a:r>
              <a:rPr lang="en-GB" sz="2800" dirty="0">
                <a:ea typeface="Open Sans Light" panose="020B0306030504020204" pitchFamily="34" charset="0"/>
                <a:cs typeface="Open Sans Light" panose="020B0306030504020204" pitchFamily="34" charset="0"/>
              </a:rPr>
              <a:t>where it was more </a:t>
            </a:r>
            <a:r>
              <a:rPr lang="en-US" sz="2800" dirty="0">
                <a:ea typeface="Open Sans Light" panose="020B0306030504020204" pitchFamily="34" charset="0"/>
                <a:cs typeface="Open Sans Light" panose="020B0306030504020204" pitchFamily="34" charset="0"/>
              </a:rPr>
              <a:t>difficult to access treatment for drug use disorders</a:t>
            </a:r>
            <a:endParaRPr lang="en-GB" sz="2800" dirty="0"/>
          </a:p>
          <a:p>
            <a:pPr marL="0" indent="0">
              <a:buNone/>
            </a:pPr>
            <a:endParaRPr lang="en-GB" sz="2800" dirty="0"/>
          </a:p>
          <a:p>
            <a:pPr marL="0" indent="0">
              <a:buNone/>
            </a:pPr>
            <a:endParaRPr lang="en-US" sz="2800" dirty="0"/>
          </a:p>
        </p:txBody>
      </p:sp>
    </p:spTree>
    <p:extLst>
      <p:ext uri="{BB962C8B-B14F-4D97-AF65-F5344CB8AC3E}">
        <p14:creationId xmlns:p14="http://schemas.microsoft.com/office/powerpoint/2010/main" val="176010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8200" y="365126"/>
            <a:ext cx="10515600" cy="803274"/>
          </a:xfrm>
        </p:spPr>
        <p:txBody>
          <a:bodyPr/>
          <a:lstStyle/>
          <a:p>
            <a:pPr algn="ctr"/>
            <a:r>
              <a:rPr lang="en-US" b="1" dirty="0">
                <a:solidFill>
                  <a:schemeClr val="accent6"/>
                </a:solidFill>
              </a:rPr>
              <a:t>STATEMENT OF PROBLEM </a:t>
            </a:r>
            <a:endParaRPr lang="en-NG" b="1" dirty="0">
              <a:solidFill>
                <a:schemeClr val="accent6"/>
              </a:solidFill>
            </a:endParaRPr>
          </a:p>
        </p:txBody>
      </p:sp>
      <p:sp>
        <p:nvSpPr>
          <p:cNvPr id="2" name="Content Placeholder 1">
            <a:extLst>
              <a:ext uri="{FF2B5EF4-FFF2-40B4-BE49-F238E27FC236}">
                <a16:creationId xmlns:a16="http://schemas.microsoft.com/office/drawing/2014/main" xmlns="" id="{DF5259C5-C61C-1124-FF80-D2BF81F1BA46}"/>
              </a:ext>
            </a:extLst>
          </p:cNvPr>
          <p:cNvSpPr>
            <a:spLocks noGrp="1"/>
          </p:cNvSpPr>
          <p:nvPr>
            <p:ph idx="1"/>
          </p:nvPr>
        </p:nvSpPr>
        <p:spPr>
          <a:xfrm>
            <a:off x="342901" y="1381796"/>
            <a:ext cx="11849099" cy="5829300"/>
          </a:xfrm>
        </p:spPr>
        <p:txBody>
          <a:bodyPr>
            <a:noAutofit/>
          </a:bodyPr>
          <a:lstStyle/>
          <a:p>
            <a:pPr marL="457200" lvl="1">
              <a:lnSpc>
                <a:spcPct val="100000"/>
              </a:lnSpc>
              <a:spcBef>
                <a:spcPts val="0"/>
              </a:spcBef>
              <a:spcAft>
                <a:spcPts val="800"/>
              </a:spcAft>
            </a:pPr>
            <a:r>
              <a:rPr lang="en-US" sz="2000" dirty="0">
                <a:effectLst/>
                <a:latin typeface="Open Sans Light" panose="020B0306030504020204" pitchFamily="34" charset="0"/>
                <a:ea typeface="Open Sans Light" panose="020B0306030504020204" pitchFamily="34" charset="0"/>
                <a:cs typeface="Open Sans Light" panose="020B0306030504020204" pitchFamily="34" charset="0"/>
              </a:rPr>
              <a:t>Worldwide, more than a quarter of all people aged 15-19 years are current drinkers amounting to 155 million adolescents.(WHO, 2022)</a:t>
            </a:r>
          </a:p>
          <a:p>
            <a:pPr marL="457200" lvl="1">
              <a:lnSpc>
                <a:spcPct val="100000"/>
              </a:lnSpc>
              <a:spcBef>
                <a:spcPts val="0"/>
              </a:spcBef>
              <a:spcAft>
                <a:spcPts val="800"/>
              </a:spcAft>
            </a:pPr>
            <a:r>
              <a:rPr lang="en-US" sz="2000" dirty="0">
                <a:latin typeface="Open Sans Light" panose="020B0306030504020204" pitchFamily="34" charset="0"/>
                <a:ea typeface="Open Sans Light" panose="020B0306030504020204" pitchFamily="34" charset="0"/>
                <a:cs typeface="Open Sans Light" panose="020B0306030504020204" pitchFamily="34" charset="0"/>
              </a:rPr>
              <a:t>Globally in 2018, at least 1 in 10 adolescents aged 13-15 years uses tobacco.(WHO, 2018)</a:t>
            </a:r>
          </a:p>
          <a:p>
            <a:pPr marL="457200" lvl="1">
              <a:lnSpc>
                <a:spcPct val="100000"/>
              </a:lnSpc>
              <a:spcBef>
                <a:spcPts val="0"/>
              </a:spcBef>
              <a:spcAft>
                <a:spcPts val="800"/>
              </a:spcAft>
            </a:pPr>
            <a:r>
              <a:rPr lang="en-US" sz="2000" dirty="0">
                <a:effectLst/>
                <a:latin typeface="Open Sans Light" panose="020B0306030504020204" pitchFamily="34" charset="0"/>
                <a:ea typeface="Open Sans Light" panose="020B0306030504020204" pitchFamily="34" charset="0"/>
                <a:cs typeface="Open Sans Light" panose="020B0306030504020204" pitchFamily="34" charset="0"/>
              </a:rPr>
              <a:t>Moreover, adolescents who experiment with alcohol and tobacco are at a higher risk for illicit drug abuse later in life</a:t>
            </a: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(Joseph </a:t>
            </a:r>
            <a:r>
              <a:rPr lang="en-US" sz="1800" i="1" dirty="0">
                <a:effectLst/>
                <a:latin typeface="Open Sans Light" panose="020B0306030504020204" pitchFamily="34" charset="0"/>
                <a:ea typeface="Open Sans Light" panose="020B0306030504020204" pitchFamily="34" charset="0"/>
                <a:cs typeface="Open Sans Light" panose="020B0306030504020204" pitchFamily="34" charset="0"/>
              </a:rPr>
              <a:t>et al.</a:t>
            </a: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 2019)</a:t>
            </a:r>
          </a:p>
          <a:p>
            <a:pPr marL="457200" lvl="1">
              <a:lnSpc>
                <a:spcPct val="100000"/>
              </a:lnSpc>
              <a:spcBef>
                <a:spcPts val="0"/>
              </a:spcBef>
              <a:spcAft>
                <a:spcPts val="800"/>
              </a:spcAft>
            </a:pPr>
            <a:r>
              <a:rPr lang="en-US" sz="2000" dirty="0">
                <a:effectLst/>
                <a:latin typeface="Open Sans Light" panose="020B0306030504020204" pitchFamily="34" charset="0"/>
                <a:ea typeface="Open Sans Light" panose="020B0306030504020204" pitchFamily="34" charset="0"/>
                <a:cs typeface="Open Sans Light" panose="020B0306030504020204" pitchFamily="34" charset="0"/>
              </a:rPr>
              <a:t>WHO also reports that Cannabis is the most widely used psychoactive drug among young people with about 4.7% of people aged 15-16 years using it at least once in 2018. (WHO, 2018)</a:t>
            </a:r>
          </a:p>
          <a:p>
            <a:pPr marL="457200" lvl="1">
              <a:lnSpc>
                <a:spcPct val="100000"/>
              </a:lnSpc>
              <a:spcBef>
                <a:spcPts val="0"/>
              </a:spcBef>
              <a:spcAft>
                <a:spcPts val="800"/>
              </a:spcAft>
            </a:pPr>
            <a:r>
              <a:rPr lang="en-US" sz="2000" dirty="0">
                <a:effectLst/>
                <a:latin typeface="Open Sans Light" panose="020B0306030504020204" pitchFamily="34" charset="0"/>
                <a:ea typeface="Open Sans Light" panose="020B0306030504020204" pitchFamily="34" charset="0"/>
                <a:cs typeface="Open Sans Light" panose="020B0306030504020204" pitchFamily="34" charset="0"/>
              </a:rPr>
              <a:t>A study conducted by Bassi et al., (2017) among secondary school students in Kagoro, Kaduna State Nigeria, </a:t>
            </a:r>
          </a:p>
          <a:p>
            <a:pPr marL="914400" lvl="2">
              <a:lnSpc>
                <a:spcPct val="100000"/>
              </a:lnSpc>
              <a:spcBef>
                <a:spcPts val="0"/>
              </a:spcBef>
              <a:spcAft>
                <a:spcPts val="800"/>
              </a:spcAft>
            </a:pPr>
            <a:r>
              <a:rPr lang="en-US" sz="1800" dirty="0">
                <a:latin typeface="Open Sans Light" panose="020B0306030504020204" pitchFamily="34" charset="0"/>
                <a:ea typeface="Open Sans Light" panose="020B0306030504020204" pitchFamily="34" charset="0"/>
                <a:cs typeface="Open Sans Light" panose="020B0306030504020204" pitchFamily="34" charset="0"/>
              </a:rPr>
              <a:t>T</a:t>
            </a: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here was a 21% prevalence of substance abuse</a:t>
            </a:r>
          </a:p>
          <a:p>
            <a:pPr marL="914400" lvl="2">
              <a:lnSpc>
                <a:spcPct val="100000"/>
              </a:lnSpc>
              <a:spcBef>
                <a:spcPts val="0"/>
              </a:spcBef>
              <a:spcAft>
                <a:spcPts val="800"/>
              </a:spcAft>
            </a:pPr>
            <a:r>
              <a:rPr lang="en-US" sz="1800" dirty="0">
                <a:effectLst/>
                <a:latin typeface="Open Sans Light" panose="020B0306030504020204" pitchFamily="34" charset="0"/>
                <a:ea typeface="Open Sans Light" panose="020B0306030504020204" pitchFamily="34" charset="0"/>
                <a:cs typeface="Open Sans Light" panose="020B0306030504020204" pitchFamily="34" charset="0"/>
              </a:rPr>
              <a:t>substances abused were alcohol (52.58%), analgesics (33.7%), marijuana (2.59%), cigarette (1.72%), glue/solution (0.86%) and other local substances (8.62%) respectively.</a:t>
            </a:r>
          </a:p>
        </p:txBody>
      </p:sp>
      <p:sp>
        <p:nvSpPr>
          <p:cNvPr id="4" name="Text Placeholder 2">
            <a:extLst>
              <a:ext uri="{FF2B5EF4-FFF2-40B4-BE49-F238E27FC236}">
                <a16:creationId xmlns:a16="http://schemas.microsoft.com/office/drawing/2014/main" xmlns="" id="{141A410B-8CB7-4EE1-94DE-025117216549}"/>
              </a:ext>
            </a:extLst>
          </p:cNvPr>
          <p:cNvSpPr txBox="1">
            <a:spLocks/>
          </p:cNvSpPr>
          <p:nvPr/>
        </p:nvSpPr>
        <p:spPr>
          <a:xfrm>
            <a:off x="342900" y="1371600"/>
            <a:ext cx="11009532" cy="4805363"/>
          </a:xfrm>
          <a:prstGeom prst="rect">
            <a:avLst/>
          </a:prstGeom>
        </p:spPr>
        <p:txBody>
          <a:bodyPr vert="horz" lIns="45720" tIns="22860" rIns="45720" bIns="22860" rtlCol="0">
            <a:normAutofit/>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0" marR="0" algn="l">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a:p>
            <a:pPr marL="0" marR="0" algn="l">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p:txBody>
      </p:sp>
    </p:spTree>
    <p:extLst>
      <p:ext uri="{BB962C8B-B14F-4D97-AF65-F5344CB8AC3E}">
        <p14:creationId xmlns:p14="http://schemas.microsoft.com/office/powerpoint/2010/main" val="4054156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44429"/>
            <a:ext cx="10512862" cy="1325563"/>
          </a:xfrm>
        </p:spPr>
        <p:txBody>
          <a:bodyPr/>
          <a:lstStyle/>
          <a:p>
            <a:pPr algn="ctr"/>
            <a:r>
              <a:rPr lang="en-US" b="1" dirty="0">
                <a:solidFill>
                  <a:schemeClr val="accent6"/>
                </a:solidFill>
              </a:rPr>
              <a:t>STATEMENT OF PROBLEM-2 </a:t>
            </a:r>
            <a:endParaRPr lang="en-NG" b="1" dirty="0">
              <a:solidFill>
                <a:schemeClr val="accent6"/>
              </a:solidFill>
            </a:endParaRPr>
          </a:p>
        </p:txBody>
      </p:sp>
      <p:sp>
        <p:nvSpPr>
          <p:cNvPr id="4" name="Text Placeholder 2">
            <a:extLst>
              <a:ext uri="{FF2B5EF4-FFF2-40B4-BE49-F238E27FC236}">
                <a16:creationId xmlns:a16="http://schemas.microsoft.com/office/drawing/2014/main" xmlns="" id="{141A410B-8CB7-4EE1-94DE-025117216549}"/>
              </a:ext>
            </a:extLst>
          </p:cNvPr>
          <p:cNvSpPr txBox="1">
            <a:spLocks/>
          </p:cNvSpPr>
          <p:nvPr/>
        </p:nvSpPr>
        <p:spPr>
          <a:xfrm>
            <a:off x="190498" y="1146776"/>
            <a:ext cx="11391901" cy="5449523"/>
          </a:xfrm>
          <a:prstGeom prst="rect">
            <a:avLst/>
          </a:prstGeom>
        </p:spPr>
        <p:txBody>
          <a:bodyPr vert="horz" lIns="45720" tIns="22860" rIns="45720" bIns="22860" rtlCol="0">
            <a:normAutofit fontScale="70000" lnSpcReduction="2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457200" lvl="1">
              <a:lnSpc>
                <a:spcPct val="10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Previously, substance abuse was more common among males but now females also are known to abuse a wide variety of substances especially secondary school students. (8–10)</a:t>
            </a:r>
          </a:p>
          <a:p>
            <a:pPr marL="457200" lvl="1">
              <a:lnSpc>
                <a:spcPct val="100000"/>
              </a:lnSpc>
              <a:spcBef>
                <a:spcPts val="0"/>
              </a:spcBef>
              <a:spcAft>
                <a:spcPts val="800"/>
              </a:spcAft>
            </a:pPr>
            <a:endParaRPr lang="en-US" sz="2800"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457200" lvl="1">
              <a:lnSpc>
                <a:spcPct val="10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At least 31 million persons worldwide have been documented to be suffering from drug use disorders.(WHO, 2017)</a:t>
            </a:r>
          </a:p>
          <a:p>
            <a:pPr marL="457200" lvl="1">
              <a:lnSpc>
                <a:spcPct val="100000"/>
              </a:lnSpc>
              <a:spcBef>
                <a:spcPts val="0"/>
              </a:spcBef>
              <a:spcAft>
                <a:spcPts val="800"/>
              </a:spcAft>
            </a:pPr>
            <a:endParaRPr lang="en-US" sz="2800"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457200" lvl="1">
              <a:lnSpc>
                <a:spcPct val="10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Globally, the harmful use of alcohol alone has been estimated to result in 3.3 million deaths</a:t>
            </a:r>
            <a:r>
              <a:rPr lang="en-US" sz="2800" dirty="0">
                <a:solidFill>
                  <a:schemeClr val="bg2"/>
                </a:solidFill>
                <a:effectLst/>
                <a:latin typeface="Open Sans Light" panose="020B0306030504020204" pitchFamily="34" charset="0"/>
                <a:ea typeface="Open Sans Light" panose="020B0306030504020204" pitchFamily="34" charset="0"/>
                <a:cs typeface="Open Sans Light" panose="020B0306030504020204" pitchFamily="34" charset="0"/>
              </a:rPr>
              <a:t> </a:t>
            </a: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each year (WHO, 2017)</a:t>
            </a:r>
          </a:p>
          <a:p>
            <a:pPr marL="457200" lvl="1">
              <a:lnSpc>
                <a:spcPct val="100000"/>
              </a:lnSpc>
              <a:spcBef>
                <a:spcPts val="0"/>
              </a:spcBef>
              <a:spcAft>
                <a:spcPts val="800"/>
              </a:spcAft>
            </a:pPr>
            <a:endParaRPr lang="en-US" sz="2800" dirty="0">
              <a:effectLst/>
              <a:latin typeface="Open Sans Light" panose="020B0306030504020204" pitchFamily="34" charset="0"/>
              <a:ea typeface="Open Sans Light" panose="020B0306030504020204" pitchFamily="34" charset="0"/>
              <a:cs typeface="Open Sans Light" panose="020B0306030504020204" pitchFamily="34" charset="0"/>
            </a:endParaRPr>
          </a:p>
          <a:p>
            <a:pPr marL="457200" lvl="1">
              <a:lnSpc>
                <a:spcPct val="100000"/>
              </a:lnSpc>
              <a:spcBef>
                <a:spcPts val="0"/>
              </a:spcBef>
              <a:spcAft>
                <a:spcPts val="800"/>
              </a:spcAft>
            </a:pPr>
            <a:r>
              <a:rPr lang="en-US" sz="2800" dirty="0">
                <a:latin typeface="Open Sans Light" panose="020B0306030504020204" pitchFamily="34" charset="0"/>
                <a:ea typeface="Open Sans Light" panose="020B0306030504020204" pitchFamily="34" charset="0"/>
                <a:cs typeface="Open Sans Light" panose="020B0306030504020204" pitchFamily="34" charset="0"/>
              </a:rPr>
              <a:t>More than 2.6 million in the adolescent age bracket die yearly from drug and substance abuse. (WHO, 2019)</a:t>
            </a:r>
          </a:p>
          <a:p>
            <a:pPr marL="114" lvl="1" indent="0">
              <a:lnSpc>
                <a:spcPct val="100000"/>
              </a:lnSpc>
              <a:spcBef>
                <a:spcPts val="0"/>
              </a:spcBef>
              <a:spcAft>
                <a:spcPts val="800"/>
              </a:spcAft>
              <a:buNone/>
            </a:pPr>
            <a:endParaRPr lang="en-US" sz="2800" dirty="0">
              <a:latin typeface="Open Sans Light" panose="020B0306030504020204" pitchFamily="34" charset="0"/>
              <a:ea typeface="Open Sans Light" panose="020B0306030504020204" pitchFamily="34" charset="0"/>
              <a:cs typeface="Open Sans Light" panose="020B0306030504020204" pitchFamily="34" charset="0"/>
            </a:endParaRPr>
          </a:p>
          <a:p>
            <a:pPr marL="457200" lvl="1">
              <a:lnSpc>
                <a:spcPct val="100000"/>
              </a:lnSpc>
              <a:spcBef>
                <a:spcPts val="0"/>
              </a:spcBef>
              <a:spcAft>
                <a:spcPts val="800"/>
              </a:spcAft>
            </a:pPr>
            <a:r>
              <a:rPr lang="en-US" sz="2800" dirty="0">
                <a:effectLst/>
                <a:latin typeface="Open Sans Light" panose="020B0306030504020204" pitchFamily="34" charset="0"/>
                <a:ea typeface="Open Sans Light" panose="020B0306030504020204" pitchFamily="34" charset="0"/>
                <a:cs typeface="Open Sans Light" panose="020B0306030504020204" pitchFamily="34" charset="0"/>
              </a:rPr>
              <a:t>The deleterious effects of substance abuse on the student also include</a:t>
            </a:r>
          </a:p>
          <a:p>
            <a:pPr marL="1371372" lvl="2">
              <a:lnSpc>
                <a:spcPct val="100000"/>
              </a:lnSpc>
              <a:spcBef>
                <a:spcPts val="0"/>
              </a:spcBef>
              <a:spcAft>
                <a:spcPts val="800"/>
              </a:spcAft>
            </a:pPr>
            <a:r>
              <a:rPr lang="en-US" sz="2300" dirty="0">
                <a:effectLst/>
                <a:ea typeface="Open Sans Light" panose="020B0306030504020204" pitchFamily="34" charset="0"/>
                <a:cs typeface="Open Sans Light" panose="020B0306030504020204" pitchFamily="34" charset="0"/>
              </a:rPr>
              <a:t>poor academic performance and impaired concentration, </a:t>
            </a:r>
          </a:p>
          <a:p>
            <a:pPr marL="1371372" lvl="2">
              <a:lnSpc>
                <a:spcPct val="100000"/>
              </a:lnSpc>
              <a:spcBef>
                <a:spcPts val="0"/>
              </a:spcBef>
              <a:spcAft>
                <a:spcPts val="800"/>
              </a:spcAft>
            </a:pPr>
            <a:r>
              <a:rPr lang="en-US" sz="2300" dirty="0">
                <a:effectLst/>
                <a:ea typeface="Open Sans Light" panose="020B0306030504020204" pitchFamily="34" charset="0"/>
                <a:cs typeface="Open Sans Light" panose="020B0306030504020204" pitchFamily="34" charset="0"/>
              </a:rPr>
              <a:t>truancy, increased risky sexual </a:t>
            </a:r>
            <a:r>
              <a:rPr lang="en-US" sz="2300" dirty="0" err="1">
                <a:effectLst/>
                <a:ea typeface="Open Sans Light" panose="020B0306030504020204" pitchFamily="34" charset="0"/>
                <a:cs typeface="Open Sans Light" panose="020B0306030504020204" pitchFamily="34" charset="0"/>
              </a:rPr>
              <a:t>behaviour</a:t>
            </a:r>
            <a:r>
              <a:rPr lang="en-US" sz="2300" dirty="0">
                <a:effectLst/>
                <a:ea typeface="Open Sans Light" panose="020B0306030504020204" pitchFamily="34" charset="0"/>
                <a:cs typeface="Open Sans Light" panose="020B0306030504020204" pitchFamily="34" charset="0"/>
              </a:rPr>
              <a:t>,</a:t>
            </a:r>
          </a:p>
          <a:p>
            <a:pPr marL="1371372" lvl="2">
              <a:lnSpc>
                <a:spcPct val="100000"/>
              </a:lnSpc>
              <a:spcBef>
                <a:spcPts val="0"/>
              </a:spcBef>
              <a:spcAft>
                <a:spcPts val="800"/>
              </a:spcAft>
            </a:pPr>
            <a:r>
              <a:rPr lang="en-US" sz="2300" dirty="0">
                <a:effectLst/>
                <a:ea typeface="Open Sans Light" panose="020B0306030504020204" pitchFamily="34" charset="0"/>
                <a:cs typeface="Open Sans Light" panose="020B0306030504020204" pitchFamily="34" charset="0"/>
              </a:rPr>
              <a:t>violence, cultist activities, </a:t>
            </a:r>
          </a:p>
          <a:p>
            <a:pPr marL="1371372" lvl="2">
              <a:lnSpc>
                <a:spcPct val="100000"/>
              </a:lnSpc>
              <a:spcBef>
                <a:spcPts val="0"/>
              </a:spcBef>
              <a:spcAft>
                <a:spcPts val="800"/>
              </a:spcAft>
            </a:pPr>
            <a:r>
              <a:rPr lang="en-US" sz="2300" dirty="0">
                <a:effectLst/>
                <a:ea typeface="Open Sans Light" panose="020B0306030504020204" pitchFamily="34" charset="0"/>
                <a:cs typeface="Open Sans Light" panose="020B0306030504020204" pitchFamily="34" charset="0"/>
              </a:rPr>
              <a:t>imprisonment and mental health problems. (Ara, Journal and Social, 2012)</a:t>
            </a:r>
          </a:p>
          <a:p>
            <a:pPr marL="0" marR="0" algn="l">
              <a:lnSpc>
                <a:spcPct val="15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SimSun" panose="02010600030101010101" pitchFamily="2" charset="-122"/>
            </a:endParaRPr>
          </a:p>
        </p:txBody>
      </p:sp>
    </p:spTree>
    <p:extLst>
      <p:ext uri="{BB962C8B-B14F-4D97-AF65-F5344CB8AC3E}">
        <p14:creationId xmlns:p14="http://schemas.microsoft.com/office/powerpoint/2010/main" val="415145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xmlns="" id="{88E3C494-BA26-40B0-9869-3E9985DF4B32}"/>
              </a:ext>
            </a:extLst>
          </p:cNvPr>
          <p:cNvCxnSpPr/>
          <p:nvPr/>
        </p:nvCxnSpPr>
        <p:spPr>
          <a:xfrm>
            <a:off x="1234377" y="3274096"/>
            <a:ext cx="682270" cy="0"/>
          </a:xfrm>
          <a:prstGeom prst="line">
            <a:avLst/>
          </a:prstGeom>
          <a:ln w="4572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xmlns="" id="{8A3B3C35-8D58-40F7-BD3F-8E78DEC7AF51}"/>
              </a:ext>
            </a:extLst>
          </p:cNvPr>
          <p:cNvSpPr>
            <a:spLocks noGrp="1"/>
          </p:cNvSpPr>
          <p:nvPr>
            <p:ph type="title"/>
          </p:nvPr>
        </p:nvSpPr>
        <p:spPr>
          <a:xfrm>
            <a:off x="839569" y="189278"/>
            <a:ext cx="10512862" cy="1004520"/>
          </a:xfrm>
        </p:spPr>
        <p:txBody>
          <a:bodyPr/>
          <a:lstStyle/>
          <a:p>
            <a:pPr algn="ctr"/>
            <a:r>
              <a:rPr lang="en-US" b="1" dirty="0">
                <a:solidFill>
                  <a:schemeClr val="accent6"/>
                </a:solidFill>
              </a:rPr>
              <a:t>STATEMENT OF PROBLEM -3</a:t>
            </a:r>
            <a:endParaRPr lang="en-NG" b="1" dirty="0">
              <a:solidFill>
                <a:schemeClr val="accent6"/>
              </a:solidFill>
            </a:endParaRPr>
          </a:p>
        </p:txBody>
      </p:sp>
      <p:sp>
        <p:nvSpPr>
          <p:cNvPr id="4" name="Text Placeholder 2">
            <a:extLst>
              <a:ext uri="{FF2B5EF4-FFF2-40B4-BE49-F238E27FC236}">
                <a16:creationId xmlns:a16="http://schemas.microsoft.com/office/drawing/2014/main" xmlns="" id="{141A410B-8CB7-4EE1-94DE-025117216549}"/>
              </a:ext>
            </a:extLst>
          </p:cNvPr>
          <p:cNvSpPr txBox="1">
            <a:spLocks/>
          </p:cNvSpPr>
          <p:nvPr/>
        </p:nvSpPr>
        <p:spPr>
          <a:xfrm>
            <a:off x="255369" y="1141777"/>
            <a:ext cx="10399931" cy="5716223"/>
          </a:xfrm>
          <a:prstGeom prst="rect">
            <a:avLst/>
          </a:prstGeom>
        </p:spPr>
        <p:txBody>
          <a:bodyPr vert="horz" lIns="45720" tIns="22860" rIns="45720" bIns="22860" rtlCol="0">
            <a:normAutofit fontScale="62500" lnSpcReduction="20000"/>
          </a:bodyPr>
          <a:lstStyle>
            <a:lvl1pPr marL="457086" indent="-457086" algn="l" defTabSz="1828343" rtl="0" eaLnBrk="1" latinLnBrk="0" hangingPunct="1">
              <a:lnSpc>
                <a:spcPct val="90000"/>
              </a:lnSpc>
              <a:spcBef>
                <a:spcPts val="2000"/>
              </a:spcBef>
              <a:buFont typeface="Arial" panose="020B0604020202020204" pitchFamily="34" charset="0"/>
              <a:buChar char="•"/>
              <a:defRPr sz="5599" b="0" i="0" kern="1200">
                <a:solidFill>
                  <a:schemeClr val="tx1"/>
                </a:solidFill>
                <a:latin typeface="Open Sans Light" panose="020B0306030504020204" pitchFamily="34" charset="0"/>
                <a:ea typeface="+mn-ea"/>
                <a:cs typeface="+mn-cs"/>
              </a:defRPr>
            </a:lvl1pPr>
            <a:lvl2pPr marL="1371257" indent="-457086" algn="l" defTabSz="1828343" rtl="0" eaLnBrk="1" latinLnBrk="0" hangingPunct="1">
              <a:lnSpc>
                <a:spcPct val="90000"/>
              </a:lnSpc>
              <a:spcBef>
                <a:spcPts val="1000"/>
              </a:spcBef>
              <a:buFont typeface="Arial" panose="020B0604020202020204" pitchFamily="34" charset="0"/>
              <a:buChar char="•"/>
              <a:defRPr sz="4799" b="0" i="0" kern="1200">
                <a:solidFill>
                  <a:schemeClr val="tx1"/>
                </a:solidFill>
                <a:latin typeface="Open Sans Light" panose="020B0306030504020204" pitchFamily="34" charset="0"/>
                <a:ea typeface="+mn-ea"/>
                <a:cs typeface="+mn-cs"/>
              </a:defRPr>
            </a:lvl2pPr>
            <a:lvl3pPr marL="2285429" indent="-457086" algn="l" defTabSz="1828343" rtl="0" eaLnBrk="1" latinLnBrk="0" hangingPunct="1">
              <a:lnSpc>
                <a:spcPct val="90000"/>
              </a:lnSpc>
              <a:spcBef>
                <a:spcPts val="1000"/>
              </a:spcBef>
              <a:buFont typeface="Arial" panose="020B0604020202020204" pitchFamily="34" charset="0"/>
              <a:buChar char="•"/>
              <a:defRPr sz="3999" b="0" i="0" kern="1200">
                <a:solidFill>
                  <a:schemeClr val="tx1"/>
                </a:solidFill>
                <a:latin typeface="Open Sans Light" panose="020B0306030504020204" pitchFamily="34" charset="0"/>
                <a:ea typeface="+mn-ea"/>
                <a:cs typeface="+mn-cs"/>
              </a:defRPr>
            </a:lvl3pPr>
            <a:lvl4pPr marL="3199600"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4pPr>
            <a:lvl5pPr marL="4113771" indent="-457086" algn="l" defTabSz="1828343" rtl="0" eaLnBrk="1" latinLnBrk="0" hangingPunct="1">
              <a:lnSpc>
                <a:spcPct val="90000"/>
              </a:lnSpc>
              <a:spcBef>
                <a:spcPts val="1000"/>
              </a:spcBef>
              <a:buFont typeface="Arial" panose="020B0604020202020204" pitchFamily="34" charset="0"/>
              <a:buChar char="•"/>
              <a:defRPr sz="3599" b="0" i="0" kern="1200">
                <a:solidFill>
                  <a:schemeClr val="tx1"/>
                </a:solidFill>
                <a:latin typeface="Open Sans Light" panose="020B0306030504020204"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a:lstStyle>
          <a:p>
            <a:pPr marL="914171" lvl="1" algn="just">
              <a:lnSpc>
                <a:spcPct val="120000"/>
              </a:lnSpc>
              <a:spcBef>
                <a:spcPts val="0"/>
              </a:spcBef>
            </a:pPr>
            <a:r>
              <a:rPr lang="en-US" sz="2600" dirty="0">
                <a:effectLst/>
                <a:ea typeface="Open Sans Light" panose="020B0306030504020204" pitchFamily="34" charset="0"/>
                <a:cs typeface="Open Sans Light" panose="020B0306030504020204" pitchFamily="34" charset="0"/>
              </a:rPr>
              <a:t>In a Nigerian South-South city, a study carried out in a tertiary facility noted the age of initiation of substance use (Effiong, </a:t>
            </a:r>
            <a:r>
              <a:rPr lang="en-US" sz="2600" dirty="0" err="1">
                <a:effectLst/>
                <a:ea typeface="Open Sans Light" panose="020B0306030504020204" pitchFamily="34" charset="0"/>
                <a:cs typeface="Open Sans Light" panose="020B0306030504020204" pitchFamily="34" charset="0"/>
              </a:rPr>
              <a:t>Jombo</a:t>
            </a:r>
            <a:r>
              <a:rPr lang="en-US" sz="2600" dirty="0">
                <a:effectLst/>
                <a:ea typeface="Open Sans Light" panose="020B0306030504020204" pitchFamily="34" charset="0"/>
                <a:cs typeface="Open Sans Light" panose="020B0306030504020204" pitchFamily="34" charset="0"/>
              </a:rPr>
              <a:t>, </a:t>
            </a:r>
            <a:r>
              <a:rPr lang="en-US" sz="2600" dirty="0" err="1">
                <a:effectLst/>
                <a:ea typeface="Open Sans Light" panose="020B0306030504020204" pitchFamily="34" charset="0"/>
                <a:cs typeface="Open Sans Light" panose="020B0306030504020204" pitchFamily="34" charset="0"/>
              </a:rPr>
              <a:t>Idung</a:t>
            </a:r>
            <a:r>
              <a:rPr lang="en-US" sz="2600" dirty="0">
                <a:effectLst/>
                <a:ea typeface="Open Sans Light" panose="020B0306030504020204" pitchFamily="34" charset="0"/>
                <a:cs typeface="Open Sans Light" panose="020B0306030504020204" pitchFamily="34" charset="0"/>
              </a:rPr>
              <a:t> and </a:t>
            </a:r>
            <a:r>
              <a:rPr lang="en-US" sz="2600" dirty="0" err="1">
                <a:effectLst/>
                <a:ea typeface="Open Sans Light" panose="020B0306030504020204" pitchFamily="34" charset="0"/>
                <a:cs typeface="Open Sans Light" panose="020B0306030504020204" pitchFamily="34" charset="0"/>
              </a:rPr>
              <a:t>Iyanam</a:t>
            </a:r>
            <a:r>
              <a:rPr lang="en-US" sz="2600" dirty="0">
                <a:effectLst/>
                <a:ea typeface="Open Sans Light" panose="020B0306030504020204" pitchFamily="34" charset="0"/>
                <a:cs typeface="Open Sans Light" panose="020B0306030504020204" pitchFamily="34" charset="0"/>
              </a:rPr>
              <a:t>, 2020)</a:t>
            </a:r>
          </a:p>
          <a:p>
            <a:pPr marL="2742514" lvl="3" algn="just">
              <a:lnSpc>
                <a:spcPct val="120000"/>
              </a:lnSpc>
              <a:spcBef>
                <a:spcPts val="0"/>
              </a:spcBef>
            </a:pPr>
            <a:r>
              <a:rPr lang="en-US" sz="2600" dirty="0">
                <a:effectLst/>
                <a:ea typeface="Open Sans Light" panose="020B0306030504020204" pitchFamily="34" charset="0"/>
                <a:cs typeface="Open Sans Light" panose="020B0306030504020204" pitchFamily="34" charset="0"/>
              </a:rPr>
              <a:t>was significantly different between the male and female subjects </a:t>
            </a:r>
          </a:p>
          <a:p>
            <a:pPr marL="2742514" lvl="3" algn="just">
              <a:lnSpc>
                <a:spcPct val="120000"/>
              </a:lnSpc>
              <a:spcBef>
                <a:spcPts val="0"/>
              </a:spcBef>
            </a:pPr>
            <a:r>
              <a:rPr lang="en-US" sz="2600" dirty="0">
                <a:effectLst/>
                <a:ea typeface="Open Sans Light" panose="020B0306030504020204" pitchFamily="34" charset="0"/>
                <a:cs typeface="Open Sans Light" panose="020B0306030504020204" pitchFamily="34" charset="0"/>
              </a:rPr>
              <a:t>significantly related to the risk of developing substance dependence and psychotic symptoms especially from Cannabis commonly abused by people who were often unemployed and single.</a:t>
            </a:r>
          </a:p>
          <a:p>
            <a:pPr marL="2285428" lvl="3" indent="0" algn="just">
              <a:lnSpc>
                <a:spcPct val="120000"/>
              </a:lnSpc>
              <a:spcBef>
                <a:spcPts val="0"/>
              </a:spcBef>
              <a:buNone/>
            </a:pPr>
            <a:endParaRPr lang="en-US" sz="2600" dirty="0">
              <a:effectLst/>
              <a:ea typeface="Open Sans Light" panose="020B0306030504020204" pitchFamily="34" charset="0"/>
              <a:cs typeface="Open Sans Light" panose="020B0306030504020204" pitchFamily="34" charset="0"/>
            </a:endParaRPr>
          </a:p>
          <a:p>
            <a:pPr marL="914171" lvl="1">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In Bayelsa state for instance, </a:t>
            </a:r>
            <a:r>
              <a:rPr lang="en-US" sz="2600" dirty="0" err="1">
                <a:effectLst/>
                <a:ea typeface="Open Sans Light" panose="020B0306030504020204" pitchFamily="34" charset="0"/>
                <a:cs typeface="Open Sans Light" panose="020B0306030504020204" pitchFamily="34" charset="0"/>
              </a:rPr>
              <a:t>Ekpenyong</a:t>
            </a:r>
            <a:r>
              <a:rPr lang="en-US" sz="2600" dirty="0">
                <a:effectLst/>
                <a:ea typeface="Open Sans Light" panose="020B0306030504020204" pitchFamily="34" charset="0"/>
                <a:cs typeface="Open Sans Light" panose="020B0306030504020204" pitchFamily="34" charset="0"/>
              </a:rPr>
              <a:t> reported that the perception which secondary school students had about drug abuse largely influenced their indulgence in it. (</a:t>
            </a:r>
            <a:r>
              <a:rPr lang="en-US" sz="2600" dirty="0" err="1">
                <a:effectLst/>
                <a:ea typeface="Open Sans Light" panose="020B0306030504020204" pitchFamily="34" charset="0"/>
                <a:cs typeface="Open Sans Light" panose="020B0306030504020204" pitchFamily="34" charset="0"/>
              </a:rPr>
              <a:t>Ekpenyong</a:t>
            </a:r>
            <a:r>
              <a:rPr lang="en-US" sz="2600" dirty="0">
                <a:effectLst/>
                <a:ea typeface="Open Sans Light" panose="020B0306030504020204" pitchFamily="34" charset="0"/>
                <a:cs typeface="Open Sans Light" panose="020B0306030504020204" pitchFamily="34" charset="0"/>
              </a:rPr>
              <a:t>, 2012)</a:t>
            </a:r>
          </a:p>
          <a:p>
            <a:pPr marL="914171" lvl="1" indent="0">
              <a:lnSpc>
                <a:spcPct val="120000"/>
              </a:lnSpc>
              <a:spcBef>
                <a:spcPts val="0"/>
              </a:spcBef>
              <a:spcAft>
                <a:spcPts val="800"/>
              </a:spcAft>
              <a:buNone/>
            </a:pPr>
            <a:endParaRPr lang="en-US" sz="2600" dirty="0">
              <a:effectLst/>
              <a:ea typeface="Open Sans Light" panose="020B0306030504020204" pitchFamily="34" charset="0"/>
              <a:cs typeface="Open Sans Light" panose="020B0306030504020204" pitchFamily="34" charset="0"/>
            </a:endParaRPr>
          </a:p>
          <a:p>
            <a:pPr marL="914171" lvl="1">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Interestingly, many factors have been identified and documented to be responsible for drug abuse among young people, these include:</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Curiosity, Peer Pressure. (</a:t>
            </a:r>
            <a:r>
              <a:rPr lang="en-US" sz="2600" dirty="0" err="1">
                <a:effectLst/>
                <a:ea typeface="Open Sans Light" panose="020B0306030504020204" pitchFamily="34" charset="0"/>
                <a:cs typeface="Open Sans Light" panose="020B0306030504020204" pitchFamily="34" charset="0"/>
              </a:rPr>
              <a:t>Adejoh</a:t>
            </a:r>
            <a:r>
              <a:rPr lang="en-US" sz="2600" dirty="0">
                <a:effectLst/>
                <a:ea typeface="Open Sans Light" panose="020B0306030504020204" pitchFamily="34" charset="0"/>
                <a:cs typeface="Open Sans Light" panose="020B0306030504020204" pitchFamily="34" charset="0"/>
              </a:rPr>
              <a:t> </a:t>
            </a:r>
            <a:r>
              <a:rPr lang="en-US" sz="2600" i="1" dirty="0">
                <a:effectLst/>
                <a:ea typeface="Open Sans Light" panose="020B0306030504020204" pitchFamily="34" charset="0"/>
                <a:cs typeface="Open Sans Light" panose="020B0306030504020204" pitchFamily="34" charset="0"/>
              </a:rPr>
              <a:t>et al.</a:t>
            </a:r>
            <a:r>
              <a:rPr lang="en-US" sz="2600" dirty="0">
                <a:effectLst/>
                <a:ea typeface="Open Sans Light" panose="020B0306030504020204" pitchFamily="34" charset="0"/>
                <a:cs typeface="Open Sans Light" panose="020B0306030504020204" pitchFamily="34" charset="0"/>
              </a:rPr>
              <a:t>, 2020)</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For Relaxation, </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Family Problem, poverty  (</a:t>
            </a:r>
            <a:r>
              <a:rPr lang="en-US" sz="2600" dirty="0" err="1">
                <a:effectLst/>
                <a:ea typeface="Open Sans Light" panose="020B0306030504020204" pitchFamily="34" charset="0"/>
                <a:cs typeface="Open Sans Light" panose="020B0306030504020204" pitchFamily="34" charset="0"/>
              </a:rPr>
              <a:t>Madaki</a:t>
            </a:r>
            <a:r>
              <a:rPr lang="en-US" sz="2600" dirty="0">
                <a:effectLst/>
                <a:ea typeface="Open Sans Light" panose="020B0306030504020204" pitchFamily="34" charset="0"/>
                <a:cs typeface="Open Sans Light" panose="020B0306030504020204" pitchFamily="34" charset="0"/>
              </a:rPr>
              <a:t> and </a:t>
            </a:r>
            <a:r>
              <a:rPr lang="en-US" sz="2600" dirty="0" err="1">
                <a:effectLst/>
                <a:ea typeface="Open Sans Light" panose="020B0306030504020204" pitchFamily="34" charset="0"/>
                <a:cs typeface="Open Sans Light" panose="020B0306030504020204" pitchFamily="34" charset="0"/>
              </a:rPr>
              <a:t>Dukku</a:t>
            </a:r>
            <a:r>
              <a:rPr lang="en-US" sz="2600" dirty="0">
                <a:effectLst/>
                <a:ea typeface="Open Sans Light" panose="020B0306030504020204" pitchFamily="34" charset="0"/>
                <a:cs typeface="Open Sans Light" panose="020B0306030504020204" pitchFamily="34" charset="0"/>
              </a:rPr>
              <a:t>, 2017)</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To gain confidence, </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Social media influence, low self esteem. (Uba </a:t>
            </a:r>
            <a:r>
              <a:rPr lang="en-US" sz="2600" i="1" dirty="0">
                <a:effectLst/>
                <a:ea typeface="Open Sans Light" panose="020B0306030504020204" pitchFamily="34" charset="0"/>
                <a:cs typeface="Open Sans Light" panose="020B0306030504020204" pitchFamily="34" charset="0"/>
              </a:rPr>
              <a:t>et al.</a:t>
            </a:r>
            <a:r>
              <a:rPr lang="en-US" sz="2600" dirty="0">
                <a:effectLst/>
                <a:ea typeface="Open Sans Light" panose="020B0306030504020204" pitchFamily="34" charset="0"/>
                <a:cs typeface="Open Sans Light" panose="020B0306030504020204" pitchFamily="34" charset="0"/>
              </a:rPr>
              <a:t>, 2013)</a:t>
            </a:r>
          </a:p>
          <a:p>
            <a:pPr marL="2742514" lvl="3">
              <a:lnSpc>
                <a:spcPct val="120000"/>
              </a:lnSpc>
              <a:spcBef>
                <a:spcPts val="0"/>
              </a:spcBef>
              <a:spcAft>
                <a:spcPts val="800"/>
              </a:spcAft>
            </a:pPr>
            <a:r>
              <a:rPr lang="en-US" sz="2600" dirty="0">
                <a:effectLst/>
                <a:ea typeface="Open Sans Light" panose="020B0306030504020204" pitchFamily="34" charset="0"/>
                <a:cs typeface="Open Sans Light" panose="020B0306030504020204" pitchFamily="34" charset="0"/>
              </a:rPr>
              <a:t>Stressful life events. (Olugbenga Azeez, Ajayi and </a:t>
            </a:r>
            <a:r>
              <a:rPr lang="en-US" sz="2600" dirty="0" err="1">
                <a:effectLst/>
                <a:ea typeface="Open Sans Light" panose="020B0306030504020204" pitchFamily="34" charset="0"/>
                <a:cs typeface="Open Sans Light" panose="020B0306030504020204" pitchFamily="34" charset="0"/>
              </a:rPr>
              <a:t>Oyetunde</a:t>
            </a:r>
            <a:r>
              <a:rPr lang="en-US" sz="2600" dirty="0">
                <a:effectLst/>
                <a:ea typeface="Open Sans Light" panose="020B0306030504020204" pitchFamily="34" charset="0"/>
                <a:cs typeface="Open Sans Light" panose="020B0306030504020204" pitchFamily="34" charset="0"/>
              </a:rPr>
              <a:t> Babalola, 2020)</a:t>
            </a:r>
          </a:p>
          <a:p>
            <a:pPr marL="0" marR="0" algn="l">
              <a:lnSpc>
                <a:spcPct val="150000"/>
              </a:lnSpc>
              <a:spcBef>
                <a:spcPts val="0"/>
              </a:spcBef>
              <a:spcAft>
                <a:spcPts val="800"/>
              </a:spcAft>
            </a:pPr>
            <a:endParaRPr lang="en-US" sz="2600" dirty="0">
              <a:effectLst/>
              <a:latin typeface="Times New Roman" panose="02020603050405020304" pitchFamily="18" charset="0"/>
              <a:ea typeface="Calibri" panose="020F0502020204030204" pitchFamily="34" charset="0"/>
              <a:cs typeface="SimSun" panose="02010600030101010101" pitchFamily="2" charset="-122"/>
            </a:endParaRPr>
          </a:p>
        </p:txBody>
      </p:sp>
    </p:spTree>
    <p:extLst>
      <p:ext uri="{BB962C8B-B14F-4D97-AF65-F5344CB8AC3E}">
        <p14:creationId xmlns:p14="http://schemas.microsoft.com/office/powerpoint/2010/main" val="1035918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733</TotalTime>
  <Words>4033</Words>
  <Application>Microsoft Office PowerPoint</Application>
  <PresentationFormat>Widescreen</PresentationFormat>
  <Paragraphs>703</Paragraphs>
  <Slides>26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SimSun</vt:lpstr>
      <vt:lpstr>Arial</vt:lpstr>
      <vt:lpstr>Calibri</vt:lpstr>
      <vt:lpstr>Calibri Light</vt:lpstr>
      <vt:lpstr>Open Sans Light</vt:lpstr>
      <vt:lpstr>Open Sans Semibold</vt:lpstr>
      <vt:lpstr>Times New Roman</vt:lpstr>
      <vt:lpstr>Wingdings</vt:lpstr>
      <vt:lpstr>Office Theme</vt:lpstr>
      <vt:lpstr>PowerPoint Presentation</vt:lpstr>
      <vt:lpstr>PREVALENCE, PATTERN AND FACTORS ASSOCIATED WITH SUBSTANCE ABUSE AMONG IN-SCHOOL ADOLESCENTS IN YENAGOA, BAYELSA STATE. </vt:lpstr>
      <vt:lpstr>PowerPoint Presentation</vt:lpstr>
      <vt:lpstr>BACKGROUND</vt:lpstr>
      <vt:lpstr>BACKGROUND -2</vt:lpstr>
      <vt:lpstr>BACKGROUND -3</vt:lpstr>
      <vt:lpstr>STATEMENT OF PROBLEM </vt:lpstr>
      <vt:lpstr>STATEMENT OF PROBLEM-2 </vt:lpstr>
      <vt:lpstr>STATEMENT OF PROBLEM -3</vt:lpstr>
      <vt:lpstr>JUSTIFICATION</vt:lpstr>
      <vt:lpstr>OBJECTIVES</vt:lpstr>
      <vt:lpstr>METHODS -1 </vt:lpstr>
      <vt:lpstr>METHODS -2 </vt:lpstr>
      <vt:lpstr>RESULTS – 1 Sociodemographic characteristics and type of school </vt:lpstr>
      <vt:lpstr>RESULTS – 2 Family structure </vt:lpstr>
      <vt:lpstr> Table 1 showing prevalence and pattern of substance abuse</vt:lpstr>
      <vt:lpstr> RESULTS – 3 Pattern of Substance abuse</vt:lpstr>
      <vt:lpstr> RESULTS – 4 Pattern of substance abuse</vt:lpstr>
      <vt:lpstr> Table 2:Factors associated with substance abuse(p&lt;0.05)</vt:lpstr>
      <vt:lpstr>Table 3:Factors associated with substance abuse cont’d</vt:lpstr>
      <vt:lpstr>Table 4: Psychosocial Predictors of substance abuse(p&lt;0.05)</vt:lpstr>
      <vt:lpstr>DISCUSSION POINTS</vt:lpstr>
      <vt:lpstr>DISCUSSION POINTS- 2</vt:lpstr>
      <vt:lpstr>CONCLUSION AND RECOMMENDATIONS </vt:lpstr>
      <vt:lpstr>References</vt:lpstr>
      <vt:lpstr>References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Prevalence, Pattern and Predictors of Substance abuse among in-school adolescents in Yenagoa, Bayelsa State.</dc:title>
  <dc:creator>Kellybest Davids</dc:creator>
  <cp:lastModifiedBy>Microsoft account</cp:lastModifiedBy>
  <cp:revision>25</cp:revision>
  <dcterms:created xsi:type="dcterms:W3CDTF">2023-08-02T13:11:29Z</dcterms:created>
  <dcterms:modified xsi:type="dcterms:W3CDTF">2023-08-03T09:27:09Z</dcterms:modified>
</cp:coreProperties>
</file>