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92" r:id="rId4"/>
    <p:sldId id="258" r:id="rId5"/>
    <p:sldId id="259" r:id="rId6"/>
    <p:sldId id="260" r:id="rId7"/>
    <p:sldId id="261" r:id="rId8"/>
    <p:sldId id="291" r:id="rId9"/>
    <p:sldId id="262" r:id="rId10"/>
    <p:sldId id="263" r:id="rId11"/>
    <p:sldId id="264" r:id="rId12"/>
    <p:sldId id="265" r:id="rId13"/>
    <p:sldId id="266" r:id="rId14"/>
    <p:sldId id="268" r:id="rId15"/>
    <p:sldId id="284" r:id="rId16"/>
    <p:sldId id="289" r:id="rId17"/>
    <p:sldId id="270" r:id="rId18"/>
    <p:sldId id="271" r:id="rId19"/>
    <p:sldId id="288" r:id="rId20"/>
    <p:sldId id="272" r:id="rId21"/>
    <p:sldId id="283" r:id="rId22"/>
    <p:sldId id="280" r:id="rId23"/>
    <p:sldId id="279" r:id="rId24"/>
    <p:sldId id="282" r:id="rId25"/>
    <p:sldId id="287" r:id="rId26"/>
    <p:sldId id="285" r:id="rId27"/>
    <p:sldId id="290" r:id="rId28"/>
    <p:sldId id="286" r:id="rId29"/>
  </p:sldIdLst>
  <p:sldSz cx="12192000" cy="6858000"/>
  <p:notesSz cx="6858000" cy="9144000"/>
  <p:custShowLst>
    <p:custShow name="Custom Show 1" id="0">
      <p:sldLst>
        <p:sld r:id="rId2"/>
        <p:sld r:id="rId3"/>
        <p:sld r:id="rId5"/>
        <p:sld r:id="rId6"/>
        <p:sld r:id="rId7"/>
        <p:sld r:id="rId8"/>
        <p:sld r:id="rId10"/>
        <p:sld r:id="rId11"/>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7" d="100"/>
          <a:sy n="87" d="100"/>
        </p:scale>
        <p:origin x="12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AF4C584-FABD-4679-A967-5F16C3BD2A5E}" type="datetimeFigureOut">
              <a:rPr lang="en-US" smtClean="0"/>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C98DC7-6F1F-4CD7-AFE1-0788038E2599}" type="slidenum">
              <a:rPr lang="en-US" smtClean="0"/>
              <a:t>‹#›</a:t>
            </a:fld>
            <a:endParaRPr lang="en-US"/>
          </a:p>
        </p:txBody>
      </p:sp>
    </p:spTree>
    <p:extLst>
      <p:ext uri="{BB962C8B-B14F-4D97-AF65-F5344CB8AC3E}">
        <p14:creationId xmlns:p14="http://schemas.microsoft.com/office/powerpoint/2010/main" val="13854194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F4C584-FABD-4679-A967-5F16C3BD2A5E}" type="datetimeFigureOut">
              <a:rPr lang="en-US" smtClean="0"/>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C98DC7-6F1F-4CD7-AFE1-0788038E2599}" type="slidenum">
              <a:rPr lang="en-US" smtClean="0"/>
              <a:t>‹#›</a:t>
            </a:fld>
            <a:endParaRPr lang="en-US"/>
          </a:p>
        </p:txBody>
      </p:sp>
    </p:spTree>
    <p:extLst>
      <p:ext uri="{BB962C8B-B14F-4D97-AF65-F5344CB8AC3E}">
        <p14:creationId xmlns:p14="http://schemas.microsoft.com/office/powerpoint/2010/main" val="15742281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F4C584-FABD-4679-A967-5F16C3BD2A5E}" type="datetimeFigureOut">
              <a:rPr lang="en-US" smtClean="0"/>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C98DC7-6F1F-4CD7-AFE1-0788038E2599}" type="slidenum">
              <a:rPr lang="en-US" smtClean="0"/>
              <a:t>‹#›</a:t>
            </a:fld>
            <a:endParaRPr lang="en-US"/>
          </a:p>
        </p:txBody>
      </p:sp>
    </p:spTree>
    <p:extLst>
      <p:ext uri="{BB962C8B-B14F-4D97-AF65-F5344CB8AC3E}">
        <p14:creationId xmlns:p14="http://schemas.microsoft.com/office/powerpoint/2010/main" val="2431921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F4C584-FABD-4679-A967-5F16C3BD2A5E}" type="datetimeFigureOut">
              <a:rPr lang="en-US" smtClean="0"/>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C98DC7-6F1F-4CD7-AFE1-0788038E2599}" type="slidenum">
              <a:rPr lang="en-US" smtClean="0"/>
              <a:t>‹#›</a:t>
            </a:fld>
            <a:endParaRPr lang="en-US"/>
          </a:p>
        </p:txBody>
      </p:sp>
    </p:spTree>
    <p:extLst>
      <p:ext uri="{BB962C8B-B14F-4D97-AF65-F5344CB8AC3E}">
        <p14:creationId xmlns:p14="http://schemas.microsoft.com/office/powerpoint/2010/main" val="42671821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AF4C584-FABD-4679-A967-5F16C3BD2A5E}" type="datetimeFigureOut">
              <a:rPr lang="en-US" smtClean="0"/>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C98DC7-6F1F-4CD7-AFE1-0788038E2599}" type="slidenum">
              <a:rPr lang="en-US" smtClean="0"/>
              <a:t>‹#›</a:t>
            </a:fld>
            <a:endParaRPr lang="en-US"/>
          </a:p>
        </p:txBody>
      </p:sp>
    </p:spTree>
    <p:extLst>
      <p:ext uri="{BB962C8B-B14F-4D97-AF65-F5344CB8AC3E}">
        <p14:creationId xmlns:p14="http://schemas.microsoft.com/office/powerpoint/2010/main" val="20663719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AF4C584-FABD-4679-A967-5F16C3BD2A5E}" type="datetimeFigureOut">
              <a:rPr lang="en-US" smtClean="0"/>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C98DC7-6F1F-4CD7-AFE1-0788038E2599}" type="slidenum">
              <a:rPr lang="en-US" smtClean="0"/>
              <a:t>‹#›</a:t>
            </a:fld>
            <a:endParaRPr lang="en-US"/>
          </a:p>
        </p:txBody>
      </p:sp>
    </p:spTree>
    <p:extLst>
      <p:ext uri="{BB962C8B-B14F-4D97-AF65-F5344CB8AC3E}">
        <p14:creationId xmlns:p14="http://schemas.microsoft.com/office/powerpoint/2010/main" val="16690196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AF4C584-FABD-4679-A967-5F16C3BD2A5E}" type="datetimeFigureOut">
              <a:rPr lang="en-US" smtClean="0"/>
              <a:t>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C98DC7-6F1F-4CD7-AFE1-0788038E2599}" type="slidenum">
              <a:rPr lang="en-US" smtClean="0"/>
              <a:t>‹#›</a:t>
            </a:fld>
            <a:endParaRPr lang="en-US"/>
          </a:p>
        </p:txBody>
      </p:sp>
    </p:spTree>
    <p:extLst>
      <p:ext uri="{BB962C8B-B14F-4D97-AF65-F5344CB8AC3E}">
        <p14:creationId xmlns:p14="http://schemas.microsoft.com/office/powerpoint/2010/main" val="1837949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F4C584-FABD-4679-A967-5F16C3BD2A5E}" type="datetimeFigureOut">
              <a:rPr lang="en-US" smtClean="0"/>
              <a:t>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C98DC7-6F1F-4CD7-AFE1-0788038E2599}" type="slidenum">
              <a:rPr lang="en-US" smtClean="0"/>
              <a:t>‹#›</a:t>
            </a:fld>
            <a:endParaRPr lang="en-US"/>
          </a:p>
        </p:txBody>
      </p:sp>
    </p:spTree>
    <p:extLst>
      <p:ext uri="{BB962C8B-B14F-4D97-AF65-F5344CB8AC3E}">
        <p14:creationId xmlns:p14="http://schemas.microsoft.com/office/powerpoint/2010/main" val="3118561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F4C584-FABD-4679-A967-5F16C3BD2A5E}" type="datetimeFigureOut">
              <a:rPr lang="en-US" smtClean="0"/>
              <a:t>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C98DC7-6F1F-4CD7-AFE1-0788038E2599}" type="slidenum">
              <a:rPr lang="en-US" smtClean="0"/>
              <a:t>‹#›</a:t>
            </a:fld>
            <a:endParaRPr lang="en-US"/>
          </a:p>
        </p:txBody>
      </p:sp>
    </p:spTree>
    <p:extLst>
      <p:ext uri="{BB962C8B-B14F-4D97-AF65-F5344CB8AC3E}">
        <p14:creationId xmlns:p14="http://schemas.microsoft.com/office/powerpoint/2010/main" val="39212249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AF4C584-FABD-4679-A967-5F16C3BD2A5E}" type="datetimeFigureOut">
              <a:rPr lang="en-US" smtClean="0"/>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C98DC7-6F1F-4CD7-AFE1-0788038E2599}" type="slidenum">
              <a:rPr lang="en-US" smtClean="0"/>
              <a:t>‹#›</a:t>
            </a:fld>
            <a:endParaRPr lang="en-US"/>
          </a:p>
        </p:txBody>
      </p:sp>
    </p:spTree>
    <p:extLst>
      <p:ext uri="{BB962C8B-B14F-4D97-AF65-F5344CB8AC3E}">
        <p14:creationId xmlns:p14="http://schemas.microsoft.com/office/powerpoint/2010/main" val="20768273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AF4C584-FABD-4679-A967-5F16C3BD2A5E}" type="datetimeFigureOut">
              <a:rPr lang="en-US" smtClean="0"/>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C98DC7-6F1F-4CD7-AFE1-0788038E2599}" type="slidenum">
              <a:rPr lang="en-US" smtClean="0"/>
              <a:t>‹#›</a:t>
            </a:fld>
            <a:endParaRPr lang="en-US"/>
          </a:p>
        </p:txBody>
      </p:sp>
    </p:spTree>
    <p:extLst>
      <p:ext uri="{BB962C8B-B14F-4D97-AF65-F5344CB8AC3E}">
        <p14:creationId xmlns:p14="http://schemas.microsoft.com/office/powerpoint/2010/main" val="8204526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F4C584-FABD-4679-A967-5F16C3BD2A5E}" type="datetimeFigureOut">
              <a:rPr lang="en-US" smtClean="0"/>
              <a:t>1/5/2022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C98DC7-6F1F-4CD7-AFE1-0788038E2599}" type="slidenum">
              <a:rPr lang="en-US" smtClean="0"/>
              <a:t>‹#›</a:t>
            </a:fld>
            <a:endParaRPr lang="en-US"/>
          </a:p>
        </p:txBody>
      </p:sp>
    </p:spTree>
    <p:extLst>
      <p:ext uri="{BB962C8B-B14F-4D97-AF65-F5344CB8AC3E}">
        <p14:creationId xmlns:p14="http://schemas.microsoft.com/office/powerpoint/2010/main" val="4152120753"/>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0675" y="231355"/>
            <a:ext cx="10227325" cy="6268597"/>
          </a:xfrm>
        </p:spPr>
        <p:txBody>
          <a:bodyPr>
            <a:noAutofit/>
          </a:bodyPr>
          <a:lstStyle/>
          <a:p>
            <a:r>
              <a:rPr lang="en-US" sz="4800" b="1" dirty="0" smtClean="0">
                <a:solidFill>
                  <a:schemeClr val="accent6"/>
                </a:solidFill>
                <a:latin typeface="Times New Roman" panose="02020603050405020304" pitchFamily="18" charset="0"/>
                <a:cs typeface="Times New Roman" panose="02020603050405020304" pitchFamily="18" charset="0"/>
              </a:rPr>
              <a:t>REGULATION OF MEDICAL AND</a:t>
            </a:r>
            <a:br>
              <a:rPr lang="en-US" sz="4800" b="1" dirty="0" smtClean="0">
                <a:solidFill>
                  <a:schemeClr val="accent6"/>
                </a:solidFill>
                <a:latin typeface="Times New Roman" panose="02020603050405020304" pitchFamily="18" charset="0"/>
                <a:cs typeface="Times New Roman" panose="02020603050405020304" pitchFamily="18" charset="0"/>
              </a:rPr>
            </a:br>
            <a:r>
              <a:rPr lang="en-US" sz="4800" b="1" dirty="0" smtClean="0">
                <a:solidFill>
                  <a:schemeClr val="accent6"/>
                </a:solidFill>
                <a:latin typeface="Times New Roman" panose="02020603050405020304" pitchFamily="18" charset="0"/>
                <a:cs typeface="Times New Roman" panose="02020603050405020304" pitchFamily="18" charset="0"/>
              </a:rPr>
              <a:t>DENTAL PRACTICES IN NIGERIA</a:t>
            </a:r>
            <a:br>
              <a:rPr lang="en-US" sz="4800" b="1" dirty="0" smtClean="0">
                <a:solidFill>
                  <a:schemeClr val="accent6"/>
                </a:solidFill>
                <a:latin typeface="Times New Roman" panose="02020603050405020304" pitchFamily="18" charset="0"/>
                <a:cs typeface="Times New Roman" panose="02020603050405020304" pitchFamily="18" charset="0"/>
              </a:rPr>
            </a:br>
            <a:r>
              <a:rPr lang="en-US" sz="4800" b="1" dirty="0" smtClean="0">
                <a:solidFill>
                  <a:schemeClr val="accent6"/>
                </a:solidFill>
                <a:latin typeface="Times New Roman" panose="02020603050405020304" pitchFamily="18" charset="0"/>
                <a:cs typeface="Times New Roman" panose="02020603050405020304" pitchFamily="18" charset="0"/>
              </a:rPr>
              <a:t>PRESENTED</a:t>
            </a:r>
            <a:br>
              <a:rPr lang="en-US" sz="4800" b="1" dirty="0" smtClean="0">
                <a:solidFill>
                  <a:schemeClr val="accent6"/>
                </a:solidFill>
                <a:latin typeface="Times New Roman" panose="02020603050405020304" pitchFamily="18" charset="0"/>
                <a:cs typeface="Times New Roman" panose="02020603050405020304" pitchFamily="18" charset="0"/>
              </a:rPr>
            </a:br>
            <a:r>
              <a:rPr lang="en-US" sz="4800" b="1" dirty="0" smtClean="0">
                <a:solidFill>
                  <a:schemeClr val="accent6"/>
                </a:solidFill>
                <a:latin typeface="Times New Roman" panose="02020603050405020304" pitchFamily="18" charset="0"/>
                <a:cs typeface="Times New Roman" panose="02020603050405020304" pitchFamily="18" charset="0"/>
              </a:rPr>
              <a:t>BY</a:t>
            </a:r>
            <a:br>
              <a:rPr lang="en-US" sz="4800" b="1" dirty="0" smtClean="0">
                <a:solidFill>
                  <a:schemeClr val="accent6"/>
                </a:solidFill>
                <a:latin typeface="Times New Roman" panose="02020603050405020304" pitchFamily="18" charset="0"/>
                <a:cs typeface="Times New Roman" panose="02020603050405020304" pitchFamily="18" charset="0"/>
              </a:rPr>
            </a:br>
            <a:r>
              <a:rPr lang="en-US" sz="4800" b="1" dirty="0" smtClean="0">
                <a:solidFill>
                  <a:schemeClr val="accent6"/>
                </a:solidFill>
                <a:latin typeface="Times New Roman" panose="02020603050405020304" pitchFamily="18" charset="0"/>
                <a:cs typeface="Times New Roman" panose="02020603050405020304" pitchFamily="18" charset="0"/>
              </a:rPr>
              <a:t>DR. NGOWARI TORUNANA</a:t>
            </a:r>
            <a:br>
              <a:rPr lang="en-US" sz="4800" b="1" dirty="0" smtClean="0">
                <a:solidFill>
                  <a:schemeClr val="accent6"/>
                </a:solidFill>
                <a:latin typeface="Times New Roman" panose="02020603050405020304" pitchFamily="18" charset="0"/>
                <a:cs typeface="Times New Roman" panose="02020603050405020304" pitchFamily="18" charset="0"/>
              </a:rPr>
            </a:br>
            <a:r>
              <a:rPr lang="en-US" sz="4800" b="1" dirty="0" smtClean="0">
                <a:solidFill>
                  <a:schemeClr val="accent6"/>
                </a:solidFill>
                <a:latin typeface="Times New Roman" panose="02020603050405020304" pitchFamily="18" charset="0"/>
                <a:cs typeface="Times New Roman" panose="02020603050405020304" pitchFamily="18" charset="0"/>
              </a:rPr>
              <a:t>DIRECTOR MEDICAL SERVICES, MINISTRY OF HEALTH, YENAGOA</a:t>
            </a:r>
            <a:endParaRPr lang="en-US" sz="4800" b="1" dirty="0">
              <a:solidFill>
                <a:schemeClr val="accent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33060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200" dirty="0" smtClean="0">
                <a:solidFill>
                  <a:schemeClr val="accent6"/>
                </a:solidFill>
                <a:latin typeface="Times New Roman" panose="02020603050405020304" pitchFamily="18" charset="0"/>
                <a:cs typeface="Times New Roman" panose="02020603050405020304" pitchFamily="18" charset="0"/>
              </a:rPr>
              <a:t>  </a:t>
            </a:r>
            <a:r>
              <a:rPr lang="en-US" sz="3200" b="1" dirty="0" smtClean="0">
                <a:solidFill>
                  <a:schemeClr val="accent6"/>
                </a:solidFill>
                <a:latin typeface="Times New Roman" panose="02020603050405020304" pitchFamily="18" charset="0"/>
                <a:cs typeface="Times New Roman" panose="02020603050405020304" pitchFamily="18" charset="0"/>
              </a:rPr>
              <a:t>GUIDELINES FOR NON-INDEGINOUS MEDICAL </a:t>
            </a:r>
            <a:r>
              <a:rPr lang="en-US" sz="3200" b="1" dirty="0" smtClean="0">
                <a:solidFill>
                  <a:schemeClr val="accent6"/>
                </a:solidFill>
                <a:latin typeface="Times New Roman" panose="02020603050405020304" pitchFamily="18" charset="0"/>
                <a:cs typeface="Times New Roman" panose="02020603050405020304" pitchFamily="18" charset="0"/>
              </a:rPr>
              <a:t/>
            </a:r>
            <a:br>
              <a:rPr lang="en-US" sz="3200" b="1" dirty="0" smtClean="0">
                <a:solidFill>
                  <a:schemeClr val="accent6"/>
                </a:solidFill>
                <a:latin typeface="Times New Roman" panose="02020603050405020304" pitchFamily="18" charset="0"/>
                <a:cs typeface="Times New Roman" panose="02020603050405020304" pitchFamily="18" charset="0"/>
              </a:rPr>
            </a:br>
            <a:r>
              <a:rPr lang="en-US" sz="3200" b="1" dirty="0">
                <a:solidFill>
                  <a:schemeClr val="accent6"/>
                </a:solidFill>
                <a:latin typeface="Times New Roman" panose="02020603050405020304" pitchFamily="18" charset="0"/>
                <a:cs typeface="Times New Roman" panose="02020603050405020304" pitchFamily="18" charset="0"/>
              </a:rPr>
              <a:t> </a:t>
            </a:r>
            <a:r>
              <a:rPr lang="en-US" sz="3200" b="1" dirty="0" smtClean="0">
                <a:solidFill>
                  <a:schemeClr val="accent6"/>
                </a:solidFill>
                <a:latin typeface="Times New Roman" panose="02020603050405020304" pitchFamily="18" charset="0"/>
                <a:cs typeface="Times New Roman" panose="02020603050405020304" pitchFamily="18" charset="0"/>
              </a:rPr>
              <a:t> </a:t>
            </a:r>
            <a:r>
              <a:rPr lang="en-US" sz="3200" b="1" dirty="0" smtClean="0">
                <a:solidFill>
                  <a:schemeClr val="accent6"/>
                </a:solidFill>
                <a:latin typeface="Times New Roman" panose="02020603050405020304" pitchFamily="18" charset="0"/>
                <a:cs typeface="Times New Roman" panose="02020603050405020304" pitchFamily="18" charset="0"/>
              </a:rPr>
              <a:t>AND </a:t>
            </a:r>
            <a:r>
              <a:rPr lang="en-US" sz="3200" b="1" dirty="0" smtClean="0">
                <a:solidFill>
                  <a:schemeClr val="accent6"/>
                </a:solidFill>
                <a:latin typeface="Times New Roman" panose="02020603050405020304" pitchFamily="18" charset="0"/>
                <a:cs typeface="Times New Roman" panose="02020603050405020304" pitchFamily="18" charset="0"/>
              </a:rPr>
              <a:t>DENTAL </a:t>
            </a:r>
            <a:r>
              <a:rPr lang="en-US" sz="3200" b="1" dirty="0" smtClean="0">
                <a:solidFill>
                  <a:schemeClr val="accent6"/>
                </a:solidFill>
                <a:latin typeface="Times New Roman" panose="02020603050405020304" pitchFamily="18" charset="0"/>
                <a:cs typeface="Times New Roman" panose="02020603050405020304" pitchFamily="18" charset="0"/>
              </a:rPr>
              <a:t>PRACTITIONERS</a:t>
            </a:r>
            <a:br>
              <a:rPr lang="en-US" sz="3200" b="1" dirty="0" smtClean="0">
                <a:solidFill>
                  <a:schemeClr val="accent6"/>
                </a:solidFill>
                <a:latin typeface="Times New Roman" panose="02020603050405020304" pitchFamily="18" charset="0"/>
                <a:cs typeface="Times New Roman" panose="02020603050405020304" pitchFamily="18" charset="0"/>
              </a:rPr>
            </a:br>
            <a:r>
              <a:rPr lang="en-US" sz="3200" b="1" dirty="0">
                <a:solidFill>
                  <a:schemeClr val="accent6"/>
                </a:solidFill>
                <a:latin typeface="Times New Roman" panose="02020603050405020304" pitchFamily="18" charset="0"/>
                <a:cs typeface="Times New Roman" panose="02020603050405020304" pitchFamily="18" charset="0"/>
              </a:rPr>
              <a:t/>
            </a:r>
            <a:br>
              <a:rPr lang="en-US" sz="3200" b="1" dirty="0">
                <a:solidFill>
                  <a:schemeClr val="accent6"/>
                </a:solidFill>
                <a:latin typeface="Times New Roman" panose="02020603050405020304" pitchFamily="18" charset="0"/>
                <a:cs typeface="Times New Roman" panose="02020603050405020304" pitchFamily="18" charset="0"/>
              </a:rPr>
            </a:br>
            <a:endParaRPr lang="en-US" sz="2000" b="1" dirty="0">
              <a:solidFill>
                <a:schemeClr val="accent6"/>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73087"/>
            <a:ext cx="10515600" cy="4351338"/>
          </a:xfrm>
        </p:spPr>
        <p:txBody>
          <a:bodyPr>
            <a:normAutofit/>
          </a:bodyPr>
          <a:lstStyle/>
          <a:p>
            <a:pPr marL="0" indent="0" algn="just">
              <a:buNone/>
            </a:pPr>
            <a:r>
              <a:rPr lang="en-US" sz="1800" dirty="0" smtClean="0">
                <a:latin typeface="Times New Roman" panose="02020603050405020304" pitchFamily="18" charset="0"/>
                <a:cs typeface="Times New Roman" panose="02020603050405020304" pitchFamily="18" charset="0"/>
              </a:rPr>
              <a:t>Non-indigenous medical and </a:t>
            </a:r>
            <a:r>
              <a:rPr lang="en-US" sz="1800" dirty="0" smtClean="0">
                <a:latin typeface="Times New Roman" panose="02020603050405020304" pitchFamily="18" charset="0"/>
                <a:cs typeface="Times New Roman" panose="02020603050405020304" pitchFamily="18" charset="0"/>
              </a:rPr>
              <a:t>dental practitioners </a:t>
            </a:r>
            <a:r>
              <a:rPr lang="en-US" sz="1800" dirty="0" smtClean="0">
                <a:latin typeface="Times New Roman" panose="02020603050405020304" pitchFamily="18" charset="0"/>
                <a:cs typeface="Times New Roman" panose="02020603050405020304" pitchFamily="18" charset="0"/>
              </a:rPr>
              <a:t>by this nomenclature means those that acquired their medical and dental degrees outside the shores of Nigeria and shall be accorded all benefits due to them as to their Nigerian counterparts</a:t>
            </a:r>
          </a:p>
          <a:p>
            <a:pPr marL="0" indent="0" algn="just">
              <a:buNone/>
            </a:pPr>
            <a:r>
              <a:rPr lang="en-US" sz="1800" dirty="0" smtClean="0">
                <a:solidFill>
                  <a:srgbClr val="FF0000"/>
                </a:solidFill>
                <a:latin typeface="Times New Roman" panose="02020603050405020304" pitchFamily="18" charset="0"/>
                <a:cs typeface="Times New Roman" panose="02020603050405020304" pitchFamily="18" charset="0"/>
              </a:rPr>
              <a:t>A. Registration:</a:t>
            </a:r>
          </a:p>
          <a:p>
            <a:pPr marL="0" indent="0" algn="just">
              <a:buNone/>
            </a:pPr>
            <a:r>
              <a:rPr lang="en-US"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  All foreign qualified Doctors wishing to practice in Nigeria must sit and pass the Assessment </a:t>
            </a:r>
          </a:p>
          <a:p>
            <a:pPr marL="0" indent="0" algn="just">
              <a:buNone/>
            </a:pPr>
            <a:r>
              <a:rPr lang="en-US"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  (proficiency) Examination before seeking registration with the Medical and Dental Council of </a:t>
            </a:r>
          </a:p>
          <a:p>
            <a:pPr marL="0" indent="0" algn="just">
              <a:buNone/>
            </a:pPr>
            <a:r>
              <a:rPr lang="en-US"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  Nigeria (MDCN).</a:t>
            </a:r>
          </a:p>
          <a:p>
            <a:pPr marL="0" indent="0" algn="just">
              <a:buNone/>
            </a:pPr>
            <a:r>
              <a:rPr lang="en-US" sz="1800" dirty="0" smtClean="0">
                <a:solidFill>
                  <a:srgbClr val="FF0000"/>
                </a:solidFill>
                <a:latin typeface="Times New Roman" panose="02020603050405020304" pitchFamily="18" charset="0"/>
                <a:cs typeface="Times New Roman" panose="02020603050405020304" pitchFamily="18" charset="0"/>
              </a:rPr>
              <a:t>B. Limited Registration:</a:t>
            </a:r>
          </a:p>
          <a:p>
            <a:pPr marL="0" indent="0" algn="just">
              <a:buNone/>
            </a:pPr>
            <a:r>
              <a:rPr lang="en-US" sz="1800" dirty="0">
                <a:solidFill>
                  <a:srgbClr val="FF0000"/>
                </a:solidFill>
                <a:latin typeface="Times New Roman" panose="02020603050405020304" pitchFamily="18" charset="0"/>
                <a:cs typeface="Times New Roman" panose="02020603050405020304" pitchFamily="18" charset="0"/>
              </a:rPr>
              <a:t> </a:t>
            </a:r>
            <a:r>
              <a:rPr lang="en-US" sz="1800" dirty="0" smtClean="0">
                <a:solidFill>
                  <a:srgbClr val="FF0000"/>
                </a:solidFill>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A  success in the proficiency examination qualifies foreign trained Doctors to proceed to </a:t>
            </a:r>
          </a:p>
          <a:p>
            <a:pPr marL="0" indent="0" algn="just">
              <a:buNone/>
            </a:pPr>
            <a:r>
              <a:rPr lang="en-US"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  Provisional Registration for Nigerian Citizens and a Limited Registration for non-Nigerian Citizens.</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79403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01902"/>
            <a:ext cx="9922565" cy="5884427"/>
          </a:xfrm>
        </p:spPr>
        <p:txBody>
          <a:bodyPr>
            <a:normAutofit/>
          </a:bodyPr>
          <a:lstStyle/>
          <a:p>
            <a:pPr marL="0" indent="0">
              <a:buNone/>
            </a:pPr>
            <a:r>
              <a:rPr lang="en-US" sz="2400" dirty="0" smtClean="0">
                <a:solidFill>
                  <a:srgbClr val="FF0000"/>
                </a:solidFill>
                <a:latin typeface="Times New Roman" panose="02020603050405020304" pitchFamily="18" charset="0"/>
                <a:cs typeface="Times New Roman" panose="02020603050405020304" pitchFamily="18" charset="0"/>
              </a:rPr>
              <a:t>C. Humanitarian Doctors:</a:t>
            </a:r>
          </a:p>
          <a:p>
            <a:pPr marL="0" indent="0">
              <a:buNone/>
            </a:pPr>
            <a:r>
              <a:rPr lang="en-US" sz="20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 </a:t>
            </a:r>
            <a:r>
              <a:rPr lang="en-US" sz="2400" dirty="0" smtClean="0">
                <a:latin typeface="Times New Roman" panose="02020603050405020304" pitchFamily="18" charset="0"/>
                <a:cs typeface="Times New Roman" panose="02020603050405020304" pitchFamily="18" charset="0"/>
              </a:rPr>
              <a:t>limited registration and current practicing license for expatriate doctors. It is the </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responsibility of the </a:t>
            </a:r>
            <a:r>
              <a:rPr lang="en-US" sz="2400" dirty="0" smtClean="0">
                <a:latin typeface="Times New Roman" panose="02020603050405020304" pitchFamily="18" charset="0"/>
                <a:cs typeface="Times New Roman" panose="02020603050405020304" pitchFamily="18" charset="0"/>
              </a:rPr>
              <a:t>organization or the individual bringing them in for the humanitarian </a:t>
            </a:r>
            <a:r>
              <a:rPr lang="en-US" sz="2400" dirty="0" smtClean="0">
                <a:latin typeface="Times New Roman" panose="02020603050405020304" pitchFamily="18" charset="0"/>
                <a:cs typeface="Times New Roman" panose="02020603050405020304" pitchFamily="18" charset="0"/>
              </a:rPr>
              <a:t>service </a:t>
            </a:r>
            <a:r>
              <a:rPr lang="en-US" sz="2400" dirty="0" smtClean="0">
                <a:latin typeface="Times New Roman" panose="02020603050405020304" pitchFamily="18" charset="0"/>
                <a:cs typeface="Times New Roman" panose="02020603050405020304" pitchFamily="18" charset="0"/>
              </a:rPr>
              <a:t>to ensure that they are  </a:t>
            </a:r>
            <a:r>
              <a:rPr lang="en-US" sz="2400" dirty="0" smtClean="0">
                <a:latin typeface="Times New Roman" panose="02020603050405020304" pitchFamily="18" charset="0"/>
                <a:cs typeface="Times New Roman" panose="02020603050405020304" pitchFamily="18" charset="0"/>
              </a:rPr>
              <a:t>registered </a:t>
            </a:r>
            <a:r>
              <a:rPr lang="en-US" sz="2400" dirty="0" smtClean="0">
                <a:latin typeface="Times New Roman" panose="02020603050405020304" pitchFamily="18" charset="0"/>
                <a:cs typeface="Times New Roman" panose="02020603050405020304" pitchFamily="18" charset="0"/>
              </a:rPr>
              <a:t>with the Nigerian Medical and Dental Council of </a:t>
            </a:r>
            <a:r>
              <a:rPr lang="en-US" sz="2400" dirty="0" smtClean="0">
                <a:latin typeface="Times New Roman" panose="02020603050405020304" pitchFamily="18" charset="0"/>
                <a:cs typeface="Times New Roman" panose="02020603050405020304" pitchFamily="18" charset="0"/>
              </a:rPr>
              <a:t>Nigerian </a:t>
            </a:r>
            <a:r>
              <a:rPr lang="en-US" sz="2400" dirty="0" smtClean="0">
                <a:latin typeface="Times New Roman" panose="02020603050405020304" pitchFamily="18" charset="0"/>
                <a:cs typeface="Times New Roman" panose="02020603050405020304" pitchFamily="18" charset="0"/>
              </a:rPr>
              <a:t>(MDCN).</a:t>
            </a:r>
          </a:p>
          <a:p>
            <a:pPr marL="0" indent="0">
              <a:buNone/>
            </a:pPr>
            <a:r>
              <a:rPr lang="en-US" sz="2400" dirty="0" smtClean="0">
                <a:solidFill>
                  <a:srgbClr val="FF0000"/>
                </a:solidFill>
                <a:latin typeface="Times New Roman" panose="02020603050405020304" pitchFamily="18" charset="0"/>
                <a:cs typeface="Times New Roman" panose="02020603050405020304" pitchFamily="18" charset="0"/>
              </a:rPr>
              <a:t>D. Exchange programme Doctor:</a:t>
            </a:r>
          </a:p>
          <a:p>
            <a:pPr marL="0" indent="0">
              <a:buNone/>
            </a:pPr>
            <a:r>
              <a:rPr lang="en-US" sz="2400" dirty="0" smtClean="0">
                <a:latin typeface="Times New Roman" panose="02020603050405020304" pitchFamily="18" charset="0"/>
                <a:cs typeface="Times New Roman" panose="02020603050405020304" pitchFamily="18" charset="0"/>
              </a:rPr>
              <a:t>A </a:t>
            </a:r>
            <a:r>
              <a:rPr lang="en-US" sz="2400" dirty="0" smtClean="0">
                <a:latin typeface="Times New Roman" panose="02020603050405020304" pitchFamily="18" charset="0"/>
                <a:cs typeface="Times New Roman" panose="02020603050405020304" pitchFamily="18" charset="0"/>
              </a:rPr>
              <a:t>limited registration is required.</a:t>
            </a:r>
          </a:p>
          <a:p>
            <a:pPr marL="0" indent="0">
              <a:buNone/>
            </a:pPr>
            <a:r>
              <a:rPr lang="en-US" sz="2400" dirty="0" smtClean="0">
                <a:latin typeface="Times New Roman" panose="02020603050405020304" pitchFamily="18" charset="0"/>
                <a:cs typeface="Times New Roman" panose="02020603050405020304" pitchFamily="18" charset="0"/>
              </a:rPr>
              <a:t>Failure </a:t>
            </a:r>
            <a:r>
              <a:rPr lang="en-US" sz="2400" dirty="0" smtClean="0">
                <a:latin typeface="Times New Roman" panose="02020603050405020304" pitchFamily="18" charset="0"/>
                <a:cs typeface="Times New Roman" panose="02020603050405020304" pitchFamily="18" charset="0"/>
              </a:rPr>
              <a:t>to comply with General Guidelines if reported may amount to infamous conduct for </a:t>
            </a:r>
            <a:r>
              <a:rPr lang="en-US" sz="2400" dirty="0" smtClean="0">
                <a:latin typeface="Times New Roman" panose="02020603050405020304" pitchFamily="18" charset="0"/>
                <a:cs typeface="Times New Roman" panose="02020603050405020304" pitchFamily="18" charset="0"/>
              </a:rPr>
              <a:t>which the </a:t>
            </a:r>
            <a:r>
              <a:rPr lang="en-US" sz="2400" dirty="0" smtClean="0">
                <a:latin typeface="Times New Roman" panose="02020603050405020304" pitchFamily="18" charset="0"/>
                <a:cs typeface="Times New Roman" panose="02020603050405020304" pitchFamily="18" charset="0"/>
              </a:rPr>
              <a:t>affected practitioner may, if found guilty, be punished</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38394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		</a:t>
            </a:r>
            <a:r>
              <a:rPr lang="en-US" sz="2800" b="1" dirty="0" smtClean="0">
                <a:solidFill>
                  <a:schemeClr val="accent6"/>
                </a:solidFill>
                <a:latin typeface="Times New Roman" panose="02020603050405020304" pitchFamily="18" charset="0"/>
                <a:cs typeface="Times New Roman" panose="02020603050405020304" pitchFamily="18" charset="0"/>
              </a:rPr>
              <a:t>Tribunal case between MDCN &amp; the Court</a:t>
            </a:r>
            <a:endParaRPr lang="en-US" sz="3200" b="1" dirty="0">
              <a:solidFill>
                <a:schemeClr val="accent6"/>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r>
              <a:rPr lang="en-US" b="1" i="1" dirty="0">
                <a:solidFill>
                  <a:srgbClr val="FF0000"/>
                </a:solidFill>
              </a:rPr>
              <a:t>Medical and Dental Practitioners Disciplinary Tribunal v </a:t>
            </a:r>
            <a:r>
              <a:rPr lang="en-US" b="1" i="1" dirty="0" err="1">
                <a:solidFill>
                  <a:srgbClr val="FF0000"/>
                </a:solidFill>
              </a:rPr>
              <a:t>Dr</a:t>
            </a:r>
            <a:r>
              <a:rPr lang="en-US" b="1" i="1" dirty="0">
                <a:solidFill>
                  <a:srgbClr val="FF0000"/>
                </a:solidFill>
              </a:rPr>
              <a:t> John </a:t>
            </a:r>
            <a:r>
              <a:rPr lang="en-US" b="1" i="1" dirty="0" err="1">
                <a:solidFill>
                  <a:srgbClr val="FF0000"/>
                </a:solidFill>
              </a:rPr>
              <a:t>Emewulu</a:t>
            </a:r>
            <a:r>
              <a:rPr lang="en-US" b="1" i="1" dirty="0">
                <a:solidFill>
                  <a:srgbClr val="FF0000"/>
                </a:solidFill>
              </a:rPr>
              <a:t> </a:t>
            </a:r>
            <a:r>
              <a:rPr lang="en-US" b="1" i="1" dirty="0" smtClean="0">
                <a:solidFill>
                  <a:srgbClr val="FF0000"/>
                </a:solidFill>
              </a:rPr>
              <a:t>Nicholas Okonkwo</a:t>
            </a:r>
            <a:endParaRPr lang="en-US" b="1" i="1" dirty="0">
              <a:solidFill>
                <a:srgbClr val="FF0000"/>
              </a:solidFill>
            </a:endParaRPr>
          </a:p>
          <a:p>
            <a:r>
              <a:rPr lang="en-US" dirty="0"/>
              <a:t>Supreme Court, 2 March 2001</a:t>
            </a:r>
          </a:p>
          <a:p>
            <a:r>
              <a:rPr lang="en-US" dirty="0"/>
              <a:t>Judges: </a:t>
            </a:r>
            <a:r>
              <a:rPr lang="en-US" dirty="0" err="1"/>
              <a:t>Belgore</a:t>
            </a:r>
            <a:r>
              <a:rPr lang="en-US" dirty="0"/>
              <a:t> JSC, </a:t>
            </a:r>
            <a:r>
              <a:rPr lang="en-US" dirty="0" err="1"/>
              <a:t>Onu</a:t>
            </a:r>
            <a:r>
              <a:rPr lang="en-US" dirty="0"/>
              <a:t> JSC, </a:t>
            </a:r>
            <a:r>
              <a:rPr lang="en-US" dirty="0" err="1"/>
              <a:t>Achike</a:t>
            </a:r>
            <a:r>
              <a:rPr lang="en-US" dirty="0"/>
              <a:t> JSC, </a:t>
            </a:r>
            <a:r>
              <a:rPr lang="en-US" dirty="0" err="1"/>
              <a:t>Uwaifo</a:t>
            </a:r>
            <a:r>
              <a:rPr lang="en-US" dirty="0"/>
              <a:t> JSC and </a:t>
            </a:r>
            <a:r>
              <a:rPr lang="en-US" dirty="0" err="1"/>
              <a:t>Ayoola</a:t>
            </a:r>
            <a:r>
              <a:rPr lang="en-US" dirty="0"/>
              <a:t> JSC</a:t>
            </a:r>
          </a:p>
          <a:p>
            <a:r>
              <a:rPr lang="en-US" dirty="0"/>
              <a:t>Previously reported: [2001] WRN 1</a:t>
            </a:r>
          </a:p>
          <a:p>
            <a:r>
              <a:rPr lang="en-US" b="1" dirty="0"/>
              <a:t>Emmanuel </a:t>
            </a:r>
            <a:r>
              <a:rPr lang="en-US" b="1" dirty="0" err="1"/>
              <a:t>Olayinka</a:t>
            </a:r>
            <a:r>
              <a:rPr lang="en-US" b="1" dirty="0"/>
              <a:t> </a:t>
            </a:r>
            <a:r>
              <a:rPr lang="en-US" b="1" dirty="0" err="1"/>
              <a:t>Ayoola</a:t>
            </a:r>
            <a:r>
              <a:rPr lang="en-US" b="1" dirty="0"/>
              <a:t> JSC</a:t>
            </a:r>
          </a:p>
          <a:p>
            <a:r>
              <a:rPr lang="en-US" dirty="0"/>
              <a:t>[1.] Of the several issues raised by this appeal the central issue is whether a medical</a:t>
            </a:r>
          </a:p>
          <a:p>
            <a:r>
              <a:rPr lang="en-US" dirty="0"/>
              <a:t>practitioner is guilty of infamous conduct when, in deference to the patient's religious</a:t>
            </a:r>
          </a:p>
          <a:p>
            <a:r>
              <a:rPr lang="en-US" dirty="0"/>
              <a:t>objection to blood transfusion, he failed either to adopt such course of treatment;</a:t>
            </a:r>
          </a:p>
          <a:p>
            <a:r>
              <a:rPr lang="en-US" dirty="0"/>
              <a:t>terminate his medical contract; or refer the patient to another health institution or </a:t>
            </a:r>
            <a:r>
              <a:rPr lang="en-US" dirty="0" smtClean="0"/>
              <a:t>another medical </a:t>
            </a:r>
            <a:r>
              <a:rPr lang="en-US" dirty="0"/>
              <a:t>doctor.</a:t>
            </a:r>
          </a:p>
        </p:txBody>
      </p:sp>
    </p:spTree>
    <p:extLst>
      <p:ext uri="{BB962C8B-B14F-4D97-AF65-F5344CB8AC3E}">
        <p14:creationId xmlns:p14="http://schemas.microsoft.com/office/powerpoint/2010/main" val="18230083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par>
                                <p:cTn id="15" presetID="6" presetClass="entr" presetSubtype="16"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par>
                                <p:cTn id="18" presetID="6" presetClass="entr" presetSubtype="16"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ircle(in)">
                                      <p:cBhvr>
                                        <p:cTn id="20" dur="2000"/>
                                        <p:tgtEl>
                                          <p:spTgt spid="3">
                                            <p:txEl>
                                              <p:pRg st="2" end="2"/>
                                            </p:txEl>
                                          </p:spTgt>
                                        </p:tgtEl>
                                      </p:cBhvr>
                                    </p:animEffect>
                                  </p:childTnLst>
                                </p:cTn>
                              </p:par>
                              <p:par>
                                <p:cTn id="21" presetID="6" presetClass="entr" presetSubtype="16"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ircle(in)">
                                      <p:cBhvr>
                                        <p:cTn id="23" dur="2000"/>
                                        <p:tgtEl>
                                          <p:spTgt spid="3">
                                            <p:txEl>
                                              <p:pRg st="3" end="3"/>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circle(in)">
                                      <p:cBhvr>
                                        <p:cTn id="26" dur="2000"/>
                                        <p:tgtEl>
                                          <p:spTgt spid="3">
                                            <p:txEl>
                                              <p:pRg st="4" end="4"/>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ircle(in)">
                                      <p:cBhvr>
                                        <p:cTn id="29" dur="2000"/>
                                        <p:tgtEl>
                                          <p:spTgt spid="3">
                                            <p:txEl>
                                              <p:pRg st="5" end="5"/>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ircle(in)">
                                      <p:cBhvr>
                                        <p:cTn id="32" dur="2000"/>
                                        <p:tgtEl>
                                          <p:spTgt spid="3">
                                            <p:txEl>
                                              <p:pRg st="6" end="6"/>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circle(in)">
                                      <p:cBhvr>
                                        <p:cTn id="35" dur="2000"/>
                                        <p:tgtEl>
                                          <p:spTgt spid="3">
                                            <p:txEl>
                                              <p:pRg st="7" end="7"/>
                                            </p:txEl>
                                          </p:spTgt>
                                        </p:tgtEl>
                                      </p:cBhvr>
                                    </p:animEffect>
                                  </p:childTnLst>
                                </p:cTn>
                              </p:par>
                              <p:par>
                                <p:cTn id="36" presetID="6" presetClass="entr" presetSubtype="16" fill="hold"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circle(in)">
                                      <p:cBhvr>
                                        <p:cTn id="38"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2540" y="242371"/>
            <a:ext cx="11589743" cy="6488935"/>
          </a:xfrm>
        </p:spPr>
        <p:txBody>
          <a:bodyPr>
            <a:normAutofit/>
          </a:bodyPr>
          <a:lstStyle/>
          <a:p>
            <a:endParaRPr lang="en-US" dirty="0" smtClean="0"/>
          </a:p>
          <a:p>
            <a:pPr marL="0" indent="0">
              <a:buNone/>
            </a:pPr>
            <a:r>
              <a:rPr lang="en-US" dirty="0" smtClean="0"/>
              <a:t> </a:t>
            </a:r>
            <a:r>
              <a:rPr lang="en-US" dirty="0" err="1"/>
              <a:t>Mrs</a:t>
            </a:r>
            <a:r>
              <a:rPr lang="en-US" dirty="0"/>
              <a:t> </a:t>
            </a:r>
            <a:r>
              <a:rPr lang="en-US" dirty="0" err="1"/>
              <a:t>Okorie</a:t>
            </a:r>
            <a:r>
              <a:rPr lang="en-US" dirty="0"/>
              <a:t>, a 29-year-old woman, having had a delivery at a maternity hospital </a:t>
            </a:r>
            <a:r>
              <a:rPr lang="en-US" dirty="0" smtClean="0"/>
              <a:t>on 29 </a:t>
            </a:r>
            <a:r>
              <a:rPr lang="en-US" dirty="0"/>
              <a:t>July 1991, was admitted as a patient at </a:t>
            </a:r>
            <a:r>
              <a:rPr lang="en-US" dirty="0" err="1"/>
              <a:t>Kenayo</a:t>
            </a:r>
            <a:r>
              <a:rPr lang="en-US" dirty="0"/>
              <a:t> Specialist Hospital for a period of </a:t>
            </a:r>
            <a:r>
              <a:rPr lang="en-US" dirty="0" smtClean="0"/>
              <a:t>nine days </a:t>
            </a:r>
            <a:r>
              <a:rPr lang="en-US" dirty="0"/>
              <a:t>from 8 August to 17 August 1991. She had complained of difficulty in walking </a:t>
            </a:r>
            <a:r>
              <a:rPr lang="en-US" dirty="0" smtClean="0"/>
              <a:t>and severe </a:t>
            </a:r>
            <a:r>
              <a:rPr lang="en-US" dirty="0"/>
              <a:t>pain in the pubic area. At </a:t>
            </a:r>
            <a:r>
              <a:rPr lang="en-US" dirty="0" err="1"/>
              <a:t>Kenayo</a:t>
            </a:r>
            <a:r>
              <a:rPr lang="en-US" dirty="0"/>
              <a:t> Hospital the diagnosis disclosed a </a:t>
            </a:r>
            <a:r>
              <a:rPr lang="en-US" dirty="0" smtClean="0"/>
              <a:t>severe </a:t>
            </a:r>
            <a:r>
              <a:rPr lang="en-US" dirty="0" err="1" smtClean="0"/>
              <a:t>anaemia</a:t>
            </a:r>
            <a:r>
              <a:rPr lang="en-US" dirty="0" smtClean="0"/>
              <a:t> </a:t>
            </a:r>
            <a:r>
              <a:rPr lang="en-US" dirty="0"/>
              <a:t>and a day after her admission blood transfusion was recommended. The </a:t>
            </a:r>
            <a:r>
              <a:rPr lang="en-US" dirty="0" smtClean="0"/>
              <a:t>patient and </a:t>
            </a:r>
            <a:r>
              <a:rPr lang="en-US" dirty="0"/>
              <a:t>her husband refused to give their consent to blood transfusion</a:t>
            </a:r>
            <a:r>
              <a:rPr lang="en-US" dirty="0" smtClean="0"/>
              <a:t>.</a:t>
            </a:r>
          </a:p>
          <a:p>
            <a:pPr marL="0" indent="0">
              <a:buNone/>
            </a:pPr>
            <a:r>
              <a:rPr lang="en-US" dirty="0" smtClean="0"/>
              <a:t> </a:t>
            </a:r>
            <a:endParaRPr lang="en-US" dirty="0"/>
          </a:p>
        </p:txBody>
      </p:sp>
    </p:spTree>
    <p:extLst>
      <p:ext uri="{BB962C8B-B14F-4D97-AF65-F5344CB8AC3E}">
        <p14:creationId xmlns:p14="http://schemas.microsoft.com/office/powerpoint/2010/main" val="22896557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				</a:t>
            </a:r>
            <a:r>
              <a:rPr lang="en-US" sz="2800" b="1" dirty="0" smtClean="0">
                <a:solidFill>
                  <a:schemeClr val="accent6"/>
                </a:solidFill>
              </a:rPr>
              <a:t>The Charge</a:t>
            </a:r>
            <a:endParaRPr lang="en-US" sz="2400" b="1" dirty="0">
              <a:solidFill>
                <a:schemeClr val="accent6"/>
              </a:solidFill>
            </a:endParaRPr>
          </a:p>
        </p:txBody>
      </p:sp>
      <p:sp>
        <p:nvSpPr>
          <p:cNvPr id="3" name="Content Placeholder 2"/>
          <p:cNvSpPr>
            <a:spLocks noGrp="1"/>
          </p:cNvSpPr>
          <p:nvPr>
            <p:ph idx="1"/>
          </p:nvPr>
        </p:nvSpPr>
        <p:spPr>
          <a:xfrm>
            <a:off x="838199" y="1399142"/>
            <a:ext cx="10960865" cy="5111827"/>
          </a:xfrm>
        </p:spPr>
        <p:txBody>
          <a:bodyPr>
            <a:normAutofit/>
          </a:bodyPr>
          <a:lstStyle/>
          <a:p>
            <a:r>
              <a:rPr lang="en-US" dirty="0" smtClean="0"/>
              <a:t>(</a:t>
            </a:r>
            <a:r>
              <a:rPr lang="en-US" dirty="0"/>
              <a:t>a) </a:t>
            </a:r>
            <a:r>
              <a:rPr lang="en-US" dirty="0" smtClean="0"/>
              <a:t>Although </a:t>
            </a:r>
            <a:r>
              <a:rPr lang="en-US" dirty="0"/>
              <a:t>it was clear from the referral letter from </a:t>
            </a:r>
            <a:r>
              <a:rPr lang="en-US" dirty="0" err="1"/>
              <a:t>Kenayo</a:t>
            </a:r>
            <a:r>
              <a:rPr lang="en-US" dirty="0"/>
              <a:t> specialist </a:t>
            </a:r>
            <a:r>
              <a:rPr lang="en-US" dirty="0" smtClean="0"/>
              <a:t>hospital, Onitsha</a:t>
            </a:r>
            <a:r>
              <a:rPr lang="en-US" dirty="0"/>
              <a:t>, where the patient had been previously admitted, that the patient </a:t>
            </a:r>
            <a:r>
              <a:rPr lang="en-US" dirty="0" smtClean="0"/>
              <a:t>was severely </a:t>
            </a:r>
            <a:r>
              <a:rPr lang="en-US" dirty="0" err="1"/>
              <a:t>anaemic</a:t>
            </a:r>
            <a:r>
              <a:rPr lang="en-US" dirty="0"/>
              <a:t>, which said diagnosis you confirmed upon the patient </a:t>
            </a:r>
            <a:r>
              <a:rPr lang="en-US" dirty="0" smtClean="0"/>
              <a:t>being admitted </a:t>
            </a:r>
            <a:r>
              <a:rPr lang="en-US" dirty="0"/>
              <a:t>in your hospital, you nevertheless made no plans and in fact failed </a:t>
            </a:r>
            <a:r>
              <a:rPr lang="en-US" dirty="0" smtClean="0"/>
              <a:t>to transfuse </a:t>
            </a:r>
            <a:r>
              <a:rPr lang="en-US" dirty="0"/>
              <a:t>blood to the patient until she died on 22/8/91;</a:t>
            </a:r>
          </a:p>
          <a:p>
            <a:r>
              <a:rPr lang="en-US" dirty="0"/>
              <a:t>(b) </a:t>
            </a:r>
            <a:r>
              <a:rPr lang="en-US" dirty="0" smtClean="0"/>
              <a:t>Although </a:t>
            </a:r>
            <a:r>
              <a:rPr lang="en-US" dirty="0"/>
              <a:t>you claimed inhibition for your failure to apply an </a:t>
            </a:r>
            <a:r>
              <a:rPr lang="en-US" dirty="0" smtClean="0"/>
              <a:t>obviously correct </a:t>
            </a:r>
            <a:r>
              <a:rPr lang="en-US" dirty="0"/>
              <a:t>treatment to the patient, you failed to transfer the patient to a bigger </a:t>
            </a:r>
            <a:r>
              <a:rPr lang="en-US" dirty="0" err="1" smtClean="0"/>
              <a:t>centre</a:t>
            </a:r>
            <a:r>
              <a:rPr lang="en-US" dirty="0"/>
              <a:t> </a:t>
            </a:r>
            <a:r>
              <a:rPr lang="en-US" dirty="0" smtClean="0"/>
              <a:t>where </a:t>
            </a:r>
            <a:r>
              <a:rPr lang="en-US" dirty="0"/>
              <a:t>such inhibition would not operate to the patient's disadvantage.</a:t>
            </a:r>
          </a:p>
        </p:txBody>
      </p:sp>
    </p:spTree>
    <p:extLst>
      <p:ext uri="{BB962C8B-B14F-4D97-AF65-F5344CB8AC3E}">
        <p14:creationId xmlns:p14="http://schemas.microsoft.com/office/powerpoint/2010/main" val="3849082423"/>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93913"/>
            <a:ext cx="10515600" cy="5183050"/>
          </a:xfrm>
        </p:spPr>
        <p:txBody>
          <a:bodyPr>
            <a:normAutofit/>
          </a:bodyPr>
          <a:lstStyle/>
          <a:p>
            <a:r>
              <a:rPr lang="en-US" dirty="0"/>
              <a:t>The respondent was charged before the Medical and Dental Practitioners </a:t>
            </a:r>
            <a:r>
              <a:rPr lang="en-US" dirty="0" smtClean="0"/>
              <a:t>Disciplinary Tribunal </a:t>
            </a:r>
            <a:r>
              <a:rPr lang="en-US" dirty="0"/>
              <a:t>(the tribunal) in 1993 in two counts. In the first count he was charged </a:t>
            </a:r>
            <a:r>
              <a:rPr lang="en-US" dirty="0" smtClean="0"/>
              <a:t>with attending </a:t>
            </a:r>
            <a:r>
              <a:rPr lang="en-US" dirty="0"/>
              <a:t>to the patient in a negligent manner and thereby conducting himself </a:t>
            </a:r>
            <a:r>
              <a:rPr lang="en-US" dirty="0" smtClean="0"/>
              <a:t>infamously in </a:t>
            </a:r>
            <a:r>
              <a:rPr lang="en-US" dirty="0"/>
              <a:t>a professional respect contrary to medical ethics' and punishable under section 16 </a:t>
            </a:r>
            <a:r>
              <a:rPr lang="en-US" dirty="0" smtClean="0"/>
              <a:t>of the </a:t>
            </a:r>
            <a:r>
              <a:rPr lang="en-US" dirty="0"/>
              <a:t>Medical and Dental Practitioners Act (the Act). In the second count he was </a:t>
            </a:r>
            <a:r>
              <a:rPr lang="en-US" dirty="0" smtClean="0"/>
              <a:t>charged with </a:t>
            </a:r>
            <a:r>
              <a:rPr lang="en-US" dirty="0"/>
              <a:t>acting contrary to his oath as a medical practitioner and thereby conducting </a:t>
            </a:r>
            <a:r>
              <a:rPr lang="en-US" dirty="0" smtClean="0"/>
              <a:t>himself infamously </a:t>
            </a:r>
            <a:r>
              <a:rPr lang="en-US" dirty="0"/>
              <a:t>in a professional respect contrary to the same section of the Act.</a:t>
            </a:r>
          </a:p>
          <a:p>
            <a:r>
              <a:rPr lang="en-US" dirty="0"/>
              <a:t>The allegations in the first count were that:</a:t>
            </a:r>
            <a:endParaRPr lang="en-US" dirty="0"/>
          </a:p>
        </p:txBody>
      </p:sp>
    </p:spTree>
    <p:extLst>
      <p:ext uri="{BB962C8B-B14F-4D97-AF65-F5344CB8AC3E}">
        <p14:creationId xmlns:p14="http://schemas.microsoft.com/office/powerpoint/2010/main" val="604892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95061" y="1825624"/>
            <a:ext cx="7328452" cy="4747453"/>
          </a:xfrm>
        </p:spPr>
      </p:pic>
    </p:spTree>
    <p:extLst>
      <p:ext uri="{BB962C8B-B14F-4D97-AF65-F5344CB8AC3E}">
        <p14:creationId xmlns:p14="http://schemas.microsoft.com/office/powerpoint/2010/main" val="18210913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3200" b="1" dirty="0" smtClean="0">
                <a:solidFill>
                  <a:schemeClr val="accent6"/>
                </a:solidFill>
              </a:rPr>
              <a:t>The Trial</a:t>
            </a:r>
            <a:endParaRPr lang="en-US" sz="3200" b="1" dirty="0">
              <a:solidFill>
                <a:schemeClr val="accent6"/>
              </a:solidFill>
            </a:endParaRPr>
          </a:p>
        </p:txBody>
      </p:sp>
      <p:sp>
        <p:nvSpPr>
          <p:cNvPr id="3" name="Content Placeholder 2"/>
          <p:cNvSpPr>
            <a:spLocks noGrp="1"/>
          </p:cNvSpPr>
          <p:nvPr>
            <p:ph idx="1"/>
          </p:nvPr>
        </p:nvSpPr>
        <p:spPr/>
        <p:txBody>
          <a:bodyPr>
            <a:normAutofit fontScale="77500" lnSpcReduction="20000"/>
          </a:bodyPr>
          <a:lstStyle/>
          <a:p>
            <a:endParaRPr lang="en-US" dirty="0" smtClean="0"/>
          </a:p>
          <a:p>
            <a:pPr marL="0" indent="0">
              <a:buNone/>
            </a:pPr>
            <a:r>
              <a:rPr lang="en-US" dirty="0" smtClean="0"/>
              <a:t> </a:t>
            </a:r>
            <a:r>
              <a:rPr lang="en-US" dirty="0"/>
              <a:t>The respondent pleaded not guilty to the charge. At the trial, witnesses who gave</a:t>
            </a:r>
          </a:p>
          <a:p>
            <a:pPr marL="0" indent="0">
              <a:buNone/>
            </a:pPr>
            <a:r>
              <a:rPr lang="en-US" dirty="0"/>
              <a:t>evidence for the prosecution were an officer of the Medical and Dental Council (the</a:t>
            </a:r>
          </a:p>
          <a:p>
            <a:pPr marL="0" indent="0">
              <a:buNone/>
            </a:pPr>
            <a:r>
              <a:rPr lang="en-US" dirty="0"/>
              <a:t>council), who tendered certain documents, the uncle of the patient, and the mother of the</a:t>
            </a:r>
          </a:p>
          <a:p>
            <a:pPr marL="0" indent="0">
              <a:buNone/>
            </a:pPr>
            <a:r>
              <a:rPr lang="en-US" dirty="0"/>
              <a:t>patient. Apparently, the last two were the persons who lodged a complaint against the</a:t>
            </a:r>
          </a:p>
          <a:p>
            <a:pPr marL="0" indent="0">
              <a:buNone/>
            </a:pPr>
            <a:r>
              <a:rPr lang="en-US" dirty="0"/>
              <a:t>respondent. The respondent, who gave evidence in his own </a:t>
            </a:r>
            <a:r>
              <a:rPr lang="en-US" dirty="0" smtClean="0"/>
              <a:t>defense, </a:t>
            </a:r>
            <a:r>
              <a:rPr lang="en-US" dirty="0"/>
              <a:t>testified that the</a:t>
            </a:r>
          </a:p>
          <a:p>
            <a:pPr marL="0" indent="0">
              <a:buNone/>
            </a:pPr>
            <a:r>
              <a:rPr lang="en-US" dirty="0"/>
              <a:t>patient and her husband objected to blood transfusion and persisted in their objection</a:t>
            </a:r>
          </a:p>
          <a:p>
            <a:pPr marL="0" indent="0">
              <a:buNone/>
            </a:pPr>
            <a:r>
              <a:rPr lang="en-US" dirty="0"/>
              <a:t>even after he had made them to understand the gravity of their decision. It was at that</a:t>
            </a:r>
          </a:p>
          <a:p>
            <a:pPr marL="0" indent="0">
              <a:buNone/>
            </a:pPr>
            <a:r>
              <a:rPr lang="en-US" dirty="0"/>
              <a:t>stage that the patient's husband signed the document (exhibit G) releasing him and his</a:t>
            </a:r>
          </a:p>
          <a:p>
            <a:pPr marL="0" indent="0">
              <a:buNone/>
            </a:pPr>
            <a:r>
              <a:rPr lang="en-US" dirty="0"/>
              <a:t>hospital from liability. He gave the following evidence concerning his willingness to</a:t>
            </a:r>
          </a:p>
          <a:p>
            <a:pPr marL="0" indent="0">
              <a:buNone/>
            </a:pPr>
            <a:r>
              <a:rPr lang="en-US" dirty="0"/>
              <a:t>transfer the patient to another hospital:</a:t>
            </a:r>
          </a:p>
        </p:txBody>
      </p:sp>
    </p:spTree>
    <p:extLst>
      <p:ext uri="{BB962C8B-B14F-4D97-AF65-F5344CB8AC3E}">
        <p14:creationId xmlns:p14="http://schemas.microsoft.com/office/powerpoint/2010/main" val="231045093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t>               </a:t>
            </a:r>
            <a:endParaRPr lang="en-US" dirty="0"/>
          </a:p>
        </p:txBody>
      </p:sp>
      <p:sp>
        <p:nvSpPr>
          <p:cNvPr id="3" name="Content Placeholder 2"/>
          <p:cNvSpPr>
            <a:spLocks noGrp="1"/>
          </p:cNvSpPr>
          <p:nvPr>
            <p:ph idx="1"/>
          </p:nvPr>
        </p:nvSpPr>
        <p:spPr>
          <a:xfrm>
            <a:off x="838200" y="539827"/>
            <a:ext cx="10515600" cy="5637136"/>
          </a:xfrm>
        </p:spPr>
        <p:txBody>
          <a:bodyPr>
            <a:normAutofit fontScale="77500" lnSpcReduction="20000"/>
          </a:bodyPr>
          <a:lstStyle/>
          <a:p>
            <a:pPr marL="0" indent="0" algn="just">
              <a:buNone/>
            </a:pPr>
            <a:r>
              <a:rPr lang="en-US" dirty="0"/>
              <a:t>I then invited the husband to my office and made it clear to him that I am not used</a:t>
            </a:r>
          </a:p>
          <a:p>
            <a:pPr marL="0" indent="0" algn="just">
              <a:buNone/>
            </a:pPr>
            <a:r>
              <a:rPr lang="en-US" dirty="0"/>
              <a:t>to trouble and that I think the best thing I was going to do was to move them over</a:t>
            </a:r>
          </a:p>
          <a:p>
            <a:pPr marL="0" indent="0" algn="just">
              <a:buNone/>
            </a:pPr>
            <a:r>
              <a:rPr lang="en-US" dirty="0"/>
              <a:t>to the Teaching Hospital, so as to wash my hand off the trouble. And the husband</a:t>
            </a:r>
          </a:p>
          <a:p>
            <a:pPr marL="0" indent="0" algn="just">
              <a:buNone/>
            </a:pPr>
            <a:r>
              <a:rPr lang="en-US" dirty="0"/>
              <a:t>said to me that he was no more prepared to go to anywhere and that he had</a:t>
            </a:r>
          </a:p>
          <a:p>
            <a:pPr marL="0" indent="0" algn="just">
              <a:buNone/>
            </a:pPr>
            <a:r>
              <a:rPr lang="en-US" dirty="0"/>
              <a:t>confidence that whatever </a:t>
            </a:r>
            <a:r>
              <a:rPr lang="en-US" dirty="0" smtClean="0"/>
              <a:t>the outcomes, </a:t>
            </a:r>
            <a:r>
              <a:rPr lang="en-US" dirty="0"/>
              <a:t>he would take it.</a:t>
            </a:r>
          </a:p>
          <a:p>
            <a:pPr marL="0" indent="0" algn="just">
              <a:buNone/>
            </a:pPr>
            <a:r>
              <a:rPr lang="en-US" dirty="0" smtClean="0"/>
              <a:t> </a:t>
            </a:r>
            <a:r>
              <a:rPr lang="en-US" dirty="0"/>
              <a:t>Under cross-examination he said </a:t>
            </a:r>
            <a:r>
              <a:rPr lang="en-US" dirty="0" smtClean="0"/>
              <a:t>that if </a:t>
            </a:r>
            <a:r>
              <a:rPr lang="en-US" dirty="0"/>
              <a:t>the patient consented to a blood</a:t>
            </a:r>
          </a:p>
          <a:p>
            <a:pPr marL="0" indent="0" algn="just">
              <a:buNone/>
            </a:pPr>
            <a:r>
              <a:rPr lang="en-US" dirty="0"/>
              <a:t>transfusion he would have arranged for it. He gave evidence that he was not influenced</a:t>
            </a:r>
          </a:p>
          <a:p>
            <a:pPr marL="0" indent="0" algn="just">
              <a:buNone/>
            </a:pPr>
            <a:r>
              <a:rPr lang="en-US" dirty="0"/>
              <a:t>by any consideration other than the patient's refusal to give consent for a blood</a:t>
            </a:r>
          </a:p>
          <a:p>
            <a:pPr marL="0" indent="0" algn="just">
              <a:buNone/>
            </a:pPr>
            <a:r>
              <a:rPr lang="en-US" dirty="0"/>
              <a:t>transfusion in his failure to provide a blood transfusion. He said that he had obeyed the</a:t>
            </a:r>
          </a:p>
          <a:p>
            <a:pPr marL="0" indent="0" algn="just">
              <a:buNone/>
            </a:pPr>
            <a:r>
              <a:rPr lang="en-US" dirty="0"/>
              <a:t>request of the patient's husband not to transfer the patient despite his offering them a</a:t>
            </a:r>
          </a:p>
          <a:p>
            <a:pPr marL="0" indent="0" algn="just">
              <a:buNone/>
            </a:pPr>
            <a:r>
              <a:rPr lang="en-US" dirty="0"/>
              <a:t>transfer. The patient's husband, Loveday </a:t>
            </a:r>
            <a:r>
              <a:rPr lang="en-US" dirty="0" err="1"/>
              <a:t>Okorie</a:t>
            </a:r>
            <a:r>
              <a:rPr lang="en-US" dirty="0"/>
              <a:t>, the only other witness for the </a:t>
            </a:r>
            <a:r>
              <a:rPr lang="en-US" dirty="0" smtClean="0"/>
              <a:t>defense,</a:t>
            </a:r>
            <a:endParaRPr lang="en-US" dirty="0"/>
          </a:p>
          <a:p>
            <a:pPr marL="0" indent="0" algn="just">
              <a:buNone/>
            </a:pPr>
            <a:r>
              <a:rPr lang="en-US" dirty="0"/>
              <a:t>corroborated the evidence of the defendant in material particulars, particularly in regard</a:t>
            </a:r>
          </a:p>
          <a:p>
            <a:pPr marL="0" indent="0" algn="just">
              <a:buNone/>
            </a:pPr>
            <a:r>
              <a:rPr lang="en-US" dirty="0"/>
              <a:t>to the refusal of the patient and himself to consent to a blood transfusion even after being</a:t>
            </a:r>
          </a:p>
          <a:p>
            <a:pPr marL="0" indent="0" algn="just">
              <a:buNone/>
            </a:pPr>
            <a:r>
              <a:rPr lang="en-US" dirty="0"/>
              <a:t>warned by the defendant of the possible consequence of their decision</a:t>
            </a:r>
          </a:p>
        </p:txBody>
      </p:sp>
    </p:spTree>
    <p:extLst>
      <p:ext uri="{BB962C8B-B14F-4D97-AF65-F5344CB8AC3E}">
        <p14:creationId xmlns:p14="http://schemas.microsoft.com/office/powerpoint/2010/main" val="21445995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solidFill>
              </a:rPr>
              <a:t>		Dr. Arraigned for trial</a:t>
            </a:r>
            <a:endParaRPr lang="en-US" b="1" dirty="0">
              <a:solidFill>
                <a:schemeClr val="accent6"/>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89043" y="2572543"/>
            <a:ext cx="7991061" cy="3881266"/>
          </a:xfrm>
        </p:spPr>
      </p:pic>
    </p:spTree>
    <p:extLst>
      <p:ext uri="{BB962C8B-B14F-4D97-AF65-F5344CB8AC3E}">
        <p14:creationId xmlns:p14="http://schemas.microsoft.com/office/powerpoint/2010/main" val="5954993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latin typeface="Times New Roman" panose="02020603050405020304" pitchFamily="18" charset="0"/>
                <a:cs typeface="Times New Roman" panose="02020603050405020304" pitchFamily="18" charset="0"/>
              </a:rPr>
              <a:t>                              </a:t>
            </a:r>
            <a:r>
              <a:rPr lang="en-US" dirty="0" smtClean="0">
                <a:solidFill>
                  <a:schemeClr val="accent6"/>
                </a:solidFill>
                <a:latin typeface="Times New Roman" panose="02020603050405020304" pitchFamily="18" charset="0"/>
                <a:cs typeface="Times New Roman" panose="02020603050405020304" pitchFamily="18" charset="0"/>
              </a:rPr>
              <a:t>What is Regulation</a:t>
            </a:r>
            <a:endParaRPr lang="en-US" dirty="0">
              <a:solidFill>
                <a:schemeClr val="accent6"/>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594268"/>
            <a:ext cx="10515600" cy="4351338"/>
          </a:xfrm>
        </p:spPr>
        <p:txBody>
          <a:bodyPr>
            <a:normAutofit/>
          </a:bodyPr>
          <a:lstStyle/>
          <a:p>
            <a:r>
              <a:rPr lang="en-US" sz="3600" dirty="0" smtClean="0">
                <a:latin typeface="Times New Roman" panose="02020603050405020304" pitchFamily="18" charset="0"/>
                <a:cs typeface="Times New Roman" panose="02020603050405020304" pitchFamily="18" charset="0"/>
              </a:rPr>
              <a:t>It is art of instituting guiding principles in the practice of a profession.</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11634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down)">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6"/>
                </a:solidFill>
              </a:rPr>
              <a:t>Religious objection to medical treatment: limit of practitioner's responsibility</a:t>
            </a:r>
          </a:p>
        </p:txBody>
      </p:sp>
      <p:sp>
        <p:nvSpPr>
          <p:cNvPr id="3" name="Content Placeholder 2"/>
          <p:cNvSpPr>
            <a:spLocks noGrp="1"/>
          </p:cNvSpPr>
          <p:nvPr>
            <p:ph idx="1"/>
          </p:nvPr>
        </p:nvSpPr>
        <p:spPr/>
        <p:txBody>
          <a:bodyPr>
            <a:normAutofit/>
          </a:bodyPr>
          <a:lstStyle/>
          <a:p>
            <a:endParaRPr lang="en-US" dirty="0" smtClean="0"/>
          </a:p>
          <a:p>
            <a:pPr marL="0" indent="0" algn="just">
              <a:buNone/>
            </a:pPr>
            <a:r>
              <a:rPr lang="en-US" dirty="0"/>
              <a:t>The scope and limit of the duty of a practitioner faced with a patient's refusal to </a:t>
            </a:r>
            <a:r>
              <a:rPr lang="en-US" dirty="0" smtClean="0"/>
              <a:t>give informed </a:t>
            </a:r>
            <a:r>
              <a:rPr lang="en-US" dirty="0"/>
              <a:t>consent to life-saving medical treatment cannot be considered in isolation of </a:t>
            </a:r>
            <a:r>
              <a:rPr lang="en-US" dirty="0" smtClean="0"/>
              <a:t>the right </a:t>
            </a:r>
            <a:r>
              <a:rPr lang="en-US" dirty="0"/>
              <a:t>of the patient. Although, there is a dearth of local authorities in this area of our </a:t>
            </a:r>
            <a:r>
              <a:rPr lang="en-US" dirty="0" smtClean="0"/>
              <a:t>law, there </a:t>
            </a:r>
            <a:r>
              <a:rPr lang="en-US" dirty="0"/>
              <a:t>are ample provisions of our Constitution which show the basis on which the </a:t>
            </a:r>
            <a:r>
              <a:rPr lang="en-US" dirty="0" smtClean="0"/>
              <a:t>Court should </a:t>
            </a:r>
            <a:r>
              <a:rPr lang="en-US" dirty="0"/>
              <a:t>proceed in these matters.</a:t>
            </a:r>
          </a:p>
        </p:txBody>
      </p:sp>
    </p:spTree>
    <p:extLst>
      <p:ext uri="{BB962C8B-B14F-4D97-AF65-F5344CB8AC3E}">
        <p14:creationId xmlns:p14="http://schemas.microsoft.com/office/powerpoint/2010/main" val="17970446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7810"/>
            <a:ext cx="10515600" cy="6069494"/>
          </a:xfrm>
        </p:spPr>
        <p:txBody>
          <a:bodyPr>
            <a:normAutofit fontScale="92500" lnSpcReduction="10000"/>
          </a:bodyPr>
          <a:lstStyle/>
          <a:p>
            <a:endParaRPr lang="en-US" dirty="0" smtClean="0"/>
          </a:p>
          <a:p>
            <a:pPr marL="0" indent="0">
              <a:buNone/>
            </a:pPr>
            <a:r>
              <a:rPr lang="en-US" sz="3500" dirty="0" smtClean="0"/>
              <a:t>It </a:t>
            </a:r>
            <a:r>
              <a:rPr lang="en-US" sz="3500" dirty="0"/>
              <a:t>is expedient at the outset to recognize that </a:t>
            </a:r>
            <a:r>
              <a:rPr lang="en-US" sz="3500" dirty="0" smtClean="0"/>
              <a:t>a consideration </a:t>
            </a:r>
            <a:r>
              <a:rPr lang="en-US" sz="3500" dirty="0"/>
              <a:t>of a religious objection to medical treatment involves a balancing of </a:t>
            </a:r>
            <a:r>
              <a:rPr lang="en-US" sz="3500" dirty="0" smtClean="0"/>
              <a:t>several interests</a:t>
            </a:r>
            <a:r>
              <a:rPr lang="en-US" sz="3500" dirty="0"/>
              <a:t>, namely: the constitutionally protected right of the individual, state interest </a:t>
            </a:r>
            <a:r>
              <a:rPr lang="en-US" sz="3500" dirty="0" smtClean="0"/>
              <a:t>in public </a:t>
            </a:r>
            <a:r>
              <a:rPr lang="en-US" sz="3500" dirty="0"/>
              <a:t>health, safety and welfare of society; and, the interest of the medical profession </a:t>
            </a:r>
            <a:r>
              <a:rPr lang="en-US" sz="3500" dirty="0" smtClean="0"/>
              <a:t>in preserving </a:t>
            </a:r>
            <a:r>
              <a:rPr lang="en-US" sz="3500" dirty="0"/>
              <a:t>the integrity of medical ethics and, thereby, its own collective reputation. </a:t>
            </a:r>
            <a:r>
              <a:rPr lang="en-US" sz="3500" dirty="0" smtClean="0"/>
              <a:t>To give </a:t>
            </a:r>
            <a:r>
              <a:rPr lang="en-US" sz="3500" dirty="0"/>
              <a:t>undue weight to one of these </a:t>
            </a:r>
            <a:r>
              <a:rPr lang="en-US" sz="3500" dirty="0" smtClean="0"/>
              <a:t>interests </a:t>
            </a:r>
            <a:r>
              <a:rPr lang="en-US" sz="3500" dirty="0"/>
              <a:t>over </a:t>
            </a:r>
            <a:r>
              <a:rPr lang="en-US" sz="3500" dirty="0" smtClean="0"/>
              <a:t>others may infringe on the </a:t>
            </a:r>
            <a:r>
              <a:rPr lang="en-US" sz="3500" dirty="0"/>
              <a:t>rights of the competent </a:t>
            </a:r>
            <a:r>
              <a:rPr lang="en-US" sz="3500" dirty="0" smtClean="0"/>
              <a:t>adult patient and </a:t>
            </a:r>
            <a:r>
              <a:rPr lang="en-US" sz="3500" dirty="0"/>
              <a:t>may constitute a threat to liberty of the individual, unless legally </a:t>
            </a:r>
            <a:r>
              <a:rPr lang="en-US" sz="3500" dirty="0" smtClean="0"/>
              <a:t>recognized circumstances </a:t>
            </a:r>
            <a:r>
              <a:rPr lang="en-US" sz="3500" dirty="0"/>
              <a:t>justify that weight should be ascribed to one over the others. Where, </a:t>
            </a:r>
            <a:r>
              <a:rPr lang="en-US" sz="3500" dirty="0" smtClean="0"/>
              <a:t>for instance</a:t>
            </a:r>
            <a:r>
              <a:rPr lang="en-US" sz="3500" dirty="0"/>
              <a:t>, the health and safety of society is under threat, for instance in an </a:t>
            </a:r>
            <a:r>
              <a:rPr lang="en-US" sz="3500" dirty="0" smtClean="0"/>
              <a:t>epidemic.</a:t>
            </a:r>
            <a:endParaRPr lang="en-US" sz="3500" dirty="0"/>
          </a:p>
          <a:p>
            <a:endParaRPr lang="en-US" sz="3500" dirty="0"/>
          </a:p>
        </p:txBody>
      </p:sp>
    </p:spTree>
    <p:extLst>
      <p:ext uri="{BB962C8B-B14F-4D97-AF65-F5344CB8AC3E}">
        <p14:creationId xmlns:p14="http://schemas.microsoft.com/office/powerpoint/2010/main" val="11244740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3894" y="1024569"/>
            <a:ext cx="10769906" cy="5152394"/>
          </a:xfrm>
        </p:spPr>
        <p:txBody>
          <a:bodyPr>
            <a:normAutofit fontScale="92500" lnSpcReduction="10000"/>
          </a:bodyPr>
          <a:lstStyle/>
          <a:p>
            <a:r>
              <a:rPr lang="en-US" b="1" i="1" dirty="0">
                <a:solidFill>
                  <a:srgbClr val="FF0000"/>
                </a:solidFill>
              </a:rPr>
              <a:t>Medical and Dental Practitioners Disciplinary Tribunal v </a:t>
            </a:r>
            <a:r>
              <a:rPr lang="en-GB" b="1" dirty="0" err="1">
                <a:solidFill>
                  <a:srgbClr val="FF0000"/>
                </a:solidFill>
              </a:rPr>
              <a:t>Dr.</a:t>
            </a:r>
            <a:r>
              <a:rPr lang="en-GB" b="1" dirty="0">
                <a:solidFill>
                  <a:srgbClr val="FF0000"/>
                </a:solidFill>
              </a:rPr>
              <a:t> </a:t>
            </a:r>
            <a:r>
              <a:rPr lang="en-GB" b="1" dirty="0" err="1">
                <a:solidFill>
                  <a:srgbClr val="FF0000"/>
                </a:solidFill>
              </a:rPr>
              <a:t>Jamilu</a:t>
            </a:r>
            <a:r>
              <a:rPr lang="en-GB" b="1" dirty="0">
                <a:solidFill>
                  <a:srgbClr val="FF0000"/>
                </a:solidFill>
              </a:rPr>
              <a:t> Muhammad</a:t>
            </a:r>
            <a:endParaRPr lang="en-US" b="1" dirty="0" smtClean="0">
              <a:solidFill>
                <a:srgbClr val="FF0000"/>
              </a:solidFill>
            </a:endParaRPr>
          </a:p>
          <a:p>
            <a:r>
              <a:rPr lang="en-GB" dirty="0"/>
              <a:t>The count reads: “That you </a:t>
            </a:r>
            <a:r>
              <a:rPr lang="en-GB" dirty="0" err="1"/>
              <a:t>Dr.</a:t>
            </a:r>
            <a:r>
              <a:rPr lang="en-GB" dirty="0"/>
              <a:t> </a:t>
            </a:r>
            <a:r>
              <a:rPr lang="en-GB" dirty="0" err="1"/>
              <a:t>Jamilu</a:t>
            </a:r>
            <a:r>
              <a:rPr lang="en-GB" dirty="0"/>
              <a:t> Muhammad, registered medical practitioner, practicing as such on 19th April, 2017 at the Martha </a:t>
            </a:r>
            <a:r>
              <a:rPr lang="en-GB" dirty="0" err="1"/>
              <a:t>Bamaiyi</a:t>
            </a:r>
            <a:r>
              <a:rPr lang="en-GB" dirty="0"/>
              <a:t> General Hospital, </a:t>
            </a:r>
            <a:r>
              <a:rPr lang="en-GB" dirty="0" err="1"/>
              <a:t>Zuru</a:t>
            </a:r>
            <a:r>
              <a:rPr lang="en-GB" dirty="0"/>
              <a:t>, </a:t>
            </a:r>
            <a:r>
              <a:rPr lang="en-GB" dirty="0" err="1"/>
              <a:t>Kebbi</a:t>
            </a:r>
            <a:r>
              <a:rPr lang="en-GB" dirty="0"/>
              <a:t> state, while managing one </a:t>
            </a:r>
            <a:r>
              <a:rPr lang="en-GB" dirty="0" err="1"/>
              <a:t>Malama</a:t>
            </a:r>
            <a:r>
              <a:rPr lang="en-GB" dirty="0"/>
              <a:t> Fatima </a:t>
            </a:r>
            <a:r>
              <a:rPr lang="en-GB" dirty="0" err="1"/>
              <a:t>Danjuma</a:t>
            </a:r>
            <a:r>
              <a:rPr lang="en-GB" dirty="0"/>
              <a:t> (F) as a pregnant woman under your care, were grossly negligent In her management when you assessed her in a manifestly incompetent manner, erroneously diagnosed her to have intrauterine foetal death, and proceeded to carry out a destructive surgery, only to realize that the baby was alive after amputating the prolapsed upper limb, thereby conducted yourself infamously in a professional respect contrary to Rules 29.4b, 29.4c, 29.4t, 29.4h and 31 of the Code of Medical Ethics In Nigeria,2008 Edition, and punishable under Section 16 (T) (o) and (2) of the Medical and Dental Practitioners’ Act, CAP M8 LFN, 2004 (as amended).”</a:t>
            </a:r>
            <a:endParaRPr lang="en-US" dirty="0"/>
          </a:p>
          <a:p>
            <a:endParaRPr lang="en-US" dirty="0"/>
          </a:p>
        </p:txBody>
      </p:sp>
    </p:spTree>
    <p:extLst>
      <p:ext uri="{BB962C8B-B14F-4D97-AF65-F5344CB8AC3E}">
        <p14:creationId xmlns:p14="http://schemas.microsoft.com/office/powerpoint/2010/main" val="27909761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3046"/>
            <a:ext cx="10515600" cy="5493917"/>
          </a:xfrm>
        </p:spPr>
        <p:txBody>
          <a:bodyPr>
            <a:normAutofit lnSpcReduction="10000"/>
          </a:bodyPr>
          <a:lstStyle/>
          <a:p>
            <a:endParaRPr lang="en-US" dirty="0" smtClean="0"/>
          </a:p>
          <a:p>
            <a:r>
              <a:rPr lang="en-GB" dirty="0"/>
              <a:t>According to the charge sheet, No MDODT/4/2018, </a:t>
            </a:r>
            <a:r>
              <a:rPr lang="en-GB" dirty="0" err="1" smtClean="0"/>
              <a:t>Dr.</a:t>
            </a:r>
            <a:r>
              <a:rPr lang="en-GB" dirty="0" smtClean="0"/>
              <a:t> </a:t>
            </a:r>
            <a:r>
              <a:rPr lang="en-GB" dirty="0"/>
              <a:t>Muhammad erroneously diagnosed that the baby in the womb of the victim was dead and said there was a need to carry out a surgery to evacuate the dead baby “only to realize that the baby was alive after amputating the baby’s upper limb</a:t>
            </a:r>
            <a:r>
              <a:rPr lang="en-GB" dirty="0" smtClean="0"/>
              <a:t>.”</a:t>
            </a:r>
          </a:p>
          <a:p>
            <a:pPr fontAlgn="base"/>
            <a:r>
              <a:rPr lang="en-GB" dirty="0"/>
              <a:t>The charge was based on the affidavit issued by Elisha Nona </a:t>
            </a:r>
            <a:r>
              <a:rPr lang="en-GB" dirty="0" err="1"/>
              <a:t>Ajoyi</a:t>
            </a:r>
            <a:r>
              <a:rPr lang="en-GB" dirty="0"/>
              <a:t> dated and filed on May 8, 2017, alleging unethical behaviour against the respondent.</a:t>
            </a:r>
            <a:endParaRPr lang="en-US" dirty="0"/>
          </a:p>
          <a:p>
            <a:pPr fontAlgn="base"/>
            <a:r>
              <a:rPr lang="en-GB" dirty="0"/>
              <a:t>Delivering ruling, the chairman of the tribunal, Abba Hassan ordered the suspension of </a:t>
            </a:r>
            <a:r>
              <a:rPr lang="en-GB" dirty="0" err="1" smtClean="0"/>
              <a:t>Dr.</a:t>
            </a:r>
            <a:r>
              <a:rPr lang="en-GB" dirty="0" smtClean="0"/>
              <a:t> </a:t>
            </a:r>
            <a:r>
              <a:rPr lang="en-GB" dirty="0"/>
              <a:t>Muhammad for six months.</a:t>
            </a:r>
            <a:endParaRPr lang="en-US" dirty="0"/>
          </a:p>
          <a:p>
            <a:pPr fontAlgn="base"/>
            <a:r>
              <a:rPr lang="en-GB" dirty="0"/>
              <a:t>He said the panel reached the conclusion that a prima </a:t>
            </a:r>
            <a:r>
              <a:rPr lang="en-GB" dirty="0" smtClean="0"/>
              <a:t>facie </a:t>
            </a:r>
            <a:r>
              <a:rPr lang="en-GB" dirty="0"/>
              <a:t>case had been established against the respondent.</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18130468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47451"/>
            <a:ext cx="10515600" cy="5229512"/>
          </a:xfrm>
        </p:spPr>
        <p:txBody>
          <a:bodyPr/>
          <a:lstStyle/>
          <a:p>
            <a:pPr fontAlgn="base"/>
            <a:endParaRPr lang="en-GB" dirty="0" smtClean="0"/>
          </a:p>
          <a:p>
            <a:pPr fontAlgn="base"/>
            <a:r>
              <a:rPr lang="en-GB" dirty="0" smtClean="0"/>
              <a:t>“</a:t>
            </a:r>
            <a:r>
              <a:rPr lang="en-GB" dirty="0"/>
              <a:t>After due consideration of the facts ….the maximum punishment prescribed by the Act, this Honourable Tribunal hereby makes the following order: An order suspending </a:t>
            </a:r>
            <a:r>
              <a:rPr lang="en-GB" dirty="0" err="1"/>
              <a:t>Dr.</a:t>
            </a:r>
            <a:r>
              <a:rPr lang="en-GB" dirty="0"/>
              <a:t> </a:t>
            </a:r>
            <a:r>
              <a:rPr lang="en-GB" dirty="0" err="1"/>
              <a:t>Jamilu</a:t>
            </a:r>
            <a:r>
              <a:rPr lang="en-GB" dirty="0"/>
              <a:t> Muhammad from practice. Accordingly, </a:t>
            </a:r>
            <a:r>
              <a:rPr lang="en-GB" dirty="0" err="1"/>
              <a:t>Dr.</a:t>
            </a:r>
            <a:r>
              <a:rPr lang="en-GB" dirty="0"/>
              <a:t> </a:t>
            </a:r>
            <a:r>
              <a:rPr lang="en-GB" dirty="0" err="1"/>
              <a:t>Jamilu</a:t>
            </a:r>
            <a:r>
              <a:rPr lang="en-GB" dirty="0"/>
              <a:t> Muhammad is ordered not to engage in practice as medical practitioner for a period of six months.</a:t>
            </a:r>
            <a:endParaRPr lang="en-US" dirty="0"/>
          </a:p>
          <a:p>
            <a:pPr fontAlgn="base"/>
            <a:r>
              <a:rPr lang="en-GB" dirty="0"/>
              <a:t>“However, having been on suspension for a period longer than this sentence, he is hereby accordingly deemed to have served and exhausted the prescribed term of suspension herein imposed.”</a:t>
            </a:r>
            <a:endParaRPr lang="en-US" dirty="0"/>
          </a:p>
          <a:p>
            <a:pPr fontAlgn="base"/>
            <a:r>
              <a:rPr lang="en-GB" dirty="0" err="1" smtClean="0"/>
              <a:t>D</a:t>
            </a:r>
            <a:r>
              <a:rPr lang="en-GB" dirty="0" err="1" smtClean="0"/>
              <a:t>r.</a:t>
            </a:r>
            <a:r>
              <a:rPr lang="en-GB" dirty="0" smtClean="0"/>
              <a:t> </a:t>
            </a:r>
            <a:r>
              <a:rPr lang="en-GB" dirty="0"/>
              <a:t>Muhammad is one of the 14 doctors arraigned on Monday for trial by the MDCN for various </a:t>
            </a:r>
            <a:r>
              <a:rPr lang="en-GB" dirty="0" smtClean="0"/>
              <a:t>offences.</a:t>
            </a:r>
            <a:endParaRPr lang="en-US" dirty="0"/>
          </a:p>
          <a:p>
            <a:endParaRPr lang="en-US" dirty="0"/>
          </a:p>
        </p:txBody>
      </p:sp>
    </p:spTree>
    <p:extLst>
      <p:ext uri="{BB962C8B-B14F-4D97-AF65-F5344CB8AC3E}">
        <p14:creationId xmlns:p14="http://schemas.microsoft.com/office/powerpoint/2010/main" val="421335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0" y="1825625"/>
            <a:ext cx="8198115" cy="4351338"/>
          </a:xfrm>
        </p:spPr>
      </p:pic>
    </p:spTree>
    <p:extLst>
      <p:ext uri="{BB962C8B-B14F-4D97-AF65-F5344CB8AC3E}">
        <p14:creationId xmlns:p14="http://schemas.microsoft.com/office/powerpoint/2010/main" val="23120004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chemeClr val="accent6"/>
                </a:solidFill>
              </a:rPr>
              <a:t>		</a:t>
            </a:r>
            <a:r>
              <a:rPr lang="en-US" sz="4000" b="1" dirty="0" err="1" smtClean="0">
                <a:solidFill>
                  <a:schemeClr val="accent6"/>
                </a:solidFill>
              </a:rPr>
              <a:t>Maradona’s</a:t>
            </a:r>
            <a:r>
              <a:rPr lang="en-US" sz="4000" b="1" dirty="0" smtClean="0">
                <a:solidFill>
                  <a:schemeClr val="accent6"/>
                </a:solidFill>
              </a:rPr>
              <a:t> Death</a:t>
            </a:r>
            <a:endParaRPr lang="en-US" sz="4000" b="1" dirty="0">
              <a:solidFill>
                <a:schemeClr val="accent6"/>
              </a:solidFill>
            </a:endParaRPr>
          </a:p>
        </p:txBody>
      </p:sp>
      <p:sp>
        <p:nvSpPr>
          <p:cNvPr id="3" name="Content Placeholder 2"/>
          <p:cNvSpPr>
            <a:spLocks noGrp="1"/>
          </p:cNvSpPr>
          <p:nvPr>
            <p:ph idx="1"/>
          </p:nvPr>
        </p:nvSpPr>
        <p:spPr/>
        <p:txBody>
          <a:bodyPr/>
          <a:lstStyle/>
          <a:p>
            <a:endParaRPr lang="en-US" dirty="0" smtClean="0"/>
          </a:p>
          <a:p>
            <a:r>
              <a:rPr lang="en-US" dirty="0" smtClean="0"/>
              <a:t>Eight medical Staff to undergo trial due to negligence. This cuts across to all cadre of medical personnel. </a:t>
            </a:r>
            <a:endParaRPr lang="en-US" dirty="0"/>
          </a:p>
        </p:txBody>
      </p:sp>
    </p:spTree>
    <p:extLst>
      <p:ext uri="{BB962C8B-B14F-4D97-AF65-F5344CB8AC3E}">
        <p14:creationId xmlns:p14="http://schemas.microsoft.com/office/powerpoint/2010/main" val="17419070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solidFill>
              </a:rPr>
              <a:t>                     Image of maradona</a:t>
            </a:r>
            <a:endParaRPr lang="en-US" b="1" dirty="0">
              <a:solidFill>
                <a:schemeClr val="accent6"/>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39617" y="2266122"/>
            <a:ext cx="6811618" cy="3114261"/>
          </a:xfrm>
        </p:spPr>
      </p:pic>
    </p:spTree>
    <p:extLst>
      <p:ext uri="{BB962C8B-B14F-4D97-AF65-F5344CB8AC3E}">
        <p14:creationId xmlns:p14="http://schemas.microsoft.com/office/powerpoint/2010/main" val="26964866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solidFill>
                  <a:schemeClr val="accent6"/>
                </a:solidFill>
              </a:rPr>
              <a:t>Thank you for listening</a:t>
            </a:r>
            <a:endParaRPr lang="en-US" dirty="0">
              <a:solidFill>
                <a:schemeClr val="accent6"/>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690689"/>
            <a:ext cx="8186530" cy="3848720"/>
          </a:xfrm>
        </p:spPr>
      </p:pic>
    </p:spTree>
    <p:extLst>
      <p:ext uri="{BB962C8B-B14F-4D97-AF65-F5344CB8AC3E}">
        <p14:creationId xmlns:p14="http://schemas.microsoft.com/office/powerpoint/2010/main" val="14844647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19200" y="980662"/>
            <a:ext cx="8772939" cy="4996068"/>
          </a:xfrm>
        </p:spPr>
      </p:pic>
    </p:spTree>
    <p:extLst>
      <p:ext uri="{BB962C8B-B14F-4D97-AF65-F5344CB8AC3E}">
        <p14:creationId xmlns:p14="http://schemas.microsoft.com/office/powerpoint/2010/main" val="10491274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5636"/>
            <a:ext cx="10515600" cy="4351338"/>
          </a:xfrm>
        </p:spPr>
        <p:txBody>
          <a:bodyPr>
            <a:normAutofit/>
          </a:bodyPr>
          <a:lstStyle/>
          <a:p>
            <a:r>
              <a:rPr lang="en-US" dirty="0" smtClean="0">
                <a:latin typeface="Times New Roman" panose="02020603050405020304" pitchFamily="18" charset="0"/>
                <a:cs typeface="Times New Roman" panose="02020603050405020304" pitchFamily="18" charset="0"/>
              </a:rPr>
              <a:t>The Medical and Dental Professions in Nigeria are regulated by the Medical and Dental Practitioners Act Cap 221 Laws of Federation of Nigeria, 1999 (as amended), which set up the Medical and Dental Council of Nigeria.</a:t>
            </a:r>
          </a:p>
          <a:p>
            <a:r>
              <a:rPr lang="en-US" dirty="0" smtClean="0">
                <a:latin typeface="Times New Roman" panose="02020603050405020304" pitchFamily="18" charset="0"/>
                <a:cs typeface="Times New Roman" panose="02020603050405020304" pitchFamily="18" charset="0"/>
              </a:rPr>
              <a:t>The Act was reviewed and became Medical and Dental Practitioners Act Cap M8 Laws of Federation of Nigeria, 2004.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49394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876722" cy="1325563"/>
          </a:xfrm>
        </p:spPr>
        <p:txBody>
          <a:bodyPr>
            <a:normAutofit/>
          </a:bodyPr>
          <a:lstStyle/>
          <a:p>
            <a:r>
              <a:rPr lang="en-US" sz="2800" dirty="0" smtClean="0">
                <a:solidFill>
                  <a:schemeClr val="accent6"/>
                </a:solidFill>
                <a:latin typeface="Times New Roman" panose="02020603050405020304" pitchFamily="18" charset="0"/>
                <a:cs typeface="Times New Roman" panose="02020603050405020304" pitchFamily="18" charset="0"/>
              </a:rPr>
              <a:t>The Responsibilities of Medical and Dental Council Of Nigeria (MDCN)</a:t>
            </a:r>
            <a:endParaRPr lang="en-US" sz="2800" dirty="0">
              <a:solidFill>
                <a:schemeClr val="accent6"/>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671390"/>
            <a:ext cx="10515600" cy="4351338"/>
          </a:xfrm>
        </p:spPr>
        <p:txBody>
          <a:bodyPr/>
          <a:lstStyle/>
          <a:p>
            <a:r>
              <a:rPr lang="en-US" sz="2400" dirty="0" smtClean="0">
                <a:latin typeface="Times New Roman" panose="02020603050405020304" pitchFamily="18" charset="0"/>
                <a:cs typeface="Times New Roman" panose="02020603050405020304" pitchFamily="18" charset="0"/>
              </a:rPr>
              <a:t>Determining the standard of knowledge and skills to be attained by persons seeking to become members of the Medical or Dental profession and reviewing those standards from time to time as circumstances may permit.</a:t>
            </a:r>
          </a:p>
          <a:p>
            <a:r>
              <a:rPr lang="en-US" sz="2400" dirty="0" smtClean="0">
                <a:latin typeface="Times New Roman" panose="02020603050405020304" pitchFamily="18" charset="0"/>
                <a:cs typeface="Times New Roman" panose="02020603050405020304" pitchFamily="18" charset="0"/>
              </a:rPr>
              <a:t>Securing in accordance with provisions of the Act, the establishment and maintenance of register of persons entitled to practice as members of the Medical and Dental professions and the publications from time to time of list of those persons.</a:t>
            </a:r>
          </a:p>
          <a:p>
            <a:r>
              <a:rPr lang="en-US" sz="2400" dirty="0" smtClean="0">
                <a:latin typeface="Times New Roman" panose="02020603050405020304" pitchFamily="18" charset="0"/>
                <a:cs typeface="Times New Roman" panose="02020603050405020304" pitchFamily="18" charset="0"/>
              </a:rPr>
              <a:t>Reviewing and preparing from time a statement as to the code of conduct which the Council considers desirable for the practice of the professions in Nigeria.</a:t>
            </a:r>
          </a:p>
          <a:p>
            <a:r>
              <a:rPr lang="en-US" sz="2400" dirty="0" smtClean="0">
                <a:latin typeface="Times New Roman" panose="02020603050405020304" pitchFamily="18" charset="0"/>
                <a:cs typeface="Times New Roman" panose="02020603050405020304" pitchFamily="18" charset="0"/>
              </a:rPr>
              <a:t>Performing the other functions conferred on the Council by the Act</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94890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solidFill>
                  <a:schemeClr val="accent6"/>
                </a:solidFill>
                <a:latin typeface="Times New Roman" panose="02020603050405020304" pitchFamily="18" charset="0"/>
                <a:cs typeface="Times New Roman" panose="02020603050405020304" pitchFamily="18" charset="0"/>
              </a:rPr>
              <a:t>LEGAL  BASIS FOR MEDICAL AND DENTAL PRACTICES</a:t>
            </a:r>
            <a:endParaRPr lang="en-US" sz="2400" dirty="0">
              <a:solidFill>
                <a:schemeClr val="accent6"/>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616302"/>
            <a:ext cx="10515600" cy="4351338"/>
          </a:xfrm>
        </p:spPr>
        <p:txBody>
          <a:bodyPr>
            <a:normAutofit/>
          </a:bodyPr>
          <a:lstStyle/>
          <a:p>
            <a:pPr marL="0" indent="0">
              <a:buNone/>
            </a:pPr>
            <a:r>
              <a:rPr lang="en-US" sz="2400" dirty="0" smtClean="0">
                <a:solidFill>
                  <a:srgbClr val="FF0000"/>
                </a:solidFill>
                <a:latin typeface="Times New Roman" panose="02020603050405020304" pitchFamily="18" charset="0"/>
                <a:cs typeface="Times New Roman" panose="02020603050405020304" pitchFamily="18" charset="0"/>
              </a:rPr>
              <a:t>(a) Registration:</a:t>
            </a:r>
          </a:p>
          <a:p>
            <a:pPr marL="0" indent="0">
              <a:buNone/>
            </a:pPr>
            <a:r>
              <a:rPr lang="en-US" sz="2400" dirty="0" smtClean="0">
                <a:latin typeface="Times New Roman" panose="02020603050405020304" pitchFamily="18" charset="0"/>
                <a:cs typeface="Times New Roman" panose="02020603050405020304" pitchFamily="18" charset="0"/>
              </a:rPr>
              <a:t>Any one who does not register and is practicing contravenes the law and so does his or her employer.</a:t>
            </a:r>
          </a:p>
          <a:p>
            <a:r>
              <a:rPr lang="en-US" sz="2400" dirty="0" smtClean="0">
                <a:solidFill>
                  <a:srgbClr val="FF0000"/>
                </a:solidFill>
                <a:latin typeface="Times New Roman" panose="02020603050405020304" pitchFamily="18" charset="0"/>
                <a:cs typeface="Times New Roman" panose="02020603050405020304" pitchFamily="18" charset="0"/>
              </a:rPr>
              <a:t>Categories of Registration:</a:t>
            </a:r>
          </a:p>
          <a:p>
            <a:pPr marL="0" indent="0">
              <a:buNone/>
            </a:pPr>
            <a:r>
              <a:rPr lang="en-US" sz="2400" dirty="0">
                <a:latin typeface="Times New Roman" panose="02020603050405020304" pitchFamily="18" charset="0"/>
                <a:cs typeface="Times New Roman" panose="02020603050405020304" pitchFamily="18" charset="0"/>
              </a:rPr>
              <a:t>i</a:t>
            </a:r>
            <a:r>
              <a:rPr lang="en-US" sz="2400" dirty="0" smtClean="0">
                <a:latin typeface="Times New Roman" panose="02020603050405020304" pitchFamily="18" charset="0"/>
                <a:cs typeface="Times New Roman" panose="02020603050405020304" pitchFamily="18" charset="0"/>
              </a:rPr>
              <a:t>   Provisional Registration</a:t>
            </a:r>
          </a:p>
          <a:p>
            <a:pPr marL="0" indent="0">
              <a:buNone/>
            </a:pPr>
            <a:r>
              <a:rPr lang="en-US" sz="2400" dirty="0" smtClean="0">
                <a:latin typeface="Times New Roman" panose="02020603050405020304" pitchFamily="18" charset="0"/>
                <a:cs typeface="Times New Roman" panose="02020603050405020304" pitchFamily="18" charset="0"/>
              </a:rPr>
              <a:t>ii  Full Registration</a:t>
            </a:r>
            <a:r>
              <a:rPr lang="en-US" sz="2400" dirty="0" smtClean="0">
                <a:solidFill>
                  <a:schemeClr val="accent2"/>
                </a:solidFill>
                <a:latin typeface="Times New Roman" panose="02020603050405020304" pitchFamily="18" charset="0"/>
                <a:cs typeface="Times New Roman" panose="02020603050405020304" pitchFamily="18" charset="0"/>
              </a:rPr>
              <a:t>	</a:t>
            </a:r>
          </a:p>
          <a:p>
            <a:pPr marL="0" indent="0">
              <a:buNone/>
            </a:pPr>
            <a:r>
              <a:rPr lang="en-US" sz="2400" dirty="0" smtClean="0">
                <a:latin typeface="Times New Roman" panose="02020603050405020304" pitchFamily="18" charset="0"/>
                <a:cs typeface="Times New Roman" panose="02020603050405020304" pitchFamily="18" charset="0"/>
              </a:rPr>
              <a:t>iii Limited or Temporary </a:t>
            </a:r>
            <a:r>
              <a:rPr lang="en-US" sz="2400" dirty="0" smtClean="0">
                <a:latin typeface="Times New Roman" panose="02020603050405020304" pitchFamily="18" charset="0"/>
                <a:cs typeface="Times New Roman" panose="02020603050405020304" pitchFamily="18" charset="0"/>
              </a:rPr>
              <a:t>Registration</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iv Registration as a Specialist.</a:t>
            </a:r>
          </a:p>
          <a:p>
            <a:pPr marL="400050" indent="-400050">
              <a:buFont typeface="+mj-lt"/>
              <a:buAutoNum type="romanLcPeriod"/>
            </a:pPr>
            <a:endParaRPr lang="en-US" sz="1800" dirty="0" smtClean="0">
              <a:solidFill>
                <a:schemeClr val="accent2"/>
              </a:solidFill>
              <a:latin typeface="Times New Roman" panose="02020603050405020304" pitchFamily="18" charset="0"/>
              <a:cs typeface="Times New Roman" panose="02020603050405020304" pitchFamily="18" charset="0"/>
            </a:endParaRPr>
          </a:p>
          <a:p>
            <a:pPr marL="0" indent="0">
              <a:buNone/>
            </a:pPr>
            <a:endParaRPr lang="en-US" sz="1800" dirty="0" smtClean="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65563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56991"/>
            <a:ext cx="10515600" cy="4636643"/>
          </a:xfrm>
        </p:spPr>
        <p:txBody>
          <a:bodyPr>
            <a:normAutofit/>
          </a:bodyPr>
          <a:lstStyle/>
          <a:p>
            <a:pPr marL="0" indent="0">
              <a:buNone/>
            </a:pPr>
            <a:r>
              <a:rPr lang="en-US" sz="1800" b="1" dirty="0" smtClean="0">
                <a:solidFill>
                  <a:schemeClr val="accent6"/>
                </a:solidFill>
                <a:latin typeface="Times New Roman" panose="02020603050405020304" pitchFamily="18" charset="0"/>
                <a:cs typeface="Times New Roman" panose="02020603050405020304" pitchFamily="18" charset="0"/>
              </a:rPr>
              <a:t>(b) </a:t>
            </a:r>
            <a:r>
              <a:rPr lang="en-US" sz="3200" b="1" dirty="0" smtClean="0">
                <a:solidFill>
                  <a:schemeClr val="accent6"/>
                </a:solidFill>
                <a:latin typeface="Times New Roman" panose="02020603050405020304" pitchFamily="18" charset="0"/>
                <a:cs typeface="Times New Roman" panose="02020603050405020304" pitchFamily="18" charset="0"/>
              </a:rPr>
              <a:t>Practicing Fees and Annual Licensing</a:t>
            </a:r>
          </a:p>
          <a:p>
            <a:pPr marL="0" indent="0">
              <a:buNone/>
            </a:pPr>
            <a:r>
              <a:rPr lang="en-US" sz="1800" dirty="0" smtClean="0">
                <a:latin typeface="Times New Roman" panose="02020603050405020304" pitchFamily="18" charset="0"/>
                <a:cs typeface="Times New Roman" panose="02020603050405020304" pitchFamily="18" charset="0"/>
              </a:rPr>
              <a:t>i    </a:t>
            </a:r>
            <a:r>
              <a:rPr lang="en-US" sz="2400" dirty="0" smtClean="0">
                <a:latin typeface="Times New Roman" panose="02020603050405020304" pitchFamily="18" charset="0"/>
                <a:cs typeface="Times New Roman" panose="02020603050405020304" pitchFamily="18" charset="0"/>
              </a:rPr>
              <a:t>In the case of first offence, to a fine of twice the prescribed practicing fee.</a:t>
            </a:r>
          </a:p>
          <a:p>
            <a:pPr marL="0" indent="0">
              <a:buNone/>
            </a:pPr>
            <a:r>
              <a:rPr lang="en-US" sz="2400" dirty="0" smtClean="0">
                <a:latin typeface="Times New Roman" panose="02020603050405020304" pitchFamily="18" charset="0"/>
                <a:cs typeface="Times New Roman" panose="02020603050405020304" pitchFamily="18" charset="0"/>
              </a:rPr>
              <a:t>ii   In the case of second or subsequent offence, to a fine of not less than ten (10) </a:t>
            </a:r>
            <a:r>
              <a:rPr lang="en-US" sz="2400" dirty="0" smtClean="0">
                <a:latin typeface="Times New Roman" panose="02020603050405020304" pitchFamily="18" charset="0"/>
                <a:cs typeface="Times New Roman" panose="02020603050405020304" pitchFamily="18" charset="0"/>
              </a:rPr>
              <a:t>    </a:t>
            </a: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times </a:t>
            </a:r>
            <a:r>
              <a:rPr lang="en-US" sz="2400" dirty="0" smtClean="0">
                <a:latin typeface="Times New Roman" panose="02020603050405020304" pitchFamily="18" charset="0"/>
                <a:cs typeface="Times New Roman" panose="02020603050405020304" pitchFamily="18" charset="0"/>
              </a:rPr>
              <a:t>the prescribed </a:t>
            </a:r>
            <a:r>
              <a:rPr lang="en-US" sz="2400" dirty="0" smtClean="0">
                <a:latin typeface="Times New Roman" panose="02020603050405020304" pitchFamily="18" charset="0"/>
                <a:cs typeface="Times New Roman" panose="02020603050405020304" pitchFamily="18" charset="0"/>
              </a:rPr>
              <a:t>practicing </a:t>
            </a:r>
            <a:r>
              <a:rPr lang="en-US" sz="2400" dirty="0" smtClean="0">
                <a:latin typeface="Times New Roman" panose="02020603050405020304" pitchFamily="18" charset="0"/>
                <a:cs typeface="Times New Roman" panose="02020603050405020304" pitchFamily="18" charset="0"/>
              </a:rPr>
              <a:t>fee.</a:t>
            </a:r>
          </a:p>
          <a:p>
            <a:pPr marL="0" indent="0">
              <a:buNone/>
            </a:pPr>
            <a:r>
              <a:rPr lang="en-US" sz="2400" dirty="0" smtClean="0">
                <a:latin typeface="Times New Roman" panose="02020603050405020304" pitchFamily="18" charset="0"/>
                <a:cs typeface="Times New Roman" panose="02020603050405020304" pitchFamily="18" charset="0"/>
              </a:rPr>
              <a:t>iii  Late payment attracts a surcharge as may be determined by the Council from </a:t>
            </a:r>
            <a:r>
              <a:rPr lang="en-US" sz="2400" dirty="0" smtClean="0">
                <a:latin typeface="Times New Roman" panose="02020603050405020304" pitchFamily="18" charset="0"/>
                <a:cs typeface="Times New Roman" panose="02020603050405020304" pitchFamily="18" charset="0"/>
              </a:rPr>
              <a:t>  </a:t>
            </a: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time to</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time </a:t>
            </a:r>
            <a:r>
              <a:rPr lang="en-US" sz="2400" dirty="0" smtClean="0">
                <a:latin typeface="Times New Roman" panose="02020603050405020304" pitchFamily="18" charset="0"/>
                <a:cs typeface="Times New Roman" panose="02020603050405020304" pitchFamily="18" charset="0"/>
              </a:rPr>
              <a:t>without </a:t>
            </a:r>
            <a:r>
              <a:rPr lang="en-US" sz="2400" dirty="0" smtClean="0">
                <a:latin typeface="Times New Roman" panose="02020603050405020304" pitchFamily="18" charset="0"/>
                <a:cs typeface="Times New Roman" panose="02020603050405020304" pitchFamily="18" charset="0"/>
              </a:rPr>
              <a:t>prejudice </a:t>
            </a:r>
            <a:r>
              <a:rPr lang="en-US" sz="2400" dirty="0" smtClean="0">
                <a:latin typeface="Times New Roman" panose="02020603050405020304" pitchFamily="18" charset="0"/>
                <a:cs typeface="Times New Roman" panose="02020603050405020304" pitchFamily="18" charset="0"/>
              </a:rPr>
              <a:t>to any other penal provisions in the statute.</a:t>
            </a: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i</a:t>
            </a:r>
            <a:r>
              <a:rPr lang="en-US" sz="2400" dirty="0" smtClean="0">
                <a:latin typeface="Times New Roman" panose="02020603050405020304" pitchFamily="18" charset="0"/>
                <a:cs typeface="Times New Roman" panose="02020603050405020304" pitchFamily="18" charset="0"/>
              </a:rPr>
              <a:t>v  All </a:t>
            </a:r>
            <a:r>
              <a:rPr lang="en-US" sz="2400" dirty="0" smtClean="0">
                <a:latin typeface="Times New Roman" panose="02020603050405020304" pitchFamily="18" charset="0"/>
                <a:cs typeface="Times New Roman" panose="02020603050405020304" pitchFamily="18" charset="0"/>
              </a:rPr>
              <a:t>Doctors are advised to meet this commitment promptly as conviction under </a:t>
            </a:r>
            <a:r>
              <a:rPr lang="en-US" sz="2400" dirty="0" smtClean="0">
                <a:latin typeface="Times New Roman" panose="02020603050405020304" pitchFamily="18" charset="0"/>
                <a:cs typeface="Times New Roman" panose="02020603050405020304" pitchFamily="18" charset="0"/>
              </a:rPr>
              <a:t>   </a:t>
            </a: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this section </a:t>
            </a:r>
            <a:r>
              <a:rPr lang="en-US" sz="2400" dirty="0" smtClean="0">
                <a:latin typeface="Times New Roman" panose="02020603050405020304" pitchFamily="18" charset="0"/>
                <a:cs typeface="Times New Roman" panose="02020603050405020304" pitchFamily="18" charset="0"/>
              </a:rPr>
              <a:t>will be </a:t>
            </a:r>
            <a:r>
              <a:rPr lang="en-US" sz="2400" dirty="0" smtClean="0">
                <a:latin typeface="Times New Roman" panose="02020603050405020304" pitchFamily="18" charset="0"/>
                <a:cs typeface="Times New Roman" panose="02020603050405020304" pitchFamily="18" charset="0"/>
              </a:rPr>
              <a:t>viewed </a:t>
            </a:r>
            <a:r>
              <a:rPr lang="en-US" sz="2400" dirty="0" smtClean="0">
                <a:latin typeface="Times New Roman" panose="02020603050405020304" pitchFamily="18" charset="0"/>
                <a:cs typeface="Times New Roman" panose="02020603050405020304" pitchFamily="18" charset="0"/>
              </a:rPr>
              <a:t>seriously by the Council.</a:t>
            </a:r>
            <a:r>
              <a:rPr lang="en-US" sz="1800" dirty="0" smtClean="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88639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dirty="0" smtClean="0">
                <a:solidFill>
                  <a:schemeClr val="accent6"/>
                </a:solidFill>
              </a:rPr>
              <a:t>Image of MDCN License</a:t>
            </a:r>
            <a:endParaRPr lang="en-US" b="1" dirty="0">
              <a:solidFill>
                <a:schemeClr val="accent6"/>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45634" y="1690688"/>
            <a:ext cx="8150087" cy="4564339"/>
          </a:xfrm>
        </p:spPr>
      </p:pic>
    </p:spTree>
    <p:extLst>
      <p:ext uri="{BB962C8B-B14F-4D97-AF65-F5344CB8AC3E}">
        <p14:creationId xmlns:p14="http://schemas.microsoft.com/office/powerpoint/2010/main" val="38219911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01902"/>
            <a:ext cx="10515600" cy="5566376"/>
          </a:xfrm>
        </p:spPr>
        <p:txBody>
          <a:bodyPr>
            <a:normAutofit/>
          </a:bodyPr>
          <a:lstStyle/>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a:t>
            </a:r>
            <a:r>
              <a:rPr lang="en-US" sz="3100" b="1" dirty="0" smtClean="0">
                <a:solidFill>
                  <a:schemeClr val="accent6"/>
                </a:solidFill>
                <a:latin typeface="Times New Roman" panose="02020603050405020304" pitchFamily="18" charset="0"/>
                <a:cs typeface="Times New Roman" panose="02020603050405020304" pitchFamily="18" charset="0"/>
              </a:rPr>
              <a:t>The law further stipulates as follows:</a:t>
            </a:r>
          </a:p>
          <a:p>
            <a:pPr marL="0" indent="0">
              <a:buNone/>
            </a:pPr>
            <a:r>
              <a:rPr lang="en-US" sz="1800" dirty="0" smtClean="0">
                <a:solidFill>
                  <a:schemeClr val="accent6"/>
                </a:solidFill>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Where a practitioner who is in employment has defaulted from payment of the </a:t>
            </a:r>
            <a:r>
              <a:rPr lang="en-US" dirty="0" smtClean="0">
                <a:latin typeface="Times New Roman" panose="02020603050405020304" pitchFamily="18" charset="0"/>
                <a:cs typeface="Times New Roman" panose="02020603050405020304" pitchFamily="18" charset="0"/>
              </a:rPr>
              <a:t> practicing </a:t>
            </a:r>
            <a:r>
              <a:rPr lang="en-US" dirty="0" smtClean="0">
                <a:latin typeface="Times New Roman" panose="02020603050405020304" pitchFamily="18" charset="0"/>
                <a:cs typeface="Times New Roman" panose="02020603050405020304" pitchFamily="18" charset="0"/>
              </a:rPr>
              <a:t>fee, and if  </a:t>
            </a:r>
            <a:r>
              <a:rPr lang="en-US" dirty="0" smtClean="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medical practitioner or dental surgeon is in </a:t>
            </a:r>
            <a:r>
              <a:rPr lang="en-US" dirty="0" smtClean="0">
                <a:latin typeface="Times New Roman" panose="02020603050405020304" pitchFamily="18" charset="0"/>
                <a:cs typeface="Times New Roman" panose="02020603050405020304" pitchFamily="18" charset="0"/>
              </a:rPr>
              <a:t>the employment </a:t>
            </a:r>
            <a:r>
              <a:rPr lang="en-US" dirty="0" smtClean="0">
                <a:latin typeface="Times New Roman" panose="02020603050405020304" pitchFamily="18" charset="0"/>
                <a:cs typeface="Times New Roman" panose="02020603050405020304" pitchFamily="18" charset="0"/>
              </a:rPr>
              <a:t>of any person, that person shall </a:t>
            </a:r>
            <a:r>
              <a:rPr lang="en-US" dirty="0" smtClean="0">
                <a:latin typeface="Times New Roman" panose="02020603050405020304" pitchFamily="18" charset="0"/>
                <a:cs typeface="Times New Roman" panose="02020603050405020304" pitchFamily="18" charset="0"/>
              </a:rPr>
              <a:t>also </a:t>
            </a:r>
            <a:r>
              <a:rPr lang="en-US" dirty="0" smtClean="0">
                <a:latin typeface="Times New Roman" panose="02020603050405020304" pitchFamily="18" charset="0"/>
                <a:cs typeface="Times New Roman" panose="02020603050405020304" pitchFamily="18" charset="0"/>
              </a:rPr>
              <a:t>be guilty of an offence and punished in like manner as the medical practitioner or dental surgeon </a:t>
            </a:r>
            <a:r>
              <a:rPr lang="en-US" dirty="0" smtClean="0">
                <a:latin typeface="Times New Roman" panose="02020603050405020304" pitchFamily="18" charset="0"/>
                <a:cs typeface="Times New Roman" panose="02020603050405020304" pitchFamily="18" charset="0"/>
              </a:rPr>
              <a:t>unless </a:t>
            </a:r>
            <a:r>
              <a:rPr lang="en-US" dirty="0" smtClean="0">
                <a:latin typeface="Times New Roman" panose="02020603050405020304" pitchFamily="18" charset="0"/>
                <a:cs typeface="Times New Roman" panose="02020603050405020304" pitchFamily="18" charset="0"/>
              </a:rPr>
              <a:t>he proves that the failure to pay the practicing fee was without his knowledge, consent or </a:t>
            </a:r>
            <a:r>
              <a:rPr lang="en-US" dirty="0" smtClean="0">
                <a:latin typeface="Times New Roman" panose="02020603050405020304" pitchFamily="18" charset="0"/>
                <a:cs typeface="Times New Roman" panose="02020603050405020304" pitchFamily="18" charset="0"/>
              </a:rPr>
              <a:t>connivance</a:t>
            </a:r>
            <a:r>
              <a:rPr lang="en-US" dirty="0" smtClean="0">
                <a:latin typeface="Times New Roman" panose="02020603050405020304" pitchFamily="18" charset="0"/>
                <a:cs typeface="Times New Roman" panose="02020603050405020304" pitchFamily="18" charset="0"/>
              </a:rPr>
              <a:t>. </a:t>
            </a:r>
          </a:p>
          <a:p>
            <a:pPr marL="0" indent="0">
              <a:buNone/>
            </a:pPr>
            <a:r>
              <a:rPr lang="en-US" dirty="0" smtClean="0">
                <a:latin typeface="Times New Roman" panose="02020603050405020304" pitchFamily="18" charset="0"/>
                <a:cs typeface="Times New Roman" panose="02020603050405020304" pitchFamily="18" charset="0"/>
              </a:rPr>
              <a:t>All </a:t>
            </a:r>
            <a:r>
              <a:rPr lang="en-US" dirty="0" smtClean="0">
                <a:latin typeface="Times New Roman" panose="02020603050405020304" pitchFamily="18" charset="0"/>
                <a:cs typeface="Times New Roman" panose="02020603050405020304" pitchFamily="18" charset="0"/>
              </a:rPr>
              <a:t>members of the medical and dental professions who employ medical doctors or dental surgeons </a:t>
            </a:r>
            <a:r>
              <a:rPr lang="en-US" dirty="0" smtClean="0">
                <a:latin typeface="Times New Roman" panose="02020603050405020304" pitchFamily="18" charset="0"/>
                <a:cs typeface="Times New Roman" panose="02020603050405020304" pitchFamily="18" charset="0"/>
              </a:rPr>
              <a:t>or </a:t>
            </a:r>
            <a:r>
              <a:rPr lang="en-US" dirty="0" smtClean="0">
                <a:latin typeface="Times New Roman" panose="02020603050405020304" pitchFamily="18" charset="0"/>
                <a:cs typeface="Times New Roman" panose="02020603050405020304" pitchFamily="18" charset="0"/>
              </a:rPr>
              <a:t>who are professional heads of medical institutions, either public or private, are to take due notice </a:t>
            </a:r>
            <a:r>
              <a:rPr lang="en-US" dirty="0" smtClean="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this aspect of the law.</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12281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Facet</Template>
  <TotalTime>541</TotalTime>
  <Words>2153</Words>
  <Application>Microsoft Office PowerPoint</Application>
  <PresentationFormat>Widescreen</PresentationFormat>
  <Paragraphs>115</Paragraphs>
  <Slides>28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Slide Titles</vt:lpstr>
      </vt:variant>
      <vt:variant>
        <vt:i4>28</vt:i4>
      </vt:variant>
      <vt:variant>
        <vt:lpstr>Custom Shows</vt:lpstr>
      </vt:variant>
      <vt:variant>
        <vt:i4>1</vt:i4>
      </vt:variant>
    </vt:vector>
  </HeadingPairs>
  <TitlesOfParts>
    <vt:vector size="34" baseType="lpstr">
      <vt:lpstr>Arial</vt:lpstr>
      <vt:lpstr>Calibri</vt:lpstr>
      <vt:lpstr>Calibri Light</vt:lpstr>
      <vt:lpstr>Times New Roman</vt:lpstr>
      <vt:lpstr>Office Theme</vt:lpstr>
      <vt:lpstr>REGULATION OF MEDICAL AND DENTAL PRACTICES IN NIGERIA PRESENTED BY DR. NGOWARI TORUNANA DIRECTOR MEDICAL SERVICES, MINISTRY OF HEALTH, YENAGOA</vt:lpstr>
      <vt:lpstr>                              What is Regulation</vt:lpstr>
      <vt:lpstr>           </vt:lpstr>
      <vt:lpstr>PowerPoint Presentation</vt:lpstr>
      <vt:lpstr>The Responsibilities of Medical and Dental Council Of Nigeria (MDCN)</vt:lpstr>
      <vt:lpstr>LEGAL  BASIS FOR MEDICAL AND DENTAL PRACTICES</vt:lpstr>
      <vt:lpstr>PowerPoint Presentation</vt:lpstr>
      <vt:lpstr>               Image of MDCN License</vt:lpstr>
      <vt:lpstr>PowerPoint Presentation</vt:lpstr>
      <vt:lpstr>  GUIDELINES FOR NON-INDEGINOUS MEDICAL    AND DENTAL PRACTITIONERS  </vt:lpstr>
      <vt:lpstr>PowerPoint Presentation</vt:lpstr>
      <vt:lpstr>  Tribunal case between MDCN &amp; the Court</vt:lpstr>
      <vt:lpstr>PowerPoint Presentation</vt:lpstr>
      <vt:lpstr>    The Charge</vt:lpstr>
      <vt:lpstr>PowerPoint Presentation</vt:lpstr>
      <vt:lpstr>PowerPoint Presentation</vt:lpstr>
      <vt:lpstr>        The Trial</vt:lpstr>
      <vt:lpstr>               </vt:lpstr>
      <vt:lpstr>  Dr. Arraigned for trial</vt:lpstr>
      <vt:lpstr>Religious objection to medical treatment: limit of practitioner's responsibility</vt:lpstr>
      <vt:lpstr>PowerPoint Presentation</vt:lpstr>
      <vt:lpstr>PowerPoint Presentation</vt:lpstr>
      <vt:lpstr>PowerPoint Presentation</vt:lpstr>
      <vt:lpstr>PowerPoint Presentation</vt:lpstr>
      <vt:lpstr>PowerPoint Presentation</vt:lpstr>
      <vt:lpstr>  Maradona’s Death</vt:lpstr>
      <vt:lpstr>                     Image of maradona</vt:lpstr>
      <vt:lpstr>          Thank you for listening</vt:lpstr>
      <vt:lpstr>Custom Show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REGULATION OF MEDICAL AND DENTAL PRACTICES IN NIGERIA</dc:title>
  <dc:creator>DMS</dc:creator>
  <cp:lastModifiedBy>DMS</cp:lastModifiedBy>
  <cp:revision>84</cp:revision>
  <dcterms:created xsi:type="dcterms:W3CDTF">2020-11-30T19:17:23Z</dcterms:created>
  <dcterms:modified xsi:type="dcterms:W3CDTF">2022-01-05T22:34:24Z</dcterms:modified>
</cp:coreProperties>
</file>