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301" r:id="rId2"/>
    <p:sldId id="318" r:id="rId3"/>
    <p:sldId id="326" r:id="rId4"/>
    <p:sldId id="306" r:id="rId5"/>
    <p:sldId id="305" r:id="rId6"/>
    <p:sldId id="302" r:id="rId7"/>
    <p:sldId id="332" r:id="rId8"/>
    <p:sldId id="327" r:id="rId9"/>
    <p:sldId id="328" r:id="rId10"/>
    <p:sldId id="330" r:id="rId11"/>
    <p:sldId id="331" r:id="rId12"/>
    <p:sldId id="329" r:id="rId13"/>
    <p:sldId id="287" r:id="rId14"/>
    <p:sldId id="270" r:id="rId15"/>
    <p:sldId id="271" r:id="rId16"/>
    <p:sldId id="312" r:id="rId17"/>
    <p:sldId id="307" r:id="rId18"/>
    <p:sldId id="308" r:id="rId19"/>
    <p:sldId id="310" r:id="rId20"/>
    <p:sldId id="342" r:id="rId21"/>
    <p:sldId id="311" r:id="rId22"/>
    <p:sldId id="314" r:id="rId23"/>
    <p:sldId id="316" r:id="rId24"/>
    <p:sldId id="319" r:id="rId25"/>
    <p:sldId id="321" r:id="rId26"/>
    <p:sldId id="340" r:id="rId27"/>
    <p:sldId id="322" r:id="rId28"/>
    <p:sldId id="266" r:id="rId29"/>
    <p:sldId id="278" r:id="rId30"/>
    <p:sldId id="317" r:id="rId31"/>
    <p:sldId id="323" r:id="rId32"/>
    <p:sldId id="336" r:id="rId33"/>
    <p:sldId id="337" r:id="rId34"/>
    <p:sldId id="335" r:id="rId35"/>
    <p:sldId id="325" r:id="rId36"/>
    <p:sldId id="339" r:id="rId37"/>
    <p:sldId id="333" r:id="rId38"/>
    <p:sldId id="334" r:id="rId39"/>
    <p:sldId id="277" r:id="rId40"/>
    <p:sldId id="297" r:id="rId41"/>
    <p:sldId id="284" r:id="rId42"/>
    <p:sldId id="300" r:id="rId43"/>
    <p:sldId id="303" r:id="rId44"/>
    <p:sldId id="268" r:id="rId45"/>
    <p:sldId id="288" r:id="rId46"/>
    <p:sldId id="309" r:id="rId47"/>
    <p:sldId id="26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CD3"/>
    <a:srgbClr val="007398"/>
    <a:srgbClr val="3333CC"/>
    <a:srgbClr val="3E2300"/>
    <a:srgbClr val="5B9DFF"/>
    <a:srgbClr val="A80000"/>
    <a:srgbClr val="E26600"/>
    <a:srgbClr val="324600"/>
    <a:srgbClr val="FF750D"/>
    <a:srgbClr val="FBF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116" autoAdjust="0"/>
  </p:normalViewPr>
  <p:slideViewPr>
    <p:cSldViewPr>
      <p:cViewPr varScale="1">
        <p:scale>
          <a:sx n="66" d="100"/>
          <a:sy n="66" d="100"/>
        </p:scale>
        <p:origin x="1304" y="44"/>
      </p:cViewPr>
      <p:guideLst>
        <p:guide orient="horz" pos="2160"/>
        <p:guide pos="2880"/>
      </p:guideLst>
    </p:cSldViewPr>
  </p:slideViewPr>
  <p:notesTextViewPr>
    <p:cViewPr>
      <p:scale>
        <a:sx n="1" d="1"/>
        <a:sy n="1" d="1"/>
      </p:scale>
      <p:origin x="0" y="0"/>
    </p:cViewPr>
  </p:notesTextViewPr>
  <p:sorterViewPr>
    <p:cViewPr>
      <p:scale>
        <a:sx n="116" d="100"/>
        <a:sy n="116" d="100"/>
      </p:scale>
      <p:origin x="0" y="0"/>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A0A0E-D34E-43BE-A020-2F0311CEA467}" type="doc">
      <dgm:prSet loTypeId="urn:microsoft.com/office/officeart/2005/8/layout/hierarchy1" loCatId="hierarchy" qsTypeId="urn:microsoft.com/office/officeart/2009/2/quickstyle/3d8" qsCatId="3D" csTypeId="urn:microsoft.com/office/officeart/2005/8/colors/accent1_2" csCatId="accent1" phldr="1"/>
      <dgm:spPr/>
      <dgm:t>
        <a:bodyPr/>
        <a:lstStyle/>
        <a:p>
          <a:endParaRPr lang="en-US"/>
        </a:p>
      </dgm:t>
    </dgm:pt>
    <dgm:pt modelId="{C9DB0944-6E39-4A57-94FD-6C55DBAEC2CD}">
      <dgm:prSet phldrT="[Text]"/>
      <dgm:spPr/>
      <dgm:t>
        <a:bodyPr/>
        <a:lstStyle/>
        <a:p>
          <a:r>
            <a:rPr lang="en-US" dirty="0"/>
            <a:t>Problems of the preterm</a:t>
          </a:r>
        </a:p>
      </dgm:t>
    </dgm:pt>
    <dgm:pt modelId="{A2E2A8DA-87F9-4ACB-9EC7-CC4FC57FE40E}" type="parTrans" cxnId="{5D9BB24B-B997-4C79-B415-1497DD95A9A0}">
      <dgm:prSet/>
      <dgm:spPr/>
      <dgm:t>
        <a:bodyPr/>
        <a:lstStyle/>
        <a:p>
          <a:endParaRPr lang="en-US"/>
        </a:p>
      </dgm:t>
    </dgm:pt>
    <dgm:pt modelId="{15C4B84C-2E40-41B6-9D05-882583768AC7}" type="sibTrans" cxnId="{5D9BB24B-B997-4C79-B415-1497DD95A9A0}">
      <dgm:prSet/>
      <dgm:spPr/>
      <dgm:t>
        <a:bodyPr/>
        <a:lstStyle/>
        <a:p>
          <a:endParaRPr lang="en-US"/>
        </a:p>
      </dgm:t>
    </dgm:pt>
    <dgm:pt modelId="{119CBFCA-78AE-45FC-873F-EC393651F367}">
      <dgm:prSet phldrT="[Text]"/>
      <dgm:spPr/>
      <dgm:t>
        <a:bodyPr/>
        <a:lstStyle/>
        <a:p>
          <a:r>
            <a:rPr lang="en-US" dirty="0"/>
            <a:t>Baby</a:t>
          </a:r>
        </a:p>
      </dgm:t>
    </dgm:pt>
    <dgm:pt modelId="{0F4E68A1-7E93-45C2-A25D-82DFD3DD548C}" type="parTrans" cxnId="{AB30D2D7-6DE9-4F62-ABB8-3E2617173D1B}">
      <dgm:prSet/>
      <dgm:spPr/>
      <dgm:t>
        <a:bodyPr/>
        <a:lstStyle/>
        <a:p>
          <a:endParaRPr lang="en-US"/>
        </a:p>
      </dgm:t>
    </dgm:pt>
    <dgm:pt modelId="{116A28B6-FC71-4E9F-9E97-A14FD6E652BA}" type="sibTrans" cxnId="{AB30D2D7-6DE9-4F62-ABB8-3E2617173D1B}">
      <dgm:prSet/>
      <dgm:spPr/>
      <dgm:t>
        <a:bodyPr/>
        <a:lstStyle/>
        <a:p>
          <a:endParaRPr lang="en-US"/>
        </a:p>
      </dgm:t>
    </dgm:pt>
    <dgm:pt modelId="{284606AA-AE51-4E6C-9487-C95814211C14}">
      <dgm:prSet phldrT="[Text]"/>
      <dgm:spPr/>
      <dgm:t>
        <a:bodyPr/>
        <a:lstStyle/>
        <a:p>
          <a:r>
            <a:rPr lang="en-US" dirty="0"/>
            <a:t>Family</a:t>
          </a:r>
        </a:p>
      </dgm:t>
    </dgm:pt>
    <dgm:pt modelId="{E1C49116-46CE-4736-8DB2-AC25FCB46E80}" type="parTrans" cxnId="{71FBFD6D-4D63-434C-8973-4721C6CE28B5}">
      <dgm:prSet/>
      <dgm:spPr/>
      <dgm:t>
        <a:bodyPr/>
        <a:lstStyle/>
        <a:p>
          <a:endParaRPr lang="en-US"/>
        </a:p>
      </dgm:t>
    </dgm:pt>
    <dgm:pt modelId="{FF287798-570F-4BA6-A0AD-BB8ECD3FFFD6}" type="sibTrans" cxnId="{71FBFD6D-4D63-434C-8973-4721C6CE28B5}">
      <dgm:prSet/>
      <dgm:spPr/>
      <dgm:t>
        <a:bodyPr/>
        <a:lstStyle/>
        <a:p>
          <a:endParaRPr lang="en-US"/>
        </a:p>
      </dgm:t>
    </dgm:pt>
    <dgm:pt modelId="{9E60E342-131E-48FB-A0EA-70998C91BED7}">
      <dgm:prSet phldrT="[Text]"/>
      <dgm:spPr/>
      <dgm:t>
        <a:bodyPr/>
        <a:lstStyle/>
        <a:p>
          <a:r>
            <a:rPr lang="en-US" dirty="0"/>
            <a:t>Society</a:t>
          </a:r>
        </a:p>
      </dgm:t>
    </dgm:pt>
    <dgm:pt modelId="{2B2C579F-661B-4EB2-ACCD-6D9E070FD5BC}" type="parTrans" cxnId="{6AFE3BDF-7D11-49C9-89AE-4665B884E5FC}">
      <dgm:prSet/>
      <dgm:spPr/>
      <dgm:t>
        <a:bodyPr/>
        <a:lstStyle/>
        <a:p>
          <a:endParaRPr lang="en-US"/>
        </a:p>
      </dgm:t>
    </dgm:pt>
    <dgm:pt modelId="{44F6425E-E490-483D-AFC2-3A5318EE860C}" type="sibTrans" cxnId="{6AFE3BDF-7D11-49C9-89AE-4665B884E5FC}">
      <dgm:prSet/>
      <dgm:spPr/>
      <dgm:t>
        <a:bodyPr/>
        <a:lstStyle/>
        <a:p>
          <a:endParaRPr lang="en-US"/>
        </a:p>
      </dgm:t>
    </dgm:pt>
    <dgm:pt modelId="{92742EAE-5097-4816-8E7B-16153868084B}" type="pres">
      <dgm:prSet presAssocID="{B44A0A0E-D34E-43BE-A020-2F0311CEA467}" presName="hierChild1" presStyleCnt="0">
        <dgm:presLayoutVars>
          <dgm:chPref val="1"/>
          <dgm:dir/>
          <dgm:animOne val="branch"/>
          <dgm:animLvl val="lvl"/>
          <dgm:resizeHandles/>
        </dgm:presLayoutVars>
      </dgm:prSet>
      <dgm:spPr/>
    </dgm:pt>
    <dgm:pt modelId="{EE9DF316-6185-46F9-8A05-E324AA865434}" type="pres">
      <dgm:prSet presAssocID="{C9DB0944-6E39-4A57-94FD-6C55DBAEC2CD}" presName="hierRoot1" presStyleCnt="0"/>
      <dgm:spPr/>
    </dgm:pt>
    <dgm:pt modelId="{693249E3-99E8-446F-A04D-DDDA7E6C99BD}" type="pres">
      <dgm:prSet presAssocID="{C9DB0944-6E39-4A57-94FD-6C55DBAEC2CD}" presName="composite" presStyleCnt="0"/>
      <dgm:spPr/>
    </dgm:pt>
    <dgm:pt modelId="{7CE0B9EF-440D-4BFA-B17D-8039606F6497}" type="pres">
      <dgm:prSet presAssocID="{C9DB0944-6E39-4A57-94FD-6C55DBAEC2CD}" presName="background" presStyleLbl="node0" presStyleIdx="0" presStyleCnt="1"/>
      <dgm:spPr/>
    </dgm:pt>
    <dgm:pt modelId="{1506F779-3A70-4EE6-A1CE-43368A8AFFA8}" type="pres">
      <dgm:prSet presAssocID="{C9DB0944-6E39-4A57-94FD-6C55DBAEC2CD}" presName="text" presStyleLbl="fgAcc0" presStyleIdx="0" presStyleCnt="1" custScaleX="456032" custLinFactNeighborX="26495" custLinFactNeighborY="-47384">
        <dgm:presLayoutVars>
          <dgm:chPref val="3"/>
        </dgm:presLayoutVars>
      </dgm:prSet>
      <dgm:spPr/>
    </dgm:pt>
    <dgm:pt modelId="{AF5FE1EB-A090-4E56-8FE5-2B6CDCB7F0C2}" type="pres">
      <dgm:prSet presAssocID="{C9DB0944-6E39-4A57-94FD-6C55DBAEC2CD}" presName="hierChild2" presStyleCnt="0"/>
      <dgm:spPr/>
    </dgm:pt>
    <dgm:pt modelId="{58661365-7D75-4873-AD99-1E054DF3E3ED}" type="pres">
      <dgm:prSet presAssocID="{0F4E68A1-7E93-45C2-A25D-82DFD3DD548C}" presName="Name10" presStyleLbl="parChTrans1D2" presStyleIdx="0" presStyleCnt="3"/>
      <dgm:spPr/>
    </dgm:pt>
    <dgm:pt modelId="{8FA48DFD-6DF7-4B8D-8BE9-6360A3005FB5}" type="pres">
      <dgm:prSet presAssocID="{119CBFCA-78AE-45FC-873F-EC393651F367}" presName="hierRoot2" presStyleCnt="0"/>
      <dgm:spPr/>
    </dgm:pt>
    <dgm:pt modelId="{577CB7AB-151F-4FBE-B297-1FBA0878E6C3}" type="pres">
      <dgm:prSet presAssocID="{119CBFCA-78AE-45FC-873F-EC393651F367}" presName="composite2" presStyleCnt="0"/>
      <dgm:spPr/>
    </dgm:pt>
    <dgm:pt modelId="{4A165B8C-DDAC-4843-8C12-6D914BAD4139}" type="pres">
      <dgm:prSet presAssocID="{119CBFCA-78AE-45FC-873F-EC393651F367}" presName="background2" presStyleLbl="node2" presStyleIdx="0" presStyleCnt="3"/>
      <dgm:spPr/>
    </dgm:pt>
    <dgm:pt modelId="{D7494F98-1C81-4207-9499-0CAB583E0093}" type="pres">
      <dgm:prSet presAssocID="{119CBFCA-78AE-45FC-873F-EC393651F367}" presName="text2" presStyleLbl="fgAcc2" presStyleIdx="0" presStyleCnt="3" custScaleX="143512" custLinFactNeighborX="-36203" custLinFactNeighborY="4926">
        <dgm:presLayoutVars>
          <dgm:chPref val="3"/>
        </dgm:presLayoutVars>
      </dgm:prSet>
      <dgm:spPr/>
    </dgm:pt>
    <dgm:pt modelId="{9D40F06C-10E5-4C5A-852F-C441FDBFE062}" type="pres">
      <dgm:prSet presAssocID="{119CBFCA-78AE-45FC-873F-EC393651F367}" presName="hierChild3" presStyleCnt="0"/>
      <dgm:spPr/>
    </dgm:pt>
    <dgm:pt modelId="{E6324B16-DD23-44F9-AAC7-55A6C7E6EC9A}" type="pres">
      <dgm:prSet presAssocID="{E1C49116-46CE-4736-8DB2-AC25FCB46E80}" presName="Name10" presStyleLbl="parChTrans1D2" presStyleIdx="1" presStyleCnt="3"/>
      <dgm:spPr/>
    </dgm:pt>
    <dgm:pt modelId="{C17A8C4E-DCC9-4E41-9729-C940633F30D3}" type="pres">
      <dgm:prSet presAssocID="{284606AA-AE51-4E6C-9487-C95814211C14}" presName="hierRoot2" presStyleCnt="0"/>
      <dgm:spPr/>
    </dgm:pt>
    <dgm:pt modelId="{0E13C4E0-C140-4330-9C17-3BB05EA24C70}" type="pres">
      <dgm:prSet presAssocID="{284606AA-AE51-4E6C-9487-C95814211C14}" presName="composite2" presStyleCnt="0"/>
      <dgm:spPr/>
    </dgm:pt>
    <dgm:pt modelId="{ACE5568D-E449-4E25-81CB-58E505E237B3}" type="pres">
      <dgm:prSet presAssocID="{284606AA-AE51-4E6C-9487-C95814211C14}" presName="background2" presStyleLbl="node2" presStyleIdx="1" presStyleCnt="3"/>
      <dgm:spPr/>
    </dgm:pt>
    <dgm:pt modelId="{091F715D-73BA-4145-8B99-B3C18D59C2FB}" type="pres">
      <dgm:prSet presAssocID="{284606AA-AE51-4E6C-9487-C95814211C14}" presName="text2" presStyleLbl="fgAcc2" presStyleIdx="1" presStyleCnt="3" custScaleX="135942" custLinFactNeighborX="-13237" custLinFactNeighborY="4926">
        <dgm:presLayoutVars>
          <dgm:chPref val="3"/>
        </dgm:presLayoutVars>
      </dgm:prSet>
      <dgm:spPr/>
    </dgm:pt>
    <dgm:pt modelId="{EBD3FEAC-AA6C-4CAE-A698-D5BC6A71CB21}" type="pres">
      <dgm:prSet presAssocID="{284606AA-AE51-4E6C-9487-C95814211C14}" presName="hierChild3" presStyleCnt="0"/>
      <dgm:spPr/>
    </dgm:pt>
    <dgm:pt modelId="{4B157071-1C83-4061-AE93-52E464BC9942}" type="pres">
      <dgm:prSet presAssocID="{2B2C579F-661B-4EB2-ACCD-6D9E070FD5BC}" presName="Name10" presStyleLbl="parChTrans1D2" presStyleIdx="2" presStyleCnt="3"/>
      <dgm:spPr/>
    </dgm:pt>
    <dgm:pt modelId="{8859ADB6-AFFA-4E17-9BB8-3126393EEB95}" type="pres">
      <dgm:prSet presAssocID="{9E60E342-131E-48FB-A0EA-70998C91BED7}" presName="hierRoot2" presStyleCnt="0"/>
      <dgm:spPr/>
    </dgm:pt>
    <dgm:pt modelId="{7E23367F-AFE0-4E11-B8BB-4BEB530D48FB}" type="pres">
      <dgm:prSet presAssocID="{9E60E342-131E-48FB-A0EA-70998C91BED7}" presName="composite2" presStyleCnt="0"/>
      <dgm:spPr/>
    </dgm:pt>
    <dgm:pt modelId="{CFB56B2F-2958-42E0-AB31-225920ED03ED}" type="pres">
      <dgm:prSet presAssocID="{9E60E342-131E-48FB-A0EA-70998C91BED7}" presName="background2" presStyleLbl="node2" presStyleIdx="2" presStyleCnt="3"/>
      <dgm:spPr/>
    </dgm:pt>
    <dgm:pt modelId="{75A4FD48-298C-4167-8F2D-78C237D3AB8D}" type="pres">
      <dgm:prSet presAssocID="{9E60E342-131E-48FB-A0EA-70998C91BED7}" presName="text2" presStyleLbl="fgAcc2" presStyleIdx="2" presStyleCnt="3" custScaleX="129214" custLinFactNeighborX="26285" custLinFactNeighborY="4926">
        <dgm:presLayoutVars>
          <dgm:chPref val="3"/>
        </dgm:presLayoutVars>
      </dgm:prSet>
      <dgm:spPr/>
    </dgm:pt>
    <dgm:pt modelId="{8CEB0EB2-3D96-4B0E-8D80-7A17F97B2AB8}" type="pres">
      <dgm:prSet presAssocID="{9E60E342-131E-48FB-A0EA-70998C91BED7}" presName="hierChild3" presStyleCnt="0"/>
      <dgm:spPr/>
    </dgm:pt>
  </dgm:ptLst>
  <dgm:cxnLst>
    <dgm:cxn modelId="{FEB7E705-CBB8-4B96-828F-0399A8F72605}" type="presOf" srcId="{9E60E342-131E-48FB-A0EA-70998C91BED7}" destId="{75A4FD48-298C-4167-8F2D-78C237D3AB8D}" srcOrd="0" destOrd="0" presId="urn:microsoft.com/office/officeart/2005/8/layout/hierarchy1"/>
    <dgm:cxn modelId="{232DBA49-EF3B-4223-9EB0-C4BC09D349F9}" type="presOf" srcId="{C9DB0944-6E39-4A57-94FD-6C55DBAEC2CD}" destId="{1506F779-3A70-4EE6-A1CE-43368A8AFFA8}" srcOrd="0" destOrd="0" presId="urn:microsoft.com/office/officeart/2005/8/layout/hierarchy1"/>
    <dgm:cxn modelId="{5D9BB24B-B997-4C79-B415-1497DD95A9A0}" srcId="{B44A0A0E-D34E-43BE-A020-2F0311CEA467}" destId="{C9DB0944-6E39-4A57-94FD-6C55DBAEC2CD}" srcOrd="0" destOrd="0" parTransId="{A2E2A8DA-87F9-4ACB-9EC7-CC4FC57FE40E}" sibTransId="{15C4B84C-2E40-41B6-9D05-882583768AC7}"/>
    <dgm:cxn modelId="{85498F4D-3521-4363-8F4B-472ED1EE6660}" type="presOf" srcId="{E1C49116-46CE-4736-8DB2-AC25FCB46E80}" destId="{E6324B16-DD23-44F9-AAC7-55A6C7E6EC9A}" srcOrd="0" destOrd="0" presId="urn:microsoft.com/office/officeart/2005/8/layout/hierarchy1"/>
    <dgm:cxn modelId="{71FBFD6D-4D63-434C-8973-4721C6CE28B5}" srcId="{C9DB0944-6E39-4A57-94FD-6C55DBAEC2CD}" destId="{284606AA-AE51-4E6C-9487-C95814211C14}" srcOrd="1" destOrd="0" parTransId="{E1C49116-46CE-4736-8DB2-AC25FCB46E80}" sibTransId="{FF287798-570F-4BA6-A0AD-BB8ECD3FFFD6}"/>
    <dgm:cxn modelId="{C9A1F076-02BD-490D-9852-3B62D6FF1A63}" type="presOf" srcId="{2B2C579F-661B-4EB2-ACCD-6D9E070FD5BC}" destId="{4B157071-1C83-4061-AE93-52E464BC9942}" srcOrd="0" destOrd="0" presId="urn:microsoft.com/office/officeart/2005/8/layout/hierarchy1"/>
    <dgm:cxn modelId="{2E1409C8-7B1C-41E2-B2E6-07799D4AE7C3}" type="presOf" srcId="{B44A0A0E-D34E-43BE-A020-2F0311CEA467}" destId="{92742EAE-5097-4816-8E7B-16153868084B}" srcOrd="0" destOrd="0" presId="urn:microsoft.com/office/officeart/2005/8/layout/hierarchy1"/>
    <dgm:cxn modelId="{AB30D2D7-6DE9-4F62-ABB8-3E2617173D1B}" srcId="{C9DB0944-6E39-4A57-94FD-6C55DBAEC2CD}" destId="{119CBFCA-78AE-45FC-873F-EC393651F367}" srcOrd="0" destOrd="0" parTransId="{0F4E68A1-7E93-45C2-A25D-82DFD3DD548C}" sibTransId="{116A28B6-FC71-4E9F-9E97-A14FD6E652BA}"/>
    <dgm:cxn modelId="{6AFE3BDF-7D11-49C9-89AE-4665B884E5FC}" srcId="{C9DB0944-6E39-4A57-94FD-6C55DBAEC2CD}" destId="{9E60E342-131E-48FB-A0EA-70998C91BED7}" srcOrd="2" destOrd="0" parTransId="{2B2C579F-661B-4EB2-ACCD-6D9E070FD5BC}" sibTransId="{44F6425E-E490-483D-AFC2-3A5318EE860C}"/>
    <dgm:cxn modelId="{FE3B7DE0-949A-4CF0-AD28-82EFCD7926A3}" type="presOf" srcId="{284606AA-AE51-4E6C-9487-C95814211C14}" destId="{091F715D-73BA-4145-8B99-B3C18D59C2FB}" srcOrd="0" destOrd="0" presId="urn:microsoft.com/office/officeart/2005/8/layout/hierarchy1"/>
    <dgm:cxn modelId="{0B52A5EB-A4E0-4FCA-8360-F3B1FFCD86FE}" type="presOf" srcId="{0F4E68A1-7E93-45C2-A25D-82DFD3DD548C}" destId="{58661365-7D75-4873-AD99-1E054DF3E3ED}" srcOrd="0" destOrd="0" presId="urn:microsoft.com/office/officeart/2005/8/layout/hierarchy1"/>
    <dgm:cxn modelId="{55D6CBF0-89AF-4403-8915-B35685B999D6}" type="presOf" srcId="{119CBFCA-78AE-45FC-873F-EC393651F367}" destId="{D7494F98-1C81-4207-9499-0CAB583E0093}" srcOrd="0" destOrd="0" presId="urn:microsoft.com/office/officeart/2005/8/layout/hierarchy1"/>
    <dgm:cxn modelId="{E6CF232A-E0DE-44DD-A970-E210ACF6E7E3}" type="presParOf" srcId="{92742EAE-5097-4816-8E7B-16153868084B}" destId="{EE9DF316-6185-46F9-8A05-E324AA865434}" srcOrd="0" destOrd="0" presId="urn:microsoft.com/office/officeart/2005/8/layout/hierarchy1"/>
    <dgm:cxn modelId="{F515425E-794C-4332-AE90-95F8CA21E125}" type="presParOf" srcId="{EE9DF316-6185-46F9-8A05-E324AA865434}" destId="{693249E3-99E8-446F-A04D-DDDA7E6C99BD}" srcOrd="0" destOrd="0" presId="urn:microsoft.com/office/officeart/2005/8/layout/hierarchy1"/>
    <dgm:cxn modelId="{523A5A99-434F-41D5-AEFE-F66A7C624A5D}" type="presParOf" srcId="{693249E3-99E8-446F-A04D-DDDA7E6C99BD}" destId="{7CE0B9EF-440D-4BFA-B17D-8039606F6497}" srcOrd="0" destOrd="0" presId="urn:microsoft.com/office/officeart/2005/8/layout/hierarchy1"/>
    <dgm:cxn modelId="{D5E9550E-CB79-48D9-AD70-7D674551EDA4}" type="presParOf" srcId="{693249E3-99E8-446F-A04D-DDDA7E6C99BD}" destId="{1506F779-3A70-4EE6-A1CE-43368A8AFFA8}" srcOrd="1" destOrd="0" presId="urn:microsoft.com/office/officeart/2005/8/layout/hierarchy1"/>
    <dgm:cxn modelId="{58136A8E-E9E0-429D-AC5D-1D192170E55E}" type="presParOf" srcId="{EE9DF316-6185-46F9-8A05-E324AA865434}" destId="{AF5FE1EB-A090-4E56-8FE5-2B6CDCB7F0C2}" srcOrd="1" destOrd="0" presId="urn:microsoft.com/office/officeart/2005/8/layout/hierarchy1"/>
    <dgm:cxn modelId="{8E5EEBBB-1018-44CA-9FAA-6EDD87705391}" type="presParOf" srcId="{AF5FE1EB-A090-4E56-8FE5-2B6CDCB7F0C2}" destId="{58661365-7D75-4873-AD99-1E054DF3E3ED}" srcOrd="0" destOrd="0" presId="urn:microsoft.com/office/officeart/2005/8/layout/hierarchy1"/>
    <dgm:cxn modelId="{A7C64ED5-77FD-4645-8A44-ECCA868D8208}" type="presParOf" srcId="{AF5FE1EB-A090-4E56-8FE5-2B6CDCB7F0C2}" destId="{8FA48DFD-6DF7-4B8D-8BE9-6360A3005FB5}" srcOrd="1" destOrd="0" presId="urn:microsoft.com/office/officeart/2005/8/layout/hierarchy1"/>
    <dgm:cxn modelId="{1354AE67-5E3A-4816-95FF-7941DB9CC7AD}" type="presParOf" srcId="{8FA48DFD-6DF7-4B8D-8BE9-6360A3005FB5}" destId="{577CB7AB-151F-4FBE-B297-1FBA0878E6C3}" srcOrd="0" destOrd="0" presId="urn:microsoft.com/office/officeart/2005/8/layout/hierarchy1"/>
    <dgm:cxn modelId="{29F45116-627B-4621-8089-501E5E840869}" type="presParOf" srcId="{577CB7AB-151F-4FBE-B297-1FBA0878E6C3}" destId="{4A165B8C-DDAC-4843-8C12-6D914BAD4139}" srcOrd="0" destOrd="0" presId="urn:microsoft.com/office/officeart/2005/8/layout/hierarchy1"/>
    <dgm:cxn modelId="{93BB927F-330C-4D30-AD7F-563791610B06}" type="presParOf" srcId="{577CB7AB-151F-4FBE-B297-1FBA0878E6C3}" destId="{D7494F98-1C81-4207-9499-0CAB583E0093}" srcOrd="1" destOrd="0" presId="urn:microsoft.com/office/officeart/2005/8/layout/hierarchy1"/>
    <dgm:cxn modelId="{3CE877F8-91D4-4A8B-B58F-796BD2CAE5FF}" type="presParOf" srcId="{8FA48DFD-6DF7-4B8D-8BE9-6360A3005FB5}" destId="{9D40F06C-10E5-4C5A-852F-C441FDBFE062}" srcOrd="1" destOrd="0" presId="urn:microsoft.com/office/officeart/2005/8/layout/hierarchy1"/>
    <dgm:cxn modelId="{4E864945-7144-4411-82E9-42D36F31C792}" type="presParOf" srcId="{AF5FE1EB-A090-4E56-8FE5-2B6CDCB7F0C2}" destId="{E6324B16-DD23-44F9-AAC7-55A6C7E6EC9A}" srcOrd="2" destOrd="0" presId="urn:microsoft.com/office/officeart/2005/8/layout/hierarchy1"/>
    <dgm:cxn modelId="{4F85B37E-0647-4A6E-95CE-BD127F5BE168}" type="presParOf" srcId="{AF5FE1EB-A090-4E56-8FE5-2B6CDCB7F0C2}" destId="{C17A8C4E-DCC9-4E41-9729-C940633F30D3}" srcOrd="3" destOrd="0" presId="urn:microsoft.com/office/officeart/2005/8/layout/hierarchy1"/>
    <dgm:cxn modelId="{5EF4BE6B-0BB2-4BE9-BFE2-8CBB2365816A}" type="presParOf" srcId="{C17A8C4E-DCC9-4E41-9729-C940633F30D3}" destId="{0E13C4E0-C140-4330-9C17-3BB05EA24C70}" srcOrd="0" destOrd="0" presId="urn:microsoft.com/office/officeart/2005/8/layout/hierarchy1"/>
    <dgm:cxn modelId="{DD120181-373B-4C1E-A48A-2E4A269C185F}" type="presParOf" srcId="{0E13C4E0-C140-4330-9C17-3BB05EA24C70}" destId="{ACE5568D-E449-4E25-81CB-58E505E237B3}" srcOrd="0" destOrd="0" presId="urn:microsoft.com/office/officeart/2005/8/layout/hierarchy1"/>
    <dgm:cxn modelId="{2CA968F5-CA77-4497-B8F1-B5D4566D5199}" type="presParOf" srcId="{0E13C4E0-C140-4330-9C17-3BB05EA24C70}" destId="{091F715D-73BA-4145-8B99-B3C18D59C2FB}" srcOrd="1" destOrd="0" presId="urn:microsoft.com/office/officeart/2005/8/layout/hierarchy1"/>
    <dgm:cxn modelId="{AFBE3461-2A9D-42EF-85C9-BA65762E32DE}" type="presParOf" srcId="{C17A8C4E-DCC9-4E41-9729-C940633F30D3}" destId="{EBD3FEAC-AA6C-4CAE-A698-D5BC6A71CB21}" srcOrd="1" destOrd="0" presId="urn:microsoft.com/office/officeart/2005/8/layout/hierarchy1"/>
    <dgm:cxn modelId="{100C0AAD-18D6-475B-8DED-4E195E15F27E}" type="presParOf" srcId="{AF5FE1EB-A090-4E56-8FE5-2B6CDCB7F0C2}" destId="{4B157071-1C83-4061-AE93-52E464BC9942}" srcOrd="4" destOrd="0" presId="urn:microsoft.com/office/officeart/2005/8/layout/hierarchy1"/>
    <dgm:cxn modelId="{AFA8B723-FEF6-4889-ABAE-91F36D4D2EF0}" type="presParOf" srcId="{AF5FE1EB-A090-4E56-8FE5-2B6CDCB7F0C2}" destId="{8859ADB6-AFFA-4E17-9BB8-3126393EEB95}" srcOrd="5" destOrd="0" presId="urn:microsoft.com/office/officeart/2005/8/layout/hierarchy1"/>
    <dgm:cxn modelId="{DE37C4FD-BE60-4413-8E23-FDA235D236F1}" type="presParOf" srcId="{8859ADB6-AFFA-4E17-9BB8-3126393EEB95}" destId="{7E23367F-AFE0-4E11-B8BB-4BEB530D48FB}" srcOrd="0" destOrd="0" presId="urn:microsoft.com/office/officeart/2005/8/layout/hierarchy1"/>
    <dgm:cxn modelId="{B07328C2-F734-4778-B175-96A79EE824F4}" type="presParOf" srcId="{7E23367F-AFE0-4E11-B8BB-4BEB530D48FB}" destId="{CFB56B2F-2958-42E0-AB31-225920ED03ED}" srcOrd="0" destOrd="0" presId="urn:microsoft.com/office/officeart/2005/8/layout/hierarchy1"/>
    <dgm:cxn modelId="{F595FCC8-C782-427F-A78A-4C22E3AED120}" type="presParOf" srcId="{7E23367F-AFE0-4E11-B8BB-4BEB530D48FB}" destId="{75A4FD48-298C-4167-8F2D-78C237D3AB8D}" srcOrd="1" destOrd="0" presId="urn:microsoft.com/office/officeart/2005/8/layout/hierarchy1"/>
    <dgm:cxn modelId="{66EA127E-C6F1-4793-BB8C-3AE7F297E98C}" type="presParOf" srcId="{8859ADB6-AFFA-4E17-9BB8-3126393EEB95}" destId="{8CEB0EB2-3D96-4B0E-8D80-7A17F97B2AB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40A341-452C-4D6F-8A5B-1F070AAF812A}"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US"/>
        </a:p>
      </dgm:t>
    </dgm:pt>
    <dgm:pt modelId="{BA979E4F-8B48-439C-840F-9545D32DBA13}">
      <dgm:prSet phldrT="[Text]"/>
      <dgm:spPr/>
      <dgm:t>
        <a:bodyPr/>
        <a:lstStyle/>
        <a:p>
          <a:pPr>
            <a:buFont typeface="+mj-lt"/>
            <a:buAutoNum type="arabicPeriod"/>
          </a:pPr>
          <a:r>
            <a:rPr lang="en-US" dirty="0">
              <a:ln w="0"/>
              <a:effectLst>
                <a:outerShdw blurRad="38100" dist="19050" dir="2700000" algn="tl" rotWithShape="0">
                  <a:schemeClr val="dk1">
                    <a:alpha val="40000"/>
                  </a:schemeClr>
                </a:outerShdw>
              </a:effectLst>
            </a:rPr>
            <a:t>POLICY IMPLEMENTATION ON MOTHER-NICU STRATEGY TO ACHIEVE SDG 3.2.2 </a:t>
          </a:r>
          <a:endParaRPr lang="en-US" dirty="0"/>
        </a:p>
      </dgm:t>
    </dgm:pt>
    <dgm:pt modelId="{7BF30503-F126-4B63-87CE-0ADEE58BBDBB}" type="parTrans" cxnId="{A61FC9FA-58BE-4E5C-9BF6-8B5E0B130EE1}">
      <dgm:prSet/>
      <dgm:spPr/>
      <dgm:t>
        <a:bodyPr/>
        <a:lstStyle/>
        <a:p>
          <a:endParaRPr lang="en-US"/>
        </a:p>
      </dgm:t>
    </dgm:pt>
    <dgm:pt modelId="{66DCEFF2-16C7-48AC-9BE0-46173CDBC71B}" type="sibTrans" cxnId="{A61FC9FA-58BE-4E5C-9BF6-8B5E0B130EE1}">
      <dgm:prSet/>
      <dgm:spPr/>
      <dgm:t>
        <a:bodyPr/>
        <a:lstStyle/>
        <a:p>
          <a:endParaRPr lang="en-US"/>
        </a:p>
      </dgm:t>
    </dgm:pt>
    <dgm:pt modelId="{DED1CE26-D513-4417-9C3D-EFBA6A1F2A6C}">
      <dgm:prSet/>
      <dgm:spPr/>
      <dgm:t>
        <a:bodyPr/>
        <a:lstStyle/>
        <a:p>
          <a:r>
            <a:rPr lang="en-US" dirty="0">
              <a:ln w="0"/>
              <a:effectLst>
                <a:outerShdw blurRad="38100" dist="19050" dir="2700000" algn="tl" rotWithShape="0">
                  <a:schemeClr val="dk1">
                    <a:alpha val="40000"/>
                  </a:schemeClr>
                </a:outerShdw>
              </a:effectLst>
            </a:rPr>
            <a:t>PREMATURITY IS A MAJOR CONTRIBUTOR TO CHILD MORTALITY</a:t>
          </a:r>
        </a:p>
      </dgm:t>
    </dgm:pt>
    <dgm:pt modelId="{3DDB2630-7564-4D4F-90AD-ECB43C79CF5B}" type="parTrans" cxnId="{5354FF31-6EF5-4BD3-8444-3B72CCCCB664}">
      <dgm:prSet/>
      <dgm:spPr/>
      <dgm:t>
        <a:bodyPr/>
        <a:lstStyle/>
        <a:p>
          <a:endParaRPr lang="en-US"/>
        </a:p>
      </dgm:t>
    </dgm:pt>
    <dgm:pt modelId="{D90D8085-8DE3-4581-81A3-DD209839D15D}" type="sibTrans" cxnId="{5354FF31-6EF5-4BD3-8444-3B72CCCCB664}">
      <dgm:prSet/>
      <dgm:spPr/>
      <dgm:t>
        <a:bodyPr/>
        <a:lstStyle/>
        <a:p>
          <a:endParaRPr lang="en-US"/>
        </a:p>
      </dgm:t>
    </dgm:pt>
    <dgm:pt modelId="{B271ED06-74C7-4045-88D5-B6774626C78A}">
      <dgm:prSet/>
      <dgm:spPr/>
      <dgm:t>
        <a:bodyPr/>
        <a:lstStyle/>
        <a:p>
          <a:r>
            <a:rPr lang="en-US" dirty="0">
              <a:ln w="0"/>
              <a:effectLst>
                <a:outerShdw blurRad="38100" dist="19050" dir="2700000" algn="tl" rotWithShape="0">
                  <a:schemeClr val="dk1">
                    <a:alpha val="40000"/>
                  </a:schemeClr>
                </a:outerShdw>
              </a:effectLst>
            </a:rPr>
            <a:t>THERES NEED TO ADOPT LOW-COST STRATEGIES IN THE CARE OF THE PRETERM</a:t>
          </a:r>
        </a:p>
      </dgm:t>
    </dgm:pt>
    <dgm:pt modelId="{3259AB67-AAB0-455C-9CDB-77321F996DDE}" type="parTrans" cxnId="{1447D8E8-1B1A-4DF1-90EC-F117B8A8DFB1}">
      <dgm:prSet/>
      <dgm:spPr/>
      <dgm:t>
        <a:bodyPr/>
        <a:lstStyle/>
        <a:p>
          <a:endParaRPr lang="en-US"/>
        </a:p>
      </dgm:t>
    </dgm:pt>
    <dgm:pt modelId="{990516AA-FE9A-4D09-BDE8-F209AC43E9CC}" type="sibTrans" cxnId="{1447D8E8-1B1A-4DF1-90EC-F117B8A8DFB1}">
      <dgm:prSet/>
      <dgm:spPr/>
      <dgm:t>
        <a:bodyPr/>
        <a:lstStyle/>
        <a:p>
          <a:endParaRPr lang="en-US"/>
        </a:p>
      </dgm:t>
    </dgm:pt>
    <dgm:pt modelId="{AD88C2CA-FBCC-4B1E-B846-F5B00B2C57D4}" type="pres">
      <dgm:prSet presAssocID="{0D40A341-452C-4D6F-8A5B-1F070AAF812A}" presName="Name0" presStyleCnt="0">
        <dgm:presLayoutVars>
          <dgm:chMax val="7"/>
          <dgm:chPref val="7"/>
          <dgm:dir/>
        </dgm:presLayoutVars>
      </dgm:prSet>
      <dgm:spPr/>
    </dgm:pt>
    <dgm:pt modelId="{C2056646-373E-4713-898A-465EFA1FA940}" type="pres">
      <dgm:prSet presAssocID="{0D40A341-452C-4D6F-8A5B-1F070AAF812A}" presName="Name1" presStyleCnt="0"/>
      <dgm:spPr/>
    </dgm:pt>
    <dgm:pt modelId="{77535BC3-EA1D-4173-BBDC-4D419CA3094F}" type="pres">
      <dgm:prSet presAssocID="{0D40A341-452C-4D6F-8A5B-1F070AAF812A}" presName="cycle" presStyleCnt="0"/>
      <dgm:spPr/>
    </dgm:pt>
    <dgm:pt modelId="{C36FC0EB-B555-42A6-B691-8FEF1F1340DC}" type="pres">
      <dgm:prSet presAssocID="{0D40A341-452C-4D6F-8A5B-1F070AAF812A}" presName="srcNode" presStyleLbl="node1" presStyleIdx="0" presStyleCnt="3"/>
      <dgm:spPr/>
    </dgm:pt>
    <dgm:pt modelId="{F365DE97-FBA7-4F5B-B24B-EA01EB6DDE30}" type="pres">
      <dgm:prSet presAssocID="{0D40A341-452C-4D6F-8A5B-1F070AAF812A}" presName="conn" presStyleLbl="parChTrans1D2" presStyleIdx="0" presStyleCnt="1"/>
      <dgm:spPr/>
    </dgm:pt>
    <dgm:pt modelId="{9DF3C3E2-EF84-4961-B273-83ACAC7E4C5E}" type="pres">
      <dgm:prSet presAssocID="{0D40A341-452C-4D6F-8A5B-1F070AAF812A}" presName="extraNode" presStyleLbl="node1" presStyleIdx="0" presStyleCnt="3"/>
      <dgm:spPr/>
    </dgm:pt>
    <dgm:pt modelId="{F7A37893-18DB-4E1F-956D-55C75549E196}" type="pres">
      <dgm:prSet presAssocID="{0D40A341-452C-4D6F-8A5B-1F070AAF812A}" presName="dstNode" presStyleLbl="node1" presStyleIdx="0" presStyleCnt="3"/>
      <dgm:spPr/>
    </dgm:pt>
    <dgm:pt modelId="{DFA35807-3D55-43AE-8A43-4BE64090F17A}" type="pres">
      <dgm:prSet presAssocID="{DED1CE26-D513-4417-9C3D-EFBA6A1F2A6C}" presName="text_1" presStyleLbl="node1" presStyleIdx="0" presStyleCnt="3">
        <dgm:presLayoutVars>
          <dgm:bulletEnabled val="1"/>
        </dgm:presLayoutVars>
      </dgm:prSet>
      <dgm:spPr/>
    </dgm:pt>
    <dgm:pt modelId="{C79F02C6-155A-4B34-8EDA-7A1BC1B10441}" type="pres">
      <dgm:prSet presAssocID="{DED1CE26-D513-4417-9C3D-EFBA6A1F2A6C}" presName="accent_1" presStyleCnt="0"/>
      <dgm:spPr/>
    </dgm:pt>
    <dgm:pt modelId="{6E87A075-BAAE-40D0-B101-0E1BFDDC2A22}" type="pres">
      <dgm:prSet presAssocID="{DED1CE26-D513-4417-9C3D-EFBA6A1F2A6C}" presName="accentRepeatNode" presStyleLbl="solidFgAcc1" presStyleIdx="0" presStyleCnt="3"/>
      <dgm:spPr/>
    </dgm:pt>
    <dgm:pt modelId="{85B79B66-2020-4CBD-8586-475DE5C7BEE1}" type="pres">
      <dgm:prSet presAssocID="{B271ED06-74C7-4045-88D5-B6774626C78A}" presName="text_2" presStyleLbl="node1" presStyleIdx="1" presStyleCnt="3">
        <dgm:presLayoutVars>
          <dgm:bulletEnabled val="1"/>
        </dgm:presLayoutVars>
      </dgm:prSet>
      <dgm:spPr/>
    </dgm:pt>
    <dgm:pt modelId="{D80B185F-1BE3-426C-B258-1E3D36248A2F}" type="pres">
      <dgm:prSet presAssocID="{B271ED06-74C7-4045-88D5-B6774626C78A}" presName="accent_2" presStyleCnt="0"/>
      <dgm:spPr/>
    </dgm:pt>
    <dgm:pt modelId="{49A86153-BBE5-4B8E-BC1D-AF1A092AFC77}" type="pres">
      <dgm:prSet presAssocID="{B271ED06-74C7-4045-88D5-B6774626C78A}" presName="accentRepeatNode" presStyleLbl="solidFgAcc1" presStyleIdx="1" presStyleCnt="3"/>
      <dgm:spPr/>
    </dgm:pt>
    <dgm:pt modelId="{95A37B52-7687-4821-996B-845802F99DB8}" type="pres">
      <dgm:prSet presAssocID="{BA979E4F-8B48-439C-840F-9545D32DBA13}" presName="text_3" presStyleLbl="node1" presStyleIdx="2" presStyleCnt="3">
        <dgm:presLayoutVars>
          <dgm:bulletEnabled val="1"/>
        </dgm:presLayoutVars>
      </dgm:prSet>
      <dgm:spPr/>
    </dgm:pt>
    <dgm:pt modelId="{D3822820-5F34-4A6D-A592-DC6EF8B07FAE}" type="pres">
      <dgm:prSet presAssocID="{BA979E4F-8B48-439C-840F-9545D32DBA13}" presName="accent_3" presStyleCnt="0"/>
      <dgm:spPr/>
    </dgm:pt>
    <dgm:pt modelId="{01988B22-CD9E-47D8-B7FA-31A1E12FC997}" type="pres">
      <dgm:prSet presAssocID="{BA979E4F-8B48-439C-840F-9545D32DBA13}" presName="accentRepeatNode" presStyleLbl="solidFgAcc1" presStyleIdx="2" presStyleCnt="3"/>
      <dgm:spPr/>
    </dgm:pt>
  </dgm:ptLst>
  <dgm:cxnLst>
    <dgm:cxn modelId="{5354FF31-6EF5-4BD3-8444-3B72CCCCB664}" srcId="{0D40A341-452C-4D6F-8A5B-1F070AAF812A}" destId="{DED1CE26-D513-4417-9C3D-EFBA6A1F2A6C}" srcOrd="0" destOrd="0" parTransId="{3DDB2630-7564-4D4F-90AD-ECB43C79CF5B}" sibTransId="{D90D8085-8DE3-4581-81A3-DD209839D15D}"/>
    <dgm:cxn modelId="{F2A66F42-0890-4317-91B2-3FEAF505F2AB}" type="presOf" srcId="{DED1CE26-D513-4417-9C3D-EFBA6A1F2A6C}" destId="{DFA35807-3D55-43AE-8A43-4BE64090F17A}" srcOrd="0" destOrd="0" presId="urn:microsoft.com/office/officeart/2008/layout/VerticalCurvedList"/>
    <dgm:cxn modelId="{C248DB82-E315-4B06-83EC-AA18423C5CCF}" type="presOf" srcId="{BA979E4F-8B48-439C-840F-9545D32DBA13}" destId="{95A37B52-7687-4821-996B-845802F99DB8}" srcOrd="0" destOrd="0" presId="urn:microsoft.com/office/officeart/2008/layout/VerticalCurvedList"/>
    <dgm:cxn modelId="{2D15B58D-F696-44B8-B316-CCA3B6EEE5D1}" type="presOf" srcId="{B271ED06-74C7-4045-88D5-B6774626C78A}" destId="{85B79B66-2020-4CBD-8586-475DE5C7BEE1}" srcOrd="0" destOrd="0" presId="urn:microsoft.com/office/officeart/2008/layout/VerticalCurvedList"/>
    <dgm:cxn modelId="{378E529E-6593-44A7-AA65-E8F8B5263F24}" type="presOf" srcId="{D90D8085-8DE3-4581-81A3-DD209839D15D}" destId="{F365DE97-FBA7-4F5B-B24B-EA01EB6DDE30}" srcOrd="0" destOrd="0" presId="urn:microsoft.com/office/officeart/2008/layout/VerticalCurvedList"/>
    <dgm:cxn modelId="{889C80DE-6361-4650-9746-66700382EFC7}" type="presOf" srcId="{0D40A341-452C-4D6F-8A5B-1F070AAF812A}" destId="{AD88C2CA-FBCC-4B1E-B846-F5B00B2C57D4}" srcOrd="0" destOrd="0" presId="urn:microsoft.com/office/officeart/2008/layout/VerticalCurvedList"/>
    <dgm:cxn modelId="{1447D8E8-1B1A-4DF1-90EC-F117B8A8DFB1}" srcId="{0D40A341-452C-4D6F-8A5B-1F070AAF812A}" destId="{B271ED06-74C7-4045-88D5-B6774626C78A}" srcOrd="1" destOrd="0" parTransId="{3259AB67-AAB0-455C-9CDB-77321F996DDE}" sibTransId="{990516AA-FE9A-4D09-BDE8-F209AC43E9CC}"/>
    <dgm:cxn modelId="{A61FC9FA-58BE-4E5C-9BF6-8B5E0B130EE1}" srcId="{0D40A341-452C-4D6F-8A5B-1F070AAF812A}" destId="{BA979E4F-8B48-439C-840F-9545D32DBA13}" srcOrd="2" destOrd="0" parTransId="{7BF30503-F126-4B63-87CE-0ADEE58BBDBB}" sibTransId="{66DCEFF2-16C7-48AC-9BE0-46173CDBC71B}"/>
    <dgm:cxn modelId="{E7F38120-9529-45DF-8D53-1E6D0ECC5B16}" type="presParOf" srcId="{AD88C2CA-FBCC-4B1E-B846-F5B00B2C57D4}" destId="{C2056646-373E-4713-898A-465EFA1FA940}" srcOrd="0" destOrd="0" presId="urn:microsoft.com/office/officeart/2008/layout/VerticalCurvedList"/>
    <dgm:cxn modelId="{D98A35BB-4537-4ADF-8747-EA48BE80702A}" type="presParOf" srcId="{C2056646-373E-4713-898A-465EFA1FA940}" destId="{77535BC3-EA1D-4173-BBDC-4D419CA3094F}" srcOrd="0" destOrd="0" presId="urn:microsoft.com/office/officeart/2008/layout/VerticalCurvedList"/>
    <dgm:cxn modelId="{B69E9F89-AA15-4717-821A-C1DCBA3BAAF0}" type="presParOf" srcId="{77535BC3-EA1D-4173-BBDC-4D419CA3094F}" destId="{C36FC0EB-B555-42A6-B691-8FEF1F1340DC}" srcOrd="0" destOrd="0" presId="urn:microsoft.com/office/officeart/2008/layout/VerticalCurvedList"/>
    <dgm:cxn modelId="{1C826158-0594-45E8-99BC-AA8C9D220592}" type="presParOf" srcId="{77535BC3-EA1D-4173-BBDC-4D419CA3094F}" destId="{F365DE97-FBA7-4F5B-B24B-EA01EB6DDE30}" srcOrd="1" destOrd="0" presId="urn:microsoft.com/office/officeart/2008/layout/VerticalCurvedList"/>
    <dgm:cxn modelId="{AB81D754-8DCA-4FAB-87C3-90FF541DD35E}" type="presParOf" srcId="{77535BC3-EA1D-4173-BBDC-4D419CA3094F}" destId="{9DF3C3E2-EF84-4961-B273-83ACAC7E4C5E}" srcOrd="2" destOrd="0" presId="urn:microsoft.com/office/officeart/2008/layout/VerticalCurvedList"/>
    <dgm:cxn modelId="{C5085D39-A1F4-401A-9A77-528EF437969E}" type="presParOf" srcId="{77535BC3-EA1D-4173-BBDC-4D419CA3094F}" destId="{F7A37893-18DB-4E1F-956D-55C75549E196}" srcOrd="3" destOrd="0" presId="urn:microsoft.com/office/officeart/2008/layout/VerticalCurvedList"/>
    <dgm:cxn modelId="{F0D00E5C-E26F-4A83-9B6C-EE8F1C3664F5}" type="presParOf" srcId="{C2056646-373E-4713-898A-465EFA1FA940}" destId="{DFA35807-3D55-43AE-8A43-4BE64090F17A}" srcOrd="1" destOrd="0" presId="urn:microsoft.com/office/officeart/2008/layout/VerticalCurvedList"/>
    <dgm:cxn modelId="{B8C27326-00E9-4F88-8043-75C0634B2F2D}" type="presParOf" srcId="{C2056646-373E-4713-898A-465EFA1FA940}" destId="{C79F02C6-155A-4B34-8EDA-7A1BC1B10441}" srcOrd="2" destOrd="0" presId="urn:microsoft.com/office/officeart/2008/layout/VerticalCurvedList"/>
    <dgm:cxn modelId="{DC8C2732-AE69-49A5-8185-DD0BF70D030D}" type="presParOf" srcId="{C79F02C6-155A-4B34-8EDA-7A1BC1B10441}" destId="{6E87A075-BAAE-40D0-B101-0E1BFDDC2A22}" srcOrd="0" destOrd="0" presId="urn:microsoft.com/office/officeart/2008/layout/VerticalCurvedList"/>
    <dgm:cxn modelId="{5BFFE052-0CD8-4063-B18F-8C140D0D7638}" type="presParOf" srcId="{C2056646-373E-4713-898A-465EFA1FA940}" destId="{85B79B66-2020-4CBD-8586-475DE5C7BEE1}" srcOrd="3" destOrd="0" presId="urn:microsoft.com/office/officeart/2008/layout/VerticalCurvedList"/>
    <dgm:cxn modelId="{EE6B17FC-556F-4025-8F6E-5DA7DEF81838}" type="presParOf" srcId="{C2056646-373E-4713-898A-465EFA1FA940}" destId="{D80B185F-1BE3-426C-B258-1E3D36248A2F}" srcOrd="4" destOrd="0" presId="urn:microsoft.com/office/officeart/2008/layout/VerticalCurvedList"/>
    <dgm:cxn modelId="{2B3BC3D7-8DF0-407C-99AA-8CE913029133}" type="presParOf" srcId="{D80B185F-1BE3-426C-B258-1E3D36248A2F}" destId="{49A86153-BBE5-4B8E-BC1D-AF1A092AFC77}" srcOrd="0" destOrd="0" presId="urn:microsoft.com/office/officeart/2008/layout/VerticalCurvedList"/>
    <dgm:cxn modelId="{6CECCEB7-84D0-44BB-A7E5-BD1BADCAAD39}" type="presParOf" srcId="{C2056646-373E-4713-898A-465EFA1FA940}" destId="{95A37B52-7687-4821-996B-845802F99DB8}" srcOrd="5" destOrd="0" presId="urn:microsoft.com/office/officeart/2008/layout/VerticalCurvedList"/>
    <dgm:cxn modelId="{A8BF19CC-AC01-411A-948A-6579C805A8A0}" type="presParOf" srcId="{C2056646-373E-4713-898A-465EFA1FA940}" destId="{D3822820-5F34-4A6D-A592-DC6EF8B07FAE}" srcOrd="6" destOrd="0" presId="urn:microsoft.com/office/officeart/2008/layout/VerticalCurvedList"/>
    <dgm:cxn modelId="{F04F92B0-C78B-4A99-AAF9-74744CAA5E7C}" type="presParOf" srcId="{D3822820-5F34-4A6D-A592-DC6EF8B07FAE}" destId="{01988B22-CD9E-47D8-B7FA-31A1E12FC99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57071-1C83-4061-AE93-52E464BC9942}">
      <dsp:nvSpPr>
        <dsp:cNvPr id="0" name=""/>
        <dsp:cNvSpPr/>
      </dsp:nvSpPr>
      <dsp:spPr>
        <a:xfrm>
          <a:off x="4249690" y="1352575"/>
          <a:ext cx="3044006" cy="1160536"/>
        </a:xfrm>
        <a:custGeom>
          <a:avLst/>
          <a:gdLst/>
          <a:ahLst/>
          <a:cxnLst/>
          <a:rect l="0" t="0" r="0" b="0"/>
          <a:pathLst>
            <a:path>
              <a:moveTo>
                <a:pt x="0" y="0"/>
              </a:moveTo>
              <a:lnTo>
                <a:pt x="0" y="987967"/>
              </a:lnTo>
              <a:lnTo>
                <a:pt x="3044006" y="987967"/>
              </a:lnTo>
              <a:lnTo>
                <a:pt x="3044006" y="116053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6324B16-DD23-44F9-AAC7-55A6C7E6EC9A}">
      <dsp:nvSpPr>
        <dsp:cNvPr id="0" name=""/>
        <dsp:cNvSpPr/>
      </dsp:nvSpPr>
      <dsp:spPr>
        <a:xfrm>
          <a:off x="4135194" y="1352575"/>
          <a:ext cx="114495" cy="1160536"/>
        </a:xfrm>
        <a:custGeom>
          <a:avLst/>
          <a:gdLst/>
          <a:ahLst/>
          <a:cxnLst/>
          <a:rect l="0" t="0" r="0" b="0"/>
          <a:pathLst>
            <a:path>
              <a:moveTo>
                <a:pt x="114495" y="0"/>
              </a:moveTo>
              <a:lnTo>
                <a:pt x="114495" y="987967"/>
              </a:lnTo>
              <a:lnTo>
                <a:pt x="0" y="987967"/>
              </a:lnTo>
              <a:lnTo>
                <a:pt x="0" y="116053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8661365-7D75-4873-AD99-1E054DF3E3ED}">
      <dsp:nvSpPr>
        <dsp:cNvPr id="0" name=""/>
        <dsp:cNvSpPr/>
      </dsp:nvSpPr>
      <dsp:spPr>
        <a:xfrm>
          <a:off x="1129701" y="1352575"/>
          <a:ext cx="3119988" cy="1160536"/>
        </a:xfrm>
        <a:custGeom>
          <a:avLst/>
          <a:gdLst/>
          <a:ahLst/>
          <a:cxnLst/>
          <a:rect l="0" t="0" r="0" b="0"/>
          <a:pathLst>
            <a:path>
              <a:moveTo>
                <a:pt x="3119988" y="0"/>
              </a:moveTo>
              <a:lnTo>
                <a:pt x="3119988" y="987967"/>
              </a:lnTo>
              <a:lnTo>
                <a:pt x="0" y="987967"/>
              </a:lnTo>
              <a:lnTo>
                <a:pt x="0" y="116053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CE0B9EF-440D-4BFA-B17D-8039606F6497}">
      <dsp:nvSpPr>
        <dsp:cNvPr id="0" name=""/>
        <dsp:cNvSpPr/>
      </dsp:nvSpPr>
      <dsp:spPr>
        <a:xfrm>
          <a:off x="2174" y="169687"/>
          <a:ext cx="8495030" cy="118288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506F779-3A70-4EE6-A1CE-43368A8AFFA8}">
      <dsp:nvSpPr>
        <dsp:cNvPr id="0" name=""/>
        <dsp:cNvSpPr/>
      </dsp:nvSpPr>
      <dsp:spPr>
        <a:xfrm>
          <a:off x="209154" y="366318"/>
          <a:ext cx="8495030" cy="1182887"/>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Problems of the preterm</a:t>
          </a:r>
        </a:p>
      </dsp:txBody>
      <dsp:txXfrm>
        <a:off x="243800" y="400964"/>
        <a:ext cx="8425738" cy="1113595"/>
      </dsp:txXfrm>
    </dsp:sp>
    <dsp:sp modelId="{4A165B8C-DDAC-4843-8C12-6D914BAD4139}">
      <dsp:nvSpPr>
        <dsp:cNvPr id="0" name=""/>
        <dsp:cNvSpPr/>
      </dsp:nvSpPr>
      <dsp:spPr>
        <a:xfrm>
          <a:off x="-206979" y="2513112"/>
          <a:ext cx="2673362" cy="118288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7494F98-1C81-4207-9499-0CAB583E0093}">
      <dsp:nvSpPr>
        <dsp:cNvPr id="0" name=""/>
        <dsp:cNvSpPr/>
      </dsp:nvSpPr>
      <dsp:spPr>
        <a:xfrm>
          <a:off x="0" y="2709742"/>
          <a:ext cx="2673362" cy="1182887"/>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Baby</a:t>
          </a:r>
        </a:p>
      </dsp:txBody>
      <dsp:txXfrm>
        <a:off x="34646" y="2744388"/>
        <a:ext cx="2604070" cy="1113595"/>
      </dsp:txXfrm>
    </dsp:sp>
    <dsp:sp modelId="{ACE5568D-E449-4E25-81CB-58E505E237B3}">
      <dsp:nvSpPr>
        <dsp:cNvPr id="0" name=""/>
        <dsp:cNvSpPr/>
      </dsp:nvSpPr>
      <dsp:spPr>
        <a:xfrm>
          <a:off x="2869020" y="2513112"/>
          <a:ext cx="2532347" cy="118288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91F715D-73BA-4145-8B99-B3C18D59C2FB}">
      <dsp:nvSpPr>
        <dsp:cNvPr id="0" name=""/>
        <dsp:cNvSpPr/>
      </dsp:nvSpPr>
      <dsp:spPr>
        <a:xfrm>
          <a:off x="3076000" y="2709742"/>
          <a:ext cx="2532347" cy="1182887"/>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Family</a:t>
          </a:r>
        </a:p>
      </dsp:txBody>
      <dsp:txXfrm>
        <a:off x="3110646" y="2744388"/>
        <a:ext cx="2463055" cy="1113595"/>
      </dsp:txXfrm>
    </dsp:sp>
    <dsp:sp modelId="{CFB56B2F-2958-42E0-AB31-225920ED03ED}">
      <dsp:nvSpPr>
        <dsp:cNvPr id="0" name=""/>
        <dsp:cNvSpPr/>
      </dsp:nvSpPr>
      <dsp:spPr>
        <a:xfrm>
          <a:off x="6090188" y="2513112"/>
          <a:ext cx="2407017" cy="118288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5A4FD48-298C-4167-8F2D-78C237D3AB8D}">
      <dsp:nvSpPr>
        <dsp:cNvPr id="0" name=""/>
        <dsp:cNvSpPr/>
      </dsp:nvSpPr>
      <dsp:spPr>
        <a:xfrm>
          <a:off x="6297167" y="2709742"/>
          <a:ext cx="2407017" cy="1182887"/>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Society</a:t>
          </a:r>
        </a:p>
      </dsp:txBody>
      <dsp:txXfrm>
        <a:off x="6331813" y="2744388"/>
        <a:ext cx="2337725" cy="1113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DE97-FBA7-4F5B-B24B-EA01EB6DDE30}">
      <dsp:nvSpPr>
        <dsp:cNvPr id="0" name=""/>
        <dsp:cNvSpPr/>
      </dsp:nvSpPr>
      <dsp:spPr>
        <a:xfrm>
          <a:off x="-5524220" y="-845888"/>
          <a:ext cx="6578335" cy="6578335"/>
        </a:xfrm>
        <a:prstGeom prst="blockArc">
          <a:avLst>
            <a:gd name="adj1" fmla="val 18900000"/>
            <a:gd name="adj2" fmla="val 2700000"/>
            <a:gd name="adj3" fmla="val 328"/>
          </a:avLst>
        </a:pr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A35807-3D55-43AE-8A43-4BE64090F17A}">
      <dsp:nvSpPr>
        <dsp:cNvPr id="0" name=""/>
        <dsp:cNvSpPr/>
      </dsp:nvSpPr>
      <dsp:spPr>
        <a:xfrm>
          <a:off x="678254" y="488655"/>
          <a:ext cx="6584151" cy="97731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7574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n w="0"/>
              <a:effectLst>
                <a:outerShdw blurRad="38100" dist="19050" dir="2700000" algn="tl" rotWithShape="0">
                  <a:schemeClr val="dk1">
                    <a:alpha val="40000"/>
                  </a:schemeClr>
                </a:outerShdw>
              </a:effectLst>
            </a:rPr>
            <a:t>PREMATURITY IS A MAJOR CONTRIBUTOR TO CHILD MORTALITY</a:t>
          </a:r>
        </a:p>
      </dsp:txBody>
      <dsp:txXfrm>
        <a:off x="678254" y="488655"/>
        <a:ext cx="6584151" cy="977311"/>
      </dsp:txXfrm>
    </dsp:sp>
    <dsp:sp modelId="{6E87A075-BAAE-40D0-B101-0E1BFDDC2A22}">
      <dsp:nvSpPr>
        <dsp:cNvPr id="0" name=""/>
        <dsp:cNvSpPr/>
      </dsp:nvSpPr>
      <dsp:spPr>
        <a:xfrm>
          <a:off x="67434" y="366491"/>
          <a:ext cx="1221639" cy="1221639"/>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5B79B66-2020-4CBD-8586-475DE5C7BEE1}">
      <dsp:nvSpPr>
        <dsp:cNvPr id="0" name=""/>
        <dsp:cNvSpPr/>
      </dsp:nvSpPr>
      <dsp:spPr>
        <a:xfrm>
          <a:off x="1033507" y="1954623"/>
          <a:ext cx="6228898" cy="977311"/>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7574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n w="0"/>
              <a:effectLst>
                <a:outerShdw blurRad="38100" dist="19050" dir="2700000" algn="tl" rotWithShape="0">
                  <a:schemeClr val="dk1">
                    <a:alpha val="40000"/>
                  </a:schemeClr>
                </a:outerShdw>
              </a:effectLst>
            </a:rPr>
            <a:t>THERES NEED TO ADOPT LOW-COST STRATEGIES IN THE CARE OF THE PRETERM</a:t>
          </a:r>
        </a:p>
      </dsp:txBody>
      <dsp:txXfrm>
        <a:off x="1033507" y="1954623"/>
        <a:ext cx="6228898" cy="977311"/>
      </dsp:txXfrm>
    </dsp:sp>
    <dsp:sp modelId="{49A86153-BBE5-4B8E-BC1D-AF1A092AFC77}">
      <dsp:nvSpPr>
        <dsp:cNvPr id="0" name=""/>
        <dsp:cNvSpPr/>
      </dsp:nvSpPr>
      <dsp:spPr>
        <a:xfrm>
          <a:off x="422687" y="1832459"/>
          <a:ext cx="1221639" cy="1221639"/>
        </a:xfrm>
        <a:prstGeom prst="ellipse">
          <a:avLst/>
        </a:prstGeom>
        <a:solidFill>
          <a:schemeClr val="lt1">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5A37B52-7687-4821-996B-845802F99DB8}">
      <dsp:nvSpPr>
        <dsp:cNvPr id="0" name=""/>
        <dsp:cNvSpPr/>
      </dsp:nvSpPr>
      <dsp:spPr>
        <a:xfrm>
          <a:off x="678254" y="3420591"/>
          <a:ext cx="6584151" cy="977311"/>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75741"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ln w="0"/>
              <a:effectLst>
                <a:outerShdw blurRad="38100" dist="19050" dir="2700000" algn="tl" rotWithShape="0">
                  <a:schemeClr val="dk1">
                    <a:alpha val="40000"/>
                  </a:schemeClr>
                </a:outerShdw>
              </a:effectLst>
            </a:rPr>
            <a:t>POLICY IMPLEMENTATION ON MOTHER-NICU STRATEGY TO ACHIEVE SDG 3.2.2 </a:t>
          </a:r>
          <a:endParaRPr lang="en-US" sz="2400" kern="1200" dirty="0"/>
        </a:p>
      </dsp:txBody>
      <dsp:txXfrm>
        <a:off x="678254" y="3420591"/>
        <a:ext cx="6584151" cy="977311"/>
      </dsp:txXfrm>
    </dsp:sp>
    <dsp:sp modelId="{01988B22-CD9E-47D8-B7FA-31A1E12FC997}">
      <dsp:nvSpPr>
        <dsp:cNvPr id="0" name=""/>
        <dsp:cNvSpPr/>
      </dsp:nvSpPr>
      <dsp:spPr>
        <a:xfrm>
          <a:off x="67434" y="3298427"/>
          <a:ext cx="1221639" cy="1221639"/>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CC800-1A94-4964-8B8D-509E25B5F86A}" type="datetimeFigureOut">
              <a:rPr lang="en-US" smtClean="0"/>
              <a:pPr/>
              <a:t>6/27/2023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F323E-98C9-4156-93F3-494DC70D1479}" type="slidenum">
              <a:rPr lang="en-US" smtClean="0"/>
              <a:pPr/>
              <a:t>‹#›</a:t>
            </a:fld>
            <a:endParaRPr lang="en-US"/>
          </a:p>
        </p:txBody>
      </p:sp>
    </p:spTree>
    <p:extLst>
      <p:ext uri="{BB962C8B-B14F-4D97-AF65-F5344CB8AC3E}">
        <p14:creationId xmlns:p14="http://schemas.microsoft.com/office/powerpoint/2010/main" val="261725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F323E-98C9-4156-93F3-494DC70D1479}" type="slidenum">
              <a:rPr lang="en-US" smtClean="0"/>
              <a:pPr/>
              <a:t>10</a:t>
            </a:fld>
            <a:endParaRPr lang="en-US"/>
          </a:p>
        </p:txBody>
      </p:sp>
    </p:spTree>
    <p:extLst>
      <p:ext uri="{BB962C8B-B14F-4D97-AF65-F5344CB8AC3E}">
        <p14:creationId xmlns:p14="http://schemas.microsoft.com/office/powerpoint/2010/main" val="219877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F323E-98C9-4156-93F3-494DC70D1479}" type="slidenum">
              <a:rPr lang="en-US" smtClean="0"/>
              <a:pPr/>
              <a:t>11</a:t>
            </a:fld>
            <a:endParaRPr lang="en-US"/>
          </a:p>
        </p:txBody>
      </p:sp>
    </p:spTree>
    <p:extLst>
      <p:ext uri="{BB962C8B-B14F-4D97-AF65-F5344CB8AC3E}">
        <p14:creationId xmlns:p14="http://schemas.microsoft.com/office/powerpoint/2010/main" val="201427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F323E-98C9-4156-93F3-494DC70D1479}" type="slidenum">
              <a:rPr lang="en-US" smtClean="0"/>
              <a:pPr/>
              <a:t>15</a:t>
            </a:fld>
            <a:endParaRPr lang="en-US"/>
          </a:p>
        </p:txBody>
      </p:sp>
    </p:spTree>
    <p:extLst>
      <p:ext uri="{BB962C8B-B14F-4D97-AF65-F5344CB8AC3E}">
        <p14:creationId xmlns:p14="http://schemas.microsoft.com/office/powerpoint/2010/main" val="416551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507756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1671" y="4345231"/>
            <a:ext cx="7940660" cy="1221640"/>
          </a:xfrm>
          <a:effectLst/>
        </p:spPr>
        <p:txBody>
          <a:bodyPr>
            <a:normAutofit/>
          </a:bodyPr>
          <a:lstStyle>
            <a:lvl1pPr algn="ctr">
              <a:defRPr sz="3600">
                <a:solidFill>
                  <a:schemeClr val="tx2"/>
                </a:solidFill>
                <a:effectLst/>
              </a:defRPr>
            </a:lvl1pPr>
          </a:lstStyle>
          <a:p>
            <a:r>
              <a:rPr lang="en-US" dirty="0"/>
              <a:t>Click to edit Master title style</a:t>
            </a:r>
          </a:p>
        </p:txBody>
      </p:sp>
      <p:sp>
        <p:nvSpPr>
          <p:cNvPr id="3" name="Subtitle 2"/>
          <p:cNvSpPr>
            <a:spLocks noGrp="1"/>
          </p:cNvSpPr>
          <p:nvPr>
            <p:ph type="subTitle" idx="1"/>
          </p:nvPr>
        </p:nvSpPr>
        <p:spPr>
          <a:xfrm>
            <a:off x="601671" y="5566870"/>
            <a:ext cx="7940660" cy="666663"/>
          </a:xfrm>
        </p:spPr>
        <p:txBody>
          <a:bodyPr>
            <a:normAutofit/>
          </a:bodyPr>
          <a:lstStyle>
            <a:lvl1pPr marL="0" indent="0" algn="ctr">
              <a:buNone/>
              <a:defRPr sz="2800">
                <a:solidFill>
                  <a:srgbClr val="5B9D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75" y="374900"/>
            <a:ext cx="7940660" cy="610820"/>
          </a:xfrm>
        </p:spPr>
        <p:txBody>
          <a:bodyPr>
            <a:normAutofit/>
          </a:bodyPr>
          <a:lstStyle>
            <a:lvl1pPr algn="ctr">
              <a:defRPr sz="36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754375" y="1749245"/>
            <a:ext cx="7940660" cy="4411488"/>
          </a:xfrm>
        </p:spPr>
        <p:txBody>
          <a:bodyPr/>
          <a:lstStyle>
            <a:lvl1pPr algn="ctr">
              <a:defRPr sz="2800">
                <a:solidFill>
                  <a:schemeClr val="tx2">
                    <a:lumMod val="75000"/>
                  </a:schemeClr>
                </a:solidFill>
              </a:defRPr>
            </a:lvl1pPr>
            <a:lvl2pPr algn="ctr">
              <a:defRPr>
                <a:solidFill>
                  <a:schemeClr val="tx2">
                    <a:lumMod val="75000"/>
                  </a:schemeClr>
                </a:solidFill>
              </a:defRPr>
            </a:lvl2pPr>
            <a:lvl3pPr algn="ctr">
              <a:defRPr>
                <a:solidFill>
                  <a:schemeClr val="tx2">
                    <a:lumMod val="75000"/>
                  </a:schemeClr>
                </a:solidFill>
              </a:defRPr>
            </a:lvl3pPr>
            <a:lvl4pPr algn="ctr">
              <a:defRPr>
                <a:solidFill>
                  <a:schemeClr val="tx2">
                    <a:lumMod val="75000"/>
                  </a:schemeClr>
                </a:solidFill>
              </a:defRPr>
            </a:lvl4pPr>
            <a:lvl5pPr algn="ct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6015" y="527605"/>
            <a:ext cx="6566314" cy="763525"/>
          </a:xfrm>
        </p:spPr>
        <p:txBody>
          <a:bodyPr>
            <a:normAutofit/>
          </a:bodyPr>
          <a:lstStyle>
            <a:lvl1pPr algn="l">
              <a:defRPr sz="3600">
                <a:solidFill>
                  <a:schemeClr val="tx2">
                    <a:lumMod val="60000"/>
                    <a:lumOff val="40000"/>
                  </a:schemeClr>
                </a:solidFill>
                <a:effectLst/>
              </a:defRPr>
            </a:lvl1pPr>
          </a:lstStyle>
          <a:p>
            <a:r>
              <a:rPr lang="en-US" dirty="0"/>
              <a:t>Click to edit Master title style</a:t>
            </a:r>
          </a:p>
        </p:txBody>
      </p:sp>
      <p:sp>
        <p:nvSpPr>
          <p:cNvPr id="3" name="Content Placeholder 2"/>
          <p:cNvSpPr>
            <a:spLocks noGrp="1"/>
          </p:cNvSpPr>
          <p:nvPr>
            <p:ph idx="1"/>
          </p:nvPr>
        </p:nvSpPr>
        <p:spPr>
          <a:xfrm>
            <a:off x="1976016" y="1443835"/>
            <a:ext cx="6566314" cy="4733855"/>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46069" cy="610820"/>
          </a:xfrm>
        </p:spPr>
        <p:txBody>
          <a:bodyPr>
            <a:normAutofit/>
          </a:bodyPr>
          <a:lstStyle>
            <a:lvl1pPr algn="ctr">
              <a:defRPr sz="3600">
                <a:solidFill>
                  <a:schemeClr val="bg1"/>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48966" y="1635728"/>
            <a:ext cx="4123034" cy="571629"/>
          </a:xfrm>
        </p:spPr>
        <p:txBody>
          <a:bodyPr anchor="b"/>
          <a:lstStyle>
            <a:lvl1pPr marL="0" indent="0" algn="ctr">
              <a:buNone/>
              <a:defRPr sz="24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360064"/>
            <a:ext cx="4123035" cy="3035058"/>
          </a:xfrm>
        </p:spPr>
        <p:txBody>
          <a:bodyPr/>
          <a:lstStyle>
            <a:lvl1pPr algn="ctr">
              <a:defRPr sz="2400">
                <a:solidFill>
                  <a:schemeClr val="tx2">
                    <a:lumMod val="75000"/>
                  </a:schemeClr>
                </a:solidFill>
              </a:defRPr>
            </a:lvl1pPr>
            <a:lvl2pPr algn="ctr">
              <a:defRPr sz="2000">
                <a:solidFill>
                  <a:schemeClr val="tx2">
                    <a:lumMod val="75000"/>
                  </a:schemeClr>
                </a:solidFill>
              </a:defRPr>
            </a:lvl2pPr>
            <a:lvl3pPr algn="ctr">
              <a:defRPr sz="1800">
                <a:solidFill>
                  <a:schemeClr val="tx2">
                    <a:lumMod val="75000"/>
                  </a:schemeClr>
                </a:solidFill>
              </a:defRPr>
            </a:lvl3pPr>
            <a:lvl4pPr algn="ctr">
              <a:defRPr sz="1600">
                <a:solidFill>
                  <a:schemeClr val="tx2">
                    <a:lumMod val="75000"/>
                  </a:schemeClr>
                </a:solidFill>
              </a:defRPr>
            </a:lvl4pPr>
            <a:lvl5pPr algn="ct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635729"/>
            <a:ext cx="4106566" cy="571630"/>
          </a:xfrm>
        </p:spPr>
        <p:txBody>
          <a:bodyPr anchor="b"/>
          <a:lstStyle>
            <a:lvl1pPr marL="0" indent="0" algn="ctr">
              <a:buNone/>
              <a:defRPr sz="24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360065"/>
            <a:ext cx="4106566" cy="3035058"/>
          </a:xfrm>
        </p:spPr>
        <p:txBody>
          <a:bodyPr/>
          <a:lstStyle>
            <a:lvl1pPr algn="ctr">
              <a:defRPr sz="2400">
                <a:solidFill>
                  <a:schemeClr val="tx2">
                    <a:lumMod val="75000"/>
                  </a:schemeClr>
                </a:solidFill>
              </a:defRPr>
            </a:lvl1pPr>
            <a:lvl2pPr algn="ctr">
              <a:defRPr sz="2000">
                <a:solidFill>
                  <a:schemeClr val="tx2">
                    <a:lumMod val="75000"/>
                  </a:schemeClr>
                </a:solidFill>
              </a:defRPr>
            </a:lvl2pPr>
            <a:lvl3pPr algn="ctr">
              <a:defRPr sz="1800">
                <a:solidFill>
                  <a:schemeClr val="tx2">
                    <a:lumMod val="75000"/>
                  </a:schemeClr>
                </a:solidFill>
              </a:defRPr>
            </a:lvl3pPr>
            <a:lvl4pPr algn="ctr">
              <a:defRPr sz="1600">
                <a:solidFill>
                  <a:schemeClr val="tx2">
                    <a:lumMod val="75000"/>
                  </a:schemeClr>
                </a:solidFill>
              </a:defRPr>
            </a:lvl4pPr>
            <a:lvl5pPr algn="ct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6/27/2023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6/27/2023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8.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World_Health_Organization"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Low_birth_weight" TargetMode="External"/><Relationship Id="rId2" Type="http://schemas.openxmlformats.org/officeDocument/2006/relationships/hyperlink" Target="https://en.wikipedia.org/wiki/Preterm_birth"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3.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ejm.org/doi/full/10.1056/NEJMoa2026486" TargetMode="External"/><Relationship Id="rId1" Type="http://schemas.openxmlformats.org/officeDocument/2006/relationships/slideLayout" Target="../slideLayouts/slideLayout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4.xml.rels><?xml version="1.0" encoding="UTF-8" standalone="yes"?>
<Relationships xmlns="http://schemas.openxmlformats.org/package/2006/relationships"><Relationship Id="rId3" Type="http://schemas.openxmlformats.org/officeDocument/2006/relationships/hyperlink" Target="https://www.who.int/en/news-room/fact-sheets/detail/preterm-birth" TargetMode="External"/><Relationship Id="rId2" Type="http://schemas.openxmlformats.org/officeDocument/2006/relationships/hyperlink" Target="http://www.ncbi.nlm.nih.gov/entrez/query.fcgi?cmd=Retrieve&amp;db=PubMed&amp;dopt=Abstract&amp;list_uids=22682464"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1111/j.1552-6909.2007.00155.x" TargetMode="External"/><Relationship Id="rId7" Type="http://schemas.microsoft.com/office/2007/relationships/hdphoto" Target="../media/hdphoto1.wdp"/><Relationship Id="rId2" Type="http://schemas.openxmlformats.org/officeDocument/2006/relationships/hyperlink" Target="https://www.contemporarypediatrics.com/view/nicu-micropreemies-how-do-they-far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doi.org/10.1542/peds.2017-3091" TargetMode="External"/><Relationship Id="rId4" Type="http://schemas.openxmlformats.org/officeDocument/2006/relationships/hyperlink" Target="https://doi.org/10.1111/j.1552-6909.2010.01152.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tatista.com/statistics/1172807/main-causes-of-infant-mortality-in-nigeria/" TargetMode="External"/><Relationship Id="rId1" Type="http://schemas.openxmlformats.org/officeDocument/2006/relationships/slideLayout" Target="../slideLayouts/slideLayout8.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E3F44D-B249-C0BC-7D83-06A81399D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150" cy="4345230"/>
          </a:xfrm>
          <a:prstGeom prst="rect">
            <a:avLst/>
          </a:prstGeom>
        </p:spPr>
      </p:pic>
      <p:sp>
        <p:nvSpPr>
          <p:cNvPr id="4" name="Title 1">
            <a:extLst>
              <a:ext uri="{FF2B5EF4-FFF2-40B4-BE49-F238E27FC236}">
                <a16:creationId xmlns:a16="http://schemas.microsoft.com/office/drawing/2014/main" id="{FBB9ED52-182C-3398-BC12-2125D235B4C2}"/>
              </a:ext>
            </a:extLst>
          </p:cNvPr>
          <p:cNvSpPr txBox="1">
            <a:spLocks/>
          </p:cNvSpPr>
          <p:nvPr/>
        </p:nvSpPr>
        <p:spPr>
          <a:xfrm>
            <a:off x="0" y="3734410"/>
            <a:ext cx="9144000" cy="1221641"/>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effectLst>
                  <a:outerShdw blurRad="50800" dist="38100" dir="2700000" algn="tl" rotWithShape="0">
                    <a:prstClr val="black">
                      <a:alpha val="60000"/>
                    </a:prstClr>
                  </a:outerShdw>
                </a:effectLst>
                <a:latin typeface="+mj-lt"/>
                <a:ea typeface="+mj-ea"/>
                <a:cs typeface="+mj-cs"/>
              </a:defRPr>
            </a:lvl1pPr>
          </a:lstStyle>
          <a:p>
            <a:r>
              <a:rPr lang="en-US" dirty="0">
                <a:latin typeface="Bahnschrift SemiBold SemiConden" panose="020B0502040204020203" pitchFamily="34" charset="0"/>
              </a:rPr>
              <a:t>Problems and care of the preterm including kangaroo mother care.</a:t>
            </a:r>
          </a:p>
        </p:txBody>
      </p:sp>
      <p:sp>
        <p:nvSpPr>
          <p:cNvPr id="6" name="TextBox 5">
            <a:extLst>
              <a:ext uri="{FF2B5EF4-FFF2-40B4-BE49-F238E27FC236}">
                <a16:creationId xmlns:a16="http://schemas.microsoft.com/office/drawing/2014/main" id="{CB2C4DFB-705C-098E-441E-5BA300C85632}"/>
              </a:ext>
            </a:extLst>
          </p:cNvPr>
          <p:cNvSpPr txBox="1"/>
          <p:nvPr/>
        </p:nvSpPr>
        <p:spPr>
          <a:xfrm>
            <a:off x="1059785" y="5261460"/>
            <a:ext cx="7177135" cy="1138773"/>
          </a:xfrm>
          <a:prstGeom prst="rect">
            <a:avLst/>
          </a:prstGeom>
          <a:noFill/>
        </p:spPr>
        <p:txBody>
          <a:bodyPr wrap="square">
            <a:spAutoFit/>
          </a:bodyPr>
          <a:lstStyle/>
          <a:p>
            <a:pPr algn="ctr"/>
            <a:r>
              <a:rPr lang="en-US" sz="2000" b="1" dirty="0">
                <a:solidFill>
                  <a:srgbClr val="0070C0"/>
                </a:solidFill>
                <a:latin typeface="Comic Sans MS" panose="030F0702030302020204" pitchFamily="66" charset="0"/>
              </a:rPr>
              <a:t>By</a:t>
            </a:r>
          </a:p>
          <a:p>
            <a:pPr algn="ctr"/>
            <a:r>
              <a:rPr lang="en-US" sz="2400" b="1" dirty="0">
                <a:solidFill>
                  <a:srgbClr val="0070C0"/>
                </a:solidFill>
                <a:latin typeface="Comic Sans MS" panose="030F0702030302020204" pitchFamily="66" charset="0"/>
              </a:rPr>
              <a:t>Prof. Onyaye Edgar Kunle </a:t>
            </a:r>
            <a:r>
              <a:rPr lang="en-US" sz="2400" b="1" dirty="0" err="1">
                <a:solidFill>
                  <a:srgbClr val="0070C0"/>
                </a:solidFill>
                <a:latin typeface="Comic Sans MS" panose="030F0702030302020204" pitchFamily="66" charset="0"/>
              </a:rPr>
              <a:t>Olowu</a:t>
            </a:r>
            <a:r>
              <a:rPr lang="en-US" sz="2400" b="1" dirty="0">
                <a:solidFill>
                  <a:srgbClr val="0070C0"/>
                </a:solidFill>
                <a:latin typeface="Comic Sans MS" panose="030F0702030302020204" pitchFamily="66" charset="0"/>
              </a:rPr>
              <a:t>. MBBS, FWACP (</a:t>
            </a:r>
            <a:r>
              <a:rPr lang="en-US" sz="2400" b="1" dirty="0" err="1">
                <a:solidFill>
                  <a:srgbClr val="0070C0"/>
                </a:solidFill>
                <a:latin typeface="Comic Sans MS" panose="030F0702030302020204" pitchFamily="66" charset="0"/>
              </a:rPr>
              <a:t>Paed</a:t>
            </a:r>
            <a:r>
              <a:rPr lang="en-US" sz="2400" b="1" dirty="0">
                <a:solidFill>
                  <a:srgbClr val="0070C0"/>
                </a:solidFill>
                <a:latin typeface="Comic Sans MS" panose="030F0702030302020204" pitchFamily="66" charset="0"/>
              </a:rPr>
              <a:t>)</a:t>
            </a:r>
          </a:p>
        </p:txBody>
      </p:sp>
      <p:pic>
        <p:nvPicPr>
          <p:cNvPr id="9" name="Picture 8">
            <a:extLst>
              <a:ext uri="{FF2B5EF4-FFF2-40B4-BE49-F238E27FC236}">
                <a16:creationId xmlns:a16="http://schemas.microsoft.com/office/drawing/2014/main" id="{F87D63C0-4A26-0A6C-3A7E-67DE8EABB966}"/>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316844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1885-1FD0-CD5C-763F-3CC9810EB4A2}"/>
              </a:ext>
            </a:extLst>
          </p:cNvPr>
          <p:cNvSpPr>
            <a:spLocks noGrp="1"/>
          </p:cNvSpPr>
          <p:nvPr>
            <p:ph type="title"/>
          </p:nvPr>
        </p:nvSpPr>
        <p:spPr>
          <a:xfrm>
            <a:off x="1212490" y="680310"/>
            <a:ext cx="7482544" cy="763525"/>
          </a:xfrm>
        </p:spPr>
        <p:txBody>
          <a:bodyPr/>
          <a:lstStyle/>
          <a:p>
            <a:endParaRPr lang="en-US" dirty="0"/>
          </a:p>
        </p:txBody>
      </p:sp>
      <p:graphicFrame>
        <p:nvGraphicFramePr>
          <p:cNvPr id="4" name="Table 4">
            <a:extLst>
              <a:ext uri="{FF2B5EF4-FFF2-40B4-BE49-F238E27FC236}">
                <a16:creationId xmlns:a16="http://schemas.microsoft.com/office/drawing/2014/main" id="{EFE2F7A0-F4AD-E9BF-F750-80FC201319F7}"/>
              </a:ext>
            </a:extLst>
          </p:cNvPr>
          <p:cNvGraphicFramePr>
            <a:graphicFrameLocks noGrp="1"/>
          </p:cNvGraphicFramePr>
          <p:nvPr>
            <p:extLst>
              <p:ext uri="{D42A27DB-BD31-4B8C-83A1-F6EECF244321}">
                <p14:modId xmlns:p14="http://schemas.microsoft.com/office/powerpoint/2010/main" val="3985835009"/>
              </p:ext>
            </p:extLst>
          </p:nvPr>
        </p:nvGraphicFramePr>
        <p:xfrm>
          <a:off x="1059785" y="379217"/>
          <a:ext cx="7942124" cy="6256588"/>
        </p:xfrm>
        <a:graphic>
          <a:graphicData uri="http://schemas.openxmlformats.org/drawingml/2006/table">
            <a:tbl>
              <a:tblPr firstRow="1" bandRow="1">
                <a:tableStyleId>{5C22544A-7EE6-4342-B048-85BDC9FD1C3A}</a:tableStyleId>
              </a:tblPr>
              <a:tblGrid>
                <a:gridCol w="2349431">
                  <a:extLst>
                    <a:ext uri="{9D8B030D-6E8A-4147-A177-3AD203B41FA5}">
                      <a16:colId xmlns:a16="http://schemas.microsoft.com/office/drawing/2014/main" val="2557959506"/>
                    </a:ext>
                  </a:extLst>
                </a:gridCol>
                <a:gridCol w="3022937">
                  <a:extLst>
                    <a:ext uri="{9D8B030D-6E8A-4147-A177-3AD203B41FA5}">
                      <a16:colId xmlns:a16="http://schemas.microsoft.com/office/drawing/2014/main" val="584824673"/>
                    </a:ext>
                  </a:extLst>
                </a:gridCol>
                <a:gridCol w="2569756">
                  <a:extLst>
                    <a:ext uri="{9D8B030D-6E8A-4147-A177-3AD203B41FA5}">
                      <a16:colId xmlns:a16="http://schemas.microsoft.com/office/drawing/2014/main" val="2886553207"/>
                    </a:ext>
                  </a:extLst>
                </a:gridCol>
              </a:tblGrid>
              <a:tr h="432342">
                <a:tc gridSpan="3">
                  <a:txBody>
                    <a:bodyPr/>
                    <a:lstStyle/>
                    <a:p>
                      <a:r>
                        <a:rPr lang="en-US" sz="2400" dirty="0"/>
                        <a:t>METABOLIC &amp;BLOOD PROBLEMS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872351548"/>
                  </a:ext>
                </a:extLst>
              </a:tr>
              <a:tr h="690406">
                <a:tc>
                  <a:txBody>
                    <a:bodyPr/>
                    <a:lstStyle/>
                    <a:p>
                      <a:pPr algn="l">
                        <a:buNone/>
                      </a:pPr>
                      <a:endParaRPr lang="en-US" sz="2400" dirty="0"/>
                    </a:p>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763695371"/>
                  </a:ext>
                </a:extLst>
              </a:tr>
              <a:tr h="1687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Neonatal jaundice:</a:t>
                      </a:r>
                    </a:p>
                  </a:txBody>
                  <a:tcPr/>
                </a:tc>
                <a:tc>
                  <a:txBody>
                    <a:bodyPr/>
                    <a:lstStyle/>
                    <a:p>
                      <a:r>
                        <a:rPr lang="en-US" sz="1800" dirty="0"/>
                        <a:t>Immaturity of liver &amp; gastrointestinal tract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They are also at risk of kernicterus as their body develops this at a lower level of bilirubin than a more mature baby.</a:t>
                      </a:r>
                    </a:p>
                    <a:p>
                      <a:endParaRPr lang="en-US" sz="1800" dirty="0"/>
                    </a:p>
                  </a:txBody>
                  <a:tcPr/>
                </a:tc>
                <a:extLst>
                  <a:ext uri="{0D108BD9-81ED-4DB2-BD59-A6C34878D82A}">
                    <a16:rowId xmlns:a16="http://schemas.microsoft.com/office/drawing/2014/main" val="3634903832"/>
                  </a:ext>
                </a:extLst>
              </a:tr>
              <a:tr h="1227388">
                <a:tc>
                  <a:txBody>
                    <a:bodyPr/>
                    <a:lstStyle/>
                    <a:p>
                      <a:r>
                        <a:rPr lang="en-US" sz="1800" dirty="0"/>
                        <a:t>Temperature instability</a:t>
                      </a:r>
                    </a:p>
                  </a:txBody>
                  <a:tcPr/>
                </a:tc>
                <a:tc>
                  <a:txBody>
                    <a:bodyPr/>
                    <a:lstStyle/>
                    <a:p>
                      <a:r>
                        <a:rPr lang="en-US" sz="1800" dirty="0"/>
                        <a:t> large surface area-body weight ratio, little or the absence of brown fat for non-shivering thermogenesis</a:t>
                      </a:r>
                    </a:p>
                  </a:txBody>
                  <a:tcPr/>
                </a:tc>
                <a:tc>
                  <a:txBody>
                    <a:bodyPr/>
                    <a:lstStyle/>
                    <a:p>
                      <a:endParaRPr lang="en-US" sz="2400" dirty="0"/>
                    </a:p>
                  </a:txBody>
                  <a:tcPr/>
                </a:tc>
                <a:extLst>
                  <a:ext uri="{0D108BD9-81ED-4DB2-BD59-A6C34878D82A}">
                    <a16:rowId xmlns:a16="http://schemas.microsoft.com/office/drawing/2014/main" val="1107453735"/>
                  </a:ext>
                </a:extLst>
              </a:tr>
              <a:tr h="383559">
                <a:tc>
                  <a:txBody>
                    <a:bodyPr/>
                    <a:lstStyle/>
                    <a:p>
                      <a:r>
                        <a:rPr lang="en-US" sz="1800" dirty="0"/>
                        <a:t>Anaemia</a:t>
                      </a:r>
                    </a:p>
                  </a:txBody>
                  <a:tcPr/>
                </a:tc>
                <a:tc>
                  <a:txBody>
                    <a:bodyPr/>
                    <a:lstStyle/>
                    <a:p>
                      <a:endParaRPr lang="en-US" sz="1800" dirty="0"/>
                    </a:p>
                  </a:txBody>
                  <a:tcPr/>
                </a:tc>
                <a:tc>
                  <a:txBody>
                    <a:bodyPr/>
                    <a:lstStyle/>
                    <a:p>
                      <a:endParaRPr lang="en-US" sz="2400" dirty="0"/>
                    </a:p>
                  </a:txBody>
                  <a:tcPr/>
                </a:tc>
                <a:extLst>
                  <a:ext uri="{0D108BD9-81ED-4DB2-BD59-A6C34878D82A}">
                    <a16:rowId xmlns:a16="http://schemas.microsoft.com/office/drawing/2014/main" val="3429872661"/>
                  </a:ext>
                </a:extLst>
              </a:tr>
              <a:tr h="1304100">
                <a:tc>
                  <a:txBody>
                    <a:bodyPr/>
                    <a:lstStyle/>
                    <a:p>
                      <a:r>
                        <a:rPr lang="en-US" sz="1800" dirty="0"/>
                        <a:t>Electrolyte inbalance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a:t>
                      </a:r>
                      <a:r>
                        <a:rPr lang="en-US" sz="1800" dirty="0"/>
                        <a:t>Hypoglycaemia, </a:t>
                      </a:r>
                      <a:r>
                        <a:rPr lang="en-US" sz="1800" dirty="0" err="1"/>
                        <a:t>hypocalcaemia</a:t>
                      </a:r>
                      <a:r>
                        <a:rPr lang="en-US" sz="18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Both can cause convulsions that may produce long-term brain damage.</a:t>
                      </a:r>
                    </a:p>
                    <a:p>
                      <a:endParaRPr lang="en-US" sz="2400" dirty="0"/>
                    </a:p>
                  </a:txBody>
                  <a:tcPr/>
                </a:tc>
                <a:extLst>
                  <a:ext uri="{0D108BD9-81ED-4DB2-BD59-A6C34878D82A}">
                    <a16:rowId xmlns:a16="http://schemas.microsoft.com/office/drawing/2014/main" val="2080359399"/>
                  </a:ext>
                </a:extLst>
              </a:tr>
            </a:tbl>
          </a:graphicData>
        </a:graphic>
      </p:graphicFrame>
    </p:spTree>
    <p:extLst>
      <p:ext uri="{BB962C8B-B14F-4D97-AF65-F5344CB8AC3E}">
        <p14:creationId xmlns:p14="http://schemas.microsoft.com/office/powerpoint/2010/main" val="239488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E2F7A0-F4AD-E9BF-F750-80FC201319F7}"/>
              </a:ext>
            </a:extLst>
          </p:cNvPr>
          <p:cNvGraphicFramePr>
            <a:graphicFrameLocks noGrp="1"/>
          </p:cNvGraphicFramePr>
          <p:nvPr>
            <p:extLst>
              <p:ext uri="{D42A27DB-BD31-4B8C-83A1-F6EECF244321}">
                <p14:modId xmlns:p14="http://schemas.microsoft.com/office/powerpoint/2010/main" val="4008827407"/>
              </p:ext>
            </p:extLst>
          </p:nvPr>
        </p:nvGraphicFramePr>
        <p:xfrm>
          <a:off x="601670" y="374900"/>
          <a:ext cx="8246069" cy="5958787"/>
        </p:xfrm>
        <a:graphic>
          <a:graphicData uri="http://schemas.openxmlformats.org/drawingml/2006/table">
            <a:tbl>
              <a:tblPr firstRow="1" bandRow="1">
                <a:tableStyleId>{5C22544A-7EE6-4342-B048-85BDC9FD1C3A}</a:tableStyleId>
              </a:tblPr>
              <a:tblGrid>
                <a:gridCol w="2251702">
                  <a:extLst>
                    <a:ext uri="{9D8B030D-6E8A-4147-A177-3AD203B41FA5}">
                      <a16:colId xmlns:a16="http://schemas.microsoft.com/office/drawing/2014/main" val="2557959506"/>
                    </a:ext>
                  </a:extLst>
                </a:gridCol>
                <a:gridCol w="2932471">
                  <a:extLst>
                    <a:ext uri="{9D8B030D-6E8A-4147-A177-3AD203B41FA5}">
                      <a16:colId xmlns:a16="http://schemas.microsoft.com/office/drawing/2014/main" val="584824673"/>
                    </a:ext>
                  </a:extLst>
                </a:gridCol>
                <a:gridCol w="3061896">
                  <a:extLst>
                    <a:ext uri="{9D8B030D-6E8A-4147-A177-3AD203B41FA5}">
                      <a16:colId xmlns:a16="http://schemas.microsoft.com/office/drawing/2014/main" val="2886553207"/>
                    </a:ext>
                  </a:extLst>
                </a:gridCol>
              </a:tblGrid>
              <a:tr h="495000">
                <a:tc gridSpan="3">
                  <a:txBody>
                    <a:bodyPr/>
                    <a:lstStyle/>
                    <a:p>
                      <a:r>
                        <a:rPr lang="en-US" sz="1800" dirty="0"/>
                        <a:t>CARDIOVASCULAR &amp; GASTROINTESINTESTINAL PROBLEMS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872351548"/>
                  </a:ext>
                </a:extLst>
              </a:tr>
              <a:tr h="616186">
                <a:tc>
                  <a:txBody>
                    <a:bodyPr/>
                    <a:lstStyle/>
                    <a:p>
                      <a:pPr algn="l">
                        <a:buNone/>
                      </a:pPr>
                      <a:r>
                        <a:rPr lang="en-US" sz="1400" dirty="0"/>
                        <a:t>Hypotension </a:t>
                      </a:r>
                    </a:p>
                    <a:p>
                      <a:endParaRPr lang="en-US" sz="1800" dirty="0"/>
                    </a:p>
                  </a:txBody>
                  <a:tcPr/>
                </a:tc>
                <a:tc>
                  <a:txBody>
                    <a:bodyPr/>
                    <a:lstStyle/>
                    <a:p>
                      <a:r>
                        <a:rPr lang="en-US" sz="1400" dirty="0"/>
                        <a:t>Hypovolaemia, cardiac dysfunction, sepsis-induced vasodilation</a:t>
                      </a:r>
                    </a:p>
                  </a:txBody>
                  <a:tcPr/>
                </a:tc>
                <a:tc>
                  <a:txBody>
                    <a:bodyPr/>
                    <a:lstStyle/>
                    <a:p>
                      <a:r>
                        <a:rPr lang="en-US" sz="1800" dirty="0"/>
                        <a:t> </a:t>
                      </a:r>
                    </a:p>
                  </a:txBody>
                  <a:tcPr/>
                </a:tc>
                <a:extLst>
                  <a:ext uri="{0D108BD9-81ED-4DB2-BD59-A6C34878D82A}">
                    <a16:rowId xmlns:a16="http://schemas.microsoft.com/office/drawing/2014/main" val="2763695371"/>
                  </a:ext>
                </a:extLst>
              </a:tr>
              <a:tr h="1155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Left-Right shunt( circulatory changes immediately after birth)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may lead to pulmonary over-circulation and diastolic hypotension.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PDA, which occurs in 8% of infants born between 30 and 32 weeks and more often in younger preterm, causes abnormal circulation.</a:t>
                      </a:r>
                    </a:p>
                    <a:p>
                      <a:endParaRPr lang="en-US" sz="1400" dirty="0"/>
                    </a:p>
                  </a:txBody>
                  <a:tcPr/>
                </a:tc>
                <a:extLst>
                  <a:ext uri="{0D108BD9-81ED-4DB2-BD59-A6C34878D82A}">
                    <a16:rowId xmlns:a16="http://schemas.microsoft.com/office/drawing/2014/main" val="3634903832"/>
                  </a:ext>
                </a:extLst>
              </a:tr>
              <a:tr h="1240092">
                <a:tc>
                  <a:txBody>
                    <a:bodyPr/>
                    <a:lstStyle/>
                    <a:p>
                      <a:r>
                        <a:rPr lang="en-US" sz="1400" dirty="0"/>
                        <a:t>Intraventricular brain haemorrhage</a:t>
                      </a:r>
                    </a:p>
                    <a:p>
                      <a:r>
                        <a:rPr lang="en-US" sz="1400" dirty="0"/>
                        <a:t>(especially those born before 30 weeks): )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They have fragile blood vessels in their brains. If those vessels break, an intraventricular hemorrhage (IVH) may occur. This bleeding into the brain may be mild or severe.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Severe bleeds can have serious consequences, such as developmental delays. Mild bleeds usually have no long-term effects. </a:t>
                      </a:r>
                    </a:p>
                    <a:p>
                      <a:endParaRPr lang="en-US" sz="1800" dirty="0"/>
                    </a:p>
                  </a:txBody>
                  <a:tcPr/>
                </a:tc>
                <a:extLst>
                  <a:ext uri="{0D108BD9-81ED-4DB2-BD59-A6C34878D82A}">
                    <a16:rowId xmlns:a16="http://schemas.microsoft.com/office/drawing/2014/main" val="1107453735"/>
                  </a:ext>
                </a:extLst>
              </a:tr>
              <a:tr h="468480">
                <a:tc>
                  <a:txBody>
                    <a:bodyPr/>
                    <a:lstStyle/>
                    <a:p>
                      <a:r>
                        <a:rPr lang="en-US" sz="1400" dirty="0"/>
                        <a:t>Necrotizing Enterocolitis (NEC): </a:t>
                      </a:r>
                    </a:p>
                  </a:txBody>
                  <a:tcPr/>
                </a:tc>
                <a:tc>
                  <a:txBody>
                    <a:bodyPr/>
                    <a:lstStyle/>
                    <a:p>
                      <a:r>
                        <a:rPr lang="en-US" sz="1400" dirty="0"/>
                        <a:t>Deficiencies of both humoral and cellular response</a:t>
                      </a:r>
                    </a:p>
                  </a:txBody>
                  <a:tcPr/>
                </a:tc>
                <a:tc>
                  <a:txBody>
                    <a:bodyPr/>
                    <a:lstStyle/>
                    <a:p>
                      <a:endParaRPr lang="en-US" sz="1400" dirty="0"/>
                    </a:p>
                  </a:txBody>
                  <a:tcPr/>
                </a:tc>
                <a:extLst>
                  <a:ext uri="{0D108BD9-81ED-4DB2-BD59-A6C34878D82A}">
                    <a16:rowId xmlns:a16="http://schemas.microsoft.com/office/drawing/2014/main" val="3429872661"/>
                  </a:ext>
                </a:extLst>
              </a:tr>
              <a:tr h="498817">
                <a:tc>
                  <a:txBody>
                    <a:bodyPr/>
                    <a:lstStyle/>
                    <a:p>
                      <a:r>
                        <a:rPr lang="en-US" sz="1400" dirty="0"/>
                        <a:t>Difficulty in feeding</a:t>
                      </a:r>
                    </a:p>
                  </a:txBody>
                  <a:tcPr/>
                </a:tc>
                <a:tc>
                  <a:txBody>
                    <a:bodyPr/>
                    <a:lstStyle/>
                    <a:p>
                      <a:r>
                        <a:rPr lang="en-US" sz="1400" dirty="0"/>
                        <a:t>Unable to coordinate suck &amp; swallow before 35 weeks</a:t>
                      </a:r>
                    </a:p>
                  </a:txBody>
                  <a:tcPr/>
                </a:tc>
                <a:tc>
                  <a:txBody>
                    <a:bodyPr/>
                    <a:lstStyle/>
                    <a:p>
                      <a:r>
                        <a:rPr lang="en-US" sz="1400" dirty="0"/>
                        <a:t>Prone to aspiration, regurgitation</a:t>
                      </a:r>
                    </a:p>
                  </a:txBody>
                  <a:tcPr/>
                </a:tc>
                <a:extLst>
                  <a:ext uri="{0D108BD9-81ED-4DB2-BD59-A6C34878D82A}">
                    <a16:rowId xmlns:a16="http://schemas.microsoft.com/office/drawing/2014/main" val="2080359399"/>
                  </a:ext>
                </a:extLst>
              </a:tr>
              <a:tr h="1047189">
                <a:tc>
                  <a:txBody>
                    <a:bodyPr/>
                    <a:lstStyle/>
                    <a:p>
                      <a:r>
                        <a:rPr lang="en-US" sz="1400" dirty="0"/>
                        <a:t>Gastroesophageal reflux (GERD), </a:t>
                      </a:r>
                    </a:p>
                  </a:txBody>
                  <a:tcPr/>
                </a:tc>
                <a:tc>
                  <a:txBody>
                    <a:bodyPr/>
                    <a:lstStyle/>
                    <a:p>
                      <a:r>
                        <a:rPr lang="en-US" sz="1400" dirty="0"/>
                        <a:t>Immature gastroesophageal sphincter</a:t>
                      </a:r>
                    </a:p>
                  </a:txBody>
                  <a:tcPr/>
                </a:tc>
                <a:tc>
                  <a:txBody>
                    <a:bodyPr/>
                    <a:lstStyle/>
                    <a:p>
                      <a:r>
                        <a:rPr lang="en-US" sz="1400" dirty="0"/>
                        <a:t>Reflux affects up to half of premature babies. They may vomit, lose weight, or have respiratory problems like a cough or pneumonia </a:t>
                      </a:r>
                    </a:p>
                  </a:txBody>
                  <a:tcPr/>
                </a:tc>
                <a:extLst>
                  <a:ext uri="{0D108BD9-81ED-4DB2-BD59-A6C34878D82A}">
                    <a16:rowId xmlns:a16="http://schemas.microsoft.com/office/drawing/2014/main" val="474139499"/>
                  </a:ext>
                </a:extLst>
              </a:tr>
              <a:tr h="352106">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3313184"/>
                  </a:ext>
                </a:extLst>
              </a:tr>
            </a:tbl>
          </a:graphicData>
        </a:graphic>
      </p:graphicFrame>
    </p:spTree>
    <p:extLst>
      <p:ext uri="{BB962C8B-B14F-4D97-AF65-F5344CB8AC3E}">
        <p14:creationId xmlns:p14="http://schemas.microsoft.com/office/powerpoint/2010/main" val="239493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D4F5-D8B9-BD56-CC04-0A839EDE20D9}"/>
              </a:ext>
            </a:extLst>
          </p:cNvPr>
          <p:cNvSpPr>
            <a:spLocks noGrp="1"/>
          </p:cNvSpPr>
          <p:nvPr>
            <p:ph type="title"/>
          </p:nvPr>
        </p:nvSpPr>
        <p:spPr/>
        <p:txBody>
          <a:bodyPr>
            <a:normAutofit fontScale="90000"/>
          </a:bodyPr>
          <a:lstStyle/>
          <a:p>
            <a:r>
              <a:rPr lang="en-US" b="1" dirty="0">
                <a:latin typeface="Bahnschrift Condensed" panose="020B0502040204020203" pitchFamily="34" charset="0"/>
              </a:rPr>
              <a:t>OTHERS</a:t>
            </a:r>
            <a:r>
              <a:rPr lang="en-US" dirty="0"/>
              <a:t> </a:t>
            </a:r>
          </a:p>
        </p:txBody>
      </p:sp>
      <p:graphicFrame>
        <p:nvGraphicFramePr>
          <p:cNvPr id="4" name="Table 4">
            <a:extLst>
              <a:ext uri="{FF2B5EF4-FFF2-40B4-BE49-F238E27FC236}">
                <a16:creationId xmlns:a16="http://schemas.microsoft.com/office/drawing/2014/main" id="{5EAB3556-7F02-F474-93BB-F8D141B3D762}"/>
              </a:ext>
            </a:extLst>
          </p:cNvPr>
          <p:cNvGraphicFramePr>
            <a:graphicFrameLocks noGrp="1"/>
          </p:cNvGraphicFramePr>
          <p:nvPr>
            <p:ph idx="1"/>
            <p:extLst>
              <p:ext uri="{D42A27DB-BD31-4B8C-83A1-F6EECF244321}">
                <p14:modId xmlns:p14="http://schemas.microsoft.com/office/powerpoint/2010/main" val="3063457293"/>
              </p:ext>
            </p:extLst>
          </p:nvPr>
        </p:nvGraphicFramePr>
        <p:xfrm>
          <a:off x="754375" y="1138425"/>
          <a:ext cx="8093365" cy="5737613"/>
        </p:xfrm>
        <a:graphic>
          <a:graphicData uri="http://schemas.openxmlformats.org/drawingml/2006/table">
            <a:tbl>
              <a:tblPr firstRow="1" bandRow="1">
                <a:tableStyleId>{5C22544A-7EE6-4342-B048-85BDC9FD1C3A}</a:tableStyleId>
              </a:tblPr>
              <a:tblGrid>
                <a:gridCol w="2703465">
                  <a:extLst>
                    <a:ext uri="{9D8B030D-6E8A-4147-A177-3AD203B41FA5}">
                      <a16:colId xmlns:a16="http://schemas.microsoft.com/office/drawing/2014/main" val="3732505278"/>
                    </a:ext>
                  </a:extLst>
                </a:gridCol>
                <a:gridCol w="2694950">
                  <a:extLst>
                    <a:ext uri="{9D8B030D-6E8A-4147-A177-3AD203B41FA5}">
                      <a16:colId xmlns:a16="http://schemas.microsoft.com/office/drawing/2014/main" val="1428049918"/>
                    </a:ext>
                  </a:extLst>
                </a:gridCol>
                <a:gridCol w="2694950">
                  <a:extLst>
                    <a:ext uri="{9D8B030D-6E8A-4147-A177-3AD203B41FA5}">
                      <a16:colId xmlns:a16="http://schemas.microsoft.com/office/drawing/2014/main" val="3201628422"/>
                    </a:ext>
                  </a:extLst>
                </a:gridCol>
              </a:tblGrid>
              <a:tr h="484974">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55464906"/>
                  </a:ext>
                </a:extLst>
              </a:tr>
              <a:tr h="2072765">
                <a:tc>
                  <a:txBody>
                    <a:bodyPr/>
                    <a:lstStyle/>
                    <a:p>
                      <a:r>
                        <a:rPr lang="en-US" sz="1400" dirty="0"/>
                        <a:t>Renal </a:t>
                      </a:r>
                    </a:p>
                  </a:txBody>
                  <a:tcPr/>
                </a:tc>
                <a:tc>
                  <a:txBody>
                    <a:bodyPr/>
                    <a:lstStyle/>
                    <a:p>
                      <a:r>
                        <a:rPr lang="en-US" sz="1400" dirty="0"/>
                        <a:t>Immature  kidneys</a:t>
                      </a:r>
                    </a:p>
                    <a:p>
                      <a:pPr marL="285750" indent="-285750">
                        <a:buFont typeface="Wingdings" panose="05000000000000000000" pitchFamily="2" charset="2"/>
                        <a:buChar char="Ø"/>
                      </a:pPr>
                      <a:r>
                        <a:rPr lang="en-US" sz="1400" dirty="0"/>
                        <a:t>Low glomerular filtration rate</a:t>
                      </a:r>
                    </a:p>
                    <a:p>
                      <a:pPr marL="285750" indent="-285750">
                        <a:buFont typeface="Wingdings" panose="05000000000000000000" pitchFamily="2" charset="2"/>
                        <a:buChar char="Ø"/>
                      </a:pPr>
                      <a:r>
                        <a:rPr lang="en-US" sz="1400" dirty="0"/>
                        <a:t>Inability to handle water, solutes, and acid loads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r>
                        <a:rPr lang="en-US" sz="1400" dirty="0"/>
                        <a:t>Close monitoring is required.</a:t>
                      </a:r>
                    </a:p>
                  </a:txBody>
                  <a:tcPr/>
                </a:tc>
                <a:extLst>
                  <a:ext uri="{0D108BD9-81ED-4DB2-BD59-A6C34878D82A}">
                    <a16:rowId xmlns:a16="http://schemas.microsoft.com/office/drawing/2014/main" val="4081935341"/>
                  </a:ext>
                </a:extLst>
              </a:tr>
              <a:tr h="2694900">
                <a:tc>
                  <a:txBody>
                    <a:bodyPr/>
                    <a:lstStyle/>
                    <a:p>
                      <a:r>
                        <a:rPr lang="en-US" sz="1400" dirty="0"/>
                        <a:t>Ophthalmologic</a:t>
                      </a:r>
                    </a:p>
                  </a:txBody>
                  <a:tcPr/>
                </a:tc>
                <a:tc>
                  <a: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Retinopathy of Prematurity (ROP): </a:t>
                      </a:r>
                    </a:p>
                    <a:p>
                      <a:r>
                        <a:rPr lang="en-US" sz="1400" dirty="0"/>
                        <a:t>Hyperoxia, hypoxia, or hypotension, at a critical point in retinal vascularization</a:t>
                      </a:r>
                    </a:p>
                    <a:p>
                      <a:pPr marL="285750" indent="-285750">
                        <a:buFont typeface="Wingdings" panose="05000000000000000000" pitchFamily="2" charset="2"/>
                        <a:buChar char="Ø"/>
                      </a:pPr>
                      <a:r>
                        <a:rPr lang="en-US" sz="1400" dirty="0"/>
                        <a:t>Vasoconstriction</a:t>
                      </a:r>
                    </a:p>
                    <a:p>
                      <a:pPr marL="285750" indent="-285750">
                        <a:buFont typeface="Wingdings" panose="05000000000000000000" pitchFamily="2" charset="2"/>
                        <a:buChar char="Ø"/>
                      </a:pPr>
                      <a:r>
                        <a:rPr lang="en-US" sz="1400" dirty="0"/>
                        <a:t>Decreased blood flow</a:t>
                      </a:r>
                    </a:p>
                    <a:p>
                      <a:pPr marL="285750" indent="-285750">
                        <a:buFont typeface="Wingdings" panose="05000000000000000000" pitchFamily="2" charset="2"/>
                        <a:buChar char="Ø"/>
                      </a:pPr>
                      <a:r>
                        <a:rPr lang="en-US" sz="1400" dirty="0"/>
                        <a:t>Arrest in vascular development</a:t>
                      </a:r>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2560112862"/>
                  </a:ext>
                </a:extLst>
              </a:tr>
              <a:tr h="484974">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47305874"/>
                  </a:ext>
                </a:extLst>
              </a:tr>
            </a:tbl>
          </a:graphicData>
        </a:graphic>
      </p:graphicFrame>
      <p:pic>
        <p:nvPicPr>
          <p:cNvPr id="5" name="Content Placeholder 4">
            <a:extLst>
              <a:ext uri="{FF2B5EF4-FFF2-40B4-BE49-F238E27FC236}">
                <a16:creationId xmlns:a16="http://schemas.microsoft.com/office/drawing/2014/main" id="{BDEFFF09-61C7-457F-92C2-52CDDA6746B1}"/>
              </a:ext>
            </a:extLst>
          </p:cNvPr>
          <p:cNvPicPr>
            <a:picLocks noChangeAspect="1"/>
          </p:cNvPicPr>
          <p:nvPr/>
        </p:nvPicPr>
        <p:blipFill>
          <a:blip r:embed="rId2"/>
          <a:stretch>
            <a:fillRect/>
          </a:stretch>
        </p:blipFill>
        <p:spPr>
          <a:xfrm>
            <a:off x="6149954" y="4192525"/>
            <a:ext cx="2545081" cy="1527050"/>
          </a:xfrm>
          <a:prstGeom prst="rect">
            <a:avLst/>
          </a:prstGeom>
        </p:spPr>
      </p:pic>
      <p:sp>
        <p:nvSpPr>
          <p:cNvPr id="3" name="Arrow: Right 2">
            <a:extLst>
              <a:ext uri="{FF2B5EF4-FFF2-40B4-BE49-F238E27FC236}">
                <a16:creationId xmlns:a16="http://schemas.microsoft.com/office/drawing/2014/main" id="{EE518B7E-445B-C03F-ABBA-DF9E46464285}"/>
              </a:ext>
            </a:extLst>
          </p:cNvPr>
          <p:cNvSpPr/>
          <p:nvPr/>
        </p:nvSpPr>
        <p:spPr>
          <a:xfrm>
            <a:off x="5182820" y="4803345"/>
            <a:ext cx="458115"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51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75" y="69490"/>
            <a:ext cx="7940660" cy="610820"/>
          </a:xfrm>
        </p:spPr>
        <p:txBody>
          <a:bodyPr>
            <a:normAutofit fontScale="90000"/>
          </a:bodyPr>
          <a:lstStyle/>
          <a:p>
            <a:r>
              <a:rPr lang="en-US" b="1" dirty="0">
                <a:latin typeface="Bahnschrift Condensed" panose="020B0502040204020203" pitchFamily="34" charset="0"/>
              </a:rPr>
              <a:t>POSSIBLE LONG-TERM PROBLEMS (BABY)</a:t>
            </a:r>
          </a:p>
        </p:txBody>
      </p:sp>
      <p:sp>
        <p:nvSpPr>
          <p:cNvPr id="3" name="Content Placeholder 2"/>
          <p:cNvSpPr>
            <a:spLocks noGrp="1"/>
          </p:cNvSpPr>
          <p:nvPr>
            <p:ph idx="1"/>
          </p:nvPr>
        </p:nvSpPr>
        <p:spPr>
          <a:xfrm>
            <a:off x="296260" y="1596540"/>
            <a:ext cx="8704185" cy="4650639"/>
          </a:xfrm>
        </p:spPr>
        <p:txBody>
          <a:bodyPr>
            <a:noAutofit/>
          </a:bodyPr>
          <a:lstStyle/>
          <a:p>
            <a:pPr algn="l" fontAlgn="base">
              <a:buFont typeface="Wingdings" panose="05000000000000000000" pitchFamily="2" charset="2"/>
              <a:buChar char="§"/>
            </a:pPr>
            <a:r>
              <a:rPr lang="en-US" sz="2400" dirty="0"/>
              <a:t>As weight and gestational age increase, the risks decrease.</a:t>
            </a:r>
          </a:p>
          <a:p>
            <a:pPr marL="0" indent="0" algn="l" fontAlgn="base">
              <a:buNone/>
            </a:pPr>
            <a:endParaRPr lang="en-US" sz="2400" dirty="0"/>
          </a:p>
          <a:p>
            <a:pPr marL="0" indent="0" algn="l" fontAlgn="base">
              <a:buNone/>
            </a:pPr>
            <a:endParaRPr lang="en-US" sz="2400" dirty="0"/>
          </a:p>
          <a:p>
            <a:pPr algn="l" fontAlgn="base">
              <a:buFont typeface="Wingdings" panose="05000000000000000000" pitchFamily="2" charset="2"/>
              <a:buChar char="§"/>
            </a:pPr>
            <a:r>
              <a:rPr lang="en-US" sz="2400" dirty="0"/>
              <a:t>Risks include:</a:t>
            </a:r>
          </a:p>
          <a:p>
            <a:pPr lvl="1" algn="l" fontAlgn="base"/>
            <a:r>
              <a:rPr lang="en-US" sz="2400" dirty="0"/>
              <a:t>Learning problems</a:t>
            </a:r>
          </a:p>
          <a:p>
            <a:pPr lvl="1" algn="l" fontAlgn="base"/>
            <a:r>
              <a:rPr lang="en-US" sz="2400" dirty="0"/>
              <a:t>Vision and hearing problems</a:t>
            </a:r>
          </a:p>
          <a:p>
            <a:pPr lvl="1" algn="l" fontAlgn="base"/>
            <a:r>
              <a:rPr lang="en-US" sz="2400" dirty="0"/>
              <a:t>Feeding and digestive problems</a:t>
            </a:r>
          </a:p>
          <a:p>
            <a:pPr lvl="1" algn="l" fontAlgn="base"/>
            <a:r>
              <a:rPr lang="en-US" sz="2400" dirty="0"/>
              <a:t>Respiratory problems</a:t>
            </a:r>
          </a:p>
          <a:p>
            <a:pPr lvl="1" algn="l" fontAlgn="base"/>
            <a:r>
              <a:rPr lang="en-US" sz="2400" dirty="0"/>
              <a:t>Cerebral palsy</a:t>
            </a:r>
          </a:p>
          <a:p>
            <a:pPr algn="l"/>
            <a:endParaRPr lang="en-US" sz="2400" dirty="0"/>
          </a:p>
        </p:txBody>
      </p:sp>
      <p:pic>
        <p:nvPicPr>
          <p:cNvPr id="4" name="Picture 3">
            <a:extLst>
              <a:ext uri="{FF2B5EF4-FFF2-40B4-BE49-F238E27FC236}">
                <a16:creationId xmlns:a16="http://schemas.microsoft.com/office/drawing/2014/main" id="{6F5A86E8-43D8-6567-3DCB-E1BAC8F5B217}"/>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285826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015" y="222195"/>
            <a:ext cx="5344675" cy="610820"/>
          </a:xfrm>
        </p:spPr>
        <p:txBody>
          <a:bodyPr>
            <a:normAutofit fontScale="90000"/>
          </a:bodyPr>
          <a:lstStyle/>
          <a:p>
            <a:r>
              <a:rPr lang="en-US" b="1" dirty="0">
                <a:latin typeface="Bahnschrift Condensed" panose="020B0502040204020203" pitchFamily="34" charset="0"/>
              </a:rPr>
              <a:t>PROBLEMS OF THE PRETERM (FAMILY) </a:t>
            </a:r>
          </a:p>
        </p:txBody>
      </p:sp>
      <p:sp>
        <p:nvSpPr>
          <p:cNvPr id="5" name="TextBox 4">
            <a:extLst>
              <a:ext uri="{FF2B5EF4-FFF2-40B4-BE49-F238E27FC236}">
                <a16:creationId xmlns:a16="http://schemas.microsoft.com/office/drawing/2014/main" id="{12301BEE-CD41-9D1D-2DC2-8798B02FCD56}"/>
              </a:ext>
            </a:extLst>
          </p:cNvPr>
          <p:cNvSpPr txBox="1"/>
          <p:nvPr/>
        </p:nvSpPr>
        <p:spPr>
          <a:xfrm>
            <a:off x="601671" y="1722761"/>
            <a:ext cx="8093364" cy="4154984"/>
          </a:xfrm>
          <a:prstGeom prst="rect">
            <a:avLst/>
          </a:prstGeom>
          <a:noFill/>
        </p:spPr>
        <p:txBody>
          <a:bodyPr wrap="square">
            <a:spAutoFit/>
          </a:bodyPr>
          <a:lstStyle/>
          <a:p>
            <a:pPr marL="342900" indent="-342900" algn="just">
              <a:buFont typeface="Wingdings" panose="05000000000000000000" pitchFamily="2" charset="2"/>
              <a:buChar char="§"/>
            </a:pPr>
            <a:r>
              <a:rPr lang="en-US" sz="2400" dirty="0"/>
              <a:t>Psychological: stress, anxiety, and fear are just a few of the emotions the family goes through. This may go beyond the period of admission, extending to years after birth.</a:t>
            </a:r>
          </a:p>
          <a:p>
            <a:pPr algn="just"/>
            <a:endParaRPr lang="en-US" sz="2400" dirty="0"/>
          </a:p>
          <a:p>
            <a:pPr algn="just"/>
            <a:endParaRPr lang="en-US" sz="2400" dirty="0"/>
          </a:p>
          <a:p>
            <a:pPr marL="342900" indent="-342900" algn="just">
              <a:buFont typeface="Wingdings" panose="05000000000000000000" pitchFamily="2" charset="2"/>
              <a:buChar char="§"/>
            </a:pPr>
            <a:r>
              <a:rPr lang="en-US" sz="2400" dirty="0"/>
              <a:t>Emotional: Poor bonding with the child, difficulties feeding.</a:t>
            </a:r>
          </a:p>
          <a:p>
            <a:pPr algn="just"/>
            <a:endParaRPr lang="en-US" sz="2400" dirty="0"/>
          </a:p>
          <a:p>
            <a:pPr algn="just"/>
            <a:endParaRPr lang="en-US" sz="2400" dirty="0"/>
          </a:p>
          <a:p>
            <a:pPr marL="342900" indent="-342900" algn="just">
              <a:buFont typeface="Wingdings" panose="05000000000000000000" pitchFamily="2" charset="2"/>
              <a:buChar char="§"/>
            </a:pPr>
            <a:r>
              <a:rPr lang="en-US" sz="2400" dirty="0"/>
              <a:t>Financial: Cost of care especially if out of pocket may run into millions. Higher initial hospital costs (insurance)</a:t>
            </a:r>
          </a:p>
          <a:p>
            <a:pPr marL="0" indent="0" algn="just">
              <a:buNone/>
            </a:pPr>
            <a:endParaRPr lang="en-US" sz="2400" dirty="0"/>
          </a:p>
        </p:txBody>
      </p:sp>
      <p:pic>
        <p:nvPicPr>
          <p:cNvPr id="3" name="Picture 2">
            <a:extLst>
              <a:ext uri="{FF2B5EF4-FFF2-40B4-BE49-F238E27FC236}">
                <a16:creationId xmlns:a16="http://schemas.microsoft.com/office/drawing/2014/main" id="{A8F40E83-4928-B07B-8E52-7006141867FA}"/>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88522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015" y="222195"/>
            <a:ext cx="5344675" cy="610820"/>
          </a:xfrm>
        </p:spPr>
        <p:txBody>
          <a:bodyPr>
            <a:normAutofit fontScale="90000"/>
          </a:bodyPr>
          <a:lstStyle/>
          <a:p>
            <a:r>
              <a:rPr lang="en-US" b="1" dirty="0">
                <a:latin typeface="Bahnschrift Condensed" panose="020B0502040204020203" pitchFamily="34" charset="0"/>
              </a:rPr>
              <a:t>PROBLEMS OF THE PRETERM (SOCIETY)</a:t>
            </a:r>
          </a:p>
        </p:txBody>
      </p:sp>
      <p:sp>
        <p:nvSpPr>
          <p:cNvPr id="5" name="TextBox 4">
            <a:extLst>
              <a:ext uri="{FF2B5EF4-FFF2-40B4-BE49-F238E27FC236}">
                <a16:creationId xmlns:a16="http://schemas.microsoft.com/office/drawing/2014/main" id="{927F1662-9836-EA4E-73D7-7450C90DA833}"/>
              </a:ext>
            </a:extLst>
          </p:cNvPr>
          <p:cNvSpPr txBox="1"/>
          <p:nvPr/>
        </p:nvSpPr>
        <p:spPr>
          <a:xfrm>
            <a:off x="601670" y="1749245"/>
            <a:ext cx="7635249" cy="2308324"/>
          </a:xfrm>
          <a:prstGeom prst="rect">
            <a:avLst/>
          </a:prstGeom>
          <a:noFill/>
        </p:spPr>
        <p:txBody>
          <a:bodyPr wrap="square">
            <a:spAutoFit/>
          </a:bodyPr>
          <a:lstStyle/>
          <a:p>
            <a:pPr algn="just"/>
            <a:endParaRPr lang="en-US" sz="2400" dirty="0"/>
          </a:p>
          <a:p>
            <a:pPr marL="342900" indent="-342900" algn="just">
              <a:buFont typeface="Wingdings" panose="05000000000000000000" pitchFamily="2" charset="2"/>
              <a:buChar char="§"/>
            </a:pPr>
            <a:r>
              <a:rPr lang="en-US" sz="2400" dirty="0"/>
              <a:t>There are also incalculable costs. “Who are we losing when a baby dies? A community leader? A Nobel prize winner?  These deaths lead to a need to care for the survivors.” –Wendell Young</a:t>
            </a:r>
          </a:p>
          <a:p>
            <a:pPr marL="342900" indent="-342900" algn="just">
              <a:buFont typeface="Wingdings" panose="05000000000000000000" pitchFamily="2" charset="2"/>
              <a:buChar char="§"/>
            </a:pPr>
            <a:endParaRPr lang="en-US" sz="2400" dirty="0"/>
          </a:p>
        </p:txBody>
      </p:sp>
      <p:pic>
        <p:nvPicPr>
          <p:cNvPr id="3" name="Picture 2">
            <a:extLst>
              <a:ext uri="{FF2B5EF4-FFF2-40B4-BE49-F238E27FC236}">
                <a16:creationId xmlns:a16="http://schemas.microsoft.com/office/drawing/2014/main" id="{AF40A82B-8208-46D5-387A-109C73D9495E}"/>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1437231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8D2E7-E920-4799-69F3-CA430D37C1D5}"/>
              </a:ext>
            </a:extLst>
          </p:cNvPr>
          <p:cNvSpPr>
            <a:spLocks noGrp="1"/>
          </p:cNvSpPr>
          <p:nvPr>
            <p:ph type="title"/>
          </p:nvPr>
        </p:nvSpPr>
        <p:spPr>
          <a:xfrm>
            <a:off x="754375" y="107881"/>
            <a:ext cx="7940660" cy="610820"/>
          </a:xfrm>
        </p:spPr>
        <p:txBody>
          <a:bodyPr>
            <a:normAutofit fontScale="90000"/>
          </a:bodyPr>
          <a:lstStyle/>
          <a:p>
            <a:r>
              <a:rPr lang="en-US" b="1" dirty="0">
                <a:latin typeface="Bahnschrift Condensed" panose="020B0502040204020203" pitchFamily="34" charset="0"/>
              </a:rPr>
              <a:t>CARE OF THE PRETERM INFANT</a:t>
            </a:r>
          </a:p>
        </p:txBody>
      </p:sp>
      <p:sp>
        <p:nvSpPr>
          <p:cNvPr id="3" name="Content Placeholder 2">
            <a:extLst>
              <a:ext uri="{FF2B5EF4-FFF2-40B4-BE49-F238E27FC236}">
                <a16:creationId xmlns:a16="http://schemas.microsoft.com/office/drawing/2014/main" id="{8F8A0949-280C-09AD-EF4D-73C83B0F988B}"/>
              </a:ext>
            </a:extLst>
          </p:cNvPr>
          <p:cNvSpPr>
            <a:spLocks noGrp="1"/>
          </p:cNvSpPr>
          <p:nvPr>
            <p:ph idx="1"/>
          </p:nvPr>
        </p:nvSpPr>
        <p:spPr>
          <a:xfrm>
            <a:off x="601670" y="1596540"/>
            <a:ext cx="7940660" cy="4411488"/>
          </a:xfrm>
        </p:spPr>
        <p:txBody>
          <a:bodyPr/>
          <a:lstStyle/>
          <a:p>
            <a:pPr algn="l"/>
            <a:r>
              <a:rPr lang="en-US" dirty="0"/>
              <a:t>Thermal care</a:t>
            </a:r>
          </a:p>
          <a:p>
            <a:pPr algn="l"/>
            <a:r>
              <a:rPr lang="en-US" dirty="0"/>
              <a:t>Feeding support</a:t>
            </a:r>
          </a:p>
          <a:p>
            <a:pPr algn="l"/>
            <a:r>
              <a:rPr lang="en-US" dirty="0"/>
              <a:t>Kangaroo mother care</a:t>
            </a:r>
          </a:p>
          <a:p>
            <a:pPr algn="l"/>
            <a:r>
              <a:rPr lang="en-US" dirty="0"/>
              <a:t>Appropriate respiratory support</a:t>
            </a:r>
          </a:p>
          <a:p>
            <a:pPr algn="l"/>
            <a:r>
              <a:rPr lang="en-US" dirty="0"/>
              <a:t>Antibiotics for infections. </a:t>
            </a:r>
          </a:p>
          <a:p>
            <a:pPr algn="l"/>
            <a:endParaRPr lang="en-US" dirty="0"/>
          </a:p>
          <a:p>
            <a:pPr marL="0" indent="0" algn="l">
              <a:buNone/>
            </a:pPr>
            <a:endParaRPr lang="en-US" dirty="0"/>
          </a:p>
        </p:txBody>
      </p:sp>
      <p:sp>
        <p:nvSpPr>
          <p:cNvPr id="4" name="TextBox 3">
            <a:extLst>
              <a:ext uri="{FF2B5EF4-FFF2-40B4-BE49-F238E27FC236}">
                <a16:creationId xmlns:a16="http://schemas.microsoft.com/office/drawing/2014/main" id="{5B018632-A5FA-CC75-CC08-1AD4336323A6}"/>
              </a:ext>
            </a:extLst>
          </p:cNvPr>
          <p:cNvSpPr txBox="1"/>
          <p:nvPr/>
        </p:nvSpPr>
        <p:spPr>
          <a:xfrm>
            <a:off x="448966" y="5108754"/>
            <a:ext cx="8093364" cy="400110"/>
          </a:xfrm>
          <a:prstGeom prst="rect">
            <a:avLst/>
          </a:prstGeom>
          <a:noFill/>
        </p:spPr>
        <p:txBody>
          <a:bodyPr wrap="square" rtlCol="0">
            <a:spAutoFit/>
          </a:bodyPr>
          <a:lstStyle/>
          <a:p>
            <a:r>
              <a:rPr lang="en-US" sz="2000" b="1" dirty="0"/>
              <a:t>WHO’s feasible cost-effective strategies for the care of preterm infants.</a:t>
            </a:r>
          </a:p>
        </p:txBody>
      </p:sp>
      <p:pic>
        <p:nvPicPr>
          <p:cNvPr id="5" name="Picture 4">
            <a:extLst>
              <a:ext uri="{FF2B5EF4-FFF2-40B4-BE49-F238E27FC236}">
                <a16:creationId xmlns:a16="http://schemas.microsoft.com/office/drawing/2014/main" id="{98CD44A0-C250-B50E-B2F1-9183E05C308C}"/>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2095932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2D21-3CCF-E6B1-124B-14D7254C51FC}"/>
              </a:ext>
            </a:extLst>
          </p:cNvPr>
          <p:cNvSpPr>
            <a:spLocks noGrp="1"/>
          </p:cNvSpPr>
          <p:nvPr>
            <p:ph type="title"/>
          </p:nvPr>
        </p:nvSpPr>
        <p:spPr>
          <a:xfrm rot="16200000">
            <a:off x="-1910768" y="2978568"/>
            <a:ext cx="4428447" cy="763525"/>
          </a:xfrm>
        </p:spPr>
        <p:txBody>
          <a:bodyPr>
            <a:normAutofit/>
          </a:bodyPr>
          <a:lstStyle/>
          <a:p>
            <a:r>
              <a:rPr lang="en-US" spc="300" dirty="0">
                <a:solidFill>
                  <a:schemeClr val="bg1"/>
                </a:solidFill>
                <a:latin typeface="Bahnschrift Condensed" panose="020B0502040204020203" pitchFamily="34" charset="0"/>
              </a:rPr>
              <a:t>CARE OF THE PRETERM</a:t>
            </a:r>
          </a:p>
        </p:txBody>
      </p:sp>
      <p:pic>
        <p:nvPicPr>
          <p:cNvPr id="4" name="Content Placeholder 3">
            <a:extLst>
              <a:ext uri="{FF2B5EF4-FFF2-40B4-BE49-F238E27FC236}">
                <a16:creationId xmlns:a16="http://schemas.microsoft.com/office/drawing/2014/main" id="{CEE42DD4-C6A5-F75C-D4E5-5CC7FCBC6814}"/>
              </a:ext>
            </a:extLst>
          </p:cNvPr>
          <p:cNvPicPr>
            <a:picLocks noGrp="1" noChangeAspect="1"/>
          </p:cNvPicPr>
          <p:nvPr>
            <p:ph idx="1"/>
          </p:nvPr>
        </p:nvPicPr>
        <p:blipFill rotWithShape="1">
          <a:blip r:embed="rId2"/>
          <a:srcRect t="6666"/>
          <a:stretch/>
        </p:blipFill>
        <p:spPr>
          <a:xfrm>
            <a:off x="907081" y="69490"/>
            <a:ext cx="7787953" cy="6413610"/>
          </a:xfrm>
          <a:prstGeom prst="rect">
            <a:avLst/>
          </a:prstGeom>
          <a:ln>
            <a:noFill/>
          </a:ln>
          <a:effectLst>
            <a:softEdge rad="112500"/>
          </a:effectLst>
        </p:spPr>
      </p:pic>
      <p:pic>
        <p:nvPicPr>
          <p:cNvPr id="3" name="Picture 2">
            <a:extLst>
              <a:ext uri="{FF2B5EF4-FFF2-40B4-BE49-F238E27FC236}">
                <a16:creationId xmlns:a16="http://schemas.microsoft.com/office/drawing/2014/main" id="{198D952B-D403-6AA0-557E-0FA2E5DDF493}"/>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
        <p:nvSpPr>
          <p:cNvPr id="5" name="TextBox 4">
            <a:extLst>
              <a:ext uri="{FF2B5EF4-FFF2-40B4-BE49-F238E27FC236}">
                <a16:creationId xmlns:a16="http://schemas.microsoft.com/office/drawing/2014/main" id="{22FA4603-3DCD-D111-2953-2A6679C004EF}"/>
              </a:ext>
            </a:extLst>
          </p:cNvPr>
          <p:cNvSpPr txBox="1"/>
          <p:nvPr/>
        </p:nvSpPr>
        <p:spPr>
          <a:xfrm rot="10800000" flipV="1">
            <a:off x="7778804" y="2207360"/>
            <a:ext cx="1525830" cy="369332"/>
          </a:xfrm>
          <a:prstGeom prst="rect">
            <a:avLst/>
          </a:prstGeom>
          <a:noFill/>
        </p:spPr>
        <p:txBody>
          <a:bodyPr wrap="square" rtlCol="0">
            <a:spAutoFit/>
          </a:bodyPr>
          <a:lstStyle/>
          <a:p>
            <a:r>
              <a:rPr lang="en-US" b="1" dirty="0">
                <a:solidFill>
                  <a:srgbClr val="FF0000"/>
                </a:solidFill>
              </a:rPr>
              <a:t>PHYSICS</a:t>
            </a:r>
          </a:p>
        </p:txBody>
      </p:sp>
    </p:spTree>
    <p:extLst>
      <p:ext uri="{BB962C8B-B14F-4D97-AF65-F5344CB8AC3E}">
        <p14:creationId xmlns:p14="http://schemas.microsoft.com/office/powerpoint/2010/main" val="127036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F4DD8C-AE06-B7E4-E373-5C52BD7EDCAE}"/>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
        <p:nvSpPr>
          <p:cNvPr id="2" name="Title 1">
            <a:extLst>
              <a:ext uri="{FF2B5EF4-FFF2-40B4-BE49-F238E27FC236}">
                <a16:creationId xmlns:a16="http://schemas.microsoft.com/office/drawing/2014/main" id="{64EBF84C-1968-BAD3-1039-CBA1678FE86E}"/>
              </a:ext>
            </a:extLst>
          </p:cNvPr>
          <p:cNvSpPr>
            <a:spLocks noGrp="1"/>
          </p:cNvSpPr>
          <p:nvPr>
            <p:ph type="title"/>
          </p:nvPr>
        </p:nvSpPr>
        <p:spPr>
          <a:xfrm>
            <a:off x="457200" y="6984"/>
            <a:ext cx="8229600" cy="1067282"/>
          </a:xfrm>
        </p:spPr>
        <p:txBody>
          <a:bodyPr>
            <a:normAutofit/>
          </a:bodyPr>
          <a:lstStyle/>
          <a:p>
            <a:r>
              <a:rPr lang="en-US" b="1" spc="300" dirty="0">
                <a:solidFill>
                  <a:schemeClr val="bg1"/>
                </a:solidFill>
                <a:latin typeface="Bahnschrift Condensed" panose="020B0502040204020203" pitchFamily="34" charset="0"/>
              </a:rPr>
              <a:t>THERMAL CARE</a:t>
            </a:r>
          </a:p>
        </p:txBody>
      </p:sp>
      <p:pic>
        <p:nvPicPr>
          <p:cNvPr id="5" name="Content Placeholder 4">
            <a:extLst>
              <a:ext uri="{FF2B5EF4-FFF2-40B4-BE49-F238E27FC236}">
                <a16:creationId xmlns:a16="http://schemas.microsoft.com/office/drawing/2014/main" id="{0F17834E-08AC-C781-23F2-503AE0C86DE3}"/>
              </a:ext>
            </a:extLst>
          </p:cNvPr>
          <p:cNvPicPr>
            <a:picLocks noGrp="1" noChangeAspect="1"/>
          </p:cNvPicPr>
          <p:nvPr>
            <p:ph sz="half" idx="1"/>
          </p:nvPr>
        </p:nvPicPr>
        <p:blipFill rotWithShape="1">
          <a:blip r:embed="rId4"/>
          <a:srcRect l="10525" r="8776"/>
          <a:stretch/>
        </p:blipFill>
        <p:spPr>
          <a:xfrm>
            <a:off x="-1" y="1540070"/>
            <a:ext cx="4572001" cy="5248440"/>
          </a:xfrm>
          <a:prstGeom prst="rect">
            <a:avLst/>
          </a:prstGeom>
          <a:ln>
            <a:noFill/>
          </a:ln>
          <a:effectLst>
            <a:outerShdw blurRad="190500" algn="tl" rotWithShape="0">
              <a:srgbClr val="000000">
                <a:alpha val="70000"/>
              </a:srgbClr>
            </a:outerShdw>
          </a:effectLst>
        </p:spPr>
      </p:pic>
      <p:pic>
        <p:nvPicPr>
          <p:cNvPr id="6" name="Content Placeholder 5">
            <a:extLst>
              <a:ext uri="{FF2B5EF4-FFF2-40B4-BE49-F238E27FC236}">
                <a16:creationId xmlns:a16="http://schemas.microsoft.com/office/drawing/2014/main" id="{1DF61421-2DA8-CC34-8A54-FFFB9FCC9DD8}"/>
              </a:ext>
            </a:extLst>
          </p:cNvPr>
          <p:cNvPicPr>
            <a:picLocks noGrp="1" noChangeAspect="1"/>
          </p:cNvPicPr>
          <p:nvPr>
            <p:ph sz="half" idx="2"/>
          </p:nvPr>
        </p:nvPicPr>
        <p:blipFill>
          <a:blip r:embed="rId5"/>
          <a:stretch>
            <a:fillRect/>
          </a:stretch>
        </p:blipFill>
        <p:spPr>
          <a:xfrm>
            <a:off x="4724706" y="1586508"/>
            <a:ext cx="3817624" cy="2290575"/>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7F8CDA4C-2CAD-D827-205C-3CDF0B8D9D9D}"/>
              </a:ext>
            </a:extLst>
          </p:cNvPr>
          <p:cNvSpPr txBox="1"/>
          <p:nvPr/>
        </p:nvSpPr>
        <p:spPr>
          <a:xfrm>
            <a:off x="4114800" y="2974368"/>
            <a:ext cx="914400" cy="914400"/>
          </a:xfrm>
          <a:prstGeom prst="rect">
            <a:avLst/>
          </a:prstGeom>
          <a:noFill/>
        </p:spPr>
        <p:txBody>
          <a:bodyPr wrap="square" rtlCol="0">
            <a:spAutoFit/>
          </a:bodyPr>
          <a:lstStyle/>
          <a:p>
            <a:endParaRPr lang="en-US" dirty="0"/>
          </a:p>
        </p:txBody>
      </p:sp>
      <p:pic>
        <p:nvPicPr>
          <p:cNvPr id="10" name="Picture 9">
            <a:extLst>
              <a:ext uri="{FF2B5EF4-FFF2-40B4-BE49-F238E27FC236}">
                <a16:creationId xmlns:a16="http://schemas.microsoft.com/office/drawing/2014/main" id="{BE880ADC-6AF1-1FDB-6339-A24B8317A6E0}"/>
              </a:ext>
            </a:extLst>
          </p:cNvPr>
          <p:cNvPicPr>
            <a:picLocks noChangeAspect="1"/>
          </p:cNvPicPr>
          <p:nvPr/>
        </p:nvPicPr>
        <p:blipFill>
          <a:blip r:embed="rId6"/>
          <a:stretch>
            <a:fillRect/>
          </a:stretch>
        </p:blipFill>
        <p:spPr>
          <a:xfrm>
            <a:off x="4724705" y="4026800"/>
            <a:ext cx="3817624" cy="22905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858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4FAA0B-355F-EE63-2542-CB3EC44603E6}"/>
              </a:ext>
            </a:extLst>
          </p:cNvPr>
          <p:cNvPicPr>
            <a:picLocks noGrp="1" noChangeAspect="1"/>
          </p:cNvPicPr>
          <p:nvPr>
            <p:ph idx="1"/>
          </p:nvPr>
        </p:nvPicPr>
        <p:blipFill>
          <a:blip r:embed="rId2"/>
          <a:stretch>
            <a:fillRect/>
          </a:stretch>
        </p:blipFill>
        <p:spPr>
          <a:xfrm>
            <a:off x="1059785" y="0"/>
            <a:ext cx="7753623" cy="6330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a:extLst>
              <a:ext uri="{FF2B5EF4-FFF2-40B4-BE49-F238E27FC236}">
                <a16:creationId xmlns:a16="http://schemas.microsoft.com/office/drawing/2014/main" id="{898D9A78-7BA4-9A2F-3487-BC8634ECF391}"/>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5" y="5872280"/>
            <a:ext cx="1220421" cy="821160"/>
          </a:xfrm>
          <a:prstGeom prst="rect">
            <a:avLst/>
          </a:prstGeom>
          <a:ln>
            <a:noFill/>
          </a:ln>
          <a:effectLst>
            <a:softEdge rad="112500"/>
          </a:effectLst>
        </p:spPr>
      </p:pic>
      <p:sp>
        <p:nvSpPr>
          <p:cNvPr id="3" name="TextBox 2">
            <a:extLst>
              <a:ext uri="{FF2B5EF4-FFF2-40B4-BE49-F238E27FC236}">
                <a16:creationId xmlns:a16="http://schemas.microsoft.com/office/drawing/2014/main" id="{6AA07852-BF74-18A4-50DB-C0B41D9DE9C5}"/>
              </a:ext>
            </a:extLst>
          </p:cNvPr>
          <p:cNvSpPr txBox="1"/>
          <p:nvPr/>
        </p:nvSpPr>
        <p:spPr>
          <a:xfrm>
            <a:off x="5488230" y="1749245"/>
            <a:ext cx="3325178" cy="369332"/>
          </a:xfrm>
          <a:prstGeom prst="rect">
            <a:avLst/>
          </a:prstGeom>
          <a:noFill/>
        </p:spPr>
        <p:txBody>
          <a:bodyPr wrap="square" rtlCol="0">
            <a:spAutoFit/>
          </a:bodyPr>
          <a:lstStyle/>
          <a:p>
            <a:r>
              <a:rPr lang="en-US" b="1" dirty="0"/>
              <a:t>Bubble wrap to retain body heat.</a:t>
            </a:r>
          </a:p>
        </p:txBody>
      </p:sp>
    </p:spTree>
    <p:extLst>
      <p:ext uri="{BB962C8B-B14F-4D97-AF65-F5344CB8AC3E}">
        <p14:creationId xmlns:p14="http://schemas.microsoft.com/office/powerpoint/2010/main" val="2781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650D-360C-0C39-DD3C-A06407251C37}"/>
              </a:ext>
            </a:extLst>
          </p:cNvPr>
          <p:cNvSpPr>
            <a:spLocks noGrp="1"/>
          </p:cNvSpPr>
          <p:nvPr>
            <p:ph type="title"/>
          </p:nvPr>
        </p:nvSpPr>
        <p:spPr>
          <a:xfrm>
            <a:off x="601670" y="222195"/>
            <a:ext cx="7940660" cy="610820"/>
          </a:xfrm>
        </p:spPr>
        <p:txBody>
          <a:bodyPr>
            <a:normAutofit fontScale="90000"/>
          </a:bodyPr>
          <a:lstStyle/>
          <a:p>
            <a:r>
              <a:rPr lang="en-US" b="1" spc="300" dirty="0">
                <a:latin typeface="Bahnschrift Condensed" panose="020B0502040204020203" pitchFamily="34" charset="0"/>
              </a:rPr>
              <a:t>WHY ARE WE CONCERNED?</a:t>
            </a:r>
          </a:p>
        </p:txBody>
      </p:sp>
      <p:sp>
        <p:nvSpPr>
          <p:cNvPr id="5" name="TextBox 4">
            <a:extLst>
              <a:ext uri="{FF2B5EF4-FFF2-40B4-BE49-F238E27FC236}">
                <a16:creationId xmlns:a16="http://schemas.microsoft.com/office/drawing/2014/main" id="{0BBAC72E-D814-06C6-8577-074396D3FA3C}"/>
              </a:ext>
            </a:extLst>
          </p:cNvPr>
          <p:cNvSpPr txBox="1"/>
          <p:nvPr/>
        </p:nvSpPr>
        <p:spPr>
          <a:xfrm>
            <a:off x="296260" y="1138425"/>
            <a:ext cx="8551480" cy="5109091"/>
          </a:xfrm>
          <a:prstGeom prst="rect">
            <a:avLst/>
          </a:prstGeom>
          <a:noFill/>
        </p:spPr>
        <p:txBody>
          <a:bodyPr wrap="square">
            <a:spAutoFit/>
          </a:bodyPr>
          <a:lstStyle/>
          <a:p>
            <a:endParaRPr lang="en-US" sz="1800" dirty="0"/>
          </a:p>
          <a:p>
            <a:pPr marL="0" indent="0" algn="l">
              <a:buNone/>
            </a:pPr>
            <a:r>
              <a:rPr lang="en-US" sz="2400" b="1" dirty="0">
                <a:solidFill>
                  <a:srgbClr val="FF0000"/>
                </a:solidFill>
                <a:effectLst/>
              </a:rPr>
              <a:t>SUSTAINABLE DEVELOPMENT GOALS </a:t>
            </a:r>
          </a:p>
          <a:p>
            <a:pPr marL="0" indent="0" algn="l">
              <a:buNone/>
            </a:pPr>
            <a:endParaRPr lang="en-US" sz="2000" b="1" dirty="0">
              <a:solidFill>
                <a:srgbClr val="FF0000"/>
              </a:solidFill>
              <a:effectLst/>
            </a:endParaRPr>
          </a:p>
          <a:p>
            <a:pPr marL="0" indent="0" algn="l">
              <a:buNone/>
            </a:pPr>
            <a:r>
              <a:rPr lang="en-US" sz="2400" b="1" i="0" dirty="0">
                <a:solidFill>
                  <a:srgbClr val="333333"/>
                </a:solidFill>
                <a:effectLst/>
                <a:latin typeface="Libre Franklin" pitchFamily="2" charset="0"/>
              </a:rPr>
              <a:t>Goal 3: Ensure healthy lives and promote well-being for all at all ages</a:t>
            </a:r>
            <a:endParaRPr lang="en-US" sz="2400" b="0" i="0" dirty="0">
              <a:solidFill>
                <a:srgbClr val="333333"/>
              </a:solidFill>
              <a:effectLst/>
              <a:latin typeface="Libre Franklin" pitchFamily="2" charset="0"/>
            </a:endParaRPr>
          </a:p>
          <a:p>
            <a:pPr algn="l"/>
            <a:endParaRPr lang="en-US" sz="2400" dirty="0"/>
          </a:p>
          <a:p>
            <a:pPr>
              <a:buFont typeface="Wingdings" panose="05000000000000000000" pitchFamily="2" charset="2"/>
              <a:buChar char="q"/>
            </a:pPr>
            <a:r>
              <a:rPr lang="en-US" sz="2400" b="1" dirty="0"/>
              <a:t>   Target 3.2 </a:t>
            </a:r>
            <a:r>
              <a:rPr lang="en-US" sz="2400" dirty="0"/>
              <a:t>By 2030, end preventable deaths of newborns and children under 5 years of age, with all countries aiming to reduce neonatal mortality to at least as low as </a:t>
            </a:r>
            <a:r>
              <a:rPr lang="en-US" sz="2400" dirty="0">
                <a:solidFill>
                  <a:srgbClr val="FF0000"/>
                </a:solidFill>
              </a:rPr>
              <a:t>12 per 1,000 live births </a:t>
            </a:r>
            <a:r>
              <a:rPr lang="en-US" sz="2400" dirty="0"/>
              <a:t>and under-5 mortality to at least as low as </a:t>
            </a:r>
            <a:r>
              <a:rPr lang="en-US" sz="2400" dirty="0">
                <a:solidFill>
                  <a:srgbClr val="FF0000"/>
                </a:solidFill>
              </a:rPr>
              <a:t>25 per 1,000 live births</a:t>
            </a:r>
            <a:r>
              <a:rPr lang="en-US" sz="2400" dirty="0"/>
              <a:t>.</a:t>
            </a:r>
          </a:p>
          <a:p>
            <a:endParaRPr lang="en-US" sz="2400" dirty="0"/>
          </a:p>
          <a:p>
            <a:pPr algn="l"/>
            <a:r>
              <a:rPr lang="en-US" sz="2400" b="1" i="0" dirty="0">
                <a:solidFill>
                  <a:srgbClr val="333333"/>
                </a:solidFill>
                <a:effectLst/>
              </a:rPr>
              <a:t>Indicator 3.2.1:</a:t>
            </a:r>
            <a:r>
              <a:rPr lang="en-US" sz="2400" b="0" i="0" dirty="0">
                <a:solidFill>
                  <a:srgbClr val="333333"/>
                </a:solidFill>
                <a:effectLst/>
              </a:rPr>
              <a:t> Under-five mortality rate(</a:t>
            </a:r>
            <a:r>
              <a:rPr lang="en-US" sz="2400" b="0" i="0" dirty="0">
                <a:solidFill>
                  <a:srgbClr val="FF0000"/>
                </a:solidFill>
                <a:effectLst/>
              </a:rPr>
              <a:t>117 per 1,000 live births</a:t>
            </a:r>
            <a:r>
              <a:rPr lang="en-US" sz="2400" b="0" i="0" dirty="0">
                <a:solidFill>
                  <a:srgbClr val="333333"/>
                </a:solidFill>
                <a:effectLst/>
              </a:rPr>
              <a:t>)</a:t>
            </a:r>
          </a:p>
          <a:p>
            <a:pPr algn="l"/>
            <a:endParaRPr lang="en-US" sz="2400" dirty="0"/>
          </a:p>
          <a:p>
            <a:pPr algn="l"/>
            <a:r>
              <a:rPr lang="en-US" sz="2400" b="1" dirty="0"/>
              <a:t>Indicator 3.2.2</a:t>
            </a:r>
            <a:r>
              <a:rPr lang="en-US" sz="2400" dirty="0"/>
              <a:t>: Neonatal mortality rate(</a:t>
            </a:r>
            <a:r>
              <a:rPr lang="en-US" sz="2400" dirty="0">
                <a:solidFill>
                  <a:srgbClr val="FF0000"/>
                </a:solidFill>
              </a:rPr>
              <a:t>34.9 per 1000 births</a:t>
            </a:r>
            <a:r>
              <a:rPr lang="en-US" sz="2400" dirty="0"/>
              <a:t>)</a:t>
            </a:r>
          </a:p>
        </p:txBody>
      </p:sp>
      <p:pic>
        <p:nvPicPr>
          <p:cNvPr id="3" name="Picture 2">
            <a:extLst>
              <a:ext uri="{FF2B5EF4-FFF2-40B4-BE49-F238E27FC236}">
                <a16:creationId xmlns:a16="http://schemas.microsoft.com/office/drawing/2014/main" id="{12A1E5D5-7D57-0B52-7ADB-D121A906DE0E}"/>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518125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8EAC-5340-3E06-8567-EFA6F06ED85B}"/>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86D1D6F7-6FDB-EF04-58A1-1CC1A96ECB0B}"/>
              </a:ext>
            </a:extLst>
          </p:cNvPr>
          <p:cNvPicPr>
            <a:picLocks noGrp="1" noChangeAspect="1"/>
          </p:cNvPicPr>
          <p:nvPr>
            <p:ph idx="1"/>
          </p:nvPr>
        </p:nvPicPr>
        <p:blipFill rotWithShape="1">
          <a:blip r:embed="rId2"/>
          <a:srcRect l="4855" r="-4518"/>
          <a:stretch/>
        </p:blipFill>
        <p:spPr>
          <a:xfrm rot="150394">
            <a:off x="1053275" y="529044"/>
            <a:ext cx="7953539" cy="5955494"/>
          </a:xfrm>
          <a:prstGeom prst="rect">
            <a:avLst/>
          </a:prstGeom>
        </p:spPr>
      </p:pic>
    </p:spTree>
    <p:extLst>
      <p:ext uri="{BB962C8B-B14F-4D97-AF65-F5344CB8AC3E}">
        <p14:creationId xmlns:p14="http://schemas.microsoft.com/office/powerpoint/2010/main" val="2854946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B92DF-F3A7-5827-4717-F7CB0D8C6548}"/>
              </a:ext>
            </a:extLst>
          </p:cNvPr>
          <p:cNvSpPr>
            <a:spLocks noGrp="1"/>
          </p:cNvSpPr>
          <p:nvPr>
            <p:ph type="title"/>
          </p:nvPr>
        </p:nvSpPr>
        <p:spPr>
          <a:xfrm>
            <a:off x="601670" y="222195"/>
            <a:ext cx="7940660" cy="610820"/>
          </a:xfrm>
        </p:spPr>
        <p:txBody>
          <a:bodyPr>
            <a:normAutofit fontScale="90000"/>
          </a:bodyPr>
          <a:lstStyle/>
          <a:p>
            <a:r>
              <a:rPr lang="en-US" b="1" spc="300" dirty="0">
                <a:latin typeface="Bahnschrift Condensed" panose="020B0502040204020203" pitchFamily="34" charset="0"/>
              </a:rPr>
              <a:t>NUTRITION</a:t>
            </a:r>
          </a:p>
        </p:txBody>
      </p:sp>
      <p:sp>
        <p:nvSpPr>
          <p:cNvPr id="3" name="Content Placeholder 2">
            <a:extLst>
              <a:ext uri="{FF2B5EF4-FFF2-40B4-BE49-F238E27FC236}">
                <a16:creationId xmlns:a16="http://schemas.microsoft.com/office/drawing/2014/main" id="{566AF0A6-0779-F949-0A06-A7E7E600FE09}"/>
              </a:ext>
            </a:extLst>
          </p:cNvPr>
          <p:cNvSpPr>
            <a:spLocks noGrp="1"/>
          </p:cNvSpPr>
          <p:nvPr>
            <p:ph idx="1"/>
          </p:nvPr>
        </p:nvSpPr>
        <p:spPr>
          <a:xfrm>
            <a:off x="296260" y="1443834"/>
            <a:ext cx="8704185" cy="4886561"/>
          </a:xfrm>
        </p:spPr>
        <p:txBody>
          <a:bodyPr>
            <a:normAutofit fontScale="92500" lnSpcReduction="10000"/>
          </a:bodyPr>
          <a:lstStyle/>
          <a:p>
            <a:pPr marL="0" indent="0" algn="l">
              <a:buNone/>
            </a:pPr>
            <a:r>
              <a:rPr lang="en-US" dirty="0"/>
              <a:t>Goals of nutritional support in the Preterm</a:t>
            </a:r>
          </a:p>
          <a:p>
            <a:pPr marL="0" indent="0" algn="l">
              <a:buNone/>
            </a:pPr>
            <a:endParaRPr lang="en-US" dirty="0"/>
          </a:p>
          <a:p>
            <a:pPr algn="l">
              <a:buFont typeface="Wingdings" panose="05000000000000000000" pitchFamily="2" charset="2"/>
              <a:buChar char="q"/>
            </a:pPr>
            <a:r>
              <a:rPr lang="en-US" sz="2400" dirty="0"/>
              <a:t>Meeting growth rates and body composition compared to normal fetuses of the same gestational age.</a:t>
            </a:r>
          </a:p>
          <a:p>
            <a:pPr marL="0" indent="0" algn="l">
              <a:buNone/>
            </a:pPr>
            <a:endParaRPr lang="en-US" sz="2400" dirty="0"/>
          </a:p>
          <a:p>
            <a:pPr algn="l">
              <a:buFont typeface="Wingdings" panose="05000000000000000000" pitchFamily="2" charset="2"/>
              <a:buChar char="q"/>
            </a:pPr>
            <a:r>
              <a:rPr lang="en-US" sz="2400" dirty="0"/>
              <a:t>Achieving acceptable standards of short-term growth. </a:t>
            </a:r>
          </a:p>
          <a:p>
            <a:pPr marL="0" indent="0" algn="l">
              <a:buNone/>
            </a:pPr>
            <a:endParaRPr lang="en-US" sz="2400" dirty="0"/>
          </a:p>
          <a:p>
            <a:pPr algn="l">
              <a:buFont typeface="Wingdings" panose="05000000000000000000" pitchFamily="2" charset="2"/>
              <a:buChar char="q"/>
            </a:pPr>
            <a:r>
              <a:rPr lang="en-US" sz="2400" dirty="0"/>
              <a:t>Meeting recognized nutritional requirements of the preterm infant.</a:t>
            </a:r>
          </a:p>
          <a:p>
            <a:pPr marL="0" indent="0" algn="l">
              <a:buNone/>
            </a:pPr>
            <a:r>
              <a:rPr lang="en-US" sz="2400" dirty="0"/>
              <a:t> </a:t>
            </a:r>
          </a:p>
          <a:p>
            <a:pPr algn="l">
              <a:buFont typeface="Wingdings" panose="05000000000000000000" pitchFamily="2" charset="2"/>
              <a:buChar char="q"/>
            </a:pPr>
            <a:r>
              <a:rPr lang="en-US" sz="2400" dirty="0"/>
              <a:t>Prevent feeding-related morbidities, especially prevention of Necrotizing Enterocolitis (NEC).</a:t>
            </a:r>
          </a:p>
          <a:p>
            <a:pPr marL="0" indent="0" algn="l">
              <a:buNone/>
            </a:pPr>
            <a:endParaRPr lang="en-US" sz="2400" dirty="0"/>
          </a:p>
          <a:p>
            <a:pPr algn="l">
              <a:buFont typeface="Wingdings" panose="05000000000000000000" pitchFamily="2" charset="2"/>
              <a:buChar char="q"/>
            </a:pPr>
            <a:r>
              <a:rPr lang="en-US" sz="2400" dirty="0"/>
              <a:t>Optimizing long-term outcomes.</a:t>
            </a:r>
          </a:p>
          <a:p>
            <a:pPr marL="0" indent="0" algn="l">
              <a:buNone/>
            </a:pPr>
            <a:endParaRPr lang="en-US" dirty="0"/>
          </a:p>
          <a:p>
            <a:pPr algn="l"/>
            <a:endParaRPr lang="en-US" dirty="0"/>
          </a:p>
        </p:txBody>
      </p:sp>
      <p:pic>
        <p:nvPicPr>
          <p:cNvPr id="4" name="Picture 3">
            <a:extLst>
              <a:ext uri="{FF2B5EF4-FFF2-40B4-BE49-F238E27FC236}">
                <a16:creationId xmlns:a16="http://schemas.microsoft.com/office/drawing/2014/main" id="{9E982D8D-D0AA-8356-24E8-CD7AA3B2D3B9}"/>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2522053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86B3-A1F1-6599-E5F3-4968670D5EFA}"/>
              </a:ext>
            </a:extLst>
          </p:cNvPr>
          <p:cNvSpPr>
            <a:spLocks noGrp="1"/>
          </p:cNvSpPr>
          <p:nvPr>
            <p:ph type="title"/>
          </p:nvPr>
        </p:nvSpPr>
        <p:spPr>
          <a:xfrm rot="16200000">
            <a:off x="-2834316" y="2272948"/>
            <a:ext cx="6566314" cy="763525"/>
          </a:xfrm>
        </p:spPr>
        <p:txBody>
          <a:bodyPr>
            <a:noAutofit/>
          </a:bodyPr>
          <a:lstStyle/>
          <a:p>
            <a:r>
              <a:rPr lang="en-US" sz="3200" b="1" spc="300" dirty="0">
                <a:solidFill>
                  <a:schemeClr val="bg1"/>
                </a:solidFill>
                <a:latin typeface="Bahnschrift Condensed" panose="020B0502040204020203" pitchFamily="34" charset="0"/>
              </a:rPr>
              <a:t>ADVANCEMENT OF FEEDINGS</a:t>
            </a:r>
            <a:br>
              <a:rPr lang="en-US" sz="2800" dirty="0"/>
            </a:br>
            <a:endParaRPr lang="en-US" sz="2800" dirty="0"/>
          </a:p>
        </p:txBody>
      </p:sp>
      <p:graphicFrame>
        <p:nvGraphicFramePr>
          <p:cNvPr id="6" name="Table 6">
            <a:extLst>
              <a:ext uri="{FF2B5EF4-FFF2-40B4-BE49-F238E27FC236}">
                <a16:creationId xmlns:a16="http://schemas.microsoft.com/office/drawing/2014/main" id="{79B386BE-9403-6A77-75CA-72025394244C}"/>
              </a:ext>
            </a:extLst>
          </p:cNvPr>
          <p:cNvGraphicFramePr>
            <a:graphicFrameLocks noGrp="1"/>
          </p:cNvGraphicFramePr>
          <p:nvPr>
            <p:ph idx="1"/>
            <p:extLst>
              <p:ext uri="{D42A27DB-BD31-4B8C-83A1-F6EECF244321}">
                <p14:modId xmlns:p14="http://schemas.microsoft.com/office/powerpoint/2010/main" val="4148891353"/>
              </p:ext>
            </p:extLst>
          </p:nvPr>
        </p:nvGraphicFramePr>
        <p:xfrm>
          <a:off x="907080" y="456742"/>
          <a:ext cx="8169842" cy="5415538"/>
        </p:xfrm>
        <a:graphic>
          <a:graphicData uri="http://schemas.openxmlformats.org/drawingml/2006/table">
            <a:tbl>
              <a:tblPr firstRow="1" bandRow="1">
                <a:tableStyleId>{5C22544A-7EE6-4342-B048-85BDC9FD1C3A}</a:tableStyleId>
              </a:tblPr>
              <a:tblGrid>
                <a:gridCol w="1307174">
                  <a:extLst>
                    <a:ext uri="{9D8B030D-6E8A-4147-A177-3AD203B41FA5}">
                      <a16:colId xmlns:a16="http://schemas.microsoft.com/office/drawing/2014/main" val="106262536"/>
                    </a:ext>
                  </a:extLst>
                </a:gridCol>
                <a:gridCol w="2777747">
                  <a:extLst>
                    <a:ext uri="{9D8B030D-6E8A-4147-A177-3AD203B41FA5}">
                      <a16:colId xmlns:a16="http://schemas.microsoft.com/office/drawing/2014/main" val="1783739342"/>
                    </a:ext>
                  </a:extLst>
                </a:gridCol>
                <a:gridCol w="2042457">
                  <a:extLst>
                    <a:ext uri="{9D8B030D-6E8A-4147-A177-3AD203B41FA5}">
                      <a16:colId xmlns:a16="http://schemas.microsoft.com/office/drawing/2014/main" val="1823621421"/>
                    </a:ext>
                  </a:extLst>
                </a:gridCol>
                <a:gridCol w="2042464">
                  <a:extLst>
                    <a:ext uri="{9D8B030D-6E8A-4147-A177-3AD203B41FA5}">
                      <a16:colId xmlns:a16="http://schemas.microsoft.com/office/drawing/2014/main" val="3268123669"/>
                    </a:ext>
                  </a:extLst>
                </a:gridCol>
              </a:tblGrid>
              <a:tr h="1336169">
                <a:tc>
                  <a:txBody>
                    <a:bodyPr/>
                    <a:lstStyle/>
                    <a:p>
                      <a:endParaRPr lang="en-US" sz="1400" b="1" dirty="0"/>
                    </a:p>
                  </a:txBody>
                  <a:tcPr/>
                </a:tc>
                <a:tc>
                  <a:txBody>
                    <a:bodyPr/>
                    <a:lstStyle/>
                    <a:p>
                      <a:r>
                        <a:rPr lang="en-US" sz="1400" b="1" dirty="0"/>
                        <a:t>HIGH-RISK</a:t>
                      </a:r>
                    </a:p>
                  </a:txBody>
                  <a:tcPr/>
                </a:tc>
                <a:tc>
                  <a:txBody>
                    <a:bodyPr/>
                    <a:lstStyle/>
                    <a:p>
                      <a:r>
                        <a:rPr lang="en-US" sz="1400" b="1"/>
                        <a:t>MODERATE RISK 28+1 weeks –</a:t>
                      </a:r>
                    </a:p>
                    <a:p>
                      <a:r>
                        <a:rPr lang="en-US" sz="1400" b="1"/>
                        <a:t>31+6 weeks (no ‘high risk’ </a:t>
                      </a:r>
                    </a:p>
                    <a:p>
                      <a:r>
                        <a:rPr lang="en-US" sz="1400" b="1"/>
                        <a:t>clinical indicators)</a:t>
                      </a:r>
                    </a:p>
                    <a:p>
                      <a:endParaRPr lang="en-US" sz="1400" b="1" dirty="0"/>
                    </a:p>
                  </a:txBody>
                  <a:tcPr/>
                </a:tc>
                <a:tc>
                  <a:txBody>
                    <a:bodyPr/>
                    <a:lstStyle/>
                    <a:p>
                      <a:r>
                        <a:rPr lang="en-US" sz="1400" b="1" dirty="0"/>
                        <a:t>STANDARD RISK ≥32 weeks </a:t>
                      </a:r>
                    </a:p>
                    <a:p>
                      <a:r>
                        <a:rPr lang="en-US" sz="1400" b="1" dirty="0"/>
                        <a:t>(no ‘high risk’ </a:t>
                      </a:r>
                    </a:p>
                    <a:p>
                      <a:r>
                        <a:rPr lang="en-US" sz="1400" b="1" dirty="0"/>
                        <a:t>clinical indicators)</a:t>
                      </a:r>
                    </a:p>
                    <a:p>
                      <a:endParaRPr lang="en-US" sz="1400" b="1" dirty="0"/>
                    </a:p>
                  </a:txBody>
                  <a:tcPr/>
                </a:tc>
                <a:extLst>
                  <a:ext uri="{0D108BD9-81ED-4DB2-BD59-A6C34878D82A}">
                    <a16:rowId xmlns:a16="http://schemas.microsoft.com/office/drawing/2014/main" val="2057202077"/>
                  </a:ext>
                </a:extLst>
              </a:tr>
              <a:tr h="1336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COMMENCE</a:t>
                      </a:r>
                    </a:p>
                    <a:p>
                      <a:endParaRPr lang="en-US" sz="1400" b="1" dirty="0"/>
                    </a:p>
                  </a:txBody>
                  <a:tcPr/>
                </a:tc>
                <a:tc>
                  <a:txBody>
                    <a:bodyPr/>
                    <a:lstStyle/>
                    <a:p>
                      <a:r>
                        <a:rPr lang="en-US" sz="1400" b="1" dirty="0"/>
                        <a:t>Trophic feeds ASAP after </a:t>
                      </a:r>
                    </a:p>
                    <a:p>
                      <a:r>
                        <a:rPr lang="en-US" sz="1400" b="1" dirty="0"/>
                        <a:t>delivery, for 24 hours </a:t>
                      </a:r>
                    </a:p>
                    <a:p>
                      <a:r>
                        <a:rPr lang="en-US" sz="1400" b="1" dirty="0"/>
                        <a:t>and/or until well tolerated. Benefits Risk</a:t>
                      </a:r>
                    </a:p>
                  </a:txBody>
                  <a:tcPr/>
                </a:tc>
                <a:tc>
                  <a:txBody>
                    <a:bodyPr/>
                    <a:lstStyle/>
                    <a:p>
                      <a:r>
                        <a:rPr lang="en-US" sz="1400" b="1" dirty="0"/>
                        <a:t>24ml/kg/day, divided into 1-</a:t>
                      </a:r>
                    </a:p>
                    <a:p>
                      <a:r>
                        <a:rPr lang="en-US" sz="1400" b="1" dirty="0"/>
                        <a:t>2hly feeds, as soon after </a:t>
                      </a:r>
                    </a:p>
                    <a:p>
                      <a:r>
                        <a:rPr lang="en-US" sz="1400" b="1" dirty="0"/>
                        <a:t>delivery as possible.</a:t>
                      </a:r>
                    </a:p>
                    <a:p>
                      <a:endParaRPr lang="en-US" sz="1400" b="1" dirty="0"/>
                    </a:p>
                  </a:txBody>
                  <a:tcPr/>
                </a:tc>
                <a:tc>
                  <a:txBody>
                    <a:bodyPr/>
                    <a:lstStyle/>
                    <a:p>
                      <a:r>
                        <a:rPr lang="en-US" sz="1400" b="1" dirty="0"/>
                        <a:t>60-90ml/kg/day divided into </a:t>
                      </a:r>
                    </a:p>
                    <a:p>
                      <a:r>
                        <a:rPr lang="en-US" sz="1400" b="1" dirty="0"/>
                        <a:t>3hly feeds as soon after </a:t>
                      </a:r>
                    </a:p>
                    <a:p>
                      <a:r>
                        <a:rPr lang="en-US" sz="1400" b="1" dirty="0"/>
                        <a:t>delivery as possible.</a:t>
                      </a:r>
                    </a:p>
                    <a:p>
                      <a:endParaRPr lang="en-US" sz="1400" b="1" dirty="0"/>
                    </a:p>
                  </a:txBody>
                  <a:tcPr/>
                </a:tc>
                <a:extLst>
                  <a:ext uri="{0D108BD9-81ED-4DB2-BD59-A6C34878D82A}">
                    <a16:rowId xmlns:a16="http://schemas.microsoft.com/office/drawing/2014/main" val="1819347710"/>
                  </a:ext>
                </a:extLst>
              </a:tr>
              <a:tr h="1336169">
                <a:tc>
                  <a:txBody>
                    <a:bodyPr/>
                    <a:lstStyle/>
                    <a:p>
                      <a:r>
                        <a:rPr lang="en-US" sz="1400" b="1" dirty="0"/>
                        <a:t>ADVANCE</a:t>
                      </a:r>
                    </a:p>
                  </a:txBody>
                  <a:tcPr/>
                </a:tc>
                <a:tc>
                  <a:txBody>
                    <a:bodyPr/>
                    <a:lstStyle/>
                    <a:p>
                      <a:endParaRPr lang="en-US" sz="1400" b="1" dirty="0"/>
                    </a:p>
                    <a:p>
                      <a:r>
                        <a:rPr lang="en-US" sz="1400" b="1" dirty="0"/>
                        <a:t>increments equivalent to </a:t>
                      </a:r>
                    </a:p>
                    <a:p>
                      <a:r>
                        <a:rPr lang="en-US" sz="1400" b="1" dirty="0"/>
                        <a:t>30ml/kg/day</a:t>
                      </a:r>
                    </a:p>
                    <a:p>
                      <a:endParaRPr lang="en-US" sz="1400" b="1" dirty="0"/>
                    </a:p>
                  </a:txBody>
                  <a:tcPr/>
                </a:tc>
                <a:tc>
                  <a:txBody>
                    <a:bodyPr/>
                    <a:lstStyle/>
                    <a:p>
                      <a:r>
                        <a:rPr lang="en-US" sz="1400" b="1" dirty="0"/>
                        <a:t>increments of 30-40ml/kg/day</a:t>
                      </a:r>
                    </a:p>
                  </a:txBody>
                  <a:tcPr/>
                </a:tc>
                <a:tc>
                  <a:txBody>
                    <a:bodyPr/>
                    <a:lstStyle/>
                    <a:p>
                      <a:r>
                        <a:rPr lang="en-US" sz="1400" b="1" dirty="0"/>
                        <a:t>30-40ml/kg/day, as </a:t>
                      </a:r>
                    </a:p>
                    <a:p>
                      <a:r>
                        <a:rPr lang="en-US" sz="1400" b="1" dirty="0"/>
                        <a:t>tolerated, until the </a:t>
                      </a:r>
                    </a:p>
                    <a:p>
                      <a:r>
                        <a:rPr lang="en-US" sz="1400" b="1" dirty="0"/>
                        <a:t>maximum required feed </a:t>
                      </a:r>
                    </a:p>
                    <a:p>
                      <a:r>
                        <a:rPr lang="en-US" sz="1400" b="1" dirty="0"/>
                        <a:t>volume is achieved.</a:t>
                      </a:r>
                    </a:p>
                    <a:p>
                      <a:endParaRPr lang="en-US" sz="2000" b="1" dirty="0"/>
                    </a:p>
                  </a:txBody>
                  <a:tcPr/>
                </a:tc>
                <a:extLst>
                  <a:ext uri="{0D108BD9-81ED-4DB2-BD59-A6C34878D82A}">
                    <a16:rowId xmlns:a16="http://schemas.microsoft.com/office/drawing/2014/main" val="3362942877"/>
                  </a:ext>
                </a:extLst>
              </a:tr>
              <a:tr h="1336169">
                <a:tc>
                  <a:txBody>
                    <a:bodyPr/>
                    <a:lstStyle/>
                    <a:p>
                      <a:r>
                        <a:rPr lang="en-US" sz="1400" b="1" dirty="0"/>
                        <a:t>ASSESS FEED </a:t>
                      </a:r>
                    </a:p>
                    <a:p>
                      <a:r>
                        <a:rPr lang="en-US" sz="1400" b="1" dirty="0"/>
                        <a:t>TOLERANCE</a:t>
                      </a:r>
                    </a:p>
                    <a:p>
                      <a:endParaRPr lang="en-US" sz="2000" b="1" dirty="0"/>
                    </a:p>
                  </a:txBody>
                  <a:tcPr/>
                </a:tc>
                <a:tc>
                  <a:txBody>
                    <a:bodyPr/>
                    <a:lstStyle/>
                    <a:p>
                      <a:r>
                        <a:rPr lang="en-US" sz="1400" b="1" dirty="0"/>
                        <a:t>. frequently for evidence of </a:t>
                      </a:r>
                    </a:p>
                    <a:p>
                      <a:r>
                        <a:rPr lang="en-US" sz="1400" b="1" dirty="0"/>
                        <a:t>intolerance.</a:t>
                      </a:r>
                    </a:p>
                    <a:p>
                      <a:endParaRPr lang="en-US" sz="1400" b="1" dirty="0"/>
                    </a:p>
                  </a:txBody>
                  <a:tcPr/>
                </a:tc>
                <a:tc>
                  <a:txBody>
                    <a:bodyPr/>
                    <a:lstStyle/>
                    <a:p>
                      <a:r>
                        <a:rPr lang="en-US" sz="1400" b="1" dirty="0"/>
                        <a:t>at least twice daily, before </a:t>
                      </a:r>
                    </a:p>
                    <a:p>
                      <a:r>
                        <a:rPr lang="en-US" sz="1400" b="1" dirty="0"/>
                        <a:t>making each increment in the feed </a:t>
                      </a:r>
                    </a:p>
                    <a:p>
                      <a:r>
                        <a:rPr lang="en-US" sz="1400" b="1" dirty="0"/>
                        <a:t>volumes.</a:t>
                      </a:r>
                    </a:p>
                    <a:p>
                      <a:endParaRPr lang="en-US" sz="1400" b="1" dirty="0"/>
                    </a:p>
                  </a:txBody>
                  <a:tcPr/>
                </a:tc>
                <a:tc>
                  <a:txBody>
                    <a:bodyPr/>
                    <a:lstStyle/>
                    <a:p>
                      <a:r>
                        <a:rPr lang="en-US" sz="1400" b="1" dirty="0"/>
                        <a:t>daily before making each </a:t>
                      </a:r>
                    </a:p>
                    <a:p>
                      <a:r>
                        <a:rPr lang="en-US" sz="1400" b="1" dirty="0"/>
                        <a:t>increment in feed volumes</a:t>
                      </a:r>
                    </a:p>
                    <a:p>
                      <a:endParaRPr lang="en-US" sz="2000" b="1" dirty="0"/>
                    </a:p>
                  </a:txBody>
                  <a:tcPr/>
                </a:tc>
                <a:extLst>
                  <a:ext uri="{0D108BD9-81ED-4DB2-BD59-A6C34878D82A}">
                    <a16:rowId xmlns:a16="http://schemas.microsoft.com/office/drawing/2014/main" val="3721689375"/>
                  </a:ext>
                </a:extLst>
              </a:tr>
            </a:tbl>
          </a:graphicData>
        </a:graphic>
      </p:graphicFrame>
      <p:pic>
        <p:nvPicPr>
          <p:cNvPr id="3" name="Picture 2">
            <a:extLst>
              <a:ext uri="{FF2B5EF4-FFF2-40B4-BE49-F238E27FC236}">
                <a16:creationId xmlns:a16="http://schemas.microsoft.com/office/drawing/2014/main" id="{FBBC7535-7A20-8B3E-7737-0AE2E662179F}"/>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
        <p:nvSpPr>
          <p:cNvPr id="7" name="TextBox 6">
            <a:extLst>
              <a:ext uri="{FF2B5EF4-FFF2-40B4-BE49-F238E27FC236}">
                <a16:creationId xmlns:a16="http://schemas.microsoft.com/office/drawing/2014/main" id="{6BF74566-E565-AF6B-122F-CFA29FF6FC13}"/>
              </a:ext>
            </a:extLst>
          </p:cNvPr>
          <p:cNvSpPr txBox="1"/>
          <p:nvPr/>
        </p:nvSpPr>
        <p:spPr>
          <a:xfrm>
            <a:off x="781573" y="6024985"/>
            <a:ext cx="8246070" cy="923330"/>
          </a:xfrm>
          <a:prstGeom prst="rect">
            <a:avLst/>
          </a:prstGeom>
          <a:noFill/>
        </p:spPr>
        <p:txBody>
          <a:bodyPr wrap="square" rtlCol="0">
            <a:spAutoFit/>
          </a:bodyPr>
          <a:lstStyle/>
          <a:p>
            <a:r>
              <a:rPr lang="en-US" sz="1800" b="1" dirty="0"/>
              <a:t>No evidence that slower advancement in feeds reduces the risk of NEC, even in those infants thought to be at “high risk”</a:t>
            </a:r>
          </a:p>
          <a:p>
            <a:endParaRPr lang="en-US" dirty="0"/>
          </a:p>
        </p:txBody>
      </p:sp>
    </p:spTree>
    <p:extLst>
      <p:ext uri="{BB962C8B-B14F-4D97-AF65-F5344CB8AC3E}">
        <p14:creationId xmlns:p14="http://schemas.microsoft.com/office/powerpoint/2010/main" val="124686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94C4-23C0-8515-9897-39AB9A44F984}"/>
              </a:ext>
            </a:extLst>
          </p:cNvPr>
          <p:cNvSpPr>
            <a:spLocks noGrp="1"/>
          </p:cNvSpPr>
          <p:nvPr>
            <p:ph type="title"/>
          </p:nvPr>
        </p:nvSpPr>
        <p:spPr>
          <a:xfrm rot="16200000">
            <a:off x="-2901394" y="2360066"/>
            <a:ext cx="6566314" cy="763525"/>
          </a:xfrm>
        </p:spPr>
        <p:txBody>
          <a:bodyPr>
            <a:noAutofit/>
          </a:bodyPr>
          <a:lstStyle/>
          <a:p>
            <a:r>
              <a:rPr lang="en-US" sz="2400" b="1" spc="300" dirty="0">
                <a:solidFill>
                  <a:schemeClr val="bg1"/>
                </a:solidFill>
                <a:latin typeface="Bahnschrift Condensed" panose="020B0502040204020203" pitchFamily="34" charset="0"/>
              </a:rPr>
              <a:t>APPROPRIATE RESPIRATORY SUPPORT</a:t>
            </a:r>
            <a:br>
              <a:rPr lang="en-US" sz="2400" dirty="0"/>
            </a:br>
            <a:endParaRPr lang="en-US" sz="2400" dirty="0"/>
          </a:p>
        </p:txBody>
      </p:sp>
      <p:sp>
        <p:nvSpPr>
          <p:cNvPr id="3" name="Content Placeholder 2">
            <a:extLst>
              <a:ext uri="{FF2B5EF4-FFF2-40B4-BE49-F238E27FC236}">
                <a16:creationId xmlns:a16="http://schemas.microsoft.com/office/drawing/2014/main" id="{109D06A7-B1AA-FC6F-DDA3-FB0B871BB071}"/>
              </a:ext>
            </a:extLst>
          </p:cNvPr>
          <p:cNvSpPr>
            <a:spLocks noGrp="1"/>
          </p:cNvSpPr>
          <p:nvPr>
            <p:ph idx="1"/>
          </p:nvPr>
        </p:nvSpPr>
        <p:spPr>
          <a:xfrm>
            <a:off x="1212490" y="833015"/>
            <a:ext cx="7635250" cy="4275740"/>
          </a:xfrm>
        </p:spPr>
        <p:txBody>
          <a:bodyPr>
            <a:normAutofit fontScale="85000" lnSpcReduction="20000"/>
          </a:bodyPr>
          <a:lstStyle/>
          <a:p>
            <a:r>
              <a:rPr lang="en-US" sz="3200" dirty="0"/>
              <a:t>Perinatal Depression- transition to breathing in the delivery room.</a:t>
            </a:r>
          </a:p>
          <a:p>
            <a:pPr marL="0" indent="0">
              <a:buNone/>
            </a:pPr>
            <a:endParaRPr lang="en-US" sz="3200" dirty="0"/>
          </a:p>
          <a:p>
            <a:r>
              <a:rPr lang="en-US" sz="3200" dirty="0"/>
              <a:t>RDS-Surfactant deficiency and pulmonary immaturity.</a:t>
            </a:r>
          </a:p>
          <a:p>
            <a:pPr marL="0" indent="0">
              <a:buNone/>
            </a:pPr>
            <a:endParaRPr lang="en-US" sz="3200" dirty="0"/>
          </a:p>
          <a:p>
            <a:r>
              <a:rPr lang="en-US" sz="3200" dirty="0"/>
              <a:t>Apnea due to immaturity in the mechanism controlling breathing.</a:t>
            </a:r>
          </a:p>
          <a:p>
            <a:pPr marL="0" indent="0">
              <a:buNone/>
            </a:pPr>
            <a:endParaRPr lang="en-US" sz="3200" dirty="0"/>
          </a:p>
          <a:p>
            <a:r>
              <a:rPr lang="en-US" sz="3200" dirty="0"/>
              <a:t>Chronic Lung Disease</a:t>
            </a:r>
          </a:p>
        </p:txBody>
      </p:sp>
      <p:pic>
        <p:nvPicPr>
          <p:cNvPr id="4" name="Picture 3">
            <a:extLst>
              <a:ext uri="{FF2B5EF4-FFF2-40B4-BE49-F238E27FC236}">
                <a16:creationId xmlns:a16="http://schemas.microsoft.com/office/drawing/2014/main" id="{38D8789B-8E1A-18D0-5C57-9D6D7C439888}"/>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3023492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65E48C-F17C-0C07-D873-5E3E1ED54A20}"/>
              </a:ext>
            </a:extLst>
          </p:cNvPr>
          <p:cNvPicPr>
            <a:picLocks noChangeAspect="1"/>
          </p:cNvPicPr>
          <p:nvPr/>
        </p:nvPicPr>
        <p:blipFill>
          <a:blip r:embed="rId2"/>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2CF47AC2-5829-73F8-8E7D-D2A78A2F30DD}"/>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967350"/>
            <a:ext cx="1220421" cy="821160"/>
          </a:xfrm>
          <a:prstGeom prst="rect">
            <a:avLst/>
          </a:prstGeom>
          <a:ln>
            <a:noFill/>
          </a:ln>
          <a:effectLst>
            <a:softEdge rad="112500"/>
          </a:effectLst>
        </p:spPr>
      </p:pic>
    </p:spTree>
    <p:extLst>
      <p:ext uri="{BB962C8B-B14F-4D97-AF65-F5344CB8AC3E}">
        <p14:creationId xmlns:p14="http://schemas.microsoft.com/office/powerpoint/2010/main" val="11531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3F2ED-F321-84EC-4869-A82FBD6B8DB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1679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6D6FEA-F71F-DDB0-2D7C-E0893A601736}"/>
              </a:ext>
            </a:extLst>
          </p:cNvPr>
          <p:cNvSpPr txBox="1"/>
          <p:nvPr/>
        </p:nvSpPr>
        <p:spPr>
          <a:xfrm>
            <a:off x="2892245" y="374900"/>
            <a:ext cx="4428445" cy="584775"/>
          </a:xfrm>
          <a:prstGeom prst="rect">
            <a:avLst/>
          </a:prstGeom>
          <a:noFill/>
        </p:spPr>
        <p:txBody>
          <a:bodyPr wrap="square" rtlCol="0">
            <a:spAutoFit/>
          </a:bodyPr>
          <a:lstStyle/>
          <a:p>
            <a:r>
              <a:rPr lang="en-US" sz="3200" b="1" dirty="0">
                <a:solidFill>
                  <a:schemeClr val="bg1"/>
                </a:solidFill>
                <a:latin typeface="Bahnschrift Condensed" panose="020B0502040204020203" pitchFamily="34" charset="0"/>
              </a:rPr>
              <a:t>APPROPRIATE ANTIBIOTIC </a:t>
            </a:r>
          </a:p>
        </p:txBody>
      </p:sp>
    </p:spTree>
    <p:extLst>
      <p:ext uri="{BB962C8B-B14F-4D97-AF65-F5344CB8AC3E}">
        <p14:creationId xmlns:p14="http://schemas.microsoft.com/office/powerpoint/2010/main" val="837988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441E8A-ECE8-DD97-ED92-3CEF385AD6DF}"/>
              </a:ext>
            </a:extLst>
          </p:cNvPr>
          <p:cNvPicPr>
            <a:picLocks noChangeAspect="1"/>
          </p:cNvPicPr>
          <p:nvPr/>
        </p:nvPicPr>
        <p:blipFill rotWithShape="1">
          <a:blip r:embed="rId2"/>
          <a:srcRect t="17813"/>
          <a:stretch/>
        </p:blipFill>
        <p:spPr>
          <a:xfrm>
            <a:off x="143555" y="1138425"/>
            <a:ext cx="8704185" cy="5636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6FD77B2E-7CA9-1E72-F3DD-6340842E560B}"/>
              </a:ext>
            </a:extLst>
          </p:cNvPr>
          <p:cNvSpPr txBox="1"/>
          <p:nvPr/>
        </p:nvSpPr>
        <p:spPr>
          <a:xfrm>
            <a:off x="3884827" y="374900"/>
            <a:ext cx="1374345" cy="523220"/>
          </a:xfrm>
          <a:prstGeom prst="rect">
            <a:avLst/>
          </a:prstGeom>
          <a:noFill/>
        </p:spPr>
        <p:txBody>
          <a:bodyPr wrap="square" rtlCol="0">
            <a:spAutoFit/>
          </a:bodyPr>
          <a:lstStyle/>
          <a:p>
            <a:r>
              <a:rPr lang="en-US" sz="2800" b="1" dirty="0">
                <a:solidFill>
                  <a:schemeClr val="bg1"/>
                </a:solidFill>
                <a:latin typeface="Bahnschrift Condensed" panose="020B0502040204020203" pitchFamily="34" charset="0"/>
              </a:rPr>
              <a:t>CURRENT </a:t>
            </a:r>
            <a:endParaRPr lang="en-US" b="1" dirty="0">
              <a:solidFill>
                <a:schemeClr val="bg1"/>
              </a:solidFill>
              <a:latin typeface="Bahnschrift Condensed" panose="020B0502040204020203" pitchFamily="34" charset="0"/>
            </a:endParaRPr>
          </a:p>
        </p:txBody>
      </p:sp>
      <p:pic>
        <p:nvPicPr>
          <p:cNvPr id="4" name="Picture 3">
            <a:extLst>
              <a:ext uri="{FF2B5EF4-FFF2-40B4-BE49-F238E27FC236}">
                <a16:creationId xmlns:a16="http://schemas.microsoft.com/office/drawing/2014/main" id="{25C71939-ECF8-09E9-C56F-E171A45AE2A5}"/>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3176744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75" y="222195"/>
            <a:ext cx="7940660" cy="610820"/>
          </a:xfrm>
        </p:spPr>
        <p:txBody>
          <a:bodyPr>
            <a:normAutofit fontScale="90000"/>
          </a:bodyPr>
          <a:lstStyle/>
          <a:p>
            <a:r>
              <a:rPr lang="en-US" b="1" spc="300" dirty="0">
                <a:latin typeface="Bahnschrift Condensed" panose="020B0502040204020203" pitchFamily="34" charset="0"/>
              </a:rPr>
              <a:t>KANGAROO MOTHER CARE</a:t>
            </a:r>
          </a:p>
        </p:txBody>
      </p:sp>
      <p:sp>
        <p:nvSpPr>
          <p:cNvPr id="3" name="Content Placeholder 2"/>
          <p:cNvSpPr>
            <a:spLocks noGrp="1"/>
          </p:cNvSpPr>
          <p:nvPr>
            <p:ph idx="1"/>
          </p:nvPr>
        </p:nvSpPr>
        <p:spPr>
          <a:xfrm>
            <a:off x="143555" y="1291130"/>
            <a:ext cx="9000445" cy="6330396"/>
          </a:xfrm>
        </p:spPr>
        <p:txBody>
          <a:bodyPr>
            <a:normAutofit/>
          </a:bodyPr>
          <a:lstStyle/>
          <a:p>
            <a:pPr algn="l"/>
            <a:r>
              <a:rPr lang="en-US" sz="2400" dirty="0"/>
              <a:t>Kangaroo mother care  (KMC) is the care of preterm infants carried skin-to-skin with the mother. </a:t>
            </a:r>
          </a:p>
          <a:p>
            <a:pPr marL="0" indent="0" algn="l">
              <a:buNone/>
            </a:pPr>
            <a:endParaRPr lang="en-US" sz="2400" dirty="0"/>
          </a:p>
          <a:p>
            <a:pPr algn="l"/>
            <a:r>
              <a:rPr lang="en-US" sz="2400" dirty="0"/>
              <a:t>It is a powerful, easy-to-use method to promote the health and well-being of infants born preterm as well as full-term</a:t>
            </a:r>
          </a:p>
          <a:p>
            <a:pPr marL="0" indent="0" algn="l">
              <a:buNone/>
            </a:pPr>
            <a:endParaRPr lang="en-US" sz="2400" dirty="0"/>
          </a:p>
          <a:p>
            <a:pPr algn="l"/>
            <a:r>
              <a:rPr lang="en-US" sz="2400" dirty="0"/>
              <a:t>It was first presented by Rey and Martinez, in Bogotá, Colombia, where it was developed as an alternative to inadequate and insufficient incubator care for those preterm newborn infants who had overcome initial problems and required only to feed and grow. </a:t>
            </a:r>
          </a:p>
          <a:p>
            <a:pPr algn="l"/>
            <a:r>
              <a:rPr lang="en-US" sz="2400" kern="0" dirty="0">
                <a:solidFill>
                  <a:srgbClr val="202122"/>
                </a:solidFill>
                <a:effectLst/>
                <a:ea typeface="Times New Roman" panose="02020603050405020304" pitchFamily="18" charset="0"/>
                <a:cs typeface="Times New Roman" panose="02020603050405020304" pitchFamily="18" charset="0"/>
              </a:rPr>
              <a:t>The technique and intervention is the recommended evidence-based care for low birth weight infants by the </a:t>
            </a:r>
            <a:r>
              <a:rPr lang="en-US" sz="2400" u="sng" kern="0" dirty="0">
                <a:solidFill>
                  <a:srgbClr val="3366CC"/>
                </a:solidFill>
                <a:effectLst/>
                <a:ea typeface="Times New Roman" panose="02020603050405020304" pitchFamily="18" charset="0"/>
                <a:cs typeface="Times New Roman" panose="02020603050405020304" pitchFamily="18" charset="0"/>
                <a:hlinkClick r:id="rId2" tooltip="World Health Organization"/>
              </a:rPr>
              <a:t>World Health Organization</a:t>
            </a:r>
            <a:r>
              <a:rPr lang="en-US" sz="2400" kern="0" dirty="0">
                <a:solidFill>
                  <a:srgbClr val="202122"/>
                </a:solidFill>
                <a:effectLst/>
                <a:ea typeface="Times New Roman" panose="02020603050405020304" pitchFamily="18" charset="0"/>
                <a:cs typeface="Times New Roman" panose="02020603050405020304" pitchFamily="18" charset="0"/>
              </a:rPr>
              <a:t> (WHO) since 2003.</a:t>
            </a:r>
            <a:endParaRPr lang="en-US" sz="2400" kern="100" dirty="0">
              <a:effectLst/>
              <a:ea typeface="Calibri" panose="020F0502020204030204" pitchFamily="34" charset="0"/>
              <a:cs typeface="Times New Roman" panose="02020603050405020304" pitchFamily="18" charset="0"/>
            </a:endParaRPr>
          </a:p>
          <a:p>
            <a:pPr algn="l"/>
            <a:endParaRPr lang="en-US" sz="2400" dirty="0"/>
          </a:p>
        </p:txBody>
      </p:sp>
      <p:pic>
        <p:nvPicPr>
          <p:cNvPr id="4" name="Picture 3">
            <a:extLst>
              <a:ext uri="{FF2B5EF4-FFF2-40B4-BE49-F238E27FC236}">
                <a16:creationId xmlns:a16="http://schemas.microsoft.com/office/drawing/2014/main" id="{2A0B2CEA-D26A-4739-FB70-B8144A4153FD}"/>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1718215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Bahnschrift Condensed" panose="020B0502040204020203" pitchFamily="34" charset="0"/>
              </a:rPr>
              <a:t>KANGAROO MOTHER CARE</a:t>
            </a:r>
          </a:p>
        </p:txBody>
      </p:sp>
      <p:sp>
        <p:nvSpPr>
          <p:cNvPr id="3" name="Content Placeholder 2"/>
          <p:cNvSpPr>
            <a:spLocks noGrp="1"/>
          </p:cNvSpPr>
          <p:nvPr>
            <p:ph idx="1"/>
          </p:nvPr>
        </p:nvSpPr>
        <p:spPr>
          <a:xfrm>
            <a:off x="143554" y="2512770"/>
            <a:ext cx="8551481" cy="2901395"/>
          </a:xfrm>
        </p:spPr>
        <p:txBody>
          <a:bodyPr>
            <a:normAutofit/>
          </a:bodyPr>
          <a:lstStyle/>
          <a:p>
            <a:pPr algn="l"/>
            <a:r>
              <a:rPr lang="en-US" sz="1600" dirty="0"/>
              <a:t>Almost two decades of implementation and research have made it clear that KMC is more than an alternative to incubator care. It has been shown to be effective for thermal control, breastfeeding, and bonding in all newborn infants, irrespective of setting, weight, gestational age, and clinical conditions.</a:t>
            </a:r>
          </a:p>
          <a:p>
            <a:pPr algn="l"/>
            <a:endParaRPr lang="en-US" sz="1600" dirty="0"/>
          </a:p>
          <a:p>
            <a:pPr algn="l"/>
            <a:r>
              <a:rPr lang="en-US" sz="1600" dirty="0"/>
              <a:t>Its key features are:  </a:t>
            </a:r>
          </a:p>
          <a:p>
            <a:pPr lvl="1" algn="l"/>
            <a:r>
              <a:rPr lang="en-US" sz="1600" dirty="0"/>
              <a:t>Early, continuous, and prolonged skin-to-skin contact between the mother and the baby</a:t>
            </a:r>
          </a:p>
          <a:p>
            <a:pPr lvl="1" algn="l"/>
            <a:r>
              <a:rPr lang="en-US" sz="1600" dirty="0"/>
              <a:t>Exclusive breastfeeding (ideally) </a:t>
            </a:r>
          </a:p>
          <a:p>
            <a:pPr lvl="1" algn="l"/>
            <a:endParaRPr lang="en-US" sz="1600" dirty="0"/>
          </a:p>
          <a:p>
            <a:pPr algn="l"/>
            <a:r>
              <a:rPr lang="en-US" sz="1600" dirty="0"/>
              <a:t>It is initiated in the hospital and can be continued at home.</a:t>
            </a:r>
          </a:p>
        </p:txBody>
      </p:sp>
      <p:sp>
        <p:nvSpPr>
          <p:cNvPr id="4" name="TextBox 3">
            <a:extLst>
              <a:ext uri="{FF2B5EF4-FFF2-40B4-BE49-F238E27FC236}">
                <a16:creationId xmlns:a16="http://schemas.microsoft.com/office/drawing/2014/main" id="{DC27B93C-CF04-12C8-C541-7655A2217F04}"/>
              </a:ext>
            </a:extLst>
          </p:cNvPr>
          <p:cNvSpPr txBox="1"/>
          <p:nvPr/>
        </p:nvSpPr>
        <p:spPr>
          <a:xfrm>
            <a:off x="296260" y="1596540"/>
            <a:ext cx="8551480" cy="584775"/>
          </a:xfrm>
          <a:prstGeom prst="rect">
            <a:avLst/>
          </a:prstGeom>
          <a:noFill/>
        </p:spPr>
        <p:txBody>
          <a:bodyPr wrap="square" rtlCol="0">
            <a:spAutoFit/>
          </a:bodyPr>
          <a:lstStyle/>
          <a:p>
            <a:r>
              <a:rPr lang="en-US" sz="1600" b="1" kern="0" dirty="0">
                <a:solidFill>
                  <a:srgbClr val="202122"/>
                </a:solidFill>
                <a:effectLst/>
                <a:ea typeface="Times New Roman" panose="02020603050405020304" pitchFamily="18" charset="0"/>
                <a:cs typeface="Times New Roman" panose="02020603050405020304" pitchFamily="18" charset="0"/>
              </a:rPr>
              <a:t>Kangaroo Mother Care (KMC)</a:t>
            </a:r>
            <a:r>
              <a:rPr lang="en-US" sz="1600" kern="0" dirty="0">
                <a:solidFill>
                  <a:srgbClr val="202122"/>
                </a:solidFill>
                <a:effectLst/>
                <a:ea typeface="Times New Roman" panose="02020603050405020304" pitchFamily="18" charset="0"/>
                <a:cs typeface="Times New Roman" panose="02020603050405020304" pitchFamily="18" charset="0"/>
              </a:rPr>
              <a:t>, which involves </a:t>
            </a:r>
            <a:r>
              <a:rPr lang="en-US" sz="1600" b="1" kern="0" dirty="0">
                <a:solidFill>
                  <a:srgbClr val="202122"/>
                </a:solidFill>
                <a:effectLst/>
                <a:ea typeface="Times New Roman" panose="02020603050405020304" pitchFamily="18" charset="0"/>
                <a:cs typeface="Times New Roman" panose="02020603050405020304" pitchFamily="18" charset="0"/>
              </a:rPr>
              <a:t>skin-to-skin contact</a:t>
            </a:r>
            <a:r>
              <a:rPr lang="en-US" sz="1600" kern="0" dirty="0">
                <a:solidFill>
                  <a:srgbClr val="202122"/>
                </a:solidFill>
                <a:effectLst/>
                <a:ea typeface="Times New Roman" panose="02020603050405020304" pitchFamily="18" charset="0"/>
                <a:cs typeface="Times New Roman" panose="02020603050405020304" pitchFamily="18" charset="0"/>
              </a:rPr>
              <a:t> (SSC), is an intervention to care for </a:t>
            </a:r>
            <a:r>
              <a:rPr lang="en-US" sz="1600" u="sng" kern="0" dirty="0">
                <a:solidFill>
                  <a:srgbClr val="3366CC"/>
                </a:solidFill>
                <a:effectLst/>
                <a:ea typeface="Times New Roman" panose="02020603050405020304" pitchFamily="18" charset="0"/>
                <a:cs typeface="Times New Roman" panose="02020603050405020304" pitchFamily="18" charset="0"/>
                <a:hlinkClick r:id="rId2" tooltip="Preterm birth"/>
              </a:rPr>
              <a:t>premature</a:t>
            </a:r>
            <a:r>
              <a:rPr lang="en-US" sz="1600" kern="0" dirty="0">
                <a:solidFill>
                  <a:srgbClr val="202122"/>
                </a:solidFill>
                <a:effectLst/>
                <a:ea typeface="Times New Roman" panose="02020603050405020304" pitchFamily="18" charset="0"/>
                <a:cs typeface="Times New Roman" panose="02020603050405020304" pitchFamily="18" charset="0"/>
              </a:rPr>
              <a:t> or </a:t>
            </a:r>
            <a:r>
              <a:rPr lang="en-US" sz="1600" u="sng" kern="0" dirty="0">
                <a:solidFill>
                  <a:srgbClr val="3366CC"/>
                </a:solidFill>
                <a:effectLst/>
                <a:ea typeface="Times New Roman" panose="02020603050405020304" pitchFamily="18" charset="0"/>
                <a:cs typeface="Times New Roman" panose="02020603050405020304" pitchFamily="18" charset="0"/>
                <a:hlinkClick r:id="rId3" tooltip="Low birth weight"/>
              </a:rPr>
              <a:t>low birth weight infants</a:t>
            </a:r>
            <a:r>
              <a:rPr lang="en-US" sz="1600" kern="0" dirty="0">
                <a:solidFill>
                  <a:srgbClr val="202122"/>
                </a:solidFill>
                <a:effectLst/>
                <a:ea typeface="Times New Roman" panose="02020603050405020304" pitchFamily="18" charset="0"/>
                <a:cs typeface="Times New Roman" panose="02020603050405020304" pitchFamily="18" charset="0"/>
              </a:rPr>
              <a:t> (LBW). </a:t>
            </a:r>
            <a:endParaRPr lang="en-US" dirty="0"/>
          </a:p>
        </p:txBody>
      </p:sp>
      <p:pic>
        <p:nvPicPr>
          <p:cNvPr id="5" name="Picture 4">
            <a:extLst>
              <a:ext uri="{FF2B5EF4-FFF2-40B4-BE49-F238E27FC236}">
                <a16:creationId xmlns:a16="http://schemas.microsoft.com/office/drawing/2014/main" id="{D81142A2-D155-849D-C771-F5FB8777AFF4}"/>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97614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FCA0F2-849E-2BC1-1E13-CB9DFD28821C}"/>
              </a:ext>
            </a:extLst>
          </p:cNvPr>
          <p:cNvPicPr>
            <a:picLocks noChangeAspect="1"/>
          </p:cNvPicPr>
          <p:nvPr/>
        </p:nvPicPr>
        <p:blipFill>
          <a:blip r:embed="rId2"/>
          <a:stretch>
            <a:fillRect/>
          </a:stretch>
        </p:blipFill>
        <p:spPr>
          <a:xfrm>
            <a:off x="213673" y="966416"/>
            <a:ext cx="8786772" cy="5936347"/>
          </a:xfrm>
          <a:prstGeom prst="rect">
            <a:avLst/>
          </a:prstGeom>
        </p:spPr>
      </p:pic>
      <p:pic>
        <p:nvPicPr>
          <p:cNvPr id="3" name="Picture 2">
            <a:extLst>
              <a:ext uri="{FF2B5EF4-FFF2-40B4-BE49-F238E27FC236}">
                <a16:creationId xmlns:a16="http://schemas.microsoft.com/office/drawing/2014/main" id="{0E8F375B-77A7-459B-343C-2E194D03F540}"/>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
        <p:nvSpPr>
          <p:cNvPr id="4" name="TextBox 3">
            <a:extLst>
              <a:ext uri="{FF2B5EF4-FFF2-40B4-BE49-F238E27FC236}">
                <a16:creationId xmlns:a16="http://schemas.microsoft.com/office/drawing/2014/main" id="{D83C9BDC-B7E3-F865-7F4F-7BD9A73D854F}"/>
              </a:ext>
            </a:extLst>
          </p:cNvPr>
          <p:cNvSpPr txBox="1"/>
          <p:nvPr/>
        </p:nvSpPr>
        <p:spPr>
          <a:xfrm>
            <a:off x="1823310" y="222195"/>
            <a:ext cx="5650085" cy="461665"/>
          </a:xfrm>
          <a:prstGeom prst="rect">
            <a:avLst/>
          </a:prstGeom>
          <a:noFill/>
        </p:spPr>
        <p:txBody>
          <a:bodyPr wrap="square" rtlCol="0">
            <a:spAutoFit/>
          </a:bodyPr>
          <a:lstStyle/>
          <a:p>
            <a:r>
              <a:rPr lang="en-US" sz="2400" dirty="0">
                <a:solidFill>
                  <a:schemeClr val="bg1"/>
                </a:solidFill>
              </a:rPr>
              <a:t>Leading causes of under-5 mortality.</a:t>
            </a:r>
          </a:p>
        </p:txBody>
      </p:sp>
    </p:spTree>
    <p:extLst>
      <p:ext uri="{BB962C8B-B14F-4D97-AF65-F5344CB8AC3E}">
        <p14:creationId xmlns:p14="http://schemas.microsoft.com/office/powerpoint/2010/main" val="2549734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03D656-6F85-1848-BBEC-71A736259893}"/>
              </a:ext>
            </a:extLst>
          </p:cNvPr>
          <p:cNvPicPr>
            <a:picLocks noChangeAspect="1"/>
          </p:cNvPicPr>
          <p:nvPr/>
        </p:nvPicPr>
        <p:blipFill>
          <a:blip r:embed="rId2"/>
          <a:stretch>
            <a:fillRect/>
          </a:stretch>
        </p:blipFill>
        <p:spPr>
          <a:xfrm>
            <a:off x="448966" y="1367225"/>
            <a:ext cx="2433006" cy="2290576"/>
          </a:xfrm>
          <a:prstGeom prst="rect">
            <a:avLst/>
          </a:prstGeom>
        </p:spPr>
      </p:pic>
      <p:pic>
        <p:nvPicPr>
          <p:cNvPr id="5" name="Picture 4" descr="Kangaroo Mother Care Position">
            <a:extLst>
              <a:ext uri="{FF2B5EF4-FFF2-40B4-BE49-F238E27FC236}">
                <a16:creationId xmlns:a16="http://schemas.microsoft.com/office/drawing/2014/main" id="{B002A2B1-7BF2-8BFB-5503-45176C379A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4950" y="1367225"/>
            <a:ext cx="2659599" cy="2290576"/>
          </a:xfrm>
          <a:prstGeom prst="rect">
            <a:avLst/>
          </a:prstGeom>
          <a:noFill/>
          <a:ln>
            <a:noFill/>
          </a:ln>
        </p:spPr>
      </p:pic>
      <p:pic>
        <p:nvPicPr>
          <p:cNvPr id="7" name="Picture 6">
            <a:extLst>
              <a:ext uri="{FF2B5EF4-FFF2-40B4-BE49-F238E27FC236}">
                <a16:creationId xmlns:a16="http://schemas.microsoft.com/office/drawing/2014/main" id="{1BAA4B41-C1DE-3AE5-AA4B-ABBA99C27390}"/>
              </a:ext>
            </a:extLst>
          </p:cNvPr>
          <p:cNvPicPr>
            <a:picLocks noChangeAspect="1"/>
          </p:cNvPicPr>
          <p:nvPr/>
        </p:nvPicPr>
        <p:blipFill>
          <a:blip r:embed="rId4"/>
          <a:stretch>
            <a:fillRect/>
          </a:stretch>
        </p:blipFill>
        <p:spPr>
          <a:xfrm>
            <a:off x="5793640" y="1367225"/>
            <a:ext cx="2901394" cy="2061775"/>
          </a:xfrm>
          <a:prstGeom prst="rect">
            <a:avLst/>
          </a:prstGeom>
        </p:spPr>
      </p:pic>
      <p:sp>
        <p:nvSpPr>
          <p:cNvPr id="2" name="TextBox 1">
            <a:extLst>
              <a:ext uri="{FF2B5EF4-FFF2-40B4-BE49-F238E27FC236}">
                <a16:creationId xmlns:a16="http://schemas.microsoft.com/office/drawing/2014/main" id="{5A658C3D-E733-A094-235B-CE01526F512B}"/>
              </a:ext>
            </a:extLst>
          </p:cNvPr>
          <p:cNvSpPr txBox="1"/>
          <p:nvPr/>
        </p:nvSpPr>
        <p:spPr>
          <a:xfrm>
            <a:off x="2434130" y="222195"/>
            <a:ext cx="5650085" cy="584775"/>
          </a:xfrm>
          <a:prstGeom prst="rect">
            <a:avLst/>
          </a:prstGeom>
          <a:noFill/>
        </p:spPr>
        <p:txBody>
          <a:bodyPr wrap="square" rtlCol="0">
            <a:spAutoFit/>
          </a:bodyPr>
          <a:lstStyle/>
          <a:p>
            <a:r>
              <a:rPr lang="en-US" sz="3200" b="1" spc="300" dirty="0">
                <a:solidFill>
                  <a:schemeClr val="bg1"/>
                </a:solidFill>
                <a:latin typeface="Bahnschrift Condensed" panose="020B0502040204020203" pitchFamily="34" charset="0"/>
              </a:rPr>
              <a:t>KANGAROO MOTHER CARE</a:t>
            </a:r>
          </a:p>
        </p:txBody>
      </p:sp>
      <p:pic>
        <p:nvPicPr>
          <p:cNvPr id="4" name="Content Placeholder 5" descr="b816dd4e-efd8-4aa2-84ca-8992b0e1c673.jpg">
            <a:extLst>
              <a:ext uri="{FF2B5EF4-FFF2-40B4-BE49-F238E27FC236}">
                <a16:creationId xmlns:a16="http://schemas.microsoft.com/office/drawing/2014/main" id="{04946C66-95F2-44D4-F587-E9DB26CAB303}"/>
              </a:ext>
            </a:extLst>
          </p:cNvPr>
          <p:cNvPicPr>
            <a:picLocks noChangeAspect="1"/>
          </p:cNvPicPr>
          <p:nvPr/>
        </p:nvPicPr>
        <p:blipFill rotWithShape="1">
          <a:blip r:embed="rId5" cstate="print"/>
          <a:srcRect r="6897"/>
          <a:stretch/>
        </p:blipFill>
        <p:spPr>
          <a:xfrm>
            <a:off x="448966" y="3717170"/>
            <a:ext cx="8246070" cy="2988798"/>
          </a:xfrm>
          <a:prstGeom prst="rect">
            <a:avLst/>
          </a:prstGeom>
        </p:spPr>
      </p:pic>
    </p:spTree>
    <p:extLst>
      <p:ext uri="{BB962C8B-B14F-4D97-AF65-F5344CB8AC3E}">
        <p14:creationId xmlns:p14="http://schemas.microsoft.com/office/powerpoint/2010/main" val="2710018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BCACB-DC8A-609B-C437-E030C84FC969}"/>
              </a:ext>
            </a:extLst>
          </p:cNvPr>
          <p:cNvSpPr>
            <a:spLocks noGrp="1"/>
          </p:cNvSpPr>
          <p:nvPr>
            <p:ph sz="half" idx="1"/>
          </p:nvPr>
        </p:nvSpPr>
        <p:spPr>
          <a:xfrm>
            <a:off x="304801" y="1417636"/>
            <a:ext cx="4191000" cy="5065463"/>
          </a:xfrm>
        </p:spPr>
        <p:txBody>
          <a:bodyPr>
            <a:noAutofit/>
          </a:bodyPr>
          <a:lstStyle/>
          <a:p>
            <a:pPr marL="0" indent="0" algn="just">
              <a:buNone/>
            </a:pPr>
            <a:r>
              <a:rPr lang="en-US" sz="2200" dirty="0"/>
              <a:t>In a meta-analysis of eight hospital trials involving a total of 1736 infants, infants who received kangaroo mother care after stabilization had a </a:t>
            </a:r>
            <a:r>
              <a:rPr lang="en-US" sz="2200" dirty="0">
                <a:solidFill>
                  <a:srgbClr val="FF0000"/>
                </a:solidFill>
              </a:rPr>
              <a:t>40% lower mortality than those who received conventional care in an incubator or a radiant warmer</a:t>
            </a:r>
            <a:r>
              <a:rPr lang="en-US" sz="2200" dirty="0"/>
              <a:t> (3.2% vs. 5.3%; risk ratio, 0.60; 95% CI, 0.39 to 0.92).6 This meta-analysis also showed that infants who received kangaroo mother care had fewer infections, higher rates of exclusive breastfeeding, and better weight gain than those who did not.</a:t>
            </a:r>
          </a:p>
        </p:txBody>
      </p:sp>
      <p:sp>
        <p:nvSpPr>
          <p:cNvPr id="4" name="Content Placeholder 3">
            <a:extLst>
              <a:ext uri="{FF2B5EF4-FFF2-40B4-BE49-F238E27FC236}">
                <a16:creationId xmlns:a16="http://schemas.microsoft.com/office/drawing/2014/main" id="{B27FA0B6-0EE5-3FF5-AEF3-1075D98EF606}"/>
              </a:ext>
            </a:extLst>
          </p:cNvPr>
          <p:cNvSpPr>
            <a:spLocks noGrp="1"/>
          </p:cNvSpPr>
          <p:nvPr>
            <p:ph sz="half" idx="2"/>
          </p:nvPr>
        </p:nvSpPr>
        <p:spPr>
          <a:xfrm>
            <a:off x="4724705" y="1417635"/>
            <a:ext cx="4267505" cy="5065463"/>
          </a:xfrm>
        </p:spPr>
        <p:txBody>
          <a:bodyPr>
            <a:normAutofit fontScale="47500" lnSpcReduction="20000"/>
          </a:bodyPr>
          <a:lstStyle/>
          <a:p>
            <a:pPr algn="just"/>
            <a:r>
              <a:rPr lang="en-US" sz="4600" dirty="0"/>
              <a:t>It helps in stabilizing the heart rate of your baby,</a:t>
            </a:r>
          </a:p>
          <a:p>
            <a:pPr algn="just"/>
            <a:r>
              <a:rPr lang="en-US" sz="4600" dirty="0"/>
              <a:t>Body temperature – Studies have shown that a mother has thermal synchrony with her baby and that if her baby was cold, her body temperature would increase to warm up the baby and vice-versa.</a:t>
            </a:r>
          </a:p>
          <a:p>
            <a:pPr algn="just"/>
            <a:r>
              <a:rPr lang="en-US" sz="4600" dirty="0"/>
              <a:t>Improves the breathing pattern of your baby</a:t>
            </a:r>
          </a:p>
          <a:p>
            <a:pPr algn="just"/>
            <a:r>
              <a:rPr lang="en-US" sz="4600" dirty="0"/>
              <a:t>Rapid weight gain:  Kangaroo care allows the baby to fall into a deeper sleep allowing it to direct more energy to other bodily functions. </a:t>
            </a:r>
          </a:p>
          <a:p>
            <a:endParaRPr lang="en-US" dirty="0"/>
          </a:p>
        </p:txBody>
      </p:sp>
      <p:pic>
        <p:nvPicPr>
          <p:cNvPr id="2" name="Picture 1">
            <a:extLst>
              <a:ext uri="{FF2B5EF4-FFF2-40B4-BE49-F238E27FC236}">
                <a16:creationId xmlns:a16="http://schemas.microsoft.com/office/drawing/2014/main" id="{07A8949E-FF12-07B7-B234-8DAA4169EE88}"/>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3730719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F3B0-E6AB-F5C3-01C6-0991881C989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689C3C5-E455-9C43-79D7-02F8F6EEB40C}"/>
              </a:ext>
            </a:extLst>
          </p:cNvPr>
          <p:cNvPicPr>
            <a:picLocks noGrp="1" noChangeAspect="1"/>
          </p:cNvPicPr>
          <p:nvPr>
            <p:ph idx="1"/>
          </p:nvPr>
        </p:nvPicPr>
        <p:blipFill>
          <a:blip r:embed="rId2"/>
          <a:stretch>
            <a:fillRect/>
          </a:stretch>
        </p:blipFill>
        <p:spPr>
          <a:xfrm>
            <a:off x="1517899" y="680310"/>
            <a:ext cx="7177135" cy="5411721"/>
          </a:xfrm>
          <a:prstGeom prst="rect">
            <a:avLst/>
          </a:prstGeom>
        </p:spPr>
      </p:pic>
      <p:pic>
        <p:nvPicPr>
          <p:cNvPr id="3" name="Picture 2">
            <a:extLst>
              <a:ext uri="{FF2B5EF4-FFF2-40B4-BE49-F238E27FC236}">
                <a16:creationId xmlns:a16="http://schemas.microsoft.com/office/drawing/2014/main" id="{556E3C8D-C5F2-8D93-F652-D016A7A09A34}"/>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351814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D3AB-0E3E-3890-A105-DF2F005C61A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E13D1BA-7AD8-6BEB-9526-950D2E1C1F9D}"/>
              </a:ext>
            </a:extLst>
          </p:cNvPr>
          <p:cNvPicPr>
            <a:picLocks noGrp="1" noChangeAspect="1"/>
          </p:cNvPicPr>
          <p:nvPr>
            <p:ph idx="1"/>
          </p:nvPr>
        </p:nvPicPr>
        <p:blipFill>
          <a:blip r:embed="rId2"/>
          <a:stretch>
            <a:fillRect/>
          </a:stretch>
        </p:blipFill>
        <p:spPr>
          <a:xfrm>
            <a:off x="1085409" y="527606"/>
            <a:ext cx="7328871" cy="5649358"/>
          </a:xfrm>
          <a:prstGeom prst="rect">
            <a:avLst/>
          </a:prstGeom>
        </p:spPr>
      </p:pic>
      <p:pic>
        <p:nvPicPr>
          <p:cNvPr id="3" name="Picture 2">
            <a:extLst>
              <a:ext uri="{FF2B5EF4-FFF2-40B4-BE49-F238E27FC236}">
                <a16:creationId xmlns:a16="http://schemas.microsoft.com/office/drawing/2014/main" id="{81612DD1-6398-F56E-623F-ABAB4C5B795C}"/>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973096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5F33-EF91-A07E-7694-D15B1178DE3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29716B1-D06D-86B3-DF4B-2DFC2CF0F634}"/>
              </a:ext>
            </a:extLst>
          </p:cNvPr>
          <p:cNvPicPr>
            <a:picLocks noGrp="1" noChangeAspect="1"/>
          </p:cNvPicPr>
          <p:nvPr>
            <p:ph idx="1"/>
          </p:nvPr>
        </p:nvPicPr>
        <p:blipFill>
          <a:blip r:embed="rId2"/>
          <a:stretch>
            <a:fillRect/>
          </a:stretch>
        </p:blipFill>
        <p:spPr>
          <a:xfrm>
            <a:off x="2220913" y="374900"/>
            <a:ext cx="6076950" cy="5717131"/>
          </a:xfrm>
          <a:prstGeom prst="rect">
            <a:avLst/>
          </a:prstGeom>
        </p:spPr>
      </p:pic>
      <p:pic>
        <p:nvPicPr>
          <p:cNvPr id="3" name="Picture 2">
            <a:extLst>
              <a:ext uri="{FF2B5EF4-FFF2-40B4-BE49-F238E27FC236}">
                <a16:creationId xmlns:a16="http://schemas.microsoft.com/office/drawing/2014/main" id="{306B331F-2910-E780-9CC0-33473494C3C9}"/>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3964756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E354-6BC2-E0FE-50B3-8B31D33C12BE}"/>
              </a:ext>
            </a:extLst>
          </p:cNvPr>
          <p:cNvSpPr>
            <a:spLocks noGrp="1"/>
          </p:cNvSpPr>
          <p:nvPr>
            <p:ph type="title"/>
          </p:nvPr>
        </p:nvSpPr>
        <p:spPr>
          <a:xfrm rot="16200000">
            <a:off x="-2901394" y="1291131"/>
            <a:ext cx="6566314" cy="763525"/>
          </a:xfrm>
        </p:spPr>
        <p:txBody>
          <a:bodyPr/>
          <a:lstStyle/>
          <a:p>
            <a:r>
              <a:rPr lang="en-US" b="1" dirty="0">
                <a:solidFill>
                  <a:schemeClr val="bg1"/>
                </a:solidFill>
                <a:latin typeface="Bahnschrift Condensed" panose="020B0502040204020203" pitchFamily="34" charset="0"/>
              </a:rPr>
              <a:t>PARADIGM SHIFT</a:t>
            </a:r>
          </a:p>
        </p:txBody>
      </p:sp>
      <p:sp>
        <p:nvSpPr>
          <p:cNvPr id="3" name="Content Placeholder 2">
            <a:extLst>
              <a:ext uri="{FF2B5EF4-FFF2-40B4-BE49-F238E27FC236}">
                <a16:creationId xmlns:a16="http://schemas.microsoft.com/office/drawing/2014/main" id="{7E594B5E-12C7-AE9B-286F-5FE88D7EAA96}"/>
              </a:ext>
            </a:extLst>
          </p:cNvPr>
          <p:cNvSpPr>
            <a:spLocks noGrp="1"/>
          </p:cNvSpPr>
          <p:nvPr>
            <p:ph idx="1"/>
          </p:nvPr>
        </p:nvSpPr>
        <p:spPr>
          <a:xfrm>
            <a:off x="907080" y="164560"/>
            <a:ext cx="7635250" cy="5802790"/>
          </a:xfrm>
        </p:spPr>
        <p:txBody>
          <a:bodyPr>
            <a:normAutofit/>
          </a:bodyPr>
          <a:lstStyle/>
          <a:p>
            <a:pPr marL="0" indent="0">
              <a:buNone/>
            </a:pPr>
            <a:r>
              <a:rPr lang="en-US" sz="2400" dirty="0">
                <a:solidFill>
                  <a:srgbClr val="FF0000"/>
                </a:solidFill>
              </a:rPr>
              <a:t>IMMEDIATE KANGAROO MOTHER CARE POST-BIRTH</a:t>
            </a:r>
            <a:r>
              <a:rPr lang="en-US" sz="2400" dirty="0">
                <a:solidFill>
                  <a:schemeClr val="tx1"/>
                </a:solidFill>
              </a:rPr>
              <a:t>(ZERO SEPARATION)</a:t>
            </a:r>
            <a:r>
              <a:rPr lang="en-US" sz="2400" dirty="0">
                <a:solidFill>
                  <a:srgbClr val="FF0000"/>
                </a:solidFill>
              </a:rPr>
              <a:t> IS CRITICAL FOR SAVING LIVES, NEW RESEARCH SHOWS.</a:t>
            </a:r>
          </a:p>
          <a:p>
            <a:pPr marL="0" indent="0">
              <a:buNone/>
            </a:pPr>
            <a:endParaRPr lang="en-US" dirty="0">
              <a:solidFill>
                <a:srgbClr val="FF0000"/>
              </a:solidFill>
            </a:endParaRPr>
          </a:p>
        </p:txBody>
      </p:sp>
      <p:pic>
        <p:nvPicPr>
          <p:cNvPr id="4" name="Picture 3">
            <a:extLst>
              <a:ext uri="{FF2B5EF4-FFF2-40B4-BE49-F238E27FC236}">
                <a16:creationId xmlns:a16="http://schemas.microsoft.com/office/drawing/2014/main" id="{5CF920E6-5E70-0AAF-43B4-65A4A28398D7}"/>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
        <p:nvSpPr>
          <p:cNvPr id="6" name="TextBox 5">
            <a:extLst>
              <a:ext uri="{FF2B5EF4-FFF2-40B4-BE49-F238E27FC236}">
                <a16:creationId xmlns:a16="http://schemas.microsoft.com/office/drawing/2014/main" id="{D004D636-1BE2-595A-4D45-005EDF613298}"/>
              </a:ext>
            </a:extLst>
          </p:cNvPr>
          <p:cNvSpPr txBox="1"/>
          <p:nvPr/>
        </p:nvSpPr>
        <p:spPr>
          <a:xfrm>
            <a:off x="907080" y="1596540"/>
            <a:ext cx="7940660" cy="1938992"/>
          </a:xfrm>
          <a:prstGeom prst="rect">
            <a:avLst/>
          </a:prstGeom>
          <a:noFill/>
        </p:spPr>
        <p:txBody>
          <a:bodyPr wrap="square">
            <a:spAutoFit/>
          </a:bodyPr>
          <a:lstStyle/>
          <a:p>
            <a:r>
              <a:rPr lang="en-US" sz="2000" dirty="0"/>
              <a:t>Approximately</a:t>
            </a:r>
            <a:r>
              <a:rPr lang="en-US" sz="2000" dirty="0">
                <a:solidFill>
                  <a:srgbClr val="FF0000"/>
                </a:solidFill>
              </a:rPr>
              <a:t> 45% </a:t>
            </a:r>
            <a:r>
              <a:rPr lang="en-US" sz="2000" dirty="0"/>
              <a:t>of neonatal deaths occur within 24 hours after birth and 80% during the first week of life thus, the majority of deaths among infants with a low birth weight typically occur before kangaroo mother care can be initiated. The effect of initiating kangaroo mother care immediately after birth on physiological stabilization has been evaluated in randomized, controlled trials</a:t>
            </a:r>
          </a:p>
        </p:txBody>
      </p:sp>
      <p:sp>
        <p:nvSpPr>
          <p:cNvPr id="7" name="TextBox 6">
            <a:extLst>
              <a:ext uri="{FF2B5EF4-FFF2-40B4-BE49-F238E27FC236}">
                <a16:creationId xmlns:a16="http://schemas.microsoft.com/office/drawing/2014/main" id="{BDEC0713-D1BC-3CC0-CD3B-6137D06F5BC3}"/>
              </a:ext>
            </a:extLst>
          </p:cNvPr>
          <p:cNvSpPr txBox="1"/>
          <p:nvPr/>
        </p:nvSpPr>
        <p:spPr>
          <a:xfrm>
            <a:off x="1212490" y="3581705"/>
            <a:ext cx="7635250" cy="2862322"/>
          </a:xfrm>
          <a:prstGeom prst="rect">
            <a:avLst/>
          </a:prstGeom>
          <a:noFill/>
        </p:spPr>
        <p:txBody>
          <a:bodyPr wrap="square" rtlCol="0">
            <a:spAutoFit/>
          </a:bodyPr>
          <a:lstStyle/>
          <a:p>
            <a:r>
              <a:rPr lang="en-US" b="1" dirty="0"/>
              <a:t>STUDY SITES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Vardhman Mahavir Medical College &amp; Safdarjung Hospital, New Delhi, India</a:t>
            </a:r>
          </a:p>
          <a:p>
            <a:pPr marL="285750" indent="-285750">
              <a:buFont typeface="Arial" panose="020B0604020202020204" pitchFamily="34" charset="0"/>
              <a:buChar char="•"/>
            </a:pPr>
            <a:r>
              <a:rPr lang="en-US" dirty="0" err="1"/>
              <a:t>Muhimbili</a:t>
            </a:r>
            <a:r>
              <a:rPr lang="en-US" dirty="0"/>
              <a:t> University of Health and Allied Science, Dar es Salaam, Tanzania</a:t>
            </a:r>
          </a:p>
          <a:p>
            <a:pPr marL="285750" indent="-285750">
              <a:buFont typeface="Arial" panose="020B0604020202020204" pitchFamily="34" charset="0"/>
              <a:buChar char="•"/>
            </a:pPr>
            <a:r>
              <a:rPr lang="en-US" dirty="0"/>
              <a:t>University of Malawi, College of Medicine, Blantyre, Malawi </a:t>
            </a:r>
          </a:p>
          <a:p>
            <a:pPr marL="285750" indent="-285750">
              <a:buFont typeface="Arial" panose="020B0604020202020204" pitchFamily="34" charset="0"/>
              <a:buChar char="•"/>
            </a:pPr>
            <a:r>
              <a:rPr lang="en-US" dirty="0"/>
              <a:t>Obafemi Awolowo University, Ile-Ife, Nigeria </a:t>
            </a:r>
          </a:p>
          <a:p>
            <a:pPr marL="285750" indent="-285750">
              <a:buFont typeface="Arial" panose="020B0604020202020204" pitchFamily="34" charset="0"/>
              <a:buChar char="•"/>
            </a:pPr>
            <a:r>
              <a:rPr lang="en-US" dirty="0"/>
              <a:t>Kwame Nkrumah University of Science and Technology and </a:t>
            </a:r>
            <a:r>
              <a:rPr lang="en-US" dirty="0" err="1"/>
              <a:t>Komfo</a:t>
            </a:r>
            <a:r>
              <a:rPr lang="en-US" dirty="0"/>
              <a:t> </a:t>
            </a:r>
            <a:r>
              <a:rPr lang="en-US" dirty="0" err="1"/>
              <a:t>Anokye</a:t>
            </a:r>
            <a:r>
              <a:rPr lang="en-US" dirty="0"/>
              <a:t> Teaching Hospital, Kumasi, Ghana  </a:t>
            </a:r>
          </a:p>
          <a:p>
            <a:pPr marL="285750" indent="-28575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1701877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9E36CF-DA6C-355F-0732-655626F85564}"/>
              </a:ext>
            </a:extLst>
          </p:cNvPr>
          <p:cNvSpPr>
            <a:spLocks noGrp="1"/>
          </p:cNvSpPr>
          <p:nvPr>
            <p:ph idx="1"/>
          </p:nvPr>
        </p:nvSpPr>
        <p:spPr>
          <a:xfrm>
            <a:off x="1059785" y="985721"/>
            <a:ext cx="7635250" cy="5191970"/>
          </a:xfrm>
        </p:spPr>
        <p:txBody>
          <a:bodyPr>
            <a:normAutofit/>
          </a:bodyPr>
          <a:lstStyle/>
          <a:p>
            <a:pPr algn="just"/>
            <a:r>
              <a:rPr lang="en-US" dirty="0"/>
              <a:t>KMC is already known to reduce mortality by 40% when introduced to clinically stable hospitalized infants with a birth weight of less than 2.0k. However, this important new study provides evidence to show a further 25% reduction in mortality when KMC is initiated immediately after birth, either by the mother or a surrogate. This suggests that early initiation of KMC could save up to 150,000 more lives each year.</a:t>
            </a:r>
          </a:p>
          <a:p>
            <a:pPr algn="just"/>
            <a:endParaRPr lang="en-US" dirty="0"/>
          </a:p>
        </p:txBody>
      </p:sp>
      <p:pic>
        <p:nvPicPr>
          <p:cNvPr id="4" name="Picture 3">
            <a:extLst>
              <a:ext uri="{FF2B5EF4-FFF2-40B4-BE49-F238E27FC236}">
                <a16:creationId xmlns:a16="http://schemas.microsoft.com/office/drawing/2014/main" id="{37D25267-DA37-0EF1-143F-81DEA2B6E5A9}"/>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3391032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ABA5C2D-BCED-2D0B-FD4D-AA755A5881EE}"/>
              </a:ext>
            </a:extLst>
          </p:cNvPr>
          <p:cNvPicPr>
            <a:picLocks noGrp="1" noChangeAspect="1"/>
          </p:cNvPicPr>
          <p:nvPr>
            <p:ph idx="1"/>
          </p:nvPr>
        </p:nvPicPr>
        <p:blipFill>
          <a:blip r:embed="rId2"/>
          <a:stretch>
            <a:fillRect/>
          </a:stretch>
        </p:blipFill>
        <p:spPr>
          <a:xfrm>
            <a:off x="296259" y="1138426"/>
            <a:ext cx="4263939" cy="5183668"/>
          </a:xfrm>
          <a:prstGeom prst="rect">
            <a:avLst/>
          </a:prstGeom>
        </p:spPr>
      </p:pic>
      <p:pic>
        <p:nvPicPr>
          <p:cNvPr id="6" name="Picture 5">
            <a:extLst>
              <a:ext uri="{FF2B5EF4-FFF2-40B4-BE49-F238E27FC236}">
                <a16:creationId xmlns:a16="http://schemas.microsoft.com/office/drawing/2014/main" id="{B7A1D6EF-D8C6-8EAA-2881-E6F4E1E6187D}"/>
              </a:ext>
            </a:extLst>
          </p:cNvPr>
          <p:cNvPicPr>
            <a:picLocks noChangeAspect="1"/>
          </p:cNvPicPr>
          <p:nvPr/>
        </p:nvPicPr>
        <p:blipFill>
          <a:blip r:embed="rId3"/>
          <a:stretch>
            <a:fillRect/>
          </a:stretch>
        </p:blipFill>
        <p:spPr>
          <a:xfrm>
            <a:off x="-4632960" y="409997"/>
            <a:ext cx="4632960" cy="5344675"/>
          </a:xfrm>
          <a:prstGeom prst="rect">
            <a:avLst/>
          </a:prstGeom>
        </p:spPr>
      </p:pic>
      <p:pic>
        <p:nvPicPr>
          <p:cNvPr id="7" name="Picture 6">
            <a:extLst>
              <a:ext uri="{FF2B5EF4-FFF2-40B4-BE49-F238E27FC236}">
                <a16:creationId xmlns:a16="http://schemas.microsoft.com/office/drawing/2014/main" id="{D13D57C9-00E5-7850-6230-DFC85857B1A1}"/>
              </a:ext>
            </a:extLst>
          </p:cNvPr>
          <p:cNvPicPr>
            <a:picLocks noChangeAspect="1"/>
          </p:cNvPicPr>
          <p:nvPr/>
        </p:nvPicPr>
        <p:blipFill>
          <a:blip r:embed="rId4"/>
          <a:stretch>
            <a:fillRect/>
          </a:stretch>
        </p:blipFill>
        <p:spPr>
          <a:xfrm>
            <a:off x="4666311" y="1138426"/>
            <a:ext cx="4181430" cy="5183668"/>
          </a:xfrm>
          <a:prstGeom prst="rect">
            <a:avLst/>
          </a:prstGeom>
        </p:spPr>
      </p:pic>
      <p:pic>
        <p:nvPicPr>
          <p:cNvPr id="8" name="Picture 7">
            <a:extLst>
              <a:ext uri="{FF2B5EF4-FFF2-40B4-BE49-F238E27FC236}">
                <a16:creationId xmlns:a16="http://schemas.microsoft.com/office/drawing/2014/main" id="{73931FD4-4A57-A601-05F2-CD35A15794F2}"/>
              </a:ext>
            </a:extLst>
          </p:cNvPr>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4025510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555D36-D719-B670-1366-865E13F9BBE3}"/>
              </a:ext>
            </a:extLst>
          </p:cNvPr>
          <p:cNvSpPr>
            <a:spLocks noGrp="1"/>
          </p:cNvSpPr>
          <p:nvPr>
            <p:ph idx="1"/>
          </p:nvPr>
        </p:nvSpPr>
        <p:spPr>
          <a:xfrm>
            <a:off x="1059785" y="1443835"/>
            <a:ext cx="7482545" cy="4733855"/>
          </a:xfrm>
        </p:spPr>
        <p:txBody>
          <a:bodyPr>
            <a:normAutofit fontScale="70000" lnSpcReduction="20000"/>
          </a:bodyPr>
          <a:lstStyle/>
          <a:p>
            <a:pPr algn="l"/>
            <a:r>
              <a:rPr lang="en-US" sz="2800" b="0" i="0" dirty="0">
                <a:solidFill>
                  <a:srgbClr val="333333"/>
                </a:solidFill>
                <a:effectLst/>
                <a:latin typeface="Raleway-Medium"/>
              </a:rPr>
              <a:t>The results of a new clinical trial published on May 27 2021 in the </a:t>
            </a:r>
            <a:r>
              <a:rPr lang="en-US" sz="2800" b="0" i="1" u="none" strike="noStrike" dirty="0">
                <a:solidFill>
                  <a:srgbClr val="337AB7"/>
                </a:solidFill>
                <a:effectLst/>
                <a:latin typeface="Raleway-Medium"/>
                <a:hlinkClick r:id="rId2"/>
              </a:rPr>
              <a:t>New England Journal of Medicine</a:t>
            </a:r>
            <a:r>
              <a:rPr lang="en-US" sz="2800" b="0" i="0" dirty="0">
                <a:solidFill>
                  <a:srgbClr val="333333"/>
                </a:solidFill>
                <a:effectLst/>
                <a:latin typeface="Raleway-Medium"/>
              </a:rPr>
              <a:t>, shows:</a:t>
            </a:r>
          </a:p>
          <a:p>
            <a:pPr algn="l">
              <a:buFont typeface="Arial" panose="020B0604020202020204" pitchFamily="34" charset="0"/>
              <a:buChar char="•"/>
            </a:pPr>
            <a:r>
              <a:rPr lang="en-US" sz="2800" b="0" i="0" dirty="0">
                <a:solidFill>
                  <a:srgbClr val="333333"/>
                </a:solidFill>
                <a:effectLst/>
                <a:latin typeface="Raleway-Regular"/>
              </a:rPr>
              <a:t>Kangaroo mother care, which involves </a:t>
            </a:r>
            <a:r>
              <a:rPr lang="en-US" sz="2800" b="1" i="0" dirty="0">
                <a:solidFill>
                  <a:srgbClr val="333333"/>
                </a:solidFill>
                <a:effectLst/>
                <a:latin typeface="Raleway-Medium"/>
              </a:rPr>
              <a:t>skin-to-skin contact and exclusive breastfeeding</a:t>
            </a:r>
            <a:r>
              <a:rPr lang="en-US" sz="2800" b="0" i="0" dirty="0">
                <a:solidFill>
                  <a:srgbClr val="333333"/>
                </a:solidFill>
                <a:effectLst/>
                <a:latin typeface="Raleway-Regular"/>
              </a:rPr>
              <a:t>, significantly improves a premature or low birthweight baby’s chances of survival</a:t>
            </a:r>
          </a:p>
          <a:p>
            <a:pPr algn="l">
              <a:buFont typeface="Arial" panose="020B0604020202020204" pitchFamily="34" charset="0"/>
              <a:buChar char="•"/>
            </a:pPr>
            <a:r>
              <a:rPr lang="en-US" sz="2800" b="0" i="0" dirty="0">
                <a:solidFill>
                  <a:srgbClr val="333333"/>
                </a:solidFill>
                <a:effectLst/>
                <a:latin typeface="Raleway-Regular"/>
              </a:rPr>
              <a:t>Starting kangaroo mother care </a:t>
            </a:r>
            <a:r>
              <a:rPr lang="en-US" sz="2800" b="1" i="0" dirty="0">
                <a:solidFill>
                  <a:srgbClr val="333333"/>
                </a:solidFill>
                <a:effectLst/>
                <a:latin typeface="Raleway-Medium"/>
              </a:rPr>
              <a:t>immediately after birth</a:t>
            </a:r>
            <a:r>
              <a:rPr lang="en-US" sz="2800" b="0" i="0" dirty="0">
                <a:solidFill>
                  <a:srgbClr val="333333"/>
                </a:solidFill>
                <a:effectLst/>
                <a:latin typeface="Raleway-Regular"/>
              </a:rPr>
              <a:t> has the potential to save up to 150,000 more lives each year (a further increase in survival of 25%), compared with the current recommendation of starting it only once a baby is stable</a:t>
            </a:r>
          </a:p>
          <a:p>
            <a:pPr algn="l">
              <a:buFont typeface="Arial" panose="020B0604020202020204" pitchFamily="34" charset="0"/>
              <a:buChar char="•"/>
            </a:pPr>
            <a:r>
              <a:rPr lang="en-US" sz="2800" b="1" i="0" dirty="0">
                <a:solidFill>
                  <a:srgbClr val="333333"/>
                </a:solidFill>
                <a:effectLst/>
                <a:latin typeface="Raleway-Medium"/>
              </a:rPr>
              <a:t>Mother-Newborn Intensive Care Units will be critical</a:t>
            </a:r>
            <a:r>
              <a:rPr lang="en-US" sz="2800" b="0" i="0" dirty="0">
                <a:solidFill>
                  <a:srgbClr val="333333"/>
                </a:solidFill>
                <a:effectLst/>
                <a:latin typeface="Raleway-Regular"/>
              </a:rPr>
              <a:t> to support the mother, or a surrogate, in providing this immediate, ongoing skin-to-skin contact from birth.</a:t>
            </a:r>
          </a:p>
          <a:p>
            <a:pPr algn="l"/>
            <a:r>
              <a:rPr lang="en-US" sz="2800" b="0" i="0" dirty="0">
                <a:solidFill>
                  <a:srgbClr val="333333"/>
                </a:solidFill>
                <a:effectLst/>
                <a:latin typeface="Raleway-Medium"/>
              </a:rPr>
              <a:t>The lifesaving benefits of kangaroo mother care for babies born early</a:t>
            </a:r>
          </a:p>
          <a:p>
            <a:endParaRPr lang="en-US" dirty="0"/>
          </a:p>
        </p:txBody>
      </p:sp>
      <p:pic>
        <p:nvPicPr>
          <p:cNvPr id="4" name="Picture 3">
            <a:extLst>
              <a:ext uri="{FF2B5EF4-FFF2-40B4-BE49-F238E27FC236}">
                <a16:creationId xmlns:a16="http://schemas.microsoft.com/office/drawing/2014/main" id="{54AB55D2-F400-582F-2D4D-E42283373CE8}"/>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749142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015" y="527605"/>
            <a:ext cx="5344675" cy="610820"/>
          </a:xfrm>
        </p:spPr>
        <p:txBody>
          <a:bodyPr>
            <a:normAutofit fontScale="90000"/>
          </a:bodyPr>
          <a:lstStyle/>
          <a:p>
            <a:r>
              <a:rPr lang="en-US" b="1" dirty="0">
                <a:latin typeface="Bahnschrift Condensed" panose="020B0502040204020203" pitchFamily="34" charset="0"/>
              </a:rPr>
              <a:t>CARE OF THE PRETERM (FAMILY)</a:t>
            </a:r>
            <a:br>
              <a:rPr lang="en-US" dirty="0"/>
            </a:br>
            <a:endParaRPr lang="en-US" dirty="0"/>
          </a:p>
        </p:txBody>
      </p:sp>
      <p:sp>
        <p:nvSpPr>
          <p:cNvPr id="3" name="Content Placeholder 2"/>
          <p:cNvSpPr>
            <a:spLocks noGrp="1"/>
          </p:cNvSpPr>
          <p:nvPr>
            <p:ph idx="1"/>
          </p:nvPr>
        </p:nvSpPr>
        <p:spPr>
          <a:xfrm>
            <a:off x="0" y="1901950"/>
            <a:ext cx="8695035" cy="4956050"/>
          </a:xfrm>
        </p:spPr>
        <p:txBody>
          <a:bodyPr>
            <a:noAutofit/>
          </a:bodyPr>
          <a:lstStyle/>
          <a:p>
            <a:pPr algn="just" fontAlgn="base">
              <a:buFont typeface="Wingdings" panose="05000000000000000000" pitchFamily="2" charset="2"/>
              <a:buChar char="§"/>
            </a:pPr>
            <a:r>
              <a:rPr lang="en-US" sz="2400" dirty="0"/>
              <a:t>For the family:</a:t>
            </a:r>
          </a:p>
          <a:p>
            <a:pPr lvl="1" algn="just" fontAlgn="base"/>
            <a:r>
              <a:rPr lang="en-US" sz="2400" dirty="0"/>
              <a:t> Offer psychosocial support, holistic care during follow up visits post discharge. Parents should be counseled on red flags and warning signs as early intervention can help prevent minor problems from becoming major ones. </a:t>
            </a:r>
          </a:p>
          <a:p>
            <a:pPr algn="just" fontAlgn="base"/>
            <a:endParaRPr lang="en-US" sz="2400" dirty="0"/>
          </a:p>
        </p:txBody>
      </p:sp>
      <p:pic>
        <p:nvPicPr>
          <p:cNvPr id="4" name="Picture 3">
            <a:extLst>
              <a:ext uri="{FF2B5EF4-FFF2-40B4-BE49-F238E27FC236}">
                <a16:creationId xmlns:a16="http://schemas.microsoft.com/office/drawing/2014/main" id="{28327688-3CC9-5640-55B1-51C4BCA3E00E}"/>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8B0E2-9BAB-4033-648F-17A8A7E3475F}"/>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
        <p:nvSpPr>
          <p:cNvPr id="6" name="TextBox 5">
            <a:extLst>
              <a:ext uri="{FF2B5EF4-FFF2-40B4-BE49-F238E27FC236}">
                <a16:creationId xmlns:a16="http://schemas.microsoft.com/office/drawing/2014/main" id="{B4F53190-D4C2-92FB-A5BF-EFE81F1479EA}"/>
              </a:ext>
            </a:extLst>
          </p:cNvPr>
          <p:cNvSpPr txBox="1"/>
          <p:nvPr/>
        </p:nvSpPr>
        <p:spPr>
          <a:xfrm>
            <a:off x="-305" y="1082988"/>
            <a:ext cx="3969110" cy="5664239"/>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B952DE42-18EA-7ADF-7B78-51AB2132554C}"/>
              </a:ext>
            </a:extLst>
          </p:cNvPr>
          <p:cNvPicPr>
            <a:picLocks noChangeAspect="1"/>
          </p:cNvPicPr>
          <p:nvPr/>
        </p:nvPicPr>
        <p:blipFill>
          <a:blip r:embed="rId4"/>
          <a:stretch>
            <a:fillRect/>
          </a:stretch>
        </p:blipFill>
        <p:spPr>
          <a:xfrm>
            <a:off x="448965" y="1224788"/>
            <a:ext cx="7024430" cy="5468651"/>
          </a:xfrm>
          <a:prstGeom prst="rect">
            <a:avLst/>
          </a:prstGeom>
        </p:spPr>
      </p:pic>
      <p:sp>
        <p:nvSpPr>
          <p:cNvPr id="8" name="Arrow: Right 7">
            <a:extLst>
              <a:ext uri="{FF2B5EF4-FFF2-40B4-BE49-F238E27FC236}">
                <a16:creationId xmlns:a16="http://schemas.microsoft.com/office/drawing/2014/main" id="{4CD27A68-6B83-A231-21C0-DEEB985430BF}"/>
              </a:ext>
            </a:extLst>
          </p:cNvPr>
          <p:cNvSpPr/>
          <p:nvPr/>
        </p:nvSpPr>
        <p:spPr>
          <a:xfrm rot="10800000">
            <a:off x="7474615" y="2607837"/>
            <a:ext cx="1525830" cy="821162"/>
          </a:xfrm>
          <a:prstGeom prst="rightArrow">
            <a:avLst>
              <a:gd name="adj1" fmla="val 54074"/>
              <a:gd name="adj2" fmla="val 64258"/>
            </a:avLst>
          </a:prstGeom>
          <a:solidFill>
            <a:srgbClr val="0073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42F114-7530-2D4D-CE20-BDFA0A6038FB}"/>
              </a:ext>
            </a:extLst>
          </p:cNvPr>
          <p:cNvSpPr txBox="1"/>
          <p:nvPr/>
        </p:nvSpPr>
        <p:spPr>
          <a:xfrm>
            <a:off x="2739540" y="281738"/>
            <a:ext cx="4176799" cy="461665"/>
          </a:xfrm>
          <a:prstGeom prst="rect">
            <a:avLst/>
          </a:prstGeom>
          <a:noFill/>
        </p:spPr>
        <p:txBody>
          <a:bodyPr wrap="square" rtlCol="0">
            <a:spAutoFit/>
          </a:bodyPr>
          <a:lstStyle/>
          <a:p>
            <a:r>
              <a:rPr lang="en-US" sz="2400" b="1" spc="300" dirty="0">
                <a:solidFill>
                  <a:schemeClr val="bg1"/>
                </a:solidFill>
                <a:latin typeface="Bahnschrift Condensed" panose="020B0502040204020203" pitchFamily="34" charset="0"/>
              </a:rPr>
              <a:t>CAUSES OF NEONATAL DEATHS </a:t>
            </a:r>
          </a:p>
        </p:txBody>
      </p:sp>
    </p:spTree>
    <p:extLst>
      <p:ext uri="{BB962C8B-B14F-4D97-AF65-F5344CB8AC3E}">
        <p14:creationId xmlns:p14="http://schemas.microsoft.com/office/powerpoint/2010/main" val="2051191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75" y="527605"/>
            <a:ext cx="7940660" cy="610820"/>
          </a:xfrm>
        </p:spPr>
        <p:txBody>
          <a:bodyPr>
            <a:normAutofit fontScale="90000"/>
          </a:bodyPr>
          <a:lstStyle/>
          <a:p>
            <a:r>
              <a:rPr lang="en-US" b="1" dirty="0">
                <a:latin typeface="Bahnschrift Condensed" panose="020B0502040204020203" pitchFamily="34" charset="0"/>
              </a:rPr>
              <a:t>CARE OF THE PRETERM (SOCIETY)</a:t>
            </a:r>
            <a:br>
              <a:rPr lang="en-US" dirty="0"/>
            </a:br>
            <a:endParaRPr lang="en-US" dirty="0"/>
          </a:p>
        </p:txBody>
      </p:sp>
      <p:sp>
        <p:nvSpPr>
          <p:cNvPr id="3" name="Content Placeholder 2"/>
          <p:cNvSpPr>
            <a:spLocks noGrp="1"/>
          </p:cNvSpPr>
          <p:nvPr>
            <p:ph idx="1"/>
          </p:nvPr>
        </p:nvSpPr>
        <p:spPr>
          <a:xfrm>
            <a:off x="-9150" y="1443835"/>
            <a:ext cx="8704185" cy="5108755"/>
          </a:xfrm>
        </p:spPr>
        <p:txBody>
          <a:bodyPr>
            <a:normAutofit/>
          </a:bodyPr>
          <a:lstStyle/>
          <a:p>
            <a:pPr algn="just">
              <a:buFont typeface="Wingdings" panose="05000000000000000000" pitchFamily="2" charset="2"/>
              <a:buChar char="§"/>
            </a:pPr>
            <a:r>
              <a:rPr lang="en-US" sz="2400" dirty="0"/>
              <a:t>For the society: </a:t>
            </a:r>
          </a:p>
          <a:p>
            <a:pPr lvl="1" algn="just"/>
            <a:r>
              <a:rPr lang="en-US" sz="2400" dirty="0"/>
              <a:t>Key interventions to help women enjoy good health and well-being before and throughout pregnancy, such as counseling on healthy diet and optimal nutrition, as well as on preventing tobacco and substance use. In addition,  Antenatal care that includes a minimum of 8 contacts with health professionals throughout pregnancy to identify and manage other risk factors, such as infections. </a:t>
            </a:r>
          </a:p>
          <a:p>
            <a:pPr marL="0" indent="0" algn="just">
              <a:buNone/>
            </a:pPr>
            <a:endParaRPr lang="en-US" sz="2400" dirty="0"/>
          </a:p>
          <a:p>
            <a:pPr lvl="1" algn="just"/>
            <a:r>
              <a:rPr lang="en-US" sz="2400" dirty="0"/>
              <a:t>Better access to contraceptives and empowering women with accurate health information and access to quality services could also help reduce preterm births.</a:t>
            </a:r>
          </a:p>
          <a:p>
            <a:pPr algn="just"/>
            <a:endParaRPr lang="en-US" dirty="0"/>
          </a:p>
        </p:txBody>
      </p:sp>
      <p:pic>
        <p:nvPicPr>
          <p:cNvPr id="4" name="Picture 3">
            <a:extLst>
              <a:ext uri="{FF2B5EF4-FFF2-40B4-BE49-F238E27FC236}">
                <a16:creationId xmlns:a16="http://schemas.microsoft.com/office/drawing/2014/main" id="{9D1F0270-1B72-59A8-3DC5-77B40CE8E53F}"/>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Bahnschrift Condensed" panose="020B0502040204020203" pitchFamily="34" charset="0"/>
              </a:rPr>
              <a:t>WAYS TO ENCOURAGE KMC</a:t>
            </a:r>
          </a:p>
        </p:txBody>
      </p:sp>
      <p:sp>
        <p:nvSpPr>
          <p:cNvPr id="5" name="Content Placeholder 4"/>
          <p:cNvSpPr>
            <a:spLocks noGrp="1"/>
          </p:cNvSpPr>
          <p:nvPr>
            <p:ph idx="1"/>
          </p:nvPr>
        </p:nvSpPr>
        <p:spPr>
          <a:xfrm>
            <a:off x="0" y="2207360"/>
            <a:ext cx="9144000" cy="5108755"/>
          </a:xfrm>
        </p:spPr>
        <p:txBody>
          <a:bodyPr>
            <a:noAutofit/>
          </a:bodyPr>
          <a:lstStyle/>
          <a:p>
            <a:pPr algn="l">
              <a:buFont typeface="Wingdings" panose="05000000000000000000" pitchFamily="2" charset="2"/>
              <a:buChar char="§"/>
            </a:pPr>
            <a:r>
              <a:rPr lang="en-US" sz="2400" dirty="0"/>
              <a:t>Policy: </a:t>
            </a:r>
          </a:p>
          <a:p>
            <a:pPr lvl="1" algn="l"/>
            <a:r>
              <a:rPr lang="en-US" sz="2400" dirty="0"/>
              <a:t>Development of plans, policies, guidelines, protocols, manuals.</a:t>
            </a:r>
          </a:p>
          <a:p>
            <a:pPr lvl="1" algn="l"/>
            <a:r>
              <a:rPr lang="en-US" sz="2400" dirty="0"/>
              <a:t>Establishing links with ministries, medical schools, agencies and organizations</a:t>
            </a:r>
          </a:p>
          <a:p>
            <a:pPr lvl="1" algn="l">
              <a:buNone/>
            </a:pPr>
            <a:endParaRPr lang="en-US" sz="2400" dirty="0"/>
          </a:p>
          <a:p>
            <a:pPr algn="l">
              <a:buFont typeface="Wingdings" panose="05000000000000000000" pitchFamily="2" charset="2"/>
              <a:buChar char="§"/>
            </a:pPr>
            <a:r>
              <a:rPr lang="en-US" sz="2400" dirty="0"/>
              <a:t>Implementation:</a:t>
            </a:r>
          </a:p>
          <a:p>
            <a:pPr lvl="1" algn="l"/>
            <a:r>
              <a:rPr lang="en-US" sz="2400" dirty="0"/>
              <a:t>Adequate information on effectiveness, safety, feasibility and cost.</a:t>
            </a:r>
          </a:p>
          <a:p>
            <a:pPr lvl="1" algn="l"/>
            <a:r>
              <a:rPr lang="en-US" sz="2400" dirty="0"/>
              <a:t>Appropriate training and information strategies, community participation </a:t>
            </a:r>
          </a:p>
          <a:p>
            <a:pPr algn="l"/>
            <a:endParaRPr lang="en-US" sz="2400" dirty="0"/>
          </a:p>
          <a:p>
            <a:pPr algn="l"/>
            <a:endParaRPr lang="en-US" sz="2400" dirty="0"/>
          </a:p>
          <a:p>
            <a:pPr lvl="1" algn="l"/>
            <a:endParaRPr lang="en-US" sz="2400" dirty="0"/>
          </a:p>
        </p:txBody>
      </p:sp>
      <p:pic>
        <p:nvPicPr>
          <p:cNvPr id="3" name="Picture 2">
            <a:extLst>
              <a:ext uri="{FF2B5EF4-FFF2-40B4-BE49-F238E27FC236}">
                <a16:creationId xmlns:a16="http://schemas.microsoft.com/office/drawing/2014/main" id="{0D1DECA8-F987-FD57-B40F-E9047CE47653}"/>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Bahnschrift Condensed" panose="020B0502040204020203" pitchFamily="34" charset="0"/>
              </a:rPr>
              <a:t>WAYS TO ENCOURAGE KMC</a:t>
            </a:r>
          </a:p>
        </p:txBody>
      </p:sp>
      <p:sp>
        <p:nvSpPr>
          <p:cNvPr id="5" name="Content Placeholder 4"/>
          <p:cNvSpPr>
            <a:spLocks noGrp="1"/>
          </p:cNvSpPr>
          <p:nvPr>
            <p:ph idx="1"/>
          </p:nvPr>
        </p:nvSpPr>
        <p:spPr>
          <a:xfrm>
            <a:off x="0" y="1749244"/>
            <a:ext cx="9144000" cy="5108755"/>
          </a:xfrm>
        </p:spPr>
        <p:txBody>
          <a:bodyPr>
            <a:noAutofit/>
          </a:bodyPr>
          <a:lstStyle/>
          <a:p>
            <a:pPr algn="l">
              <a:buFont typeface="Wingdings" panose="05000000000000000000" pitchFamily="2" charset="2"/>
              <a:buChar char="§"/>
            </a:pPr>
            <a:r>
              <a:rPr lang="en-US" sz="2400" dirty="0"/>
              <a:t>Communication:</a:t>
            </a:r>
          </a:p>
          <a:p>
            <a:pPr lvl="1" algn="l"/>
            <a:r>
              <a:rPr lang="en-US" sz="2400" dirty="0"/>
              <a:t>Adequate information in the antenatal period and at the referral facility</a:t>
            </a:r>
          </a:p>
          <a:p>
            <a:pPr lvl="1" algn="l"/>
            <a:r>
              <a:rPr lang="en-US" sz="2400" dirty="0"/>
              <a:t>Improving communication and support skills of health workers</a:t>
            </a:r>
          </a:p>
          <a:p>
            <a:pPr lvl="1" algn="l"/>
            <a:endParaRPr lang="en-US" sz="2400" dirty="0"/>
          </a:p>
          <a:p>
            <a:pPr algn="l">
              <a:buFont typeface="Wingdings" panose="05000000000000000000" pitchFamily="2" charset="2"/>
              <a:buChar char="§"/>
            </a:pPr>
            <a:r>
              <a:rPr lang="en-US" sz="2400" dirty="0"/>
              <a:t>Feeding : </a:t>
            </a:r>
          </a:p>
          <a:p>
            <a:pPr lvl="1" algn="l"/>
            <a:r>
              <a:rPr lang="en-US" sz="2400" dirty="0"/>
              <a:t>Reducing separation as much as possible </a:t>
            </a:r>
          </a:p>
          <a:p>
            <a:pPr lvl="1" algn="l"/>
            <a:r>
              <a:rPr lang="en-US" sz="2400" dirty="0"/>
              <a:t>Accurate scales, appropriate growth charts, clear instructions </a:t>
            </a:r>
          </a:p>
          <a:p>
            <a:pPr lvl="1" algn="l"/>
            <a:r>
              <a:rPr lang="en-US" sz="2400" dirty="0"/>
              <a:t>Good skills for assessing breastfeeding and alternative of breastfeeding guidelines feeding methods</a:t>
            </a:r>
          </a:p>
        </p:txBody>
      </p:sp>
      <p:pic>
        <p:nvPicPr>
          <p:cNvPr id="3" name="Picture 2">
            <a:extLst>
              <a:ext uri="{FF2B5EF4-FFF2-40B4-BE49-F238E27FC236}">
                <a16:creationId xmlns:a16="http://schemas.microsoft.com/office/drawing/2014/main" id="{C476BA59-537A-F19D-001A-4640AA09ED94}"/>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4D62-2CA7-4245-169A-E66A8B5232AF}"/>
              </a:ext>
            </a:extLst>
          </p:cNvPr>
          <p:cNvSpPr>
            <a:spLocks noGrp="1"/>
          </p:cNvSpPr>
          <p:nvPr>
            <p:ph type="title"/>
          </p:nvPr>
        </p:nvSpPr>
        <p:spPr>
          <a:xfrm rot="16200000">
            <a:off x="-946273" y="2920547"/>
            <a:ext cx="2767724" cy="763525"/>
          </a:xfrm>
        </p:spPr>
        <p:txBody>
          <a:bodyPr/>
          <a:lstStyle/>
          <a:p>
            <a:r>
              <a:rPr lang="en-US" b="1" spc="300" dirty="0">
                <a:solidFill>
                  <a:schemeClr val="bg1"/>
                </a:solidFill>
                <a:latin typeface="Bahnschrift Condensed" panose="020B0502040204020203" pitchFamily="34" charset="0"/>
              </a:rPr>
              <a:t>TAKEAWAYS </a:t>
            </a:r>
          </a:p>
        </p:txBody>
      </p:sp>
      <p:pic>
        <p:nvPicPr>
          <p:cNvPr id="3" name="Picture 2">
            <a:extLst>
              <a:ext uri="{FF2B5EF4-FFF2-40B4-BE49-F238E27FC236}">
                <a16:creationId xmlns:a16="http://schemas.microsoft.com/office/drawing/2014/main" id="{8F2B79BF-23E0-B77D-E31B-B9552547D412}"/>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graphicFrame>
        <p:nvGraphicFramePr>
          <p:cNvPr id="5" name="Diagram 4">
            <a:extLst>
              <a:ext uri="{FF2B5EF4-FFF2-40B4-BE49-F238E27FC236}">
                <a16:creationId xmlns:a16="http://schemas.microsoft.com/office/drawing/2014/main" id="{02562DBB-0C3F-A454-786A-9C572817A6E4}"/>
              </a:ext>
            </a:extLst>
          </p:cNvPr>
          <p:cNvGraphicFramePr/>
          <p:nvPr>
            <p:extLst>
              <p:ext uri="{D42A27DB-BD31-4B8C-83A1-F6EECF244321}">
                <p14:modId xmlns:p14="http://schemas.microsoft.com/office/powerpoint/2010/main" val="9259223"/>
              </p:ext>
            </p:extLst>
          </p:nvPr>
        </p:nvGraphicFramePr>
        <p:xfrm>
          <a:off x="1365195" y="680310"/>
          <a:ext cx="7329840" cy="48865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4388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Resources</a:t>
            </a:r>
          </a:p>
        </p:txBody>
      </p:sp>
      <p:sp>
        <p:nvSpPr>
          <p:cNvPr id="8" name="Content Placeholder 7"/>
          <p:cNvSpPr>
            <a:spLocks noGrp="1"/>
          </p:cNvSpPr>
          <p:nvPr>
            <p:ph idx="1"/>
          </p:nvPr>
        </p:nvSpPr>
        <p:spPr>
          <a:xfrm>
            <a:off x="0" y="1749244"/>
            <a:ext cx="9144000" cy="5108755"/>
          </a:xfrm>
        </p:spPr>
        <p:txBody>
          <a:bodyPr>
            <a:normAutofit/>
          </a:bodyPr>
          <a:lstStyle/>
          <a:p>
            <a:pPr algn="l"/>
            <a:r>
              <a:rPr lang="en-US" dirty="0" err="1">
                <a:solidFill>
                  <a:schemeClr val="tx1"/>
                </a:solidFill>
                <a:hlinkClick r:id="rId2"/>
              </a:rPr>
              <a:t>Blencowe</a:t>
            </a:r>
            <a:r>
              <a:rPr lang="en-US" dirty="0">
                <a:solidFill>
                  <a:schemeClr val="tx1"/>
                </a:solidFill>
                <a:hlinkClick r:id="rId2"/>
              </a:rPr>
              <a:t> H, </a:t>
            </a:r>
            <a:r>
              <a:rPr lang="en-US" dirty="0" err="1">
                <a:solidFill>
                  <a:schemeClr val="tx1"/>
                </a:solidFill>
                <a:hlinkClick r:id="rId2"/>
              </a:rPr>
              <a:t>Cousens</a:t>
            </a:r>
            <a:r>
              <a:rPr lang="en-US" dirty="0">
                <a:solidFill>
                  <a:schemeClr val="tx1"/>
                </a:solidFill>
                <a:hlinkClick r:id="rId2"/>
              </a:rPr>
              <a:t> S, </a:t>
            </a:r>
            <a:r>
              <a:rPr lang="en-US" dirty="0" err="1">
                <a:solidFill>
                  <a:schemeClr val="tx1"/>
                </a:solidFill>
                <a:hlinkClick r:id="rId2"/>
              </a:rPr>
              <a:t>Oestergaard</a:t>
            </a:r>
            <a:r>
              <a:rPr lang="en-US" dirty="0">
                <a:solidFill>
                  <a:schemeClr val="tx1"/>
                </a:solidFill>
                <a:hlinkClick r:id="rId2"/>
              </a:rPr>
              <a:t> MZ, et al</a:t>
            </a:r>
            <a:r>
              <a:rPr lang="en-US" dirty="0">
                <a:solidFill>
                  <a:schemeClr val="tx1"/>
                </a:solidFill>
              </a:rPr>
              <a:t>; National, regional, and worldwide estimates of preterm birth rates in the year 2010 with time trends since 1990 for selected countries: a systematic analysis and implications. Lancet. 2012 Jun 9379(9832):2162-72. </a:t>
            </a:r>
            <a:r>
              <a:rPr lang="en-US" dirty="0" err="1">
                <a:solidFill>
                  <a:schemeClr val="tx1"/>
                </a:solidFill>
              </a:rPr>
              <a:t>doi</a:t>
            </a:r>
            <a:r>
              <a:rPr lang="en-US" dirty="0">
                <a:solidFill>
                  <a:schemeClr val="tx1"/>
                </a:solidFill>
              </a:rPr>
              <a:t>: 10.1016/S0140-6736(12)60820-4</a:t>
            </a:r>
          </a:p>
          <a:p>
            <a:pPr algn="l"/>
            <a:r>
              <a:rPr lang="en-US" dirty="0">
                <a:solidFill>
                  <a:schemeClr val="tx1"/>
                </a:solidFill>
                <a:hlinkClick r:id="rId3"/>
              </a:rPr>
              <a:t>https://www.who.int/en/news-room/fact-sheets/detail/preterm-birth</a:t>
            </a:r>
            <a:r>
              <a:rPr lang="en-US" dirty="0">
                <a:solidFill>
                  <a:schemeClr val="tx1"/>
                </a:solidFill>
              </a:rPr>
              <a:t> </a:t>
            </a:r>
          </a:p>
          <a:p>
            <a:pPr algn="l"/>
            <a:r>
              <a:rPr lang="en-US" dirty="0">
                <a:solidFill>
                  <a:schemeClr val="tx1"/>
                </a:solidFill>
              </a:rPr>
              <a:t>Kangaroo Care Guidelines for Preterm Infant - Motherhood Care </a:t>
            </a:r>
          </a:p>
          <a:p>
            <a:pPr algn="l"/>
            <a:endParaRPr lang="en-US" dirty="0">
              <a:solidFill>
                <a:schemeClr val="tx1"/>
              </a:solidFill>
            </a:endParaRPr>
          </a:p>
        </p:txBody>
      </p:sp>
      <p:pic>
        <p:nvPicPr>
          <p:cNvPr id="2" name="Picture 1">
            <a:extLst>
              <a:ext uri="{FF2B5EF4-FFF2-40B4-BE49-F238E27FC236}">
                <a16:creationId xmlns:a16="http://schemas.microsoft.com/office/drawing/2014/main" id="{6E27EE7A-6622-5D06-3351-6D76DB0AB537}"/>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a:t>
            </a:r>
          </a:p>
        </p:txBody>
      </p:sp>
      <p:sp>
        <p:nvSpPr>
          <p:cNvPr id="3" name="Content Placeholder 2"/>
          <p:cNvSpPr>
            <a:spLocks noGrp="1"/>
          </p:cNvSpPr>
          <p:nvPr>
            <p:ph idx="1"/>
          </p:nvPr>
        </p:nvSpPr>
        <p:spPr>
          <a:xfrm>
            <a:off x="0" y="1749244"/>
            <a:ext cx="9144000" cy="5108755"/>
          </a:xfrm>
        </p:spPr>
        <p:txBody>
          <a:bodyPr>
            <a:normAutofit fontScale="92500" lnSpcReduction="10000"/>
          </a:bodyPr>
          <a:lstStyle/>
          <a:p>
            <a:pPr algn="l" fontAlgn="base"/>
            <a:r>
              <a:rPr lang="en-US" dirty="0">
                <a:solidFill>
                  <a:schemeClr val="tx1"/>
                </a:solidFill>
              </a:rPr>
              <a:t>Blackman JA. </a:t>
            </a:r>
            <a:r>
              <a:rPr lang="en-US" u="sng" dirty="0">
                <a:solidFill>
                  <a:schemeClr val="tx1"/>
                </a:solidFill>
                <a:hlinkClick r:id="rId2"/>
              </a:rPr>
              <a:t>NICU </a:t>
            </a:r>
            <a:r>
              <a:rPr lang="en-US" u="sng" dirty="0" err="1">
                <a:solidFill>
                  <a:schemeClr val="tx1"/>
                </a:solidFill>
                <a:hlinkClick r:id="rId2"/>
              </a:rPr>
              <a:t>micropreemies</a:t>
            </a:r>
            <a:r>
              <a:rPr lang="en-US" u="sng" dirty="0">
                <a:solidFill>
                  <a:schemeClr val="tx1"/>
                </a:solidFill>
                <a:hlinkClick r:id="rId2"/>
              </a:rPr>
              <a:t>: How do they fare?</a:t>
            </a:r>
            <a:r>
              <a:rPr lang="en-US" dirty="0">
                <a:solidFill>
                  <a:schemeClr val="tx1"/>
                </a:solidFill>
              </a:rPr>
              <a:t>. </a:t>
            </a:r>
            <a:r>
              <a:rPr lang="en-US" i="1" dirty="0">
                <a:solidFill>
                  <a:schemeClr val="tx1"/>
                </a:solidFill>
              </a:rPr>
              <a:t>Contemporary Pediatrics. </a:t>
            </a:r>
            <a:r>
              <a:rPr lang="en-US" dirty="0">
                <a:solidFill>
                  <a:schemeClr val="tx1"/>
                </a:solidFill>
              </a:rPr>
              <a:t>2007;24:64-73.</a:t>
            </a:r>
          </a:p>
          <a:p>
            <a:pPr algn="l" fontAlgn="base"/>
            <a:r>
              <a:rPr lang="en-US" dirty="0" err="1">
                <a:solidFill>
                  <a:schemeClr val="tx1"/>
                </a:solidFill>
              </a:rPr>
              <a:t>Holditch</a:t>
            </a:r>
            <a:r>
              <a:rPr lang="en-US" dirty="0">
                <a:solidFill>
                  <a:schemeClr val="tx1"/>
                </a:solidFill>
              </a:rPr>
              <a:t>-Davis D. </a:t>
            </a:r>
            <a:r>
              <a:rPr lang="en-US" u="sng" dirty="0">
                <a:solidFill>
                  <a:schemeClr val="tx1"/>
                </a:solidFill>
                <a:hlinkClick r:id="rId3"/>
              </a:rPr>
              <a:t>Outcomes of prematurity and neonatal intensive care unit care</a:t>
            </a:r>
            <a:r>
              <a:rPr lang="en-US" dirty="0">
                <a:solidFill>
                  <a:schemeClr val="tx1"/>
                </a:solidFill>
              </a:rPr>
              <a:t>. </a:t>
            </a:r>
            <a:r>
              <a:rPr lang="en-US" i="1" dirty="0">
                <a:solidFill>
                  <a:schemeClr val="tx1"/>
                </a:solidFill>
              </a:rPr>
              <a:t>J </a:t>
            </a:r>
            <a:r>
              <a:rPr lang="en-US" i="1" dirty="0" err="1">
                <a:solidFill>
                  <a:schemeClr val="tx1"/>
                </a:solidFill>
              </a:rPr>
              <a:t>Obstet</a:t>
            </a:r>
            <a:r>
              <a:rPr lang="en-US" i="1" dirty="0">
                <a:solidFill>
                  <a:schemeClr val="tx1"/>
                </a:solidFill>
              </a:rPr>
              <a:t> </a:t>
            </a:r>
            <a:r>
              <a:rPr lang="en-US" i="1" dirty="0" err="1">
                <a:solidFill>
                  <a:schemeClr val="tx1"/>
                </a:solidFill>
              </a:rPr>
              <a:t>Gynecol</a:t>
            </a:r>
            <a:r>
              <a:rPr lang="en-US" i="1" dirty="0">
                <a:solidFill>
                  <a:schemeClr val="tx1"/>
                </a:solidFill>
              </a:rPr>
              <a:t> Neonatal </a:t>
            </a:r>
            <a:r>
              <a:rPr lang="en-US" i="1" dirty="0" err="1">
                <a:solidFill>
                  <a:schemeClr val="tx1"/>
                </a:solidFill>
              </a:rPr>
              <a:t>Nurs</a:t>
            </a:r>
            <a:r>
              <a:rPr lang="en-US" dirty="0">
                <a:solidFill>
                  <a:schemeClr val="tx1"/>
                </a:solidFill>
              </a:rPr>
              <a:t>. 2007;36(4):364-365. doi:10.1111/j.1552-6909.2007.00155.x</a:t>
            </a:r>
          </a:p>
          <a:p>
            <a:pPr algn="l" fontAlgn="base"/>
            <a:r>
              <a:rPr lang="en-US" dirty="0" err="1">
                <a:solidFill>
                  <a:schemeClr val="tx1"/>
                </a:solidFill>
              </a:rPr>
              <a:t>Neu</a:t>
            </a:r>
            <a:r>
              <a:rPr lang="en-US" dirty="0">
                <a:solidFill>
                  <a:schemeClr val="tx1"/>
                </a:solidFill>
              </a:rPr>
              <a:t> M, Robinson J. </a:t>
            </a:r>
            <a:r>
              <a:rPr lang="en-US" u="sng" dirty="0">
                <a:solidFill>
                  <a:schemeClr val="tx1"/>
                </a:solidFill>
                <a:hlinkClick r:id="rId4"/>
              </a:rPr>
              <a:t>Maternal holding of preterm infants during the early weeks after birth and dyad interaction at six months</a:t>
            </a:r>
            <a:r>
              <a:rPr lang="en-US" dirty="0">
                <a:solidFill>
                  <a:schemeClr val="tx1"/>
                </a:solidFill>
              </a:rPr>
              <a:t>. </a:t>
            </a:r>
            <a:r>
              <a:rPr lang="en-US" i="1" dirty="0">
                <a:solidFill>
                  <a:schemeClr val="tx1"/>
                </a:solidFill>
              </a:rPr>
              <a:t>J </a:t>
            </a:r>
            <a:r>
              <a:rPr lang="en-US" i="1" dirty="0" err="1">
                <a:solidFill>
                  <a:schemeClr val="tx1"/>
                </a:solidFill>
              </a:rPr>
              <a:t>Obstet</a:t>
            </a:r>
            <a:r>
              <a:rPr lang="en-US" i="1" dirty="0">
                <a:solidFill>
                  <a:schemeClr val="tx1"/>
                </a:solidFill>
              </a:rPr>
              <a:t> </a:t>
            </a:r>
            <a:r>
              <a:rPr lang="en-US" i="1" dirty="0" err="1">
                <a:solidFill>
                  <a:schemeClr val="tx1"/>
                </a:solidFill>
              </a:rPr>
              <a:t>Gynecol</a:t>
            </a:r>
            <a:r>
              <a:rPr lang="en-US" i="1" dirty="0">
                <a:solidFill>
                  <a:schemeClr val="tx1"/>
                </a:solidFill>
              </a:rPr>
              <a:t> Neonatal </a:t>
            </a:r>
            <a:r>
              <a:rPr lang="en-US" i="1" dirty="0" err="1">
                <a:solidFill>
                  <a:schemeClr val="tx1"/>
                </a:solidFill>
              </a:rPr>
              <a:t>Nurs</a:t>
            </a:r>
            <a:r>
              <a:rPr lang="en-US" dirty="0">
                <a:solidFill>
                  <a:schemeClr val="tx1"/>
                </a:solidFill>
              </a:rPr>
              <a:t>. 2010;39(4):401-14. doi:10.1111/j.1552-6909.2010.01152.x</a:t>
            </a:r>
          </a:p>
          <a:p>
            <a:pPr algn="l" fontAlgn="base"/>
            <a:r>
              <a:rPr lang="en-US" dirty="0">
                <a:solidFill>
                  <a:schemeClr val="tx1"/>
                </a:solidFill>
              </a:rPr>
              <a:t>Adams-Chapman I, </a:t>
            </a:r>
            <a:r>
              <a:rPr lang="en-US" dirty="0" err="1">
                <a:solidFill>
                  <a:schemeClr val="tx1"/>
                </a:solidFill>
              </a:rPr>
              <a:t>Heyne</a:t>
            </a:r>
            <a:r>
              <a:rPr lang="en-US" dirty="0">
                <a:solidFill>
                  <a:schemeClr val="tx1"/>
                </a:solidFill>
              </a:rPr>
              <a:t> RJ, </a:t>
            </a:r>
            <a:r>
              <a:rPr lang="en-US" dirty="0" err="1">
                <a:solidFill>
                  <a:schemeClr val="tx1"/>
                </a:solidFill>
              </a:rPr>
              <a:t>DeMauro</a:t>
            </a:r>
            <a:r>
              <a:rPr lang="en-US" dirty="0">
                <a:solidFill>
                  <a:schemeClr val="tx1"/>
                </a:solidFill>
              </a:rPr>
              <a:t> SB, et al. </a:t>
            </a:r>
            <a:r>
              <a:rPr lang="en-US" u="sng" dirty="0" err="1">
                <a:solidFill>
                  <a:schemeClr val="tx1"/>
                </a:solidFill>
                <a:hlinkClick r:id="rId5"/>
              </a:rPr>
              <a:t>Neurodevelopmental</a:t>
            </a:r>
            <a:r>
              <a:rPr lang="en-US" u="sng" dirty="0">
                <a:solidFill>
                  <a:schemeClr val="tx1"/>
                </a:solidFill>
                <a:hlinkClick r:id="rId5"/>
              </a:rPr>
              <a:t> impairment among extremely preterm infants in the Neonatal Research Network</a:t>
            </a:r>
            <a:r>
              <a:rPr lang="en-US" dirty="0">
                <a:solidFill>
                  <a:schemeClr val="tx1"/>
                </a:solidFill>
              </a:rPr>
              <a:t>. </a:t>
            </a:r>
            <a:r>
              <a:rPr lang="en-US" i="1" dirty="0">
                <a:solidFill>
                  <a:schemeClr val="tx1"/>
                </a:solidFill>
              </a:rPr>
              <a:t>Pediatrics</a:t>
            </a:r>
            <a:r>
              <a:rPr lang="en-US" dirty="0">
                <a:solidFill>
                  <a:schemeClr val="tx1"/>
                </a:solidFill>
              </a:rPr>
              <a:t>. 2018;141(5). doi:10.1542/peds.2017-3091</a:t>
            </a:r>
          </a:p>
          <a:p>
            <a:endParaRPr lang="en-US" dirty="0">
              <a:solidFill>
                <a:schemeClr val="tx1"/>
              </a:solidFill>
            </a:endParaRPr>
          </a:p>
        </p:txBody>
      </p:sp>
      <p:pic>
        <p:nvPicPr>
          <p:cNvPr id="4" name="Picture 3">
            <a:extLst>
              <a:ext uri="{FF2B5EF4-FFF2-40B4-BE49-F238E27FC236}">
                <a16:creationId xmlns:a16="http://schemas.microsoft.com/office/drawing/2014/main" id="{1CA2E741-A84E-0E7D-EFFF-A8D7B0B1BA94}"/>
              </a:ext>
            </a:extLst>
          </p:cNvPr>
          <p:cNvPicPr>
            <a:picLocks noChangeAspect="1"/>
          </p:cNvPicPr>
          <p:nvPr/>
        </p:nvPicPr>
        <p:blipFill>
          <a:blip r:embed="rId6" cstate="print">
            <a:lum bright="70000" contrast="-70000"/>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27DBB3-E7D1-C0BF-99ED-C0270509694C}"/>
              </a:ext>
            </a:extLst>
          </p:cNvPr>
          <p:cNvSpPr txBox="1"/>
          <p:nvPr/>
        </p:nvSpPr>
        <p:spPr>
          <a:xfrm>
            <a:off x="296260" y="2000407"/>
            <a:ext cx="6561740" cy="3139321"/>
          </a:xfrm>
          <a:prstGeom prst="rect">
            <a:avLst/>
          </a:prstGeom>
          <a:noFill/>
        </p:spPr>
        <p:txBody>
          <a:bodyPr wrap="square">
            <a:spAutoFit/>
          </a:bodyPr>
          <a:lstStyle/>
          <a:p>
            <a:r>
              <a:rPr lang="en-US" dirty="0">
                <a:hlinkClick r:id="rId2"/>
              </a:rPr>
              <a:t>Nigeria: main causes of infant mortality | Statista</a:t>
            </a:r>
            <a:r>
              <a:rPr lang="en-US" dirty="0"/>
              <a:t> accessed on 25</a:t>
            </a:r>
            <a:r>
              <a:rPr lang="en-US" baseline="30000" dirty="0"/>
              <a:t>th</a:t>
            </a:r>
            <a:r>
              <a:rPr lang="en-US" dirty="0"/>
              <a:t> of June ,2023 at 18.00hrs</a:t>
            </a:r>
          </a:p>
          <a:p>
            <a:r>
              <a:rPr lang="en-US" dirty="0"/>
              <a:t>Supplement to: WHO Immediate KMC Study Group. Immediate “kangaroo mother care” and survival of infants </a:t>
            </a:r>
          </a:p>
          <a:p>
            <a:r>
              <a:rPr lang="en-US" dirty="0"/>
              <a:t>with low birth weight. N Engl J Med 2021;384:2028-38. DOI: 10.1056/NEJMoa2026486</a:t>
            </a:r>
          </a:p>
          <a:p>
            <a:pPr algn="ctr" fontAlgn="base"/>
            <a:r>
              <a:rPr lang="en-US" b="0" i="0" dirty="0">
                <a:solidFill>
                  <a:srgbClr val="1A1A1A"/>
                </a:solidFill>
                <a:effectLst/>
                <a:latin typeface="inherit"/>
              </a:rPr>
              <a:t>Immediate “Kangaroo Mother Care” and Survival of Infants with Low Birth Weight</a:t>
            </a:r>
            <a:endParaRPr lang="en-US" b="0" i="0" dirty="0">
              <a:solidFill>
                <a:srgbClr val="1A1A1A"/>
              </a:solidFill>
              <a:effectLst/>
              <a:latin typeface="ff-quadraat-web-pro"/>
            </a:endParaRPr>
          </a:p>
          <a:p>
            <a:pPr algn="ctr" fontAlgn="base">
              <a:buFont typeface="Arial" panose="020B0604020202020204" pitchFamily="34" charset="0"/>
              <a:buChar char="•"/>
            </a:pPr>
            <a:r>
              <a:rPr lang="en-US" b="0" i="0" dirty="0">
                <a:solidFill>
                  <a:srgbClr val="4D4D4D"/>
                </a:solidFill>
                <a:effectLst/>
                <a:latin typeface="ff-quadraat-web-pro"/>
              </a:rPr>
              <a:t>List of </a:t>
            </a:r>
            <a:r>
              <a:rPr lang="en-US" b="0" i="0" dirty="0" err="1">
                <a:solidFill>
                  <a:srgbClr val="4D4D4D"/>
                </a:solidFill>
                <a:effectLst/>
                <a:latin typeface="ff-quadraat-web-pro"/>
              </a:rPr>
              <a:t>authors.</a:t>
            </a:r>
            <a:r>
              <a:rPr lang="en-US" b="0" i="0" dirty="0" err="1">
                <a:solidFill>
                  <a:srgbClr val="666666"/>
                </a:solidFill>
                <a:effectLst/>
                <a:latin typeface="inherit"/>
              </a:rPr>
              <a:t>WHO</a:t>
            </a:r>
            <a:r>
              <a:rPr lang="en-US" b="0" i="0" dirty="0">
                <a:solidFill>
                  <a:srgbClr val="666666"/>
                </a:solidFill>
                <a:effectLst/>
                <a:latin typeface="inherit"/>
              </a:rPr>
              <a:t> Immediate KMC Study Group</a:t>
            </a:r>
          </a:p>
          <a:p>
            <a:r>
              <a:rPr lang="en-US"/>
              <a:t>Janet </a:t>
            </a:r>
            <a:r>
              <a:rPr lang="en-US" dirty="0"/>
              <a:t>M.R., Giles S.K. Manual of Neonatal Intensive Care (Fifth Edition)</a:t>
            </a:r>
          </a:p>
        </p:txBody>
      </p:sp>
      <p:pic>
        <p:nvPicPr>
          <p:cNvPr id="2" name="Picture 1">
            <a:extLst>
              <a:ext uri="{FF2B5EF4-FFF2-40B4-BE49-F238E27FC236}">
                <a16:creationId xmlns:a16="http://schemas.microsoft.com/office/drawing/2014/main" id="{385E75FC-FA9C-6713-E0A3-1CD470C6804D}"/>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113391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3629" y="1135093"/>
            <a:ext cx="9144000" cy="13198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57200" y="1092686"/>
            <a:ext cx="853971" cy="1420084"/>
            <a:chOff x="6522100" y="381000"/>
            <a:chExt cx="1250300" cy="1524000"/>
          </a:xfrm>
        </p:grpSpPr>
        <p:sp>
          <p:nvSpPr>
            <p:cNvPr id="14" name="Freeform 13"/>
            <p:cNvSpPr/>
            <p:nvPr/>
          </p:nvSpPr>
          <p:spPr>
            <a:xfrm>
              <a:off x="7695029" y="381116"/>
              <a:ext cx="77371" cy="61971"/>
            </a:xfrm>
            <a:custGeom>
              <a:avLst/>
              <a:gdLst/>
              <a:ahLst/>
              <a:cxnLst/>
              <a:rect l="l" t="t" r="r" b="b"/>
              <a:pathLst>
                <a:path w="242596" h="194310">
                  <a:moveTo>
                    <a:pt x="150495" y="0"/>
                  </a:moveTo>
                  <a:lnTo>
                    <a:pt x="152682" y="2754"/>
                  </a:lnTo>
                  <a:lnTo>
                    <a:pt x="242596" y="194310"/>
                  </a:lnTo>
                  <a:lnTo>
                    <a:pt x="0" y="1943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Isosceles Triangle 14"/>
            <p:cNvSpPr/>
            <p:nvPr/>
          </p:nvSpPr>
          <p:spPr>
            <a:xfrm flipV="1">
              <a:off x="6550567" y="381000"/>
              <a:ext cx="1193067" cy="762000"/>
            </a:xfrm>
            <a:prstGeom prst="triangle">
              <a:avLst/>
            </a:prstGeom>
            <a:solidFill>
              <a:srgbClr val="00B0F0">
                <a:alpha val="86667"/>
              </a:srgbClr>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Freeform 15"/>
            <p:cNvSpPr/>
            <p:nvPr/>
          </p:nvSpPr>
          <p:spPr>
            <a:xfrm flipH="1">
              <a:off x="6522100" y="381116"/>
              <a:ext cx="77371" cy="61971"/>
            </a:xfrm>
            <a:custGeom>
              <a:avLst/>
              <a:gdLst/>
              <a:ahLst/>
              <a:cxnLst/>
              <a:rect l="l" t="t" r="r" b="b"/>
              <a:pathLst>
                <a:path w="242596" h="194310">
                  <a:moveTo>
                    <a:pt x="150495" y="0"/>
                  </a:moveTo>
                  <a:lnTo>
                    <a:pt x="152682" y="2754"/>
                  </a:lnTo>
                  <a:lnTo>
                    <a:pt x="242596" y="194310"/>
                  </a:lnTo>
                  <a:lnTo>
                    <a:pt x="0" y="1943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Freeform 16"/>
            <p:cNvSpPr/>
            <p:nvPr/>
          </p:nvSpPr>
          <p:spPr>
            <a:xfrm flipV="1">
              <a:off x="7695029" y="1843029"/>
              <a:ext cx="77371" cy="61971"/>
            </a:xfrm>
            <a:custGeom>
              <a:avLst/>
              <a:gdLst/>
              <a:ahLst/>
              <a:cxnLst/>
              <a:rect l="l" t="t" r="r" b="b"/>
              <a:pathLst>
                <a:path w="242596" h="194310">
                  <a:moveTo>
                    <a:pt x="150495" y="0"/>
                  </a:moveTo>
                  <a:lnTo>
                    <a:pt x="152682" y="2754"/>
                  </a:lnTo>
                  <a:lnTo>
                    <a:pt x="242596" y="194310"/>
                  </a:lnTo>
                  <a:lnTo>
                    <a:pt x="0" y="1943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Freeform 17"/>
            <p:cNvSpPr/>
            <p:nvPr/>
          </p:nvSpPr>
          <p:spPr>
            <a:xfrm flipH="1" flipV="1">
              <a:off x="6522100" y="1843029"/>
              <a:ext cx="77371" cy="61971"/>
            </a:xfrm>
            <a:custGeom>
              <a:avLst/>
              <a:gdLst/>
              <a:ahLst/>
              <a:cxnLst/>
              <a:rect l="l" t="t" r="r" b="b"/>
              <a:pathLst>
                <a:path w="242596" h="194310">
                  <a:moveTo>
                    <a:pt x="150495" y="0"/>
                  </a:moveTo>
                  <a:lnTo>
                    <a:pt x="152682" y="2754"/>
                  </a:lnTo>
                  <a:lnTo>
                    <a:pt x="242596" y="194310"/>
                  </a:lnTo>
                  <a:lnTo>
                    <a:pt x="0" y="1943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Isosceles Triangle 18"/>
            <p:cNvSpPr/>
            <p:nvPr/>
          </p:nvSpPr>
          <p:spPr>
            <a:xfrm>
              <a:off x="6550567" y="1143000"/>
              <a:ext cx="1193067" cy="762000"/>
            </a:xfrm>
            <a:prstGeom prst="triangle">
              <a:avLst/>
            </a:prstGeom>
            <a:solidFill>
              <a:srgbClr val="00B0F0">
                <a:alpha val="86667"/>
              </a:srgbClr>
            </a:solidFill>
            <a:ln>
              <a:noFill/>
            </a:ln>
            <a:effectLst>
              <a:outerShdw blurRad="889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20" name="Title 1"/>
          <p:cNvSpPr txBox="1">
            <a:spLocks/>
          </p:cNvSpPr>
          <p:nvPr/>
        </p:nvSpPr>
        <p:spPr>
          <a:xfrm>
            <a:off x="-59278" y="1332377"/>
            <a:ext cx="6858000" cy="61938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400" kern="1200">
                <a:solidFill>
                  <a:schemeClr val="bg1"/>
                </a:solidFill>
                <a:effectLst>
                  <a:outerShdw blurRad="50800" dist="38100" dir="5400000" algn="t" rotWithShape="0">
                    <a:prstClr val="black"/>
                  </a:outerShdw>
                </a:effectLst>
                <a:latin typeface="Arial" pitchFamily="34" charset="0"/>
                <a:ea typeface="+mj-ea"/>
                <a:cs typeface="Arial" pitchFamily="34" charset="0"/>
              </a:defRPr>
            </a:lvl1pPr>
          </a:lstStyle>
          <a:p>
            <a:pPr algn="r"/>
            <a:r>
              <a:rPr lang="en-US" sz="9600" b="1" dirty="0">
                <a:solidFill>
                  <a:srgbClr val="039CD3"/>
                </a:solidFill>
                <a:latin typeface="Gabriola" panose="04040605051002020D02" pitchFamily="82" charset="0"/>
              </a:rPr>
              <a:t>Thank you</a:t>
            </a:r>
          </a:p>
        </p:txBody>
      </p:sp>
      <p:sp>
        <p:nvSpPr>
          <p:cNvPr id="22" name="Title 1"/>
          <p:cNvSpPr txBox="1">
            <a:spLocks/>
          </p:cNvSpPr>
          <p:nvPr/>
        </p:nvSpPr>
        <p:spPr>
          <a:xfrm>
            <a:off x="457200" y="304800"/>
            <a:ext cx="7772400" cy="61938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400" kern="1200">
                <a:solidFill>
                  <a:schemeClr val="bg1"/>
                </a:solidFill>
                <a:effectLst>
                  <a:outerShdw blurRad="50800" dist="38100" dir="5400000" algn="t" rotWithShape="0">
                    <a:prstClr val="black"/>
                  </a:outerShdw>
                </a:effectLst>
                <a:latin typeface="Arial" pitchFamily="34" charset="0"/>
                <a:ea typeface="+mj-ea"/>
                <a:cs typeface="Arial" pitchFamily="34" charset="0"/>
              </a:defRPr>
            </a:lvl1pPr>
          </a:lstStyle>
          <a:p>
            <a:endParaRPr lang="en-US" dirty="0">
              <a:solidFill>
                <a:schemeClr val="tx1"/>
              </a:solidFill>
              <a:effectLst/>
            </a:endParaRPr>
          </a:p>
        </p:txBody>
      </p:sp>
      <p:sp>
        <p:nvSpPr>
          <p:cNvPr id="26" name="Title 1"/>
          <p:cNvSpPr txBox="1">
            <a:spLocks/>
          </p:cNvSpPr>
          <p:nvPr/>
        </p:nvSpPr>
        <p:spPr>
          <a:xfrm>
            <a:off x="228600" y="2133600"/>
            <a:ext cx="8686800" cy="61938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400" kern="1200">
                <a:solidFill>
                  <a:schemeClr val="bg1"/>
                </a:solidFill>
                <a:effectLst>
                  <a:outerShdw blurRad="50800" dist="38100" dir="5400000" algn="t" rotWithShape="0">
                    <a:prstClr val="black"/>
                  </a:outerShdw>
                </a:effectLst>
                <a:latin typeface="Arial" pitchFamily="34" charset="0"/>
                <a:ea typeface="+mj-ea"/>
                <a:cs typeface="Arial" pitchFamily="34" charset="0"/>
              </a:defRPr>
            </a:lvl1pPr>
          </a:lstStyle>
          <a:p>
            <a:pPr algn="ctr"/>
            <a:endParaRPr lang="en-US" sz="1400" dirty="0">
              <a:solidFill>
                <a:schemeClr val="tx1"/>
              </a:solidFill>
              <a:effectLst/>
            </a:endParaRPr>
          </a:p>
        </p:txBody>
      </p:sp>
      <p:pic>
        <p:nvPicPr>
          <p:cNvPr id="2" name="Picture 1">
            <a:extLst>
              <a:ext uri="{FF2B5EF4-FFF2-40B4-BE49-F238E27FC236}">
                <a16:creationId xmlns:a16="http://schemas.microsoft.com/office/drawing/2014/main" id="{C7C678F7-2AF3-D539-D77F-8B785BE869E3}"/>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398691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2991-F5C8-465A-1E5A-72092AD31F7D}"/>
              </a:ext>
            </a:extLst>
          </p:cNvPr>
          <p:cNvSpPr>
            <a:spLocks noGrp="1"/>
          </p:cNvSpPr>
          <p:nvPr>
            <p:ph type="title"/>
          </p:nvPr>
        </p:nvSpPr>
        <p:spPr>
          <a:xfrm>
            <a:off x="457200" y="69490"/>
            <a:ext cx="8229600" cy="763525"/>
          </a:xfrm>
        </p:spPr>
        <p:txBody>
          <a:bodyPr>
            <a:normAutofit/>
          </a:bodyPr>
          <a:lstStyle/>
          <a:p>
            <a:r>
              <a:rPr lang="en-US" sz="3600" b="1" dirty="0">
                <a:solidFill>
                  <a:schemeClr val="bg1"/>
                </a:solidFill>
                <a:latin typeface="Bahnschrift Condensed" panose="020B0502040204020203" pitchFamily="34" charset="0"/>
              </a:rPr>
              <a:t>DEFINITIONS</a:t>
            </a:r>
            <a:endParaRPr lang="en-US" b="1" dirty="0">
              <a:solidFill>
                <a:schemeClr val="bg1"/>
              </a:solidFill>
              <a:latin typeface="Bahnschrift Condensed" panose="020B0502040204020203" pitchFamily="34" charset="0"/>
            </a:endParaRPr>
          </a:p>
        </p:txBody>
      </p:sp>
      <p:pic>
        <p:nvPicPr>
          <p:cNvPr id="8" name="Picture 7">
            <a:extLst>
              <a:ext uri="{FF2B5EF4-FFF2-40B4-BE49-F238E27FC236}">
                <a16:creationId xmlns:a16="http://schemas.microsoft.com/office/drawing/2014/main" id="{8031934C-D864-DF7B-8293-F86BA10AF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065" y="1138425"/>
            <a:ext cx="5398155" cy="5344675"/>
          </a:xfrm>
          <a:prstGeom prst="rect">
            <a:avLst/>
          </a:prstGeom>
          <a:ln>
            <a:noFill/>
          </a:ln>
          <a:effectLst>
            <a:softEdge rad="112500"/>
          </a:effectLst>
        </p:spPr>
      </p:pic>
      <p:sp>
        <p:nvSpPr>
          <p:cNvPr id="3" name="Content Placeholder 2">
            <a:extLst>
              <a:ext uri="{FF2B5EF4-FFF2-40B4-BE49-F238E27FC236}">
                <a16:creationId xmlns:a16="http://schemas.microsoft.com/office/drawing/2014/main" id="{6573DE36-C258-6308-B9CF-6F937DAF4219}"/>
              </a:ext>
            </a:extLst>
          </p:cNvPr>
          <p:cNvSpPr>
            <a:spLocks noGrp="1"/>
          </p:cNvSpPr>
          <p:nvPr>
            <p:ph sz="half" idx="1"/>
          </p:nvPr>
        </p:nvSpPr>
        <p:spPr>
          <a:xfrm>
            <a:off x="143555" y="1291131"/>
            <a:ext cx="3664920" cy="4678668"/>
          </a:xfrm>
        </p:spPr>
        <p:txBody>
          <a:bodyPr/>
          <a:lstStyle/>
          <a:p>
            <a:pPr marL="0" indent="0">
              <a:buNone/>
            </a:pPr>
            <a:r>
              <a:rPr lang="en-US" dirty="0"/>
              <a:t> </a:t>
            </a:r>
            <a:r>
              <a:rPr lang="en-US" sz="2400" dirty="0"/>
              <a:t>PRETERM BIRTH: </a:t>
            </a:r>
          </a:p>
          <a:p>
            <a:pPr marL="0" indent="0">
              <a:buNone/>
            </a:pPr>
            <a:endParaRPr lang="en-US" sz="2400" dirty="0"/>
          </a:p>
          <a:p>
            <a:pPr>
              <a:buFont typeface="Wingdings" panose="05000000000000000000" pitchFamily="2" charset="2"/>
              <a:buChar char="q"/>
            </a:pPr>
            <a:r>
              <a:rPr lang="en-US" sz="2400" dirty="0"/>
              <a:t>A baby born alive before 37  weeks of pregnancy.</a:t>
            </a:r>
          </a:p>
          <a:p>
            <a:pPr>
              <a:buFont typeface="Wingdings" panose="05000000000000000000" pitchFamily="2" charset="2"/>
              <a:buChar char="q"/>
            </a:pPr>
            <a:endParaRPr lang="en-US" sz="2400" dirty="0"/>
          </a:p>
          <a:p>
            <a:pPr marL="0" indent="0">
              <a:buNone/>
            </a:pPr>
            <a:r>
              <a:rPr lang="en-US" sz="2400" dirty="0"/>
              <a:t> </a:t>
            </a:r>
          </a:p>
          <a:p>
            <a:pPr>
              <a:buFont typeface="Wingdings" panose="05000000000000000000" pitchFamily="2" charset="2"/>
              <a:buChar char="q"/>
            </a:pPr>
            <a:r>
              <a:rPr lang="en-US" sz="2400" dirty="0"/>
              <a:t>before 259 days,( from the first day of LMP) WHO classification.</a:t>
            </a:r>
          </a:p>
        </p:txBody>
      </p:sp>
      <p:pic>
        <p:nvPicPr>
          <p:cNvPr id="4" name="Picture 3">
            <a:extLst>
              <a:ext uri="{FF2B5EF4-FFF2-40B4-BE49-F238E27FC236}">
                <a16:creationId xmlns:a16="http://schemas.microsoft.com/office/drawing/2014/main" id="{335470F9-6D0F-2033-7183-F65C3BB61D0A}"/>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177616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BB00BD-E330-0843-CFAE-BB90F094D23B}"/>
              </a:ext>
            </a:extLst>
          </p:cNvPr>
          <p:cNvPicPr>
            <a:picLocks noGrp="1" noChangeAspect="1"/>
          </p:cNvPicPr>
          <p:nvPr>
            <p:ph idx="1"/>
          </p:nvPr>
        </p:nvPicPr>
        <p:blipFill>
          <a:blip r:embed="rId2"/>
          <a:stretch>
            <a:fillRect/>
          </a:stretch>
        </p:blipFill>
        <p:spPr>
          <a:xfrm>
            <a:off x="296260" y="33980"/>
            <a:ext cx="8246070" cy="5880910"/>
          </a:xfrm>
          <a:prstGeom prst="rect">
            <a:avLst/>
          </a:prstGeom>
        </p:spPr>
      </p:pic>
      <p:sp>
        <p:nvSpPr>
          <p:cNvPr id="5" name="TextBox 4">
            <a:extLst>
              <a:ext uri="{FF2B5EF4-FFF2-40B4-BE49-F238E27FC236}">
                <a16:creationId xmlns:a16="http://schemas.microsoft.com/office/drawing/2014/main" id="{8B96637E-BCFF-C7F0-E077-55DBF3D1C07F}"/>
              </a:ext>
            </a:extLst>
          </p:cNvPr>
          <p:cNvSpPr txBox="1"/>
          <p:nvPr/>
        </p:nvSpPr>
        <p:spPr>
          <a:xfrm>
            <a:off x="601670" y="3887115"/>
            <a:ext cx="3664920" cy="1877437"/>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FF0000"/>
                </a:solidFill>
              </a:rPr>
              <a:t>Very –preterm:</a:t>
            </a:r>
            <a:r>
              <a:rPr lang="en-US" sz="2000" b="1" dirty="0"/>
              <a:t>28 to 32 weeks of gestation.</a:t>
            </a:r>
          </a:p>
          <a:p>
            <a:endParaRPr lang="en-US" sz="2000" b="1" dirty="0"/>
          </a:p>
          <a:p>
            <a:pPr marL="342900" indent="-342900">
              <a:buFont typeface="Arial" panose="020B0604020202020204" pitchFamily="34" charset="0"/>
              <a:buChar char="•"/>
            </a:pPr>
            <a:r>
              <a:rPr lang="en-US" sz="2000" b="1" dirty="0">
                <a:solidFill>
                  <a:srgbClr val="FF0000"/>
                </a:solidFill>
              </a:rPr>
              <a:t>Moderate- preterm</a:t>
            </a:r>
            <a:r>
              <a:rPr lang="en-US" b="1" dirty="0"/>
              <a:t>:</a:t>
            </a:r>
            <a:r>
              <a:rPr lang="en-US" dirty="0"/>
              <a:t> 32  to 34 weeks gestation</a:t>
            </a:r>
          </a:p>
          <a:p>
            <a:endParaRPr lang="en-US" dirty="0"/>
          </a:p>
        </p:txBody>
      </p:sp>
      <p:sp>
        <p:nvSpPr>
          <p:cNvPr id="6" name="TextBox 5">
            <a:extLst>
              <a:ext uri="{FF2B5EF4-FFF2-40B4-BE49-F238E27FC236}">
                <a16:creationId xmlns:a16="http://schemas.microsoft.com/office/drawing/2014/main" id="{810A8A7E-0936-921A-9A28-9D2FBD6B64D9}"/>
              </a:ext>
            </a:extLst>
          </p:cNvPr>
          <p:cNvSpPr txBox="1"/>
          <p:nvPr/>
        </p:nvSpPr>
        <p:spPr>
          <a:xfrm>
            <a:off x="907080" y="5719576"/>
            <a:ext cx="8092145" cy="369332"/>
          </a:xfrm>
          <a:prstGeom prst="rect">
            <a:avLst/>
          </a:prstGeom>
          <a:noFill/>
        </p:spPr>
        <p:txBody>
          <a:bodyPr wrap="square" rtlCol="0">
            <a:spAutoFit/>
          </a:bodyPr>
          <a:lstStyle/>
          <a:p>
            <a:r>
              <a:rPr lang="en-US" sz="1800" b="1" dirty="0">
                <a:solidFill>
                  <a:srgbClr val="3333CC"/>
                </a:solidFill>
              </a:rPr>
              <a:t>The earlier the preterm is delivered, the more severe the problems faced may be.</a:t>
            </a:r>
            <a:endParaRPr lang="en-US" b="1" dirty="0">
              <a:solidFill>
                <a:srgbClr val="3333CC"/>
              </a:solidFill>
            </a:endParaRPr>
          </a:p>
        </p:txBody>
      </p:sp>
      <p:pic>
        <p:nvPicPr>
          <p:cNvPr id="2" name="Picture 1">
            <a:extLst>
              <a:ext uri="{FF2B5EF4-FFF2-40B4-BE49-F238E27FC236}">
                <a16:creationId xmlns:a16="http://schemas.microsoft.com/office/drawing/2014/main" id="{4705FB4F-699F-20A6-27D9-FC40FE53FF53}"/>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164976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7EA0A-1522-BB30-DE67-964D7FA24530}"/>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pic>
        <p:nvPicPr>
          <p:cNvPr id="5" name="Content Placeholder 4">
            <a:extLst>
              <a:ext uri="{FF2B5EF4-FFF2-40B4-BE49-F238E27FC236}">
                <a16:creationId xmlns:a16="http://schemas.microsoft.com/office/drawing/2014/main" id="{AD9A4952-AE34-6EDF-CA8E-5E5D4D8DD0DB}"/>
              </a:ext>
            </a:extLst>
          </p:cNvPr>
          <p:cNvPicPr>
            <a:picLocks noGrp="1" noChangeAspect="1"/>
          </p:cNvPicPr>
          <p:nvPr>
            <p:ph sz="half" idx="1"/>
          </p:nvPr>
        </p:nvPicPr>
        <p:blipFill>
          <a:blip r:embed="rId4"/>
          <a:stretch>
            <a:fillRect/>
          </a:stretch>
        </p:blipFill>
        <p:spPr>
          <a:xfrm>
            <a:off x="337109" y="1600200"/>
            <a:ext cx="3929481" cy="4525963"/>
          </a:xfrm>
          <a:prstGeom prst="rect">
            <a:avLst/>
          </a:prstGeom>
        </p:spPr>
      </p:pic>
      <p:pic>
        <p:nvPicPr>
          <p:cNvPr id="6" name="Content Placeholder 5">
            <a:extLst>
              <a:ext uri="{FF2B5EF4-FFF2-40B4-BE49-F238E27FC236}">
                <a16:creationId xmlns:a16="http://schemas.microsoft.com/office/drawing/2014/main" id="{E73624CF-380C-5EE4-7C77-F496EEB9FC81}"/>
              </a:ext>
            </a:extLst>
          </p:cNvPr>
          <p:cNvPicPr>
            <a:picLocks noGrp="1" noChangeAspect="1"/>
          </p:cNvPicPr>
          <p:nvPr>
            <p:ph sz="half" idx="2"/>
          </p:nvPr>
        </p:nvPicPr>
        <p:blipFill>
          <a:blip r:embed="rId5"/>
          <a:stretch>
            <a:fillRect/>
          </a:stretch>
        </p:blipFill>
        <p:spPr>
          <a:xfrm>
            <a:off x="4648200" y="1691891"/>
            <a:ext cx="4038600" cy="4342580"/>
          </a:xfrm>
          <a:prstGeom prst="rect">
            <a:avLst/>
          </a:prstGeom>
        </p:spPr>
      </p:pic>
      <p:sp>
        <p:nvSpPr>
          <p:cNvPr id="2" name="TextBox 1">
            <a:extLst>
              <a:ext uri="{FF2B5EF4-FFF2-40B4-BE49-F238E27FC236}">
                <a16:creationId xmlns:a16="http://schemas.microsoft.com/office/drawing/2014/main" id="{DF5C1F5A-F665-684B-6429-42706870198B}"/>
              </a:ext>
            </a:extLst>
          </p:cNvPr>
          <p:cNvSpPr txBox="1"/>
          <p:nvPr/>
        </p:nvSpPr>
        <p:spPr>
          <a:xfrm>
            <a:off x="2650318" y="300309"/>
            <a:ext cx="5802790" cy="523220"/>
          </a:xfrm>
          <a:prstGeom prst="rect">
            <a:avLst/>
          </a:prstGeom>
          <a:noFill/>
        </p:spPr>
        <p:txBody>
          <a:bodyPr wrap="square" rtlCol="0">
            <a:spAutoFit/>
          </a:bodyPr>
          <a:lstStyle/>
          <a:p>
            <a:r>
              <a:rPr lang="en-US" sz="2800" b="1" dirty="0">
                <a:solidFill>
                  <a:schemeClr val="bg1"/>
                </a:solidFill>
                <a:latin typeface="Bahnschrift Condensed" panose="020B0502040204020203" pitchFamily="34" charset="0"/>
              </a:rPr>
              <a:t>THE TRANSITION- AT WHAT COST?</a:t>
            </a:r>
          </a:p>
        </p:txBody>
      </p:sp>
    </p:spTree>
    <p:extLst>
      <p:ext uri="{BB962C8B-B14F-4D97-AF65-F5344CB8AC3E}">
        <p14:creationId xmlns:p14="http://schemas.microsoft.com/office/powerpoint/2010/main" val="1347334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015" y="374900"/>
            <a:ext cx="5344675" cy="610820"/>
          </a:xfrm>
        </p:spPr>
        <p:txBody>
          <a:bodyPr>
            <a:normAutofit fontScale="90000"/>
          </a:bodyPr>
          <a:lstStyle/>
          <a:p>
            <a:r>
              <a:rPr lang="en-US" b="1" dirty="0">
                <a:latin typeface="Bahnschrift Condensed" panose="020B0502040204020203" pitchFamily="34" charset="0"/>
              </a:rPr>
              <a:t>PROBLEMS OF THE PRETERM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3201744"/>
              </p:ext>
            </p:extLst>
          </p:nvPr>
        </p:nvGraphicFramePr>
        <p:xfrm>
          <a:off x="907080" y="1596540"/>
          <a:ext cx="8704185" cy="4564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4A0FAAF0-FD92-A180-5359-5F3F30E9DE71}"/>
              </a:ext>
            </a:extLst>
          </p:cNvPr>
          <p:cNvPicPr>
            <a:picLocks noChangeAspect="1"/>
          </p:cNvPicPr>
          <p:nvPr/>
        </p:nvPicPr>
        <p:blipFill>
          <a:blip r:embed="rId7" cstate="print">
            <a:lum bright="70000" contrast="-70000"/>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7778804" y="5872280"/>
            <a:ext cx="1220421" cy="821160"/>
          </a:xfrm>
          <a:prstGeom prst="rect">
            <a:avLst/>
          </a:prstGeom>
          <a:ln>
            <a:noFill/>
          </a:ln>
          <a:effectLst>
            <a:softEdge rad="112500"/>
          </a:effectLst>
        </p:spPr>
      </p:pic>
    </p:spTree>
    <p:extLst>
      <p:ext uri="{BB962C8B-B14F-4D97-AF65-F5344CB8AC3E}">
        <p14:creationId xmlns:p14="http://schemas.microsoft.com/office/powerpoint/2010/main" val="397057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A0DD-7B7C-A701-CF0F-5CCC192B89F6}"/>
              </a:ext>
            </a:extLst>
          </p:cNvPr>
          <p:cNvSpPr>
            <a:spLocks noGrp="1"/>
          </p:cNvSpPr>
          <p:nvPr>
            <p:ph type="title"/>
          </p:nvPr>
        </p:nvSpPr>
        <p:spPr>
          <a:xfrm rot="16200000">
            <a:off x="-2986898" y="1978302"/>
            <a:ext cx="7024429" cy="763525"/>
          </a:xfrm>
        </p:spPr>
        <p:txBody>
          <a:bodyPr>
            <a:normAutofit fontScale="90000"/>
          </a:bodyPr>
          <a:lstStyle/>
          <a:p>
            <a:r>
              <a:rPr lang="en-US" b="1" spc="-150" dirty="0">
                <a:solidFill>
                  <a:schemeClr val="bg1"/>
                </a:solidFill>
              </a:rPr>
              <a:t>PROBLEMS OF THE PRETERM</a:t>
            </a:r>
            <a:br>
              <a:rPr lang="en-US" spc="-150" dirty="0"/>
            </a:br>
            <a:endParaRPr lang="en-US" spc="-150" dirty="0"/>
          </a:p>
        </p:txBody>
      </p:sp>
      <p:graphicFrame>
        <p:nvGraphicFramePr>
          <p:cNvPr id="4" name="Table 4">
            <a:extLst>
              <a:ext uri="{FF2B5EF4-FFF2-40B4-BE49-F238E27FC236}">
                <a16:creationId xmlns:a16="http://schemas.microsoft.com/office/drawing/2014/main" id="{A3EB4675-410E-6CC7-428D-0C9F08E7AC46}"/>
              </a:ext>
            </a:extLst>
          </p:cNvPr>
          <p:cNvGraphicFramePr>
            <a:graphicFrameLocks noGrp="1"/>
          </p:cNvGraphicFramePr>
          <p:nvPr>
            <p:ph idx="1"/>
            <p:extLst>
              <p:ext uri="{D42A27DB-BD31-4B8C-83A1-F6EECF244321}">
                <p14:modId xmlns:p14="http://schemas.microsoft.com/office/powerpoint/2010/main" val="742443787"/>
              </p:ext>
            </p:extLst>
          </p:nvPr>
        </p:nvGraphicFramePr>
        <p:xfrm>
          <a:off x="907081" y="374900"/>
          <a:ext cx="8093366" cy="6644640"/>
        </p:xfrm>
        <a:graphic>
          <a:graphicData uri="http://schemas.openxmlformats.org/drawingml/2006/table">
            <a:tbl>
              <a:tblPr firstRow="1" bandRow="1">
                <a:tableStyleId>{5C22544A-7EE6-4342-B048-85BDC9FD1C3A}</a:tableStyleId>
              </a:tblPr>
              <a:tblGrid>
                <a:gridCol w="1221639">
                  <a:extLst>
                    <a:ext uri="{9D8B030D-6E8A-4147-A177-3AD203B41FA5}">
                      <a16:colId xmlns:a16="http://schemas.microsoft.com/office/drawing/2014/main" val="2595097846"/>
                    </a:ext>
                  </a:extLst>
                </a:gridCol>
                <a:gridCol w="3447610">
                  <a:extLst>
                    <a:ext uri="{9D8B030D-6E8A-4147-A177-3AD203B41FA5}">
                      <a16:colId xmlns:a16="http://schemas.microsoft.com/office/drawing/2014/main" val="472306683"/>
                    </a:ext>
                  </a:extLst>
                </a:gridCol>
                <a:gridCol w="3424117">
                  <a:extLst>
                    <a:ext uri="{9D8B030D-6E8A-4147-A177-3AD203B41FA5}">
                      <a16:colId xmlns:a16="http://schemas.microsoft.com/office/drawing/2014/main" val="1455095829"/>
                    </a:ext>
                  </a:extLst>
                </a:gridCol>
              </a:tblGrid>
              <a:tr h="442707">
                <a:tc>
                  <a:txBody>
                    <a:bodyPr/>
                    <a:lstStyle/>
                    <a:p>
                      <a:endParaRPr lang="en-US" sz="2000" dirty="0"/>
                    </a:p>
                  </a:txBody>
                  <a:tcPr/>
                </a:tc>
                <a:tc>
                  <a:txBody>
                    <a:bodyPr/>
                    <a:lstStyle/>
                    <a:p>
                      <a:pPr marL="342900" indent="-342900">
                        <a:buFont typeface="Wingdings" panose="05000000000000000000" pitchFamily="2" charset="2"/>
                        <a:buChar char="§"/>
                      </a:pP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Pathology </a:t>
                      </a:r>
                    </a:p>
                    <a:p>
                      <a:endParaRPr lang="en-US" sz="2000" dirty="0"/>
                    </a:p>
                  </a:txBody>
                  <a:tcPr/>
                </a:tc>
                <a:extLst>
                  <a:ext uri="{0D108BD9-81ED-4DB2-BD59-A6C34878D82A}">
                    <a16:rowId xmlns:a16="http://schemas.microsoft.com/office/drawing/2014/main" val="2671055643"/>
                  </a:ext>
                </a:extLst>
              </a:tr>
              <a:tr h="5931057">
                <a:tc>
                  <a:txBody>
                    <a:bodyPr/>
                    <a:lstStyle/>
                    <a:p>
                      <a:r>
                        <a:rPr lang="en-US" sz="1600" dirty="0"/>
                        <a:t>Respiratory distress syndrome</a:t>
                      </a:r>
                    </a:p>
                    <a:p>
                      <a:r>
                        <a:rPr lang="en-US" sz="1600" dirty="0"/>
                        <a:t>(RDS)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Apnea &lt;30 weeks</a:t>
                      </a:r>
                    </a:p>
                    <a:p>
                      <a:endParaRPr lang="en-US" sz="2000" dirty="0"/>
                    </a:p>
                    <a:p>
                      <a:endParaRPr lang="en-US" sz="2000" dirty="0"/>
                    </a:p>
                    <a:p>
                      <a:endParaRPr lang="en-US" sz="2000" dirty="0"/>
                    </a:p>
                    <a:p>
                      <a:endParaRPr lang="en-US" sz="2000" dirty="0"/>
                    </a:p>
                    <a:p>
                      <a:r>
                        <a:rPr lang="en-US" sz="1600" dirty="0"/>
                        <a:t>Chronic lung disease</a:t>
                      </a:r>
                    </a:p>
                    <a:p>
                      <a:endParaRPr lang="en-US" sz="2000" dirty="0"/>
                    </a:p>
                    <a:p>
                      <a:endParaRPr lang="en-US" sz="2000" dirty="0"/>
                    </a:p>
                  </a:txBody>
                  <a:tcPr/>
                </a:tc>
                <a:tc>
                  <a:txBody>
                    <a:bodyPr/>
                    <a:lstStyle/>
                    <a:p>
                      <a:pPr marL="285750" indent="-285750">
                        <a:buFont typeface="Wingdings" panose="05000000000000000000" pitchFamily="2" charset="2"/>
                        <a:buChar char="q"/>
                      </a:pPr>
                      <a:r>
                        <a:rPr lang="en-US" sz="1400" dirty="0"/>
                        <a:t>Lack of surfactant, air sacs cannot stay open.</a:t>
                      </a:r>
                    </a:p>
                    <a:p>
                      <a:endParaRPr lang="en-US" sz="1400" dirty="0"/>
                    </a:p>
                    <a:p>
                      <a:endParaRPr lang="en-US" sz="1400" dirty="0"/>
                    </a:p>
                    <a:p>
                      <a:endParaRPr lang="en-US" sz="1400" dirty="0"/>
                    </a:p>
                    <a:p>
                      <a:endParaRPr lang="en-US" sz="1400" dirty="0"/>
                    </a:p>
                    <a:p>
                      <a:endParaRPr lang="en-US" sz="1400" dirty="0"/>
                    </a:p>
                    <a:p>
                      <a:pPr marL="285750" indent="-285750">
                        <a:buFont typeface="Wingdings" panose="05000000000000000000" pitchFamily="2" charset="2"/>
                        <a:buChar char="q"/>
                      </a:pPr>
                      <a:r>
                        <a:rPr lang="en-US" sz="1400" dirty="0"/>
                        <a:t>Wet lungs, increased fluid in the lungs</a:t>
                      </a:r>
                    </a:p>
                    <a:p>
                      <a:endParaRPr lang="en-US" sz="1400" dirty="0"/>
                    </a:p>
                    <a:p>
                      <a:endParaRPr lang="en-US" sz="1400" dirty="0"/>
                    </a:p>
                    <a:p>
                      <a:endParaRPr lang="en-US" sz="1400" dirty="0"/>
                    </a:p>
                    <a:p>
                      <a:endParaRPr lang="en-US" sz="1400" dirty="0"/>
                    </a:p>
                    <a:p>
                      <a:endParaRPr lang="en-US"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dirty="0"/>
                        <a:t>Brain and lungs are not fully developed, and apnea, or periods where breathing stops, occurs in 85% of babies born before 34 weeks. Apnea may come with periods of bradycardia where the heart slows down. </a:t>
                      </a:r>
                    </a:p>
                    <a:p>
                      <a:endParaRPr lang="en-US" sz="1400" dirty="0"/>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Chronic lung condition caused by airway inflammation. It affects infants who were on a ventilator for long periods of time and can cause difficulty breathing and low blood oxygen levels. </a:t>
                      </a:r>
                    </a:p>
                    <a:p>
                      <a:endParaRPr lang="en-US" sz="2000" dirty="0"/>
                    </a:p>
                  </a:txBody>
                  <a:tcPr/>
                </a:tc>
                <a:tc>
                  <a:txBody>
                    <a:bodyPr/>
                    <a:lstStyle/>
                    <a:p>
                      <a:endParaRPr lang="en-US" sz="2800" dirty="0"/>
                    </a:p>
                  </a:txBody>
                  <a:tcPr/>
                </a:tc>
                <a:extLst>
                  <a:ext uri="{0D108BD9-81ED-4DB2-BD59-A6C34878D82A}">
                    <a16:rowId xmlns:a16="http://schemas.microsoft.com/office/drawing/2014/main" val="2521227365"/>
                  </a:ext>
                </a:extLst>
              </a:tr>
            </a:tbl>
          </a:graphicData>
        </a:graphic>
      </p:graphicFrame>
      <p:pic>
        <p:nvPicPr>
          <p:cNvPr id="8" name="Picture 4">
            <a:extLst>
              <a:ext uri="{FF2B5EF4-FFF2-40B4-BE49-F238E27FC236}">
                <a16:creationId xmlns:a16="http://schemas.microsoft.com/office/drawing/2014/main" id="{97122B3B-CD89-8673-FFAB-6EC1E7584A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0935" y="4942114"/>
            <a:ext cx="3274465" cy="1915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0F2C65B-8AF6-CCC0-75B5-DC5A9377EF01}"/>
              </a:ext>
            </a:extLst>
          </p:cNvPr>
          <p:cNvPicPr>
            <a:picLocks noChangeAspect="1"/>
          </p:cNvPicPr>
          <p:nvPr/>
        </p:nvPicPr>
        <p:blipFill>
          <a:blip r:embed="rId3"/>
          <a:stretch>
            <a:fillRect/>
          </a:stretch>
        </p:blipFill>
        <p:spPr>
          <a:xfrm>
            <a:off x="5640935" y="1138424"/>
            <a:ext cx="3359511" cy="1374345"/>
          </a:xfrm>
          <a:prstGeom prst="rect">
            <a:avLst/>
          </a:prstGeom>
        </p:spPr>
      </p:pic>
      <p:pic>
        <p:nvPicPr>
          <p:cNvPr id="9" name="Picture 8">
            <a:extLst>
              <a:ext uri="{FF2B5EF4-FFF2-40B4-BE49-F238E27FC236}">
                <a16:creationId xmlns:a16="http://schemas.microsoft.com/office/drawing/2014/main" id="{3CE094AD-FC7C-6760-D571-939480DE1698}"/>
              </a:ext>
            </a:extLst>
          </p:cNvPr>
          <p:cNvPicPr>
            <a:picLocks noChangeAspect="1"/>
          </p:cNvPicPr>
          <p:nvPr/>
        </p:nvPicPr>
        <p:blipFill>
          <a:blip r:embed="rId4"/>
          <a:stretch>
            <a:fillRect/>
          </a:stretch>
        </p:blipFill>
        <p:spPr>
          <a:xfrm>
            <a:off x="5640936" y="2559363"/>
            <a:ext cx="3274464" cy="2290574"/>
          </a:xfrm>
          <a:prstGeom prst="rect">
            <a:avLst/>
          </a:prstGeom>
        </p:spPr>
      </p:pic>
    </p:spTree>
    <p:extLst>
      <p:ext uri="{BB962C8B-B14F-4D97-AF65-F5344CB8AC3E}">
        <p14:creationId xmlns:p14="http://schemas.microsoft.com/office/powerpoint/2010/main" val="2686713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2467</Words>
  <Application>Microsoft Office PowerPoint</Application>
  <PresentationFormat>On-screen Show (4:3)</PresentationFormat>
  <Paragraphs>291</Paragraphs>
  <Slides>47</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Arial</vt:lpstr>
      <vt:lpstr>Bahnschrift Condensed</vt:lpstr>
      <vt:lpstr>Bahnschrift SemiBold SemiConden</vt:lpstr>
      <vt:lpstr>Calibri</vt:lpstr>
      <vt:lpstr>Comic Sans MS</vt:lpstr>
      <vt:lpstr>ff-quadraat-web-pro</vt:lpstr>
      <vt:lpstr>Gabriola</vt:lpstr>
      <vt:lpstr>inherit</vt:lpstr>
      <vt:lpstr>Libre Franklin</vt:lpstr>
      <vt:lpstr>Raleway-Medium</vt:lpstr>
      <vt:lpstr>Raleway-Regular</vt:lpstr>
      <vt:lpstr>Wingdings</vt:lpstr>
      <vt:lpstr>Office Theme</vt:lpstr>
      <vt:lpstr>PowerPoint Presentation</vt:lpstr>
      <vt:lpstr>WHY ARE WE CONCERNED?</vt:lpstr>
      <vt:lpstr>PowerPoint Presentation</vt:lpstr>
      <vt:lpstr>PowerPoint Presentation</vt:lpstr>
      <vt:lpstr>DEFINITIONS</vt:lpstr>
      <vt:lpstr>PowerPoint Presentation</vt:lpstr>
      <vt:lpstr>PowerPoint Presentation</vt:lpstr>
      <vt:lpstr>PROBLEMS OF THE PRETERM </vt:lpstr>
      <vt:lpstr>PROBLEMS OF THE PRETERM </vt:lpstr>
      <vt:lpstr>PowerPoint Presentation</vt:lpstr>
      <vt:lpstr>PowerPoint Presentation</vt:lpstr>
      <vt:lpstr>OTHERS </vt:lpstr>
      <vt:lpstr>POSSIBLE LONG-TERM PROBLEMS (BABY)</vt:lpstr>
      <vt:lpstr>PROBLEMS OF THE PRETERM (FAMILY) </vt:lpstr>
      <vt:lpstr>PROBLEMS OF THE PRETERM (SOCIETY)</vt:lpstr>
      <vt:lpstr>CARE OF THE PRETERM INFANT</vt:lpstr>
      <vt:lpstr>CARE OF THE PRETERM</vt:lpstr>
      <vt:lpstr>THERMAL CARE</vt:lpstr>
      <vt:lpstr>PowerPoint Presentation</vt:lpstr>
      <vt:lpstr>PowerPoint Presentation</vt:lpstr>
      <vt:lpstr>NUTRITION</vt:lpstr>
      <vt:lpstr>ADVANCEMENT OF FEEDINGS </vt:lpstr>
      <vt:lpstr>APPROPRIATE RESPIRATORY SUPPORT </vt:lpstr>
      <vt:lpstr>PowerPoint Presentation</vt:lpstr>
      <vt:lpstr>PowerPoint Presentation</vt:lpstr>
      <vt:lpstr>PowerPoint Presentation</vt:lpstr>
      <vt:lpstr>PowerPoint Presentation</vt:lpstr>
      <vt:lpstr>KANGAROO MOTHER CARE</vt:lpstr>
      <vt:lpstr>KANGAROO MOTHER CARE</vt:lpstr>
      <vt:lpstr>PowerPoint Presentation</vt:lpstr>
      <vt:lpstr>PowerPoint Presentation</vt:lpstr>
      <vt:lpstr>PowerPoint Presentation</vt:lpstr>
      <vt:lpstr>PowerPoint Presentation</vt:lpstr>
      <vt:lpstr>PowerPoint Presentation</vt:lpstr>
      <vt:lpstr>PARADIGM SHIFT</vt:lpstr>
      <vt:lpstr>PowerPoint Presentation</vt:lpstr>
      <vt:lpstr>PowerPoint Presentation</vt:lpstr>
      <vt:lpstr>PowerPoint Presentation</vt:lpstr>
      <vt:lpstr>CARE OF THE PRETERM (FAMILY) </vt:lpstr>
      <vt:lpstr>CARE OF THE PRETERM (SOCIETY) </vt:lpstr>
      <vt:lpstr>WAYS TO ENCOURAGE KMC</vt:lpstr>
      <vt:lpstr>WAYS TO ENCOURAGE KMC</vt:lpstr>
      <vt:lpstr>TAKEAWAYS </vt:lpstr>
      <vt:lpstr>Resources</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2015-03-02T19:06:24Z</dcterms:created>
  <dcterms:modified xsi:type="dcterms:W3CDTF">2023-06-27T07:57:57Z</dcterms:modified>
</cp:coreProperties>
</file>